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6" r:id="rId3"/>
    <p:sldId id="291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  <p:sldId id="305" r:id="rId18"/>
    <p:sldId id="306" r:id="rId19"/>
    <p:sldId id="309" r:id="rId20"/>
    <p:sldId id="307" r:id="rId21"/>
    <p:sldId id="308" r:id="rId22"/>
    <p:sldId id="310" r:id="rId23"/>
    <p:sldId id="311" r:id="rId24"/>
    <p:sldId id="312" r:id="rId25"/>
    <p:sldId id="313" r:id="rId26"/>
    <p:sldId id="314" r:id="rId27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307871"/>
    <a:srgbClr val="003300"/>
    <a:srgbClr val="006600"/>
    <a:srgbClr val="336600"/>
    <a:srgbClr val="00544D"/>
    <a:srgbClr val="6B2E6E"/>
    <a:srgbClr val="265787"/>
    <a:srgbClr val="00244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-90" y="-240"/>
      </p:cViewPr>
      <p:guideLst>
        <p:guide orient="horz" pos="4095"/>
        <p:guide pos="2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E1750-32B8-4A4A-A8C5-B9931DA9D672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FE0FE0-28ED-48E3-B9B7-E4A8D8C66DD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746AF-D450-4B22-9243-DA031835BD2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A74783-B141-4FFB-8A11-901F6B8EBA25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AA86D-9BC3-4571-B793-EC26A917BBEF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D6F6A9-EB85-4B3E-B1A3-DD108D1A2720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CC21E-46D2-42F3-A778-245C52E91AD9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5DBEBA-16D8-49FD-B1E1-299E655DB69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5739A6-0BF5-4B96-8BC3-B79765F16EFA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82661A-5A59-4FA7-AD8F-EE98AC66B52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A75C05-F918-4BF6-A0C8-B06ED4999BA3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6D489-3A88-404D-8EF0-2BE1A04AAB2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D84DCD-A7FF-4B2E-ACDF-9B1B85DEDF2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94BBD5-B2AA-46CE-B017-A1114A7CA1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1C2EAC-7786-4352-838C-36B62332056E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82180A-7B7F-4679-8363-F22F319DAE8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5A8B3D-F35B-4847-8CCB-8840C7D1EB32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55BE34-B0CF-44A9-8B6C-586CB1AD608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F1C4FA-3A4F-4FCB-97D0-33703DE52D0E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0DFB6-B2CE-4115-90A7-316D32F1346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937ECA-EF64-4BF5-AB78-A7B2FB421DD1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3C1C3-16EA-4E73-846D-E23809CCCC0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BF765-EFEC-4E4F-9D2D-3BE46B4402E9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13A564-F766-4BC2-AAA7-962CA9DC38AB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F8BA00-90BA-430C-AE62-720EF4D909D7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4AA6C-EFBA-41CD-931F-7A8F1BEBF3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960514-4DA5-41F9-9EE5-09F6192BFD14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71B3FC-173F-4F8E-81F1-75AD92AF3AB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3B1444-9019-4046-9EE3-43A79344D599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85DD99-8B00-40C7-8CC9-6ED110F5C35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60D94-676E-456A-86B8-A43572D56B55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4EF7BB-DAFF-400D-9B0C-7DA6F3540ACF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DF241-274F-43FD-8820-66EDBFDEB71C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0683DB-5A12-43E5-A453-8ED5939CE874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A2C6A-5410-47CA-8B72-06A701F4F68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48EC82-8C43-4C04-910D-365B56B59ECA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BFCDD2-99C1-4DD1-989C-72DE037A8301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D9CBF2-349D-4FE8-A25D-F3E04FFD95F3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A5481F-3D93-4DA5-A728-D2B806EB1D6D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5E96C4-72F5-4A6A-8C2A-070B0382C106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59AB-666B-44A2-847A-EC776E59E342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BF6B5-AE65-4E66-AADD-E05F48E46E5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 smtClean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569A-121B-4948-91D8-8D57E29F953D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0AAC42-6771-4713-8763-3846224AB407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 předlohy nadpisů.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smtClean="0"/>
              <a:t>Klepnutím lze upravit styly předlohy textu.</a:t>
            </a:r>
          </a:p>
          <a:p>
            <a:pPr lvl="1"/>
            <a:r>
              <a:rPr lang="cs-CZ" altLang="cs-CZ" smtClean="0"/>
              <a:t>Druhá úroveň</a:t>
            </a:r>
          </a:p>
          <a:p>
            <a:pPr lvl="2"/>
            <a:r>
              <a:rPr lang="cs-CZ" altLang="cs-CZ" smtClean="0"/>
              <a:t>Třetí úroveň</a:t>
            </a:r>
          </a:p>
          <a:p>
            <a:pPr lvl="3"/>
            <a:r>
              <a:rPr lang="cs-CZ" altLang="cs-CZ" smtClean="0"/>
              <a:t>Čtvrtá úroveň</a:t>
            </a:r>
          </a:p>
          <a:p>
            <a:pPr lvl="4"/>
            <a:r>
              <a:rPr lang="cs-CZ" alt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0E638E6-C2FA-4251-A4A0-0DB0558C2745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37EC8291-1F1A-43B0-B822-2C7DAE98EEDD}" type="slidenum">
              <a:rPr lang="cs-CZ" altLang="cs-CZ"/>
              <a:pPr>
                <a:defRPr/>
              </a:pPr>
              <a:t>‹#›</a:t>
            </a:fld>
            <a:endParaRPr lang="cs-CZ" alt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3315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ADE0D93F-1719-491D-A882-F0F9174A175B}" type="datetimeFigureOut">
              <a:rPr lang="cs-CZ"/>
              <a:pPr>
                <a:defRPr/>
              </a:pPr>
              <a:t>23.7.2016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97570EAC-8F4A-4C7D-9213-F6298121722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1" r:id="rId2"/>
    <p:sldLayoutId id="2147483680" r:id="rId3"/>
    <p:sldLayoutId id="2147483679" r:id="rId4"/>
    <p:sldLayoutId id="2147483678" r:id="rId5"/>
    <p:sldLayoutId id="2147483677" r:id="rId6"/>
    <p:sldLayoutId id="2147483676" r:id="rId7"/>
    <p:sldLayoutId id="2147483675" r:id="rId8"/>
    <p:sldLayoutId id="2147483674" r:id="rId9"/>
    <p:sldLayoutId id="2147483673" r:id="rId10"/>
    <p:sldLayoutId id="2147483672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wmf"/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3.wmf"/><Relationship Id="rId4" Type="http://schemas.openxmlformats.org/officeDocument/2006/relationships/image" Target="../media/image32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wmf"/><Relationship Id="rId3" Type="http://schemas.openxmlformats.org/officeDocument/2006/relationships/image" Target="../media/image35.wmf"/><Relationship Id="rId7" Type="http://schemas.openxmlformats.org/officeDocument/2006/relationships/image" Target="../media/image39.wmf"/><Relationship Id="rId2" Type="http://schemas.openxmlformats.org/officeDocument/2006/relationships/image" Target="../media/image3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7.w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7" Type="http://schemas.openxmlformats.org/officeDocument/2006/relationships/image" Target="../media/image53.wmf"/><Relationship Id="rId2" Type="http://schemas.openxmlformats.org/officeDocument/2006/relationships/image" Target="../media/image48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2.wmf"/><Relationship Id="rId5" Type="http://schemas.openxmlformats.org/officeDocument/2006/relationships/image" Target="../media/image51.wmf"/><Relationship Id="rId4" Type="http://schemas.openxmlformats.org/officeDocument/2006/relationships/image" Target="../media/image50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7" Type="http://schemas.openxmlformats.org/officeDocument/2006/relationships/image" Target="../media/image65.wmf"/><Relationship Id="rId2" Type="http://schemas.openxmlformats.org/officeDocument/2006/relationships/image" Target="../media/image60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4.wmf"/><Relationship Id="rId5" Type="http://schemas.openxmlformats.org/officeDocument/2006/relationships/image" Target="../media/image63.wmf"/><Relationship Id="rId4" Type="http://schemas.openxmlformats.org/officeDocument/2006/relationships/image" Target="../media/image62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image" Target="../media/image70.w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3.wmf"/><Relationship Id="rId4" Type="http://schemas.openxmlformats.org/officeDocument/2006/relationships/image" Target="../media/image72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5.wmf"/><Relationship Id="rId2" Type="http://schemas.openxmlformats.org/officeDocument/2006/relationships/image" Target="../media/image74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6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wm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7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9.wmf"/><Relationship Id="rId2" Type="http://schemas.openxmlformats.org/officeDocument/2006/relationships/image" Target="../media/image78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0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2.wmf"/><Relationship Id="rId2" Type="http://schemas.openxmlformats.org/officeDocument/2006/relationships/image" Target="../media/image81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3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7" Type="http://schemas.openxmlformats.org/officeDocument/2006/relationships/image" Target="../media/image89.wmf"/><Relationship Id="rId2" Type="http://schemas.openxmlformats.org/officeDocument/2006/relationships/image" Target="../media/image84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8.wmf"/><Relationship Id="rId5" Type="http://schemas.openxmlformats.org/officeDocument/2006/relationships/image" Target="../media/image87.wmf"/><Relationship Id="rId4" Type="http://schemas.openxmlformats.org/officeDocument/2006/relationships/image" Target="../media/image86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1.wmf"/><Relationship Id="rId2" Type="http://schemas.openxmlformats.org/officeDocument/2006/relationships/image" Target="../media/image90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4.wmf"/><Relationship Id="rId5" Type="http://schemas.openxmlformats.org/officeDocument/2006/relationships/image" Target="../media/image93.wmf"/><Relationship Id="rId4" Type="http://schemas.openxmlformats.org/officeDocument/2006/relationships/image" Target="../media/image92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7" Type="http://schemas.openxmlformats.org/officeDocument/2006/relationships/image" Target="../media/image16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2571750"/>
            <a:ext cx="9144000" cy="18002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cs-CZ" sz="3600" b="1">
                <a:solidFill>
                  <a:srgbClr val="FFFFFF"/>
                </a:solidFill>
                <a:latin typeface="Arial" charset="0"/>
                <a:cs typeface="Arial" charset="0"/>
              </a:rPr>
              <a:t>Mathematics in economics</a:t>
            </a:r>
            <a:endParaRPr lang="en-GB" sz="3600" b="1">
              <a:solidFill>
                <a:srgbClr val="FFFFFF"/>
              </a:solidFill>
              <a:latin typeface="Arial" charset="0"/>
              <a:cs typeface="Arial" charset="0"/>
            </a:endParaRPr>
          </a:p>
          <a:p>
            <a:pPr algn="ctr"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5602" name="TextovéPole 7"/>
          <p:cNvSpPr txBox="1">
            <a:spLocks noChangeArrowheads="1"/>
          </p:cNvSpPr>
          <p:nvPr/>
        </p:nvSpPr>
        <p:spPr bwMode="auto">
          <a:xfrm>
            <a:off x="0" y="4811713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/>
              <a:t>Mgr</a:t>
            </a:r>
            <a:r>
              <a:rPr lang="en-GB" altLang="cs-CZ"/>
              <a:t>. </a:t>
            </a:r>
            <a:r>
              <a:rPr lang="cs-CZ" altLang="cs-CZ"/>
              <a:t>Jiří Mazurek</a:t>
            </a:r>
            <a:r>
              <a:rPr lang="en-GB" altLang="cs-CZ"/>
              <a:t>, Ph.D.</a:t>
            </a:r>
          </a:p>
          <a:p>
            <a:pPr algn="ctr"/>
            <a:r>
              <a:rPr lang="cs-CZ" altLang="cs-CZ"/>
              <a:t>Mathematics in Economics</a:t>
            </a:r>
            <a:r>
              <a:rPr lang="en-GB" altLang="cs-CZ"/>
              <a:t>/</a:t>
            </a:r>
            <a:r>
              <a:rPr lang="cs-CZ" altLang="cs-CZ"/>
              <a:t>PMAT</a:t>
            </a:r>
            <a:endParaRPr lang="en-GB" altLang="cs-CZ"/>
          </a:p>
        </p:txBody>
      </p:sp>
      <p:pic>
        <p:nvPicPr>
          <p:cNvPr id="25603" name="Obrázek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26150" y="185738"/>
            <a:ext cx="2668588" cy="2054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481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Types of a solution</a:t>
            </a:r>
          </a:p>
          <a:p>
            <a:pPr algn="ctr"/>
            <a:r>
              <a:rPr lang="cs-CZ" altLang="cs-CZ" sz="2400" b="1"/>
              <a:t>Example 2</a:t>
            </a:r>
            <a:endParaRPr lang="en-GB" altLang="cs-CZ" sz="2400" b="1"/>
          </a:p>
        </p:txBody>
      </p:sp>
      <p:sp>
        <p:nvSpPr>
          <p:cNvPr id="3481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482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482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482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482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4824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4825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4826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5146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 general solution of DE               and particular solution for a condition  </a:t>
            </a:r>
            <a:r>
              <a:rPr lang="cs-CZ" sz="2200" i="1"/>
              <a:t>y </a:t>
            </a:r>
            <a:r>
              <a:rPr lang="cs-CZ" sz="2200"/>
              <a:t>(1) = 2</a:t>
            </a:r>
            <a:r>
              <a:rPr lang="cs-CZ" sz="2400"/>
              <a:t>.</a:t>
            </a:r>
            <a:r>
              <a:rPr lang="cs-CZ" sz="2200"/>
              <a:t>              </a:t>
            </a:r>
          </a:p>
          <a:p>
            <a:endParaRPr lang="cs-CZ" sz="2200"/>
          </a:p>
          <a:p>
            <a:r>
              <a:rPr lang="cs-CZ" sz="2200"/>
              <a:t>General solution:</a:t>
            </a:r>
          </a:p>
          <a:p>
            <a:r>
              <a:rPr lang="cs-CZ" sz="2200"/>
              <a:t>We integrate DE: </a:t>
            </a:r>
          </a:p>
          <a:p>
            <a:endParaRPr lang="cs-CZ" sz="2200"/>
          </a:p>
          <a:p>
            <a:r>
              <a:rPr lang="cs-CZ" sz="2200"/>
              <a:t>Particular solution for the initial condition: we substitute x = 1 and y = 2 into general solution: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Which yields C = - 2. Thus, particular solution is </a:t>
            </a:r>
          </a:p>
          <a:p>
            <a:endParaRPr lang="cs-CZ" sz="2200"/>
          </a:p>
          <a:p>
            <a:r>
              <a:rPr lang="cs-CZ" sz="2200"/>
              <a:t>                      </a:t>
            </a:r>
          </a:p>
          <a:p>
            <a:endParaRPr lang="cs-CZ" sz="2200"/>
          </a:p>
          <a:p>
            <a:endParaRPr lang="cs-CZ" sz="2200"/>
          </a:p>
        </p:txBody>
      </p:sp>
      <p:pic>
        <p:nvPicPr>
          <p:cNvPr id="34827" name="obrázek 21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92600" y="1751013"/>
            <a:ext cx="11461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8" name="obrázek 216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54375" y="3090863"/>
            <a:ext cx="16922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29" name="obrázek 217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28988" y="4589463"/>
            <a:ext cx="161766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4830" name="obrázek 217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328988" y="5630863"/>
            <a:ext cx="1728787" cy="387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584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Types of a solution</a:t>
            </a:r>
          </a:p>
          <a:p>
            <a:pPr algn="ctr"/>
            <a:r>
              <a:rPr lang="cs-CZ" altLang="cs-CZ" sz="2400" b="1"/>
              <a:t>Example 3</a:t>
            </a:r>
            <a:endParaRPr lang="en-GB" altLang="cs-CZ" sz="2400" b="1"/>
          </a:p>
        </p:txBody>
      </p:sp>
      <p:sp>
        <p:nvSpPr>
          <p:cNvPr id="35843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584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584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584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584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5848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5849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5850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 general solution of DE                 and particular solution for a conditions               and   </a:t>
            </a:r>
            <a:r>
              <a:rPr lang="cs-CZ" sz="2400"/>
              <a:t>         .</a:t>
            </a:r>
          </a:p>
          <a:p>
            <a:r>
              <a:rPr lang="cs-CZ" sz="2400"/>
              <a:t> </a:t>
            </a:r>
          </a:p>
          <a:p>
            <a:r>
              <a:rPr lang="cs-CZ" sz="2400"/>
              <a:t> </a:t>
            </a:r>
            <a:r>
              <a:rPr lang="cs-CZ" sz="2200"/>
              <a:t>General solution: </a:t>
            </a:r>
          </a:p>
          <a:p>
            <a:endParaRPr lang="cs-CZ" sz="2200"/>
          </a:p>
          <a:p>
            <a:r>
              <a:rPr lang="cs-CZ" sz="2200"/>
              <a:t>Particular solution for the initial condition: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Which yields C</a:t>
            </a:r>
            <a:r>
              <a:rPr lang="cs-CZ" sz="1400"/>
              <a:t>1</a:t>
            </a:r>
            <a:r>
              <a:rPr lang="cs-CZ" sz="2200"/>
              <a:t> = 0, C</a:t>
            </a:r>
            <a:r>
              <a:rPr lang="cs-CZ" sz="1400"/>
              <a:t>2</a:t>
            </a:r>
            <a:r>
              <a:rPr lang="cs-CZ" sz="2200"/>
              <a:t> = 1. Thus, particular solution is:</a:t>
            </a:r>
          </a:p>
          <a:p>
            <a:r>
              <a:rPr lang="cs-CZ" sz="2200"/>
              <a:t> </a:t>
            </a:r>
          </a:p>
          <a:p>
            <a:endParaRPr lang="cs-CZ" sz="2200"/>
          </a:p>
          <a:p>
            <a:r>
              <a:rPr lang="cs-CZ" sz="2200"/>
              <a:t>                      </a:t>
            </a:r>
          </a:p>
          <a:p>
            <a:endParaRPr lang="cs-CZ" sz="2200"/>
          </a:p>
          <a:p>
            <a:endParaRPr lang="cs-CZ" sz="2200"/>
          </a:p>
        </p:txBody>
      </p:sp>
      <p:pic>
        <p:nvPicPr>
          <p:cNvPr id="35851" name="obrázek 217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3075" y="1701800"/>
            <a:ext cx="1296988" cy="45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2" name="obrázek 217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22725" y="2138363"/>
            <a:ext cx="908050" cy="344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3" name="obrázek 21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580063" y="2155825"/>
            <a:ext cx="863600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4" name="obrázek 217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224213" y="2882900"/>
            <a:ext cx="2273300" cy="40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5" name="obrázek 217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262063" y="4002088"/>
            <a:ext cx="18923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6" name="obrázek 217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659188" y="4002088"/>
            <a:ext cx="1892300" cy="34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57" name="obrázek 218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52788" y="5175250"/>
            <a:ext cx="1647825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686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Separation of variables</a:t>
            </a:r>
            <a:endParaRPr lang="en-GB" altLang="cs-CZ" sz="2400" b="1"/>
          </a:p>
        </p:txBody>
      </p:sp>
      <p:sp>
        <p:nvSpPr>
          <p:cNvPr id="36867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686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686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87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87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872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6873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6874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One of the most used method for solving DE is separation of variables. In this method x and y variables are separated on the different sides of an equation before integration takes place.</a:t>
            </a:r>
          </a:p>
          <a:p>
            <a:endParaRPr lang="cs-CZ" sz="2200"/>
          </a:p>
          <a:p>
            <a:r>
              <a:rPr lang="cs-CZ" sz="2200"/>
              <a:t>It can be used when DE is separable:</a:t>
            </a:r>
          </a:p>
          <a:p>
            <a:endParaRPr lang="cs-CZ" sz="2200"/>
          </a:p>
          <a:p>
            <a:r>
              <a:rPr lang="cs-CZ" sz="2200"/>
              <a:t>                                      or</a:t>
            </a:r>
          </a:p>
          <a:p>
            <a:r>
              <a:rPr lang="cs-CZ" sz="2200"/>
              <a:t>                      </a:t>
            </a:r>
          </a:p>
          <a:p>
            <a:endParaRPr lang="cs-CZ" sz="2200"/>
          </a:p>
          <a:p>
            <a:endParaRPr lang="cs-CZ" sz="2200"/>
          </a:p>
        </p:txBody>
      </p:sp>
      <p:pic>
        <p:nvPicPr>
          <p:cNvPr id="36875" name="obrázek 21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11313" y="4070350"/>
            <a:ext cx="211772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6876" name="obrázek 218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14813" y="4070350"/>
            <a:ext cx="2574925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789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Separation of variables</a:t>
            </a:r>
          </a:p>
          <a:p>
            <a:pPr algn="ctr"/>
            <a:r>
              <a:rPr lang="cs-CZ" altLang="cs-CZ" sz="2400" b="1"/>
              <a:t>Example 1</a:t>
            </a:r>
            <a:endParaRPr lang="en-GB" altLang="cs-CZ" sz="2400" b="1"/>
          </a:p>
        </p:txBody>
      </p:sp>
      <p:sp>
        <p:nvSpPr>
          <p:cNvPr id="37891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789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789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89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89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896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7897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7898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         </a:t>
            </a:r>
          </a:p>
          <a:p>
            <a:r>
              <a:rPr lang="cs-CZ" sz="2200"/>
              <a:t>Find a general solution of            .</a:t>
            </a:r>
          </a:p>
          <a:p>
            <a:endParaRPr lang="cs-CZ" sz="2200"/>
          </a:p>
          <a:p>
            <a:r>
              <a:rPr lang="cs-CZ" sz="2200"/>
              <a:t>The equation is separable:              , so we separate both variables: 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And integrate:</a:t>
            </a:r>
          </a:p>
          <a:p>
            <a:endParaRPr lang="cs-CZ" sz="2200"/>
          </a:p>
          <a:p>
            <a:r>
              <a:rPr lang="cs-CZ" sz="2200"/>
              <a:t>Which yields:</a:t>
            </a:r>
          </a:p>
        </p:txBody>
      </p:sp>
      <p:pic>
        <p:nvPicPr>
          <p:cNvPr id="37899" name="obrázek 218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81475" y="2074863"/>
            <a:ext cx="78105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0" name="obrázek 218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32300" y="2608263"/>
            <a:ext cx="866775" cy="60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1" name="obrázek 218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98813" y="3375025"/>
            <a:ext cx="1233487" cy="393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2" name="obrázek 218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198813" y="4098925"/>
            <a:ext cx="1528762" cy="509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7903" name="obrázek 218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09950" y="4768850"/>
            <a:ext cx="1317625" cy="71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891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Separation of variables</a:t>
            </a:r>
          </a:p>
          <a:p>
            <a:pPr algn="ctr"/>
            <a:r>
              <a:rPr lang="cs-CZ" altLang="cs-CZ" sz="2400" b="1"/>
              <a:t>Example 2</a:t>
            </a:r>
            <a:endParaRPr lang="en-GB" altLang="cs-CZ" sz="2400" b="1"/>
          </a:p>
        </p:txBody>
      </p:sp>
      <p:sp>
        <p:nvSpPr>
          <p:cNvPr id="38915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891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891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891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8920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8921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8922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         </a:t>
            </a:r>
          </a:p>
          <a:p>
            <a:r>
              <a:rPr lang="cs-CZ" sz="2200"/>
              <a:t>Find a general solution of                         .</a:t>
            </a:r>
          </a:p>
          <a:p>
            <a:endParaRPr lang="cs-CZ" sz="2200"/>
          </a:p>
          <a:p>
            <a:r>
              <a:rPr lang="cs-CZ" sz="2200"/>
              <a:t>The equation is separable, so we separate and integrate: 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8923" name="obrázek 219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25913" y="2057400"/>
            <a:ext cx="1700212" cy="37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4" name="obrázek 219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51163" y="3186113"/>
            <a:ext cx="1560512" cy="60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5" name="obrázek 219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2925" y="3787775"/>
            <a:ext cx="1296988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6" name="obrázek 219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989263" y="4306888"/>
            <a:ext cx="1482725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7" name="obrázek 219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46388" y="4824413"/>
            <a:ext cx="1854200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8928" name="obrázek 219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46388" y="5360988"/>
            <a:ext cx="2435225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993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Separation of variables</a:t>
            </a:r>
          </a:p>
          <a:p>
            <a:pPr algn="ctr"/>
            <a:r>
              <a:rPr lang="cs-CZ" altLang="cs-CZ" sz="2400" b="1"/>
              <a:t>Example 3</a:t>
            </a:r>
            <a:endParaRPr lang="en-GB" altLang="cs-CZ" sz="2400" b="1"/>
          </a:p>
        </p:txBody>
      </p:sp>
      <p:sp>
        <p:nvSpPr>
          <p:cNvPr id="39939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994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994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994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994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9944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9945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9946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347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         </a:t>
            </a:r>
          </a:p>
          <a:p>
            <a:r>
              <a:rPr lang="cs-CZ" sz="2200"/>
              <a:t>Find a general solution of                         .</a:t>
            </a:r>
          </a:p>
          <a:p>
            <a:endParaRPr lang="cs-CZ" sz="2200"/>
          </a:p>
          <a:p>
            <a:r>
              <a:rPr lang="cs-CZ" sz="2200"/>
              <a:t>The equation is separable, so we separate and integrate: 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9947" name="obrázek 220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00538" y="1925638"/>
            <a:ext cx="1709737" cy="75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8" name="obrázek 22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33688" y="3141663"/>
            <a:ext cx="1622425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9" name="obrázek 220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933700" y="3929063"/>
            <a:ext cx="1624013" cy="693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0" name="obrázek 220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33688" y="4616450"/>
            <a:ext cx="2000250" cy="571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1" name="obrázek 220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13050" y="5187950"/>
            <a:ext cx="1893888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52" name="obrázek 220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844800" y="5842000"/>
            <a:ext cx="2197100" cy="538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096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Homogenous differential equations</a:t>
            </a:r>
            <a:endParaRPr lang="en-GB" altLang="cs-CZ" sz="2400" b="1"/>
          </a:p>
        </p:txBody>
      </p:sp>
      <p:sp>
        <p:nvSpPr>
          <p:cNvPr id="40963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096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096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096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0968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0969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40970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4494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         </a:t>
            </a:r>
          </a:p>
          <a:p>
            <a:r>
              <a:rPr lang="cs-CZ" sz="2200"/>
              <a:t>A DE of the form                     such that</a:t>
            </a:r>
          </a:p>
          <a:p>
            <a:r>
              <a:rPr lang="cs-CZ" sz="2200"/>
              <a:t>is called homogenous differential equation. It is solved via substitution:             and                    .</a:t>
            </a:r>
          </a:p>
          <a:p>
            <a:endParaRPr lang="cs-CZ" sz="2200"/>
          </a:p>
          <a:p>
            <a:r>
              <a:rPr lang="cs-CZ" sz="2200"/>
              <a:t>Example:                     is homogenous, because:                                    </a:t>
            </a:r>
          </a:p>
          <a:p>
            <a:r>
              <a:rPr lang="cs-CZ" sz="2200"/>
              <a:t> 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0971" name="obrázek 222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54363" y="2100263"/>
            <a:ext cx="124142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2" name="obrázek 222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2084388"/>
            <a:ext cx="2019300" cy="376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3" name="obrázek 222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5075" y="2855913"/>
            <a:ext cx="8255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4" name="obrázek 222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978275" y="2794000"/>
            <a:ext cx="1398588" cy="420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5" name="obrázek 2228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19325" y="3429000"/>
            <a:ext cx="1397000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76" name="obrázek 2229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62113" y="4049713"/>
            <a:ext cx="5600700" cy="50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198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Homogenous differential equations – Example 1</a:t>
            </a:r>
            <a:endParaRPr lang="en-GB" altLang="cs-CZ" sz="2400" b="1"/>
          </a:p>
        </p:txBody>
      </p:sp>
      <p:sp>
        <p:nvSpPr>
          <p:cNvPr id="41987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198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99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99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992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1993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41994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         </a:t>
            </a:r>
          </a:p>
          <a:p>
            <a:r>
              <a:rPr lang="cs-CZ" sz="2200"/>
              <a:t>Find a general solution of a homogenous DE: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We start with the substitution            :   </a:t>
            </a:r>
          </a:p>
          <a:p>
            <a:r>
              <a:rPr lang="cs-CZ" sz="2200"/>
              <a:t>                     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1995" name="obrázek 22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08363" y="2732088"/>
            <a:ext cx="1674812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6" name="obrázek 222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57713" y="3448050"/>
            <a:ext cx="825500" cy="33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7" name="obrázek 223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30588" y="4010025"/>
            <a:ext cx="1812925" cy="395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8" name="obrázek 223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430588" y="4537075"/>
            <a:ext cx="1854200" cy="40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999" name="obrázek 223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408363" y="5068888"/>
            <a:ext cx="1627187" cy="614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000" name="obrázek 2233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494088" y="5683250"/>
            <a:ext cx="1503362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301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Homogenous differential equations – Example 1 – cont.</a:t>
            </a:r>
            <a:endParaRPr lang="en-GB" altLang="cs-CZ" sz="2400" b="1"/>
          </a:p>
        </p:txBody>
      </p:sp>
      <p:sp>
        <p:nvSpPr>
          <p:cNvPr id="43011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301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301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301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301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3016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3017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43018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   </a:t>
            </a:r>
          </a:p>
          <a:p>
            <a:r>
              <a:rPr lang="cs-CZ" sz="2200"/>
              <a:t>And at the end we integratate: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which yields: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3019" name="obrázek 22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09888" y="2603500"/>
            <a:ext cx="2222500" cy="63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0" name="obrázek 223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500" y="3348038"/>
            <a:ext cx="3432175" cy="631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1" name="obrázek 223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35050" y="4200525"/>
            <a:ext cx="7761288" cy="739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22" name="obrázek 223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13075" y="5100638"/>
            <a:ext cx="2119313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403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Logistic equation and function</a:t>
            </a:r>
            <a:endParaRPr lang="en-GB" altLang="cs-CZ" sz="2400" b="1"/>
          </a:p>
        </p:txBody>
      </p:sp>
      <p:sp>
        <p:nvSpPr>
          <p:cNvPr id="44035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403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403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3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3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40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4041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44042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483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  In economics, demographics and other disciplines appears a function called a logistic function. </a:t>
            </a:r>
          </a:p>
          <a:p>
            <a:endParaRPr lang="cs-CZ" sz="2200"/>
          </a:p>
          <a:p>
            <a:r>
              <a:rPr lang="cs-CZ" sz="2200"/>
              <a:t>This function arises as a solution to the following logistic equation:       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For an initial condition              the solution is: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4043" name="obrázek 224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57550" y="3214688"/>
            <a:ext cx="1554163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4" name="obrázek 224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05175" y="4778375"/>
            <a:ext cx="1285875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4045" name="obrázek 224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52850" y="3933825"/>
            <a:ext cx="895350" cy="61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662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function series</a:t>
            </a:r>
            <a:endParaRPr lang="en-GB" altLang="cs-CZ" sz="2400" b="1"/>
          </a:p>
        </p:txBody>
      </p:sp>
      <p:sp>
        <p:nvSpPr>
          <p:cNvPr id="2662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662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662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663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663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6632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6633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6491287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Geometric function series is defined as follows: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The series is convergent if             , where q = f(x). </a:t>
            </a:r>
          </a:p>
          <a:p>
            <a:endParaRPr lang="cs-CZ" sz="2200"/>
          </a:p>
          <a:p>
            <a:r>
              <a:rPr lang="cs-CZ" sz="2200"/>
              <a:t>The sum is given as: </a:t>
            </a:r>
          </a:p>
        </p:txBody>
      </p:sp>
      <p:pic>
        <p:nvPicPr>
          <p:cNvPr id="26634" name="obrázek 20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63975" y="2414588"/>
            <a:ext cx="114617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5" name="obrázek 201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45013" y="3422650"/>
            <a:ext cx="657225" cy="442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6" name="obrázek 202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751263" y="3932238"/>
            <a:ext cx="1328737" cy="731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505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Logistic equation and function</a:t>
            </a:r>
            <a:endParaRPr lang="en-GB" altLang="cs-CZ" sz="2400" b="1"/>
          </a:p>
        </p:txBody>
      </p:sp>
      <p:sp>
        <p:nvSpPr>
          <p:cNvPr id="45059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4506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506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506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506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5064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5065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5066" name="Picture 2234" descr="graf 4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2463" y="1925638"/>
            <a:ext cx="4946650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608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</a:t>
            </a:r>
          </a:p>
          <a:p>
            <a:pPr algn="ctr"/>
            <a:r>
              <a:rPr lang="cs-CZ" altLang="cs-CZ" sz="2400" b="1"/>
              <a:t> </a:t>
            </a:r>
            <a:r>
              <a:rPr lang="cs-CZ" altLang="cs-CZ" sz="2200" b="1"/>
              <a:t>Linear differential equations of the first order</a:t>
            </a:r>
            <a:endParaRPr lang="en-GB" altLang="cs-CZ" sz="2200" b="1"/>
          </a:p>
          <a:p>
            <a:pPr algn="ctr"/>
            <a:endParaRPr lang="en-GB" altLang="cs-CZ" sz="2400" b="1"/>
          </a:p>
        </p:txBody>
      </p:sp>
      <p:sp>
        <p:nvSpPr>
          <p:cNvPr id="46083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347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By a linear differential equations of the first order we mean an equation of the form: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Assume that q(x) = 0: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This special equation is called homogenous, and is solved by separation of variables:</a:t>
            </a:r>
            <a:endParaRPr lang="en-GB" altLang="cs-CZ" sz="2200"/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608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608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608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6088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6089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6090" name="obrázek 229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17888" y="2754313"/>
            <a:ext cx="19970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1" name="obrázek 229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86138" y="3613150"/>
            <a:ext cx="1560512" cy="37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6092" name="obrázek 229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4991100"/>
            <a:ext cx="1493838" cy="70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710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</a:t>
            </a:r>
          </a:p>
          <a:p>
            <a:pPr algn="ctr"/>
            <a:r>
              <a:rPr lang="cs-CZ" altLang="cs-CZ" sz="2400" b="1"/>
              <a:t> </a:t>
            </a:r>
            <a:r>
              <a:rPr lang="cs-CZ" altLang="cs-CZ" sz="2200" b="1"/>
              <a:t>Linear differential equations of the first order – cont.</a:t>
            </a:r>
            <a:endParaRPr lang="en-GB" altLang="cs-CZ" sz="2200" b="1"/>
          </a:p>
          <a:p>
            <a:pPr algn="ctr"/>
            <a:endParaRPr lang="en-GB" altLang="cs-CZ" sz="2400" b="1"/>
          </a:p>
        </p:txBody>
      </p:sp>
      <p:sp>
        <p:nvSpPr>
          <p:cNvPr id="47107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And finally we obtain: </a:t>
            </a:r>
            <a:endParaRPr lang="en-GB" altLang="cs-CZ" sz="2200"/>
          </a:p>
        </p:txBody>
      </p:sp>
      <p:sp>
        <p:nvSpPr>
          <p:cNvPr id="4710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710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711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711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7112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7113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7114" name="obrázek 23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95650" y="1955800"/>
            <a:ext cx="1427163" cy="674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5" name="obrázek 230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48013" y="2760663"/>
            <a:ext cx="1724025" cy="438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7116" name="obrázek 230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25775" y="3527425"/>
            <a:ext cx="1697038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813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</a:t>
            </a:r>
          </a:p>
          <a:p>
            <a:pPr algn="ctr"/>
            <a:r>
              <a:rPr lang="cs-CZ" altLang="cs-CZ" sz="2400" b="1"/>
              <a:t> </a:t>
            </a:r>
            <a:r>
              <a:rPr lang="cs-CZ" altLang="cs-CZ" sz="2200" b="1"/>
              <a:t>Linear differential equations of the first order – Example 1</a:t>
            </a:r>
            <a:endParaRPr lang="en-GB" altLang="cs-CZ" sz="2400" b="1"/>
          </a:p>
        </p:txBody>
      </p:sp>
      <p:sp>
        <p:nvSpPr>
          <p:cNvPr id="48131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212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Find the general solution:                  .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Solution: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We follow the procedure from the previous slide:</a:t>
            </a:r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</a:t>
            </a:r>
            <a:endParaRPr lang="en-GB" altLang="cs-CZ" sz="2200"/>
          </a:p>
        </p:txBody>
      </p:sp>
      <p:sp>
        <p:nvSpPr>
          <p:cNvPr id="4813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813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8134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8135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8136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8137" name="obrázek 230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75075" y="1925638"/>
            <a:ext cx="1122363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8" name="obrázek 230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59113" y="3375025"/>
            <a:ext cx="830262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9" name="obrázek 230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9275" y="3960813"/>
            <a:ext cx="911225" cy="555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0" name="obrázek 230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863850" y="4516438"/>
            <a:ext cx="12192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1" name="obrázek 230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16225" y="4897438"/>
            <a:ext cx="1417638" cy="604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42" name="obrázek 230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684463" y="5502275"/>
            <a:ext cx="2797175" cy="590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4915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200" b="1"/>
              <a:t>Linear differential equations of the first order </a:t>
            </a:r>
          </a:p>
          <a:p>
            <a:pPr algn="ctr"/>
            <a:r>
              <a:rPr lang="cs-CZ" altLang="cs-CZ" sz="2200" b="1"/>
              <a:t>Problems to solve</a:t>
            </a:r>
            <a:endParaRPr lang="en-GB" altLang="cs-CZ" sz="2400" b="1"/>
          </a:p>
        </p:txBody>
      </p:sp>
      <p:sp>
        <p:nvSpPr>
          <p:cNvPr id="49155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cs-CZ" altLang="cs-CZ" sz="2200"/>
              <a:t>    Find the general solution:                  </a:t>
            </a:r>
          </a:p>
          <a:p>
            <a:pPr marL="342900" indent="-342900">
              <a:buFont typeface="Calibri" pitchFamily="34" charset="0"/>
              <a:buNone/>
            </a:pPr>
            <a:endParaRPr lang="cs-CZ" altLang="cs-CZ" sz="2200"/>
          </a:p>
        </p:txBody>
      </p:sp>
      <p:sp>
        <p:nvSpPr>
          <p:cNvPr id="4915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4915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9158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9159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49160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49161" name="obrázek 226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7738" y="2338388"/>
            <a:ext cx="1962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2" name="obrázek 22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7738" y="2767013"/>
            <a:ext cx="1098550" cy="768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3" name="obrázek 227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7738" y="3635375"/>
            <a:ext cx="1395412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4" name="obrázek 228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214563" y="4289425"/>
            <a:ext cx="1254125" cy="344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65" name="obrázek 228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3125" y="4806950"/>
            <a:ext cx="1546225" cy="806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50178" name="TextovéPole 8"/>
          <p:cNvSpPr txBox="1">
            <a:spLocks noChangeArrowheads="1"/>
          </p:cNvSpPr>
          <p:nvPr/>
        </p:nvSpPr>
        <p:spPr bwMode="auto">
          <a:xfrm>
            <a:off x="341313" y="2995613"/>
            <a:ext cx="8459787" cy="769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lang="cs-CZ" altLang="cs-CZ" sz="2200" b="1"/>
          </a:p>
          <a:p>
            <a:pPr algn="ctr"/>
            <a:r>
              <a:rPr lang="cs-CZ" altLang="cs-CZ" sz="2200" b="1"/>
              <a:t>Thank you for your attention</a:t>
            </a:r>
            <a:endParaRPr lang="en-GB" altLang="cs-CZ" sz="2400" b="1"/>
          </a:p>
        </p:txBody>
      </p:sp>
      <p:sp>
        <p:nvSpPr>
          <p:cNvPr id="50179" name="TextovéPole 10"/>
          <p:cNvSpPr txBox="1">
            <a:spLocks noChangeArrowheads="1"/>
          </p:cNvSpPr>
          <p:nvPr/>
        </p:nvSpPr>
        <p:spPr bwMode="auto">
          <a:xfrm>
            <a:off x="319088" y="1524000"/>
            <a:ext cx="8477250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  <a:endParaRPr lang="cs-CZ" altLang="cs-CZ" sz="2200"/>
          </a:p>
        </p:txBody>
      </p:sp>
      <p:sp>
        <p:nvSpPr>
          <p:cNvPr id="5018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5018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0182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0183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50184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765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function series – Problem 1</a:t>
            </a:r>
            <a:endParaRPr lang="en-GB" altLang="cs-CZ" sz="2400" b="1"/>
          </a:p>
        </p:txBody>
      </p:sp>
      <p:sp>
        <p:nvSpPr>
          <p:cNvPr id="2765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765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765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65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65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656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7657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27658" name="obrázek 2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02200" y="1366838"/>
            <a:ext cx="56832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659" name="Text Box 15"/>
          <p:cNvSpPr txBox="1">
            <a:spLocks noChangeArrowheads="1"/>
          </p:cNvSpPr>
          <p:nvPr/>
        </p:nvSpPr>
        <p:spPr bwMode="auto">
          <a:xfrm>
            <a:off x="822325" y="1463675"/>
            <a:ext cx="7758113" cy="2771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cs-CZ" sz="2200"/>
              <a:t>Find the range of convergence:          .</a:t>
            </a:r>
          </a:p>
          <a:p>
            <a:endParaRPr lang="cs-CZ" sz="2200"/>
          </a:p>
          <a:p>
            <a:r>
              <a:rPr lang="cs-CZ" sz="2200"/>
              <a:t>Solution: </a:t>
            </a:r>
          </a:p>
          <a:p>
            <a:r>
              <a:rPr lang="cs-CZ" sz="2200"/>
              <a:t>Expanding the sum yields:</a:t>
            </a:r>
          </a:p>
          <a:p>
            <a:r>
              <a:rPr lang="cs-CZ" sz="2200"/>
              <a:t>Clearly, a</a:t>
            </a:r>
            <a:r>
              <a:rPr lang="cs-CZ" sz="1400"/>
              <a:t>1</a:t>
            </a:r>
            <a:r>
              <a:rPr lang="cs-CZ" sz="2200"/>
              <a:t> = q = x.</a:t>
            </a:r>
          </a:p>
          <a:p>
            <a:endParaRPr lang="cs-CZ" sz="2200"/>
          </a:p>
          <a:p>
            <a:r>
              <a:rPr lang="cs-CZ" sz="2200"/>
              <a:t>Because          , we have             . The range of convergence:</a:t>
            </a:r>
          </a:p>
          <a:p>
            <a:r>
              <a:rPr lang="cs-CZ" sz="2200"/>
              <a:t> </a:t>
            </a:r>
          </a:p>
        </p:txBody>
      </p:sp>
      <p:pic>
        <p:nvPicPr>
          <p:cNvPr id="27660" name="obrázek 20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10063" y="2354263"/>
            <a:ext cx="2663825" cy="679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1" name="obrázek 202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168525" y="3430588"/>
            <a:ext cx="754063" cy="509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2" name="obrázek 202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73525" y="3443288"/>
            <a:ext cx="75882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3" name="obrázek 202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97200" y="4233863"/>
            <a:ext cx="1465263" cy="47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867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function series – Problem 2</a:t>
            </a:r>
            <a:endParaRPr lang="en-GB" altLang="cs-CZ" sz="2400" b="1"/>
          </a:p>
        </p:txBody>
      </p:sp>
      <p:sp>
        <p:nvSpPr>
          <p:cNvPr id="2867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867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867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7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7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80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8681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28682" name="obrázek 202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27525" y="1349375"/>
            <a:ext cx="568325" cy="67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3" name="Text Box 12"/>
          <p:cNvSpPr txBox="1">
            <a:spLocks noChangeArrowheads="1"/>
          </p:cNvSpPr>
          <p:nvPr/>
        </p:nvSpPr>
        <p:spPr bwMode="auto">
          <a:xfrm>
            <a:off x="755650" y="1435100"/>
            <a:ext cx="5380038" cy="3106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 the sum of the series:          .</a:t>
            </a:r>
          </a:p>
          <a:p>
            <a:endParaRPr lang="cs-CZ" sz="2200"/>
          </a:p>
          <a:p>
            <a:r>
              <a:rPr lang="cs-CZ" sz="2200"/>
              <a:t>Solution: </a:t>
            </a:r>
          </a:p>
          <a:p>
            <a:r>
              <a:rPr lang="cs-CZ" sz="2200"/>
              <a:t>We already know that a</a:t>
            </a:r>
            <a:r>
              <a:rPr lang="cs-CZ" sz="1400"/>
              <a:t>1</a:t>
            </a:r>
            <a:r>
              <a:rPr lang="cs-CZ" sz="2200"/>
              <a:t> = q = x.</a:t>
            </a:r>
          </a:p>
          <a:p>
            <a:endParaRPr lang="cs-CZ" sz="2200"/>
          </a:p>
          <a:p>
            <a:r>
              <a:rPr lang="cs-CZ" sz="2200"/>
              <a:t>Using the formula for the sum yields:</a:t>
            </a:r>
          </a:p>
          <a:p>
            <a:endParaRPr lang="cs-CZ" sz="2200"/>
          </a:p>
          <a:p>
            <a:r>
              <a:rPr lang="cs-CZ" sz="2200"/>
              <a:t>This result is valid for all x satysfying  </a:t>
            </a:r>
          </a:p>
          <a:p>
            <a:r>
              <a:rPr lang="cs-CZ" sz="2200"/>
              <a:t> </a:t>
            </a:r>
          </a:p>
        </p:txBody>
      </p:sp>
      <p:pic>
        <p:nvPicPr>
          <p:cNvPr id="28684" name="obrázek 203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4975" y="2951163"/>
            <a:ext cx="1350963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5" name="obrázek 202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00700" y="3817938"/>
            <a:ext cx="65405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29698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Geometric function series – Problem 3</a:t>
            </a:r>
            <a:endParaRPr lang="en-GB" altLang="cs-CZ" sz="2400" b="1"/>
          </a:p>
        </p:txBody>
      </p:sp>
      <p:sp>
        <p:nvSpPr>
          <p:cNvPr id="29699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29700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29701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9702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9703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9704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29705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29706" name="Text Box 12"/>
          <p:cNvSpPr txBox="1">
            <a:spLocks noChangeArrowheads="1"/>
          </p:cNvSpPr>
          <p:nvPr/>
        </p:nvSpPr>
        <p:spPr bwMode="auto">
          <a:xfrm>
            <a:off x="822325" y="1463675"/>
            <a:ext cx="7091363" cy="4446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 the range of convergence and a sum of the series:          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Solution: </a:t>
            </a:r>
          </a:p>
          <a:p>
            <a:r>
              <a:rPr lang="cs-CZ" sz="2200"/>
              <a:t>                               ,</a:t>
            </a:r>
          </a:p>
          <a:p>
            <a:r>
              <a:rPr lang="cs-CZ" sz="2200"/>
              <a:t>                            </a:t>
            </a:r>
          </a:p>
          <a:p>
            <a:r>
              <a:rPr lang="cs-CZ" sz="2200"/>
              <a:t>The convergence:</a:t>
            </a:r>
          </a:p>
          <a:p>
            <a:endParaRPr lang="cs-CZ" sz="2200"/>
          </a:p>
          <a:p>
            <a:r>
              <a:rPr lang="cs-CZ" sz="2200"/>
              <a:t>Which yields: </a:t>
            </a:r>
          </a:p>
          <a:p>
            <a:endParaRPr lang="cs-CZ" sz="2200"/>
          </a:p>
          <a:p>
            <a:r>
              <a:rPr lang="cs-CZ" sz="2200"/>
              <a:t>The sum:</a:t>
            </a:r>
          </a:p>
          <a:p>
            <a:endParaRPr lang="cs-CZ" sz="2200"/>
          </a:p>
          <a:p>
            <a:r>
              <a:rPr lang="cs-CZ" sz="2200"/>
              <a:t> </a:t>
            </a:r>
          </a:p>
        </p:txBody>
      </p:sp>
      <p:pic>
        <p:nvPicPr>
          <p:cNvPr id="29707" name="obrázek 20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19550" y="1905000"/>
            <a:ext cx="1038225" cy="65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8" name="obrázek 203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09800" y="2752725"/>
            <a:ext cx="9525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9" name="obrázek 2040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90925" y="2781300"/>
            <a:ext cx="904875" cy="62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0" name="obrázek 204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3486150"/>
            <a:ext cx="1447800" cy="692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1" name="obrázek 206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819400" y="4210050"/>
            <a:ext cx="2159000" cy="36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2" name="obrázek 2068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05075" y="4752975"/>
            <a:ext cx="3544888" cy="1135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0722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Problems to solve </a:t>
            </a:r>
            <a:endParaRPr lang="en-GB" altLang="cs-CZ" sz="2400" b="1"/>
          </a:p>
        </p:txBody>
      </p:sp>
      <p:sp>
        <p:nvSpPr>
          <p:cNvPr id="30723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0724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0725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726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727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728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0729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0730" name="Text Box 11"/>
          <p:cNvSpPr txBox="1">
            <a:spLocks noChangeArrowheads="1"/>
          </p:cNvSpPr>
          <p:nvPr/>
        </p:nvSpPr>
        <p:spPr bwMode="auto">
          <a:xfrm>
            <a:off x="822325" y="1463675"/>
            <a:ext cx="7091363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 the range of convergence and a sum of the series:          </a:t>
            </a:r>
          </a:p>
          <a:p>
            <a:endParaRPr lang="cs-CZ" sz="2200"/>
          </a:p>
          <a:p>
            <a:endParaRPr lang="cs-CZ" sz="2200"/>
          </a:p>
        </p:txBody>
      </p:sp>
      <p:pic>
        <p:nvPicPr>
          <p:cNvPr id="30731" name="obrázek 21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09625" y="2028825"/>
            <a:ext cx="1036638" cy="65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2" name="obrázek 213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28675" y="2743200"/>
            <a:ext cx="1038225" cy="69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3" name="obrázek 213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85825" y="3467100"/>
            <a:ext cx="828675" cy="760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4" name="obrázek 2134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6775" y="4352925"/>
            <a:ext cx="1746250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35" name="obrázek 213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876300" y="5372100"/>
            <a:ext cx="171767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1746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</a:t>
            </a:r>
            <a:endParaRPr lang="en-GB" altLang="cs-CZ" sz="2400" b="1"/>
          </a:p>
        </p:txBody>
      </p:sp>
      <p:sp>
        <p:nvSpPr>
          <p:cNvPr id="31747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1748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1749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50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51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52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1753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1754" name="Text Box 11"/>
          <p:cNvSpPr txBox="1">
            <a:spLocks noChangeArrowheads="1"/>
          </p:cNvSpPr>
          <p:nvPr/>
        </p:nvSpPr>
        <p:spPr bwMode="auto">
          <a:xfrm>
            <a:off x="822325" y="1463675"/>
            <a:ext cx="7469188" cy="517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Differential equation (DE) is an equation that includes given function y = f(x) and its derivatives.</a:t>
            </a:r>
          </a:p>
          <a:p>
            <a:endParaRPr lang="cs-CZ" sz="2200"/>
          </a:p>
          <a:p>
            <a:r>
              <a:rPr lang="cs-CZ" sz="2200"/>
              <a:t>Examples:           </a:t>
            </a:r>
          </a:p>
          <a:p>
            <a:endParaRPr lang="cs-CZ" sz="2200"/>
          </a:p>
          <a:p>
            <a:r>
              <a:rPr lang="cs-CZ" sz="2200"/>
              <a:t>                      is a DE of the first order and degree 1.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                               is a DE of the first order and degree 2.</a:t>
            </a:r>
          </a:p>
          <a:p>
            <a:endParaRPr lang="cs-CZ" sz="2200"/>
          </a:p>
          <a:p>
            <a:r>
              <a:rPr lang="cs-CZ" sz="2200"/>
              <a:t>                                         is a DE of the second order and</a:t>
            </a:r>
          </a:p>
          <a:p>
            <a:r>
              <a:rPr lang="cs-CZ" sz="2200"/>
              <a:t>   degree 3.</a:t>
            </a:r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pic>
        <p:nvPicPr>
          <p:cNvPr id="31755" name="obrázek 215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57300" y="3151188"/>
            <a:ext cx="1169988" cy="384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6" name="obrázek 215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76338" y="4094163"/>
            <a:ext cx="2097087" cy="452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7" name="obrázek 215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84263" y="4818063"/>
            <a:ext cx="2862262" cy="423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2770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Types of a solution</a:t>
            </a:r>
            <a:endParaRPr lang="en-GB" altLang="cs-CZ" sz="2400" b="1"/>
          </a:p>
        </p:txBody>
      </p:sp>
      <p:sp>
        <p:nvSpPr>
          <p:cNvPr id="32771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2772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2773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2774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2775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2776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2777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1755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3776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200"/>
              <a:t>DE can have three types of solutions:</a:t>
            </a:r>
          </a:p>
          <a:p>
            <a:endParaRPr lang="cs-CZ" sz="2200"/>
          </a:p>
          <a:p>
            <a:pPr>
              <a:buFont typeface="Arial" charset="0"/>
              <a:buChar char="•"/>
            </a:pPr>
            <a:r>
              <a:rPr lang="cs-CZ" sz="2200"/>
              <a:t> General solution</a:t>
            </a:r>
          </a:p>
          <a:p>
            <a:pPr>
              <a:buFont typeface="Arial" charset="0"/>
              <a:buChar char="•"/>
            </a:pPr>
            <a:endParaRPr lang="cs-CZ" sz="2200"/>
          </a:p>
          <a:p>
            <a:pPr>
              <a:buFont typeface="Arial" charset="0"/>
              <a:buChar char="•"/>
            </a:pPr>
            <a:r>
              <a:rPr lang="cs-CZ" sz="2200"/>
              <a:t> Particular solution</a:t>
            </a:r>
          </a:p>
          <a:p>
            <a:pPr>
              <a:buFont typeface="Arial" charset="0"/>
              <a:buChar char="•"/>
            </a:pPr>
            <a:endParaRPr lang="cs-CZ" sz="2200"/>
          </a:p>
          <a:p>
            <a:pPr>
              <a:buFont typeface="Arial" charset="0"/>
              <a:buChar char="•"/>
            </a:pPr>
            <a:r>
              <a:rPr lang="cs-CZ" sz="2200"/>
              <a:t> Singular solution           </a:t>
            </a:r>
          </a:p>
          <a:p>
            <a:endParaRPr lang="cs-CZ" sz="2200"/>
          </a:p>
          <a:p>
            <a:r>
              <a:rPr lang="cs-CZ" sz="2200"/>
              <a:t>                      </a:t>
            </a:r>
          </a:p>
          <a:p>
            <a:endParaRPr lang="cs-CZ" sz="2200"/>
          </a:p>
          <a:p>
            <a:endParaRPr lang="cs-CZ" sz="2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/>
          <p:cNvSpPr/>
          <p:nvPr/>
        </p:nvSpPr>
        <p:spPr>
          <a:xfrm>
            <a:off x="0" y="0"/>
            <a:ext cx="9144000" cy="720725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cs-CZ" b="1">
                <a:solidFill>
                  <a:srgbClr val="FFFFFF"/>
                </a:solidFill>
                <a:latin typeface="Arial" charset="0"/>
                <a:cs typeface="Arial" charset="0"/>
              </a:rPr>
              <a:t>Lecture 10</a:t>
            </a:r>
            <a:endParaRPr lang="en-GB" b="1">
              <a:solidFill>
                <a:srgbClr val="FFFFFF"/>
              </a:solidFill>
              <a:latin typeface="Arial" charset="0"/>
              <a:cs typeface="Arial" charset="0"/>
            </a:endParaRPr>
          </a:p>
        </p:txBody>
      </p:sp>
      <p:sp>
        <p:nvSpPr>
          <p:cNvPr id="33794" name="TextovéPole 8"/>
          <p:cNvSpPr txBox="1">
            <a:spLocks noChangeArrowheads="1"/>
          </p:cNvSpPr>
          <p:nvPr/>
        </p:nvSpPr>
        <p:spPr bwMode="auto">
          <a:xfrm>
            <a:off x="338138" y="720725"/>
            <a:ext cx="8459787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cs-CZ" altLang="cs-CZ" sz="2400" b="1"/>
              <a:t>Differential equations – Types of a solution</a:t>
            </a:r>
          </a:p>
          <a:p>
            <a:pPr algn="ctr"/>
            <a:r>
              <a:rPr lang="cs-CZ" altLang="cs-CZ" sz="2400" b="1"/>
              <a:t>Example 1</a:t>
            </a:r>
            <a:endParaRPr lang="en-GB" altLang="cs-CZ" sz="2400" b="1"/>
          </a:p>
        </p:txBody>
      </p:sp>
      <p:sp>
        <p:nvSpPr>
          <p:cNvPr id="33795" name="TextovéPole 10"/>
          <p:cNvSpPr txBox="1">
            <a:spLocks noChangeArrowheads="1"/>
          </p:cNvSpPr>
          <p:nvPr/>
        </p:nvSpPr>
        <p:spPr bwMode="auto">
          <a:xfrm>
            <a:off x="320675" y="1550988"/>
            <a:ext cx="8477250" cy="3381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None/>
            </a:pPr>
            <a:endParaRPr lang="en-GB" altLang="cs-CZ" sz="2200"/>
          </a:p>
          <a:p>
            <a:pPr marL="342900" indent="-342900">
              <a:buFont typeface="Calibri" pitchFamily="34" charset="0"/>
              <a:buNone/>
            </a:pPr>
            <a:r>
              <a:rPr lang="en-GB" altLang="cs-CZ" sz="2200"/>
              <a:t> </a:t>
            </a:r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Calibri" pitchFamily="34" charset="0"/>
              <a:buChar char="•"/>
            </a:pPr>
            <a:endParaRPr lang="en-GB" altLang="cs-CZ" sz="2200"/>
          </a:p>
          <a:p>
            <a:pPr marL="342900" indent="-342900">
              <a:buFont typeface="Arial" charset="0"/>
              <a:buNone/>
            </a:pPr>
            <a:r>
              <a:rPr lang="en-GB" altLang="cs-CZ" sz="2200"/>
              <a:t>   </a:t>
            </a:r>
          </a:p>
          <a:p>
            <a:pPr marL="342900" indent="-342900">
              <a:buFont typeface="Calibri" pitchFamily="34" charset="0"/>
              <a:buAutoNum type="arabicPeriod"/>
            </a:pPr>
            <a:endParaRPr lang="en-GB" altLang="cs-CZ"/>
          </a:p>
        </p:txBody>
      </p:sp>
      <p:sp>
        <p:nvSpPr>
          <p:cNvPr id="33796" name="Text Box 5"/>
          <p:cNvSpPr txBox="1">
            <a:spLocks noChangeArrowheads="1"/>
          </p:cNvSpPr>
          <p:nvPr/>
        </p:nvSpPr>
        <p:spPr bwMode="auto">
          <a:xfrm>
            <a:off x="660400" y="1711325"/>
            <a:ext cx="1841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</p:txBody>
      </p:sp>
      <p:sp>
        <p:nvSpPr>
          <p:cNvPr id="33797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798" name="Rectangle 9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799" name="Rectangle 11"/>
          <p:cNvSpPr>
            <a:spLocks noChangeArrowheads="1"/>
          </p:cNvSpPr>
          <p:nvPr/>
        </p:nvSpPr>
        <p:spPr bwMode="auto">
          <a:xfrm>
            <a:off x="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800" name="Rectangle 11"/>
          <p:cNvSpPr>
            <a:spLocks noChangeArrowheads="1"/>
          </p:cNvSpPr>
          <p:nvPr/>
        </p:nvSpPr>
        <p:spPr bwMode="auto">
          <a:xfrm>
            <a:off x="0" y="32146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cs-CZ"/>
          </a:p>
        </p:txBody>
      </p:sp>
      <p:sp>
        <p:nvSpPr>
          <p:cNvPr id="33801" name="Text Box 21"/>
          <p:cNvSpPr txBox="1">
            <a:spLocks noChangeArrowheads="1"/>
          </p:cNvSpPr>
          <p:nvPr/>
        </p:nvSpPr>
        <p:spPr bwMode="auto">
          <a:xfrm>
            <a:off x="992188" y="1719263"/>
            <a:ext cx="18415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cs-CZ" sz="2200"/>
          </a:p>
          <a:p>
            <a:endParaRPr lang="cs-CZ" sz="2200"/>
          </a:p>
          <a:p>
            <a:endParaRPr lang="cs-CZ" sz="2200"/>
          </a:p>
          <a:p>
            <a:endParaRPr lang="cs-CZ" sz="2200"/>
          </a:p>
        </p:txBody>
      </p:sp>
      <p:sp>
        <p:nvSpPr>
          <p:cNvPr id="33802" name="Text Box 11"/>
          <p:cNvSpPr txBox="1">
            <a:spLocks noChangeArrowheads="1"/>
          </p:cNvSpPr>
          <p:nvPr/>
        </p:nvSpPr>
        <p:spPr bwMode="auto">
          <a:xfrm>
            <a:off x="822325" y="1709738"/>
            <a:ext cx="7469188" cy="5170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200"/>
              <a:t>Find general solution of DE          and particular solution for a condition              .  </a:t>
            </a:r>
          </a:p>
          <a:p>
            <a:endParaRPr lang="cs-CZ" sz="2200"/>
          </a:p>
          <a:p>
            <a:r>
              <a:rPr lang="cs-CZ" sz="2200"/>
              <a:t>General solution:</a:t>
            </a:r>
          </a:p>
          <a:p>
            <a:r>
              <a:rPr lang="cs-CZ" sz="2200"/>
              <a:t>We simply integrate DE:</a:t>
            </a:r>
          </a:p>
          <a:p>
            <a:endParaRPr lang="cs-CZ" sz="2200"/>
          </a:p>
          <a:p>
            <a:r>
              <a:rPr lang="cs-CZ" sz="2200"/>
              <a:t>Particular solution for the initial condition: we substitute x = 0 and y = 2 into general solution:</a:t>
            </a:r>
          </a:p>
          <a:p>
            <a:endParaRPr lang="cs-CZ" sz="2200"/>
          </a:p>
          <a:p>
            <a:endParaRPr lang="cs-CZ" sz="2200"/>
          </a:p>
          <a:p>
            <a:r>
              <a:rPr lang="cs-CZ" sz="2200"/>
              <a:t>Which yields C = 2. Thus, particular solution is </a:t>
            </a:r>
          </a:p>
          <a:p>
            <a:endParaRPr lang="cs-CZ" sz="2200"/>
          </a:p>
          <a:p>
            <a:r>
              <a:rPr lang="cs-CZ" sz="2200"/>
              <a:t>                      </a:t>
            </a:r>
          </a:p>
          <a:p>
            <a:endParaRPr lang="cs-CZ" sz="2200"/>
          </a:p>
          <a:p>
            <a:endParaRPr lang="cs-CZ" sz="2200"/>
          </a:p>
        </p:txBody>
      </p:sp>
      <p:pic>
        <p:nvPicPr>
          <p:cNvPr id="33803" name="obrázek 216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91025" y="1755775"/>
            <a:ext cx="617538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4" name="obrázek 216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09875" y="2093913"/>
            <a:ext cx="854075" cy="323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5" name="obrázek 216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03675" y="2908300"/>
            <a:ext cx="1108075" cy="666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6" name="obrázek 216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711575" y="4554538"/>
            <a:ext cx="987425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7" name="obrázek 2167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21488" y="4932363"/>
            <a:ext cx="1077912" cy="65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Prezentace_OPF_návrh [režim kompatibility]" id="{F70FC462-D9F3-4EB2-B923-5E5330675293}" vid="{CCD9E1B5-EE89-42D1-936D-BB4AE5A7B3F6}"/>
    </a:ext>
  </a:extLst>
</a:theme>
</file>

<file path=ppt/theme/theme2.xml><?xml version="1.0" encoding="utf-8"?>
<a:theme xmlns:a="http://schemas.openxmlformats.org/drawingml/2006/main" name="Vlastní návrh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483</TotalTime>
  <Words>706</Words>
  <Application>Microsoft Office PowerPoint</Application>
  <PresentationFormat>Předvádění na obrazovce (4:3)</PresentationFormat>
  <Paragraphs>471</Paragraphs>
  <Slides>25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Šablona návrhu</vt:lpstr>
      </vt:variant>
      <vt:variant>
        <vt:i4>2</vt:i4>
      </vt:variant>
      <vt:variant>
        <vt:lpstr>Nadpisy snímků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Motiv sady Office</vt:lpstr>
      <vt:lpstr>Vlastní návrh</vt:lpstr>
      <vt:lpstr>Snímek 1</vt:lpstr>
      <vt:lpstr>Snímek 2</vt:lpstr>
      <vt:lpstr>Snímek 3</vt:lpstr>
      <vt:lpstr>Snímek 4</vt:lpstr>
      <vt:lpstr>Snímek 5</vt:lpstr>
      <vt:lpstr>Snímek 6</vt:lpstr>
      <vt:lpstr>Snímek 7</vt:lpstr>
      <vt:lpstr>Snímek 8</vt:lpstr>
      <vt:lpstr>Snímek 9</vt:lpstr>
      <vt:lpstr>Snímek 10</vt:lpstr>
      <vt:lpstr>Snímek 11</vt:lpstr>
      <vt:lpstr>Snímek 12</vt:lpstr>
      <vt:lpstr>Snímek 13</vt:lpstr>
      <vt:lpstr>Snímek 14</vt:lpstr>
      <vt:lpstr>Snímek 15</vt:lpstr>
      <vt:lpstr>Snímek 16</vt:lpstr>
      <vt:lpstr>Snímek 17</vt:lpstr>
      <vt:lpstr>Snímek 18</vt:lpstr>
      <vt:lpstr>Snímek 19</vt:lpstr>
      <vt:lpstr>Snímek 20</vt:lpstr>
      <vt:lpstr>Snímek 21</vt:lpstr>
      <vt:lpstr>Snímek 22</vt:lpstr>
      <vt:lpstr>Snímek 23</vt:lpstr>
      <vt:lpstr>Snímek 24</vt:lpstr>
      <vt:lpstr>Snímek 25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Roman Šperka</dc:creator>
  <cp:lastModifiedBy>jm</cp:lastModifiedBy>
  <cp:revision>60</cp:revision>
  <dcterms:created xsi:type="dcterms:W3CDTF">2016-03-17T12:08:01Z</dcterms:created>
  <dcterms:modified xsi:type="dcterms:W3CDTF">2016-07-23T07:19:33Z</dcterms:modified>
</cp:coreProperties>
</file>