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1" r:id="rId6"/>
    <p:sldId id="260" r:id="rId7"/>
    <p:sldId id="284" r:id="rId8"/>
    <p:sldId id="259" r:id="rId9"/>
    <p:sldId id="262" r:id="rId10"/>
    <p:sldId id="263" r:id="rId11"/>
    <p:sldId id="265" r:id="rId12"/>
    <p:sldId id="266" r:id="rId13"/>
    <p:sldId id="267" r:id="rId14"/>
    <p:sldId id="268" r:id="rId15"/>
    <p:sldId id="269" r:id="rId16"/>
    <p:sldId id="270" r:id="rId17"/>
    <p:sldId id="271" r:id="rId18"/>
    <p:sldId id="272" r:id="rId19"/>
    <p:sldId id="287" r:id="rId20"/>
    <p:sldId id="273" r:id="rId21"/>
    <p:sldId id="288" r:id="rId22"/>
    <p:sldId id="274" r:id="rId23"/>
    <p:sldId id="281" r:id="rId24"/>
    <p:sldId id="282" r:id="rId25"/>
    <p:sldId id="285" r:id="rId26"/>
    <p:sldId id="283" r:id="rId27"/>
  </p:sldIdLst>
  <p:sldSz cx="9144000" cy="6858000" type="screen4x3"/>
  <p:notesSz cx="6858000" cy="9144000"/>
  <p:custDataLst>
    <p:tags r:id="rId28"/>
  </p:custDataLst>
  <p:defaultTextStyle>
    <a:defPPr>
      <a:defRPr lang="cs-CZ"/>
    </a:defPPr>
    <a:lvl1pPr algn="l" rtl="0" fontAlgn="base">
      <a:spcBef>
        <a:spcPct val="0"/>
      </a:spcBef>
      <a:spcAft>
        <a:spcPct val="0"/>
      </a:spcAft>
      <a:defRPr sz="2200" kern="1200">
        <a:solidFill>
          <a:schemeClr val="tx1"/>
        </a:solidFill>
        <a:latin typeface="Arial" charset="0"/>
        <a:ea typeface="+mn-ea"/>
        <a:cs typeface="Arial" charset="0"/>
      </a:defRPr>
    </a:lvl1pPr>
    <a:lvl2pPr marL="457200" algn="l" rtl="0" fontAlgn="base">
      <a:spcBef>
        <a:spcPct val="0"/>
      </a:spcBef>
      <a:spcAft>
        <a:spcPct val="0"/>
      </a:spcAft>
      <a:defRPr sz="2200" kern="1200">
        <a:solidFill>
          <a:schemeClr val="tx1"/>
        </a:solidFill>
        <a:latin typeface="Arial" charset="0"/>
        <a:ea typeface="+mn-ea"/>
        <a:cs typeface="Arial" charset="0"/>
      </a:defRPr>
    </a:lvl2pPr>
    <a:lvl3pPr marL="914400" algn="l" rtl="0" fontAlgn="base">
      <a:spcBef>
        <a:spcPct val="0"/>
      </a:spcBef>
      <a:spcAft>
        <a:spcPct val="0"/>
      </a:spcAft>
      <a:defRPr sz="2200" kern="1200">
        <a:solidFill>
          <a:schemeClr val="tx1"/>
        </a:solidFill>
        <a:latin typeface="Arial" charset="0"/>
        <a:ea typeface="+mn-ea"/>
        <a:cs typeface="Arial" charset="0"/>
      </a:defRPr>
    </a:lvl3pPr>
    <a:lvl4pPr marL="1371600" algn="l" rtl="0" fontAlgn="base">
      <a:spcBef>
        <a:spcPct val="0"/>
      </a:spcBef>
      <a:spcAft>
        <a:spcPct val="0"/>
      </a:spcAft>
      <a:defRPr sz="2200" kern="1200">
        <a:solidFill>
          <a:schemeClr val="tx1"/>
        </a:solidFill>
        <a:latin typeface="Arial" charset="0"/>
        <a:ea typeface="+mn-ea"/>
        <a:cs typeface="Arial" charset="0"/>
      </a:defRPr>
    </a:lvl4pPr>
    <a:lvl5pPr marL="1828800" algn="l" rtl="0" fontAlgn="base">
      <a:spcBef>
        <a:spcPct val="0"/>
      </a:spcBef>
      <a:spcAft>
        <a:spcPct val="0"/>
      </a:spcAft>
      <a:defRPr sz="2200" kern="1200">
        <a:solidFill>
          <a:schemeClr val="tx1"/>
        </a:solidFill>
        <a:latin typeface="Arial" charset="0"/>
        <a:ea typeface="+mn-ea"/>
        <a:cs typeface="Arial" charset="0"/>
      </a:defRPr>
    </a:lvl5pPr>
    <a:lvl6pPr marL="2286000" algn="l" defTabSz="914400" rtl="0" eaLnBrk="1" latinLnBrk="0" hangingPunct="1">
      <a:defRPr sz="2200" kern="1200">
        <a:solidFill>
          <a:schemeClr val="tx1"/>
        </a:solidFill>
        <a:latin typeface="Arial" charset="0"/>
        <a:ea typeface="+mn-ea"/>
        <a:cs typeface="Arial" charset="0"/>
      </a:defRPr>
    </a:lvl6pPr>
    <a:lvl7pPr marL="2743200" algn="l" defTabSz="914400" rtl="0" eaLnBrk="1" latinLnBrk="0" hangingPunct="1">
      <a:defRPr sz="2200" kern="1200">
        <a:solidFill>
          <a:schemeClr val="tx1"/>
        </a:solidFill>
        <a:latin typeface="Arial" charset="0"/>
        <a:ea typeface="+mn-ea"/>
        <a:cs typeface="Arial" charset="0"/>
      </a:defRPr>
    </a:lvl7pPr>
    <a:lvl8pPr marL="3200400" algn="l" defTabSz="914400" rtl="0" eaLnBrk="1" latinLnBrk="0" hangingPunct="1">
      <a:defRPr sz="2200" kern="1200">
        <a:solidFill>
          <a:schemeClr val="tx1"/>
        </a:solidFill>
        <a:latin typeface="Arial" charset="0"/>
        <a:ea typeface="+mn-ea"/>
        <a:cs typeface="Arial" charset="0"/>
      </a:defRPr>
    </a:lvl8pPr>
    <a:lvl9pPr marL="3657600" algn="l" defTabSz="914400" rtl="0" eaLnBrk="1" latinLnBrk="0" hangingPunct="1">
      <a:defRPr sz="2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90" d="100"/>
          <a:sy n="90" d="100"/>
        </p:scale>
        <p:origin x="426" y="66"/>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4"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4" Type="http://schemas.openxmlformats.org/officeDocument/2006/relationships/image" Target="../media/image5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8B940932-2815-4443-85E4-EFD7200620D4}"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B3E1108-CBC2-41C4-8772-ECC7F83DEBBD}" type="slidenum">
              <a:rPr lang="cs-CZ" altLang="cs-CZ"/>
              <a:pPr>
                <a:defRPr/>
              </a:pPr>
              <a:t>‹#›</a:t>
            </a:fld>
            <a:endParaRPr lang="cs-CZ" alt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AEBCEC09-8789-4525-92DF-BEBE7C9EEDD6}"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407AA03-BE5E-4920-9F74-233FC47C392C}" type="slidenum">
              <a:rPr lang="cs-CZ" altLang="cs-CZ"/>
              <a:pPr>
                <a:defRPr/>
              </a:pPr>
              <a:t>‹#›</a:t>
            </a:fld>
            <a:endParaRPr lang="cs-CZ" alt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C6A5E6F-E7FF-4FAA-91B9-EC2CFC8D5D88}"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46DEB87-D8B4-46DC-ACF4-441B33C978DD}" type="slidenum">
              <a:rPr lang="cs-CZ" altLang="cs-CZ"/>
              <a:pPr>
                <a:defRPr/>
              </a:pPr>
              <a:t>‹#›</a:t>
            </a:fld>
            <a:endParaRPr lang="cs-CZ" alt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F339DB7A-5476-4A6E-8D63-B547B80F8F50}"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22707E0-45DF-4D77-BB5E-54FA06FC1EC4}" type="slidenum">
              <a:rPr lang="cs-CZ"/>
              <a:pPr>
                <a:defRPr/>
              </a:pPr>
              <a:t>‹#›</a:t>
            </a:fld>
            <a:endParaRPr lang="cs-C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430980E4-679B-411D-8424-E5E9299260B2}"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8ABFD42-6D63-4B32-A95E-422A9121E1A1}" type="slidenum">
              <a:rPr lang="cs-CZ"/>
              <a:pPr>
                <a:defRPr/>
              </a:pPr>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474CF779-015B-493C-AA4C-E739272654E2}"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B5BE4FA-C640-4143-B9DF-19E30DF067F5}" type="slidenum">
              <a:rPr lang="cs-CZ"/>
              <a:pPr>
                <a:defRPr/>
              </a:pPr>
              <a:t>‹#›</a:t>
            </a:fld>
            <a:endParaRPr lang="cs-CZ"/>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EC8BC0BA-E381-4BE1-A7C8-AA42423AEA0B}" type="datetimeFigureOut">
              <a:rPr lang="cs-CZ"/>
              <a:pPr>
                <a:defRPr/>
              </a:pPr>
              <a:t>07.03.2023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63B4675C-90E4-4058-8072-B1B08432FA39}" type="slidenum">
              <a:rPr lang="cs-CZ"/>
              <a:pPr>
                <a:defRPr/>
              </a:pPr>
              <a:t>‹#›</a:t>
            </a:fld>
            <a:endParaRPr lang="cs-CZ"/>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AD2ADB82-AAE0-4751-9D1B-CAE6A6573CB4}" type="datetimeFigureOut">
              <a:rPr lang="cs-CZ"/>
              <a:pPr>
                <a:defRPr/>
              </a:pPr>
              <a:t>07.03.2023</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D666A53E-46A3-4887-BDD2-389A8693EDCB}" type="slidenum">
              <a:rPr lang="cs-CZ"/>
              <a:pPr>
                <a:defRPr/>
              </a:pPr>
              <a:t>‹#›</a:t>
            </a:fld>
            <a:endParaRPr lang="cs-CZ"/>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908CB798-4E80-4987-A065-F547F4B14AC4}" type="datetimeFigureOut">
              <a:rPr lang="cs-CZ"/>
              <a:pPr>
                <a:defRPr/>
              </a:pPr>
              <a:t>07.03.2023</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A02574DC-2E4C-4625-991C-46419A497597}" type="slidenum">
              <a:rPr lang="cs-CZ"/>
              <a:pPr>
                <a:defRPr/>
              </a:pPr>
              <a:t>‹#›</a:t>
            </a:fld>
            <a:endParaRPr lang="cs-C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E0097A3C-5CE0-41A3-A6D6-3EA62B33331F}" type="datetimeFigureOut">
              <a:rPr lang="cs-CZ"/>
              <a:pPr>
                <a:defRPr/>
              </a:pPr>
              <a:t>07.03.2023</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2CFD853D-1E39-4630-80CE-BB596AC5B00C}" type="slidenum">
              <a:rPr lang="cs-CZ"/>
              <a:pPr>
                <a:defRPr/>
              </a:pPr>
              <a:t>‹#›</a:t>
            </a:fld>
            <a:endParaRPr lang="cs-CZ"/>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31EAE534-2EEA-4534-893C-FC12A371B38C}" type="datetimeFigureOut">
              <a:rPr lang="cs-CZ"/>
              <a:pPr>
                <a:defRPr/>
              </a:pPr>
              <a:t>07.03.2023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D78AFB7-5937-4793-B69A-74775E4C7A1E}"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CC33463E-3F5C-4ADA-92BD-BF3B140DF849}"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56916F7-7039-4347-ABEA-C25C78B5591B}" type="slidenum">
              <a:rPr lang="cs-CZ" altLang="cs-CZ"/>
              <a:pPr>
                <a:defRPr/>
              </a:pPr>
              <a:t>‹#›</a:t>
            </a:fld>
            <a:endParaRPr lang="cs-CZ" altLang="cs-CZ"/>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8DC76B2-BE5F-49E2-9BC5-2C02D5646068}" type="datetimeFigureOut">
              <a:rPr lang="cs-CZ"/>
              <a:pPr>
                <a:defRPr/>
              </a:pPr>
              <a:t>07.03.2023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D8E05069-462E-4D3D-B76F-E4C6775B592B}" type="slidenum">
              <a:rPr lang="cs-CZ"/>
              <a:pPr>
                <a:defRPr/>
              </a:pPr>
              <a:t>‹#›</a:t>
            </a:fld>
            <a:endParaRPr lang="cs-CZ"/>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BFF3421C-D4FE-4FB0-9965-9142612A0A8F}"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B24C004D-E9BF-46E7-85B0-674A15B68CB8}" type="slidenum">
              <a:rPr lang="cs-CZ"/>
              <a:pPr>
                <a:defRPr/>
              </a:pPr>
              <a:t>‹#›</a:t>
            </a:fld>
            <a:endParaRPr lang="cs-C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DF2A5FD-9A1C-43AE-B5E0-0BB825890FB5}"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EE64086-B005-44C9-86A0-8E12CD519367}"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7B3FD42-9625-4438-B791-AF96911F3367}" type="datetimeFigureOut">
              <a:rPr lang="cs-CZ"/>
              <a:pPr>
                <a:defRPr/>
              </a:pPr>
              <a:t>07.03.2023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CF7FF943-BF19-4307-AFFB-16E793D1049F}" type="slidenum">
              <a:rPr lang="cs-CZ" altLang="cs-CZ"/>
              <a:pPr>
                <a:defRPr/>
              </a:pPr>
              <a:t>‹#›</a:t>
            </a:fld>
            <a:endParaRPr lang="cs-CZ" alt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DE3C2311-868E-4301-B311-D1F725BDA3AA}" type="datetimeFigureOut">
              <a:rPr lang="cs-CZ"/>
              <a:pPr>
                <a:defRPr/>
              </a:pPr>
              <a:t>07.03.2023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E16537-1967-40EA-971E-9BE3C9BFABA3}" type="slidenum">
              <a:rPr lang="cs-CZ" altLang="cs-CZ"/>
              <a:pPr>
                <a:defRPr/>
              </a:pPr>
              <a:t>‹#›</a:t>
            </a:fld>
            <a:endParaRPr lang="cs-CZ" alt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E444C114-FB39-43FB-A420-8F5F431C6136}" type="datetimeFigureOut">
              <a:rPr lang="cs-CZ"/>
              <a:pPr>
                <a:defRPr/>
              </a:pPr>
              <a:t>07.03.2023</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B1140D42-60B9-4254-AFB5-4BBD1FD8741C}" type="slidenum">
              <a:rPr lang="cs-CZ" altLang="cs-CZ"/>
              <a:pPr>
                <a:defRPr/>
              </a:pPr>
              <a:t>‹#›</a:t>
            </a:fld>
            <a:endParaRPr lang="cs-CZ" alt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AE2AD5AB-82B2-4E47-9741-3C635E561511}" type="datetimeFigureOut">
              <a:rPr lang="cs-CZ"/>
              <a:pPr>
                <a:defRPr/>
              </a:pPr>
              <a:t>07.03.2023</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FACC5E59-7F4F-4CEF-B7DE-EC59B28B016C}" type="slidenum">
              <a:rPr lang="cs-CZ" altLang="cs-CZ"/>
              <a:pPr>
                <a:defRPr/>
              </a:pPr>
              <a:t>‹#›</a:t>
            </a:fld>
            <a:endParaRPr lang="cs-CZ" alt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9811144-102A-45AB-855A-DBED15EA95E0}" type="datetimeFigureOut">
              <a:rPr lang="cs-CZ"/>
              <a:pPr>
                <a:defRPr/>
              </a:pPr>
              <a:t>07.03.2023</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F81CC947-65A3-4E27-8A0B-939E4CB85317}" type="slidenum">
              <a:rPr lang="cs-CZ" altLang="cs-CZ"/>
              <a:pPr>
                <a:defRPr/>
              </a:pPr>
              <a:t>‹#›</a:t>
            </a:fld>
            <a:endParaRPr lang="cs-CZ" alt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451E455F-AEF1-452C-86D4-B9C531B4512D}" type="datetimeFigureOut">
              <a:rPr lang="cs-CZ"/>
              <a:pPr>
                <a:defRPr/>
              </a:pPr>
              <a:t>07.03.2023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5311321-F7AA-4513-8F21-AFD1911D96F8}" type="slidenum">
              <a:rPr lang="cs-CZ" altLang="cs-CZ"/>
              <a:pPr>
                <a:defRPr/>
              </a:pPr>
              <a:t>‹#›</a:t>
            </a:fld>
            <a:endParaRPr lang="cs-CZ" alt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8705D23-5D32-4080-AF26-719B27EB60B2}" type="datetimeFigureOut">
              <a:rPr lang="cs-CZ"/>
              <a:pPr>
                <a:defRPr/>
              </a:pPr>
              <a:t>07.03.2023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88E7D6E-6794-48F3-A171-1A46745C74F3}" type="slidenum">
              <a:rPr lang="cs-CZ" altLang="cs-CZ"/>
              <a:pPr>
                <a:defRPr/>
              </a:pPr>
              <a:t>‹#›</a:t>
            </a:fld>
            <a:endParaRPr lang="cs-CZ" alt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4BDCE70-8F35-45CC-8BD4-3A847FC5C2AD}" type="datetimeFigureOut">
              <a:rPr lang="cs-CZ"/>
              <a:pPr>
                <a:defRPr/>
              </a:pPr>
              <a:t>07.03.2023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22B7849F-A164-4772-AD9C-F996340653CF}"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Zástupný symbol pro nadpis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a:t>Kliknutím lze upravit styl.</a:t>
            </a:r>
          </a:p>
        </p:txBody>
      </p:sp>
      <p:sp>
        <p:nvSpPr>
          <p:cNvPr id="13315" name="Zástupný symbol pro text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fld id="{4C1B815A-B805-4D46-9FDF-5700317F165B}" type="datetimeFigureOut">
              <a:rPr lang="cs-CZ"/>
              <a:pPr>
                <a:defRPr/>
              </a:pPr>
              <a:t>07.03.2023</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fld id="{630F33AF-84F8-4195-B990-6D72E8264439}"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15.bin"/><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2.bin"/><Relationship Id="rId18" Type="http://schemas.openxmlformats.org/officeDocument/2006/relationships/image" Target="../media/image28.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oleObject" Target="../embeddings/oleObject21.bin"/><Relationship Id="rId17" Type="http://schemas.openxmlformats.org/officeDocument/2006/relationships/oleObject" Target="../embeddings/oleObject24.bin"/><Relationship Id="rId2" Type="http://schemas.openxmlformats.org/officeDocument/2006/relationships/slideLayout" Target="../slideLayouts/slideLayout7.xml"/><Relationship Id="rId16" Type="http://schemas.openxmlformats.org/officeDocument/2006/relationships/image" Target="../media/image27.wmf"/><Relationship Id="rId1" Type="http://schemas.openxmlformats.org/officeDocument/2006/relationships/vmlDrawing" Target="../drawings/vmlDrawing7.vml"/><Relationship Id="rId6" Type="http://schemas.openxmlformats.org/officeDocument/2006/relationships/image" Target="../media/image23.wmf"/><Relationship Id="rId11" Type="http://schemas.openxmlformats.org/officeDocument/2006/relationships/image" Target="../media/image25.wmf"/><Relationship Id="rId5" Type="http://schemas.openxmlformats.org/officeDocument/2006/relationships/oleObject" Target="../embeddings/oleObject17.bin"/><Relationship Id="rId15" Type="http://schemas.openxmlformats.org/officeDocument/2006/relationships/oleObject" Target="../embeddings/oleObject23.bin"/><Relationship Id="rId10" Type="http://schemas.openxmlformats.org/officeDocument/2006/relationships/oleObject" Target="../embeddings/oleObject20.bin"/><Relationship Id="rId4" Type="http://schemas.openxmlformats.org/officeDocument/2006/relationships/image" Target="../media/image22.wmf"/><Relationship Id="rId9" Type="http://schemas.openxmlformats.org/officeDocument/2006/relationships/oleObject" Target="../embeddings/oleObject19.bin"/><Relationship Id="rId14" Type="http://schemas.openxmlformats.org/officeDocument/2006/relationships/image" Target="../media/image26.wmf"/></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30.wmf"/><Relationship Id="rId5" Type="http://schemas.openxmlformats.org/officeDocument/2006/relationships/oleObject" Target="../embeddings/oleObject26.bin"/><Relationship Id="rId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wmf"/></Relationships>
</file>

<file path=ppt/slides/_rels/slide1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7.xml"/><Relationship Id="rId4" Type="http://schemas.openxmlformats.org/officeDocument/2006/relationships/image" Target="../media/image37.png"/></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39.wmf"/><Relationship Id="rId5" Type="http://schemas.openxmlformats.org/officeDocument/2006/relationships/oleObject" Target="../embeddings/oleObject30.bin"/><Relationship Id="rId4" Type="http://schemas.openxmlformats.org/officeDocument/2006/relationships/image" Target="../media/image38.wmf"/></Relationships>
</file>

<file path=ppt/slides/_rels/slide16.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41.wmf"/><Relationship Id="rId5" Type="http://schemas.openxmlformats.org/officeDocument/2006/relationships/oleObject" Target="../embeddings/oleObject32.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4.bin"/></Relationships>
</file>

<file path=ppt/slides/_rels/slide17.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45.wmf"/><Relationship Id="rId5" Type="http://schemas.openxmlformats.org/officeDocument/2006/relationships/oleObject" Target="../embeddings/oleObject36.bin"/><Relationship Id="rId4" Type="http://schemas.openxmlformats.org/officeDocument/2006/relationships/image" Target="../media/image44.wmf"/></Relationships>
</file>

<file path=ppt/slides/_rels/slide18.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47.wmf"/><Relationship Id="rId5" Type="http://schemas.openxmlformats.org/officeDocument/2006/relationships/oleObject" Target="../embeddings/oleObject39.bin"/><Relationship Id="rId4" Type="http://schemas.openxmlformats.org/officeDocument/2006/relationships/image" Target="../media/image46.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50.wmf"/><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44.bin"/><Relationship Id="rId4" Type="http://schemas.openxmlformats.org/officeDocument/2006/relationships/image" Target="../media/image51.wmf"/></Relationships>
</file>

<file path=ppt/slides/_rels/slide21.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54.wmf"/><Relationship Id="rId5" Type="http://schemas.openxmlformats.org/officeDocument/2006/relationships/oleObject" Target="../embeddings/oleObject46.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8.bin"/></Relationships>
</file>

<file path=ppt/slides/_rels/slide22.xml.rels><?xml version="1.0" encoding="UTF-8" standalone="yes"?>
<Relationships xmlns="http://schemas.openxmlformats.org/package/2006/relationships"><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image" Target="../media/image57.png"/><Relationship Id="rId1" Type="http://schemas.openxmlformats.org/officeDocument/2006/relationships/slideLayout" Target="../slideLayouts/slideLayout7.xml"/><Relationship Id="rId6" Type="http://schemas.openxmlformats.org/officeDocument/2006/relationships/image" Target="../media/image61.png"/><Relationship Id="rId5" Type="http://schemas.openxmlformats.org/officeDocument/2006/relationships/image" Target="../media/image60.png"/><Relationship Id="rId4" Type="http://schemas.openxmlformats.org/officeDocument/2006/relationships/image" Target="../media/image59.png"/></Relationships>
</file>

<file path=ppt/slides/_rels/slide23.xml.rels><?xml version="1.0" encoding="UTF-8" standalone="yes"?>
<Relationships xmlns="http://schemas.openxmlformats.org/package/2006/relationships"><Relationship Id="rId8" Type="http://schemas.openxmlformats.org/officeDocument/2006/relationships/image" Target="../media/image69.png"/><Relationship Id="rId3" Type="http://schemas.openxmlformats.org/officeDocument/2006/relationships/image" Target="../media/image64.png"/><Relationship Id="rId7" Type="http://schemas.openxmlformats.org/officeDocument/2006/relationships/image" Target="../media/image68.png"/><Relationship Id="rId2" Type="http://schemas.openxmlformats.org/officeDocument/2006/relationships/image" Target="../media/image63.png"/><Relationship Id="rId1" Type="http://schemas.openxmlformats.org/officeDocument/2006/relationships/slideLayout" Target="../slideLayouts/slideLayout7.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s>
</file>

<file path=ppt/slides/_rels/slide24.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74.wmf"/><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71.wmf"/><Relationship Id="rId11" Type="http://schemas.openxmlformats.org/officeDocument/2006/relationships/oleObject" Target="../embeddings/oleObject53.bin"/><Relationship Id="rId5" Type="http://schemas.openxmlformats.org/officeDocument/2006/relationships/oleObject" Target="../embeddings/oleObject50.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52.bin"/><Relationship Id="rId14" Type="http://schemas.openxmlformats.org/officeDocument/2006/relationships/image" Target="../media/image75.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9.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5.bin"/><Relationship Id="rId14" Type="http://schemas.openxmlformats.org/officeDocument/2006/relationships/image" Target="../media/image1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5.wmf"/><Relationship Id="rId5" Type="http://schemas.openxmlformats.org/officeDocument/2006/relationships/oleObject" Target="../embeddings/oleObject9.bin"/><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9.wmf"/><Relationship Id="rId5" Type="http://schemas.openxmlformats.org/officeDocument/2006/relationships/oleObject" Target="../embeddings/oleObject13.bin"/><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sz="3600" b="1">
                <a:solidFill>
                  <a:srgbClr val="FFFFFF"/>
                </a:solidFill>
                <a:latin typeface="Arial" charset="0"/>
                <a:cs typeface="Arial" charset="0"/>
              </a:rPr>
              <a:t>Mathematics in Economics</a:t>
            </a:r>
            <a:endParaRPr lang="en-GB" sz="3600" b="1">
              <a:solidFill>
                <a:srgbClr val="FFFFFF"/>
              </a:solidFill>
              <a:latin typeface="Arial" charset="0"/>
              <a:cs typeface="Arial" charset="0"/>
            </a:endParaRPr>
          </a:p>
          <a:p>
            <a:pPr algn="ct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5602" name="TextovéPole 7"/>
          <p:cNvSpPr txBox="1">
            <a:spLocks noChangeArrowheads="1"/>
          </p:cNvSpPr>
          <p:nvPr/>
        </p:nvSpPr>
        <p:spPr bwMode="auto">
          <a:xfrm>
            <a:off x="0" y="4811713"/>
            <a:ext cx="9144000" cy="641350"/>
          </a:xfrm>
          <a:prstGeom prst="rect">
            <a:avLst/>
          </a:prstGeom>
          <a:noFill/>
          <a:ln w="9525">
            <a:noFill/>
            <a:miter lim="800000"/>
            <a:headEnd/>
            <a:tailEnd/>
          </a:ln>
        </p:spPr>
        <p:txBody>
          <a:bodyPr>
            <a:spAutoFit/>
          </a:bodyPr>
          <a:lstStyle/>
          <a:p>
            <a:pPr algn="ctr"/>
            <a:r>
              <a:rPr lang="cs-CZ" altLang="cs-CZ" sz="1800"/>
              <a:t>Mgr.</a:t>
            </a:r>
            <a:r>
              <a:rPr lang="en-GB" altLang="cs-CZ" sz="1800"/>
              <a:t> J</a:t>
            </a:r>
            <a:r>
              <a:rPr lang="cs-CZ" altLang="cs-CZ" sz="1800"/>
              <a:t>iří</a:t>
            </a:r>
            <a:r>
              <a:rPr lang="en-GB" altLang="cs-CZ" sz="1800"/>
              <a:t> </a:t>
            </a:r>
            <a:r>
              <a:rPr lang="cs-CZ" altLang="cs-CZ" sz="1800"/>
              <a:t>Mazurek</a:t>
            </a:r>
            <a:r>
              <a:rPr lang="en-GB" altLang="cs-CZ" sz="1800"/>
              <a:t>, Ph.D.</a:t>
            </a:r>
          </a:p>
          <a:p>
            <a:pPr algn="ctr"/>
            <a:r>
              <a:rPr lang="cs-CZ" altLang="cs-CZ" sz="1800"/>
              <a:t>Mathematics in Economics</a:t>
            </a:r>
            <a:r>
              <a:rPr lang="en-GB" altLang="cs-CZ" sz="1800"/>
              <a:t>/</a:t>
            </a:r>
            <a:r>
              <a:rPr lang="cs-CZ" altLang="cs-CZ" sz="1800"/>
              <a:t>PMAT</a:t>
            </a:r>
            <a:endParaRPr lang="en-GB" altLang="cs-CZ" sz="1800"/>
          </a:p>
        </p:txBody>
      </p:sp>
      <p:pic>
        <p:nvPicPr>
          <p:cNvPr id="25603" name="Obrázek 1"/>
          <p:cNvPicPr>
            <a:picLocks noChangeAspect="1"/>
          </p:cNvPicPr>
          <p:nvPr/>
        </p:nvPicPr>
        <p:blipFill>
          <a:blip r:embed="rId2"/>
          <a:srcRect/>
          <a:stretch>
            <a:fillRect/>
          </a:stretch>
        </p:blipFill>
        <p:spPr bwMode="auto">
          <a:xfrm>
            <a:off x="6026150" y="185738"/>
            <a:ext cx="2668588" cy="20542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075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Taylor and Maclaurin series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108575"/>
          </a:xfrm>
          <a:prstGeom prst="rect">
            <a:avLst/>
          </a:prstGeom>
          <a:noFill/>
          <a:ln>
            <a:noFill/>
          </a:ln>
        </p:spPr>
        <p:txBody>
          <a:bodyPr>
            <a:spAutoFit/>
          </a:bodyPr>
          <a:lstStyle/>
          <a:p>
            <a:pPr marL="342900" indent="-342900">
              <a:buFont typeface="Calibri" pitchFamily="34" charset="0"/>
              <a:buNone/>
              <a:defRPr/>
            </a:pPr>
            <a:r>
              <a:rPr lang="cs-CZ" altLang="cs-CZ" dirty="0"/>
              <a:t>Let a </a:t>
            </a:r>
            <a:r>
              <a:rPr lang="cs-CZ" altLang="cs-CZ" dirty="0" err="1"/>
              <a:t>function</a:t>
            </a:r>
            <a:r>
              <a:rPr lang="cs-CZ" altLang="cs-CZ" dirty="0"/>
              <a:t> y = f(x) </a:t>
            </a:r>
            <a:r>
              <a:rPr lang="cs-CZ" altLang="cs-CZ" dirty="0" err="1"/>
              <a:t>be</a:t>
            </a:r>
            <a:r>
              <a:rPr lang="cs-CZ" altLang="cs-CZ" dirty="0"/>
              <a:t> </a:t>
            </a:r>
            <a:r>
              <a:rPr lang="cs-CZ" altLang="cs-CZ" dirty="0" err="1"/>
              <a:t>differentiable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order</a:t>
            </a:r>
            <a:r>
              <a:rPr lang="cs-CZ" altLang="cs-CZ" dirty="0"/>
              <a:t> n </a:t>
            </a:r>
            <a:r>
              <a:rPr lang="cs-CZ" altLang="cs-CZ" dirty="0" err="1"/>
              <a:t>at</a:t>
            </a:r>
            <a:r>
              <a:rPr lang="cs-CZ" altLang="cs-CZ" dirty="0"/>
              <a:t> a point a, </a:t>
            </a:r>
            <a:r>
              <a:rPr lang="cs-CZ" altLang="cs-CZ" dirty="0" err="1"/>
              <a:t>then</a:t>
            </a:r>
            <a:r>
              <a:rPr lang="cs-CZ" altLang="cs-CZ" dirty="0"/>
              <a:t> </a:t>
            </a:r>
            <a:r>
              <a:rPr lang="cs-CZ" altLang="cs-CZ" dirty="0" err="1"/>
              <a:t>it</a:t>
            </a:r>
            <a:r>
              <a:rPr lang="cs-CZ" altLang="cs-CZ" dirty="0"/>
              <a:t> </a:t>
            </a:r>
            <a:r>
              <a:rPr lang="cs-CZ" altLang="cs-CZ" dirty="0" err="1"/>
              <a:t>can</a:t>
            </a:r>
            <a:r>
              <a:rPr lang="cs-CZ" altLang="cs-CZ" dirty="0"/>
              <a:t> </a:t>
            </a:r>
            <a:r>
              <a:rPr lang="cs-CZ" altLang="cs-CZ" dirty="0" err="1"/>
              <a:t>be</a:t>
            </a:r>
            <a:r>
              <a:rPr lang="cs-CZ" altLang="cs-CZ" dirty="0"/>
              <a:t> </a:t>
            </a:r>
            <a:r>
              <a:rPr lang="cs-CZ" altLang="cs-CZ" dirty="0" err="1"/>
              <a:t>approximated</a:t>
            </a:r>
            <a:r>
              <a:rPr lang="cs-CZ" altLang="cs-CZ" dirty="0"/>
              <a:t> by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form</a:t>
            </a:r>
            <a:r>
              <a:rPr lang="cs-CZ" altLang="cs-CZ" dirty="0"/>
              <a:t>: </a:t>
            </a: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r>
              <a:rPr lang="cs-CZ" altLang="cs-CZ" dirty="0" err="1"/>
              <a:t>If</a:t>
            </a:r>
            <a:r>
              <a:rPr lang="cs-CZ" altLang="cs-CZ" dirty="0"/>
              <a:t> a = 0, </a:t>
            </a:r>
            <a:r>
              <a:rPr lang="cs-CZ" altLang="cs-CZ" dirty="0" err="1"/>
              <a:t>we</a:t>
            </a:r>
            <a:r>
              <a:rPr lang="cs-CZ" altLang="cs-CZ" dirty="0"/>
              <a:t> </a:t>
            </a:r>
            <a:r>
              <a:rPr lang="cs-CZ" altLang="cs-CZ" dirty="0" err="1"/>
              <a:t>obtain</a:t>
            </a:r>
            <a:r>
              <a:rPr lang="cs-CZ" altLang="cs-CZ" dirty="0"/>
              <a:t> a </a:t>
            </a:r>
            <a:r>
              <a:rPr lang="cs-CZ" altLang="cs-CZ" dirty="0" err="1"/>
              <a:t>special</a:t>
            </a:r>
            <a:r>
              <a:rPr lang="cs-CZ" altLang="cs-CZ" dirty="0"/>
              <a:t> case </a:t>
            </a:r>
            <a:r>
              <a:rPr lang="cs-CZ" altLang="cs-CZ" dirty="0" err="1"/>
              <a:t>of</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called</a:t>
            </a:r>
            <a:r>
              <a:rPr lang="cs-CZ" altLang="cs-CZ" dirty="0"/>
              <a:t> </a:t>
            </a:r>
            <a:r>
              <a:rPr lang="cs-CZ" altLang="cs-CZ" dirty="0" err="1"/>
              <a:t>Maclaurin</a:t>
            </a:r>
            <a:r>
              <a:rPr lang="cs-CZ" altLang="cs-CZ" dirty="0"/>
              <a:t> </a:t>
            </a:r>
            <a:r>
              <a:rPr lang="cs-CZ" altLang="cs-CZ" dirty="0" err="1"/>
              <a:t>series</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a:defRPr/>
            </a:pPr>
            <a:endParaRPr lang="en-GB" altLang="cs-CZ" sz="1800" dirty="0"/>
          </a:p>
        </p:txBody>
      </p:sp>
      <p:sp>
        <p:nvSpPr>
          <p:cNvPr id="3075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0749" name="Object 29"/>
          <p:cNvGraphicFramePr>
            <a:graphicFrameLocks noChangeAspect="1"/>
          </p:cNvGraphicFramePr>
          <p:nvPr/>
        </p:nvGraphicFramePr>
        <p:xfrm>
          <a:off x="674688" y="2743200"/>
          <a:ext cx="7607300" cy="633413"/>
        </p:xfrm>
        <a:graphic>
          <a:graphicData uri="http://schemas.openxmlformats.org/presentationml/2006/ole">
            <mc:AlternateContent xmlns:mc="http://schemas.openxmlformats.org/markup-compatibility/2006">
              <mc:Choice xmlns:v="urn:schemas-microsoft-com:vml" Requires="v">
                <p:oleObj spid="_x0000_s30759" r:id="rId3" imgW="5041900" imgH="419100" progId="Equation.DSMT4">
                  <p:embed/>
                </p:oleObj>
              </mc:Choice>
              <mc:Fallback>
                <p:oleObj r:id="rId3" imgW="5041900" imgH="419100" progId="Equation.DSMT4">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688" y="2743200"/>
                        <a:ext cx="7607300" cy="633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0750" name="Object 30"/>
          <p:cNvGraphicFramePr>
            <a:graphicFrameLocks noChangeAspect="1"/>
          </p:cNvGraphicFramePr>
          <p:nvPr/>
        </p:nvGraphicFramePr>
        <p:xfrm>
          <a:off x="1247775" y="4721225"/>
          <a:ext cx="6623050" cy="682625"/>
        </p:xfrm>
        <a:graphic>
          <a:graphicData uri="http://schemas.openxmlformats.org/presentationml/2006/ole">
            <mc:AlternateContent xmlns:mc="http://schemas.openxmlformats.org/markup-compatibility/2006">
              <mc:Choice xmlns:v="urn:schemas-microsoft-com:vml" Requires="v">
                <p:oleObj spid="_x0000_s30760" r:id="rId5" imgW="4064000" imgH="419100" progId="Equation.DSMT4">
                  <p:embed/>
                </p:oleObj>
              </mc:Choice>
              <mc:Fallback>
                <p:oleObj r:id="rId5" imgW="4064000" imgH="41910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7775" y="4721225"/>
                        <a:ext cx="6623050" cy="682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288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Maclaurin series of selected functions </a:t>
            </a:r>
            <a:r>
              <a:rPr lang="en-GB" altLang="cs-CZ" sz="2400" b="1"/>
              <a:t> </a:t>
            </a:r>
          </a:p>
          <a:p>
            <a:pPr algn="ctr"/>
            <a:endParaRPr lang="en-GB" altLang="cs-CZ" sz="1800"/>
          </a:p>
        </p:txBody>
      </p:sp>
      <p:sp>
        <p:nvSpPr>
          <p:cNvPr id="32889"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2" name="Tabulka 1"/>
          <p:cNvGraphicFramePr>
            <a:graphicFrameLocks noGrp="1"/>
          </p:cNvGraphicFramePr>
          <p:nvPr/>
        </p:nvGraphicFramePr>
        <p:xfrm>
          <a:off x="1579563" y="2297113"/>
          <a:ext cx="6473537" cy="2753590"/>
        </p:xfrm>
        <a:graphic>
          <a:graphicData uri="http://schemas.openxmlformats.org/drawingml/2006/table">
            <a:tbl>
              <a:tblPr firstRow="1" firstCol="1" lastRow="1" lastCol="1" bandRow="1" bandCol="1">
                <a:tableStyleId>{5C22544A-7EE6-4342-B048-85BDC9FD1C3A}</a:tableStyleId>
              </a:tblPr>
              <a:tblGrid>
                <a:gridCol w="1858845">
                  <a:extLst>
                    <a:ext uri="{9D8B030D-6E8A-4147-A177-3AD203B41FA5}">
                      <a16:colId xmlns:a16="http://schemas.microsoft.com/office/drawing/2014/main" val="20000"/>
                    </a:ext>
                  </a:extLst>
                </a:gridCol>
                <a:gridCol w="2520313">
                  <a:extLst>
                    <a:ext uri="{9D8B030D-6E8A-4147-A177-3AD203B41FA5}">
                      <a16:colId xmlns:a16="http://schemas.microsoft.com/office/drawing/2014/main" val="20001"/>
                    </a:ext>
                  </a:extLst>
                </a:gridCol>
                <a:gridCol w="2094379">
                  <a:extLst>
                    <a:ext uri="{9D8B030D-6E8A-4147-A177-3AD203B41FA5}">
                      <a16:colId xmlns:a16="http://schemas.microsoft.com/office/drawing/2014/main" val="20002"/>
                    </a:ext>
                  </a:extLst>
                </a:gridCol>
              </a:tblGrid>
              <a:tr h="550718">
                <a:tc>
                  <a:txBody>
                    <a:bodyPr/>
                    <a:lstStyle/>
                    <a:p>
                      <a:pPr algn="ctr">
                        <a:spcBef>
                          <a:spcPts val="300"/>
                        </a:spcBef>
                        <a:spcAft>
                          <a:spcPts val="0"/>
                        </a:spcAft>
                      </a:pPr>
                      <a:r>
                        <a:rPr lang="cs-CZ" sz="1200" dirty="0" err="1">
                          <a:solidFill>
                            <a:schemeClr val="bg1"/>
                          </a:solidFill>
                          <a:effectLst/>
                        </a:rPr>
                        <a:t>Function</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r>
                        <a:rPr lang="cs-CZ" sz="1200" dirty="0" err="1">
                          <a:solidFill>
                            <a:schemeClr val="bg1"/>
                          </a:solidFill>
                          <a:effectLst/>
                        </a:rPr>
                        <a:t>Maclaurin</a:t>
                      </a:r>
                      <a:r>
                        <a:rPr lang="cs-CZ" sz="1200" dirty="0">
                          <a:solidFill>
                            <a:schemeClr val="bg1"/>
                          </a:solidFill>
                          <a:effectLst/>
                        </a:rPr>
                        <a:t> </a:t>
                      </a:r>
                      <a:r>
                        <a:rPr lang="cs-CZ" sz="1200" dirty="0" err="1">
                          <a:solidFill>
                            <a:schemeClr val="bg1"/>
                          </a:solidFill>
                          <a:effectLst/>
                        </a:rPr>
                        <a:t>series</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r>
                        <a:rPr lang="cs-CZ" sz="1200" dirty="0" err="1">
                          <a:solidFill>
                            <a:schemeClr val="bg1"/>
                          </a:solidFill>
                          <a:effectLst/>
                          <a:latin typeface="Times New Roman"/>
                          <a:ea typeface="Calibri"/>
                        </a:rPr>
                        <a:t>Range</a:t>
                      </a:r>
                      <a:r>
                        <a:rPr lang="cs-CZ" sz="1200" dirty="0">
                          <a:solidFill>
                            <a:schemeClr val="bg1"/>
                          </a:solidFill>
                          <a:effectLst/>
                          <a:latin typeface="Times New Roman"/>
                          <a:ea typeface="Calibri"/>
                        </a:rPr>
                        <a:t> </a:t>
                      </a:r>
                      <a:r>
                        <a:rPr lang="cs-CZ" sz="1200" dirty="0" err="1">
                          <a:solidFill>
                            <a:schemeClr val="bg1"/>
                          </a:solidFill>
                          <a:effectLst/>
                          <a:latin typeface="Times New Roman"/>
                          <a:ea typeface="Calibri"/>
                        </a:rPr>
                        <a:t>of</a:t>
                      </a:r>
                      <a:r>
                        <a:rPr lang="cs-CZ" sz="1200" dirty="0">
                          <a:solidFill>
                            <a:schemeClr val="bg1"/>
                          </a:solidFill>
                          <a:effectLst/>
                          <a:latin typeface="Times New Roman"/>
                          <a:ea typeface="Calibri"/>
                        </a:rPr>
                        <a:t> </a:t>
                      </a:r>
                      <a:r>
                        <a:rPr lang="cs-CZ" sz="1200" dirty="0" err="1">
                          <a:solidFill>
                            <a:schemeClr val="bg1"/>
                          </a:solidFill>
                          <a:effectLst/>
                          <a:latin typeface="Times New Roman"/>
                          <a:ea typeface="Calibri"/>
                        </a:rPr>
                        <a:t>convergence</a:t>
                      </a: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0"/>
                  </a:ext>
                </a:extLst>
              </a:tr>
              <a:tr h="550718">
                <a:tc>
                  <a:txBody>
                    <a:bodyPr/>
                    <a:lstStyle/>
                    <a:p>
                      <a:pPr algn="ctr">
                        <a:spcBef>
                          <a:spcPts val="300"/>
                        </a:spcBef>
                        <a:spcAft>
                          <a:spcPts val="0"/>
                        </a:spcAft>
                      </a:pPr>
                      <a:r>
                        <a:rPr lang="cs-CZ" sz="1200" dirty="0" err="1">
                          <a:solidFill>
                            <a:schemeClr val="bg1"/>
                          </a:solidFill>
                          <a:effectLst/>
                        </a:rPr>
                        <a:t>sinx</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1"/>
                  </a:ext>
                </a:extLst>
              </a:tr>
              <a:tr h="550718">
                <a:tc>
                  <a:txBody>
                    <a:bodyPr/>
                    <a:lstStyle/>
                    <a:p>
                      <a:pPr algn="ctr">
                        <a:spcBef>
                          <a:spcPts val="300"/>
                        </a:spcBef>
                        <a:spcAft>
                          <a:spcPts val="0"/>
                        </a:spcAft>
                      </a:pPr>
                      <a:r>
                        <a:rPr lang="cs-CZ" sz="1200">
                          <a:solidFill>
                            <a:schemeClr val="bg1"/>
                          </a:solidFill>
                          <a:effectLst/>
                        </a:rPr>
                        <a:t>cosx</a:t>
                      </a: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2"/>
                  </a:ext>
                </a:extLst>
              </a:tr>
              <a:tr h="550718">
                <a:tc>
                  <a:txBody>
                    <a:bodyPr/>
                    <a:lstStyle/>
                    <a:p>
                      <a:pPr algn="ctr">
                        <a:spcBef>
                          <a:spcPts val="300"/>
                        </a:spcBef>
                        <a:spcAft>
                          <a:spcPts val="0"/>
                        </a:spcAft>
                      </a:pPr>
                      <a:r>
                        <a:rPr lang="cs-CZ" sz="1200" dirty="0" err="1">
                          <a:solidFill>
                            <a:schemeClr val="bg1"/>
                          </a:solidFill>
                          <a:effectLst/>
                          <a:latin typeface="Times New Roman"/>
                          <a:ea typeface="Calibri"/>
                        </a:rPr>
                        <a:t>exp</a:t>
                      </a:r>
                      <a:r>
                        <a:rPr lang="cs-CZ" sz="1200" dirty="0">
                          <a:solidFill>
                            <a:schemeClr val="bg1"/>
                          </a:solidFill>
                          <a:effectLst/>
                          <a:latin typeface="Times New Roman"/>
                          <a:ea typeface="Calibri"/>
                        </a:rPr>
                        <a:t>(x)</a:t>
                      </a: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3"/>
                  </a:ext>
                </a:extLst>
              </a:tr>
              <a:tr h="550718">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32878" name="Object 110"/>
          <p:cNvGraphicFramePr>
            <a:graphicFrameLocks noChangeAspect="1"/>
          </p:cNvGraphicFramePr>
          <p:nvPr>
            <p:extLst>
              <p:ext uri="{D42A27DB-BD31-4B8C-83A1-F6EECF244321}">
                <p14:modId xmlns:p14="http://schemas.microsoft.com/office/powerpoint/2010/main" val="3346977784"/>
              </p:ext>
            </p:extLst>
          </p:nvPr>
        </p:nvGraphicFramePr>
        <p:xfrm>
          <a:off x="3963987" y="2878137"/>
          <a:ext cx="1257300" cy="419100"/>
        </p:xfrm>
        <a:graphic>
          <a:graphicData uri="http://schemas.openxmlformats.org/presentationml/2006/ole">
            <mc:AlternateContent xmlns:mc="http://schemas.openxmlformats.org/markup-compatibility/2006">
              <mc:Choice xmlns:v="urn:schemas-microsoft-com:vml" Requires="v">
                <p:oleObj spid="_x0000_s32923" r:id="rId3" imgW="1257300" imgH="419100" progId="Equation.DSMT4">
                  <p:embed/>
                </p:oleObj>
              </mc:Choice>
              <mc:Fallback>
                <p:oleObj r:id="rId3" imgW="1257300" imgH="419100" progId="Equation.DSMT4">
                  <p:embed/>
                  <p:pic>
                    <p:nvPicPr>
                      <p:cNvPr id="0" name="Picture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3987" y="2878137"/>
                        <a:ext cx="12573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79" name="Object 111"/>
          <p:cNvGraphicFramePr>
            <a:graphicFrameLocks noChangeAspect="1"/>
          </p:cNvGraphicFramePr>
          <p:nvPr/>
        </p:nvGraphicFramePr>
        <p:xfrm>
          <a:off x="6691313" y="3487738"/>
          <a:ext cx="514350" cy="257175"/>
        </p:xfrm>
        <a:graphic>
          <a:graphicData uri="http://schemas.openxmlformats.org/presentationml/2006/ole">
            <mc:AlternateContent xmlns:mc="http://schemas.openxmlformats.org/markup-compatibility/2006">
              <mc:Choice xmlns:v="urn:schemas-microsoft-com:vml" Requires="v">
                <p:oleObj spid="_x0000_s32924" r:id="rId5" imgW="520474" imgH="253890" progId="Equation.DSMT4">
                  <p:embed/>
                </p:oleObj>
              </mc:Choice>
              <mc:Fallback>
                <p:oleObj r:id="rId5" imgW="520474" imgH="253890" progId="Equation.DSMT4">
                  <p:embed/>
                  <p:pic>
                    <p:nvPicPr>
                      <p:cNvPr id="0" name="Picture 1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1313" y="3487738"/>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0" name="Object 112"/>
          <p:cNvGraphicFramePr>
            <a:graphicFrameLocks noChangeAspect="1"/>
          </p:cNvGraphicFramePr>
          <p:nvPr>
            <p:extLst>
              <p:ext uri="{D42A27DB-BD31-4B8C-83A1-F6EECF244321}">
                <p14:modId xmlns:p14="http://schemas.microsoft.com/office/powerpoint/2010/main" val="44744118"/>
              </p:ext>
            </p:extLst>
          </p:nvPr>
        </p:nvGraphicFramePr>
        <p:xfrm>
          <a:off x="3963987" y="3465307"/>
          <a:ext cx="1257300" cy="419100"/>
        </p:xfrm>
        <a:graphic>
          <a:graphicData uri="http://schemas.openxmlformats.org/presentationml/2006/ole">
            <mc:AlternateContent xmlns:mc="http://schemas.openxmlformats.org/markup-compatibility/2006">
              <mc:Choice xmlns:v="urn:schemas-microsoft-com:vml" Requires="v">
                <p:oleObj spid="_x0000_s32925" r:id="rId7" imgW="1257300" imgH="419100" progId="Equation.DSMT4">
                  <p:embed/>
                </p:oleObj>
              </mc:Choice>
              <mc:Fallback>
                <p:oleObj r:id="rId7" imgW="1257300" imgH="419100" progId="Equation.DSMT4">
                  <p:embed/>
                  <p:pic>
                    <p:nvPicPr>
                      <p:cNvPr id="0" name="Picture 1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3987" y="3465307"/>
                        <a:ext cx="12573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1" name="Object 113"/>
          <p:cNvGraphicFramePr>
            <a:graphicFrameLocks noChangeAspect="1"/>
          </p:cNvGraphicFramePr>
          <p:nvPr/>
        </p:nvGraphicFramePr>
        <p:xfrm>
          <a:off x="6691313" y="2959100"/>
          <a:ext cx="514350" cy="257175"/>
        </p:xfrm>
        <a:graphic>
          <a:graphicData uri="http://schemas.openxmlformats.org/presentationml/2006/ole">
            <mc:AlternateContent xmlns:mc="http://schemas.openxmlformats.org/markup-compatibility/2006">
              <mc:Choice xmlns:v="urn:schemas-microsoft-com:vml" Requires="v">
                <p:oleObj spid="_x0000_s32926" r:id="rId9" imgW="520474" imgH="253890" progId="Equation.DSMT4">
                  <p:embed/>
                </p:oleObj>
              </mc:Choice>
              <mc:Fallback>
                <p:oleObj r:id="rId9" imgW="520474" imgH="253890" progId="Equation.DSMT4">
                  <p:embed/>
                  <p:pic>
                    <p:nvPicPr>
                      <p:cNvPr id="0" name="Picture 1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1313" y="2959100"/>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2" name="Object 114"/>
          <p:cNvGraphicFramePr>
            <a:graphicFrameLocks noChangeAspect="1"/>
          </p:cNvGraphicFramePr>
          <p:nvPr>
            <p:extLst>
              <p:ext uri="{D42A27DB-BD31-4B8C-83A1-F6EECF244321}">
                <p14:modId xmlns:p14="http://schemas.microsoft.com/office/powerpoint/2010/main" val="1335706393"/>
              </p:ext>
            </p:extLst>
          </p:nvPr>
        </p:nvGraphicFramePr>
        <p:xfrm>
          <a:off x="3997325" y="4038239"/>
          <a:ext cx="1190625" cy="419100"/>
        </p:xfrm>
        <a:graphic>
          <a:graphicData uri="http://schemas.openxmlformats.org/presentationml/2006/ole">
            <mc:AlternateContent xmlns:mc="http://schemas.openxmlformats.org/markup-compatibility/2006">
              <mc:Choice xmlns:v="urn:schemas-microsoft-com:vml" Requires="v">
                <p:oleObj spid="_x0000_s32927" r:id="rId10" imgW="1193800" imgH="419100" progId="Equation.DSMT4">
                  <p:embed/>
                </p:oleObj>
              </mc:Choice>
              <mc:Fallback>
                <p:oleObj r:id="rId10" imgW="1193800" imgH="419100" progId="Equation.DSMT4">
                  <p:embed/>
                  <p:pic>
                    <p:nvPicPr>
                      <p:cNvPr id="0" name="Picture 1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7325" y="4038239"/>
                        <a:ext cx="119062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3" name="Object 115"/>
          <p:cNvGraphicFramePr>
            <a:graphicFrameLocks noChangeAspect="1"/>
          </p:cNvGraphicFramePr>
          <p:nvPr/>
        </p:nvGraphicFramePr>
        <p:xfrm>
          <a:off x="6784975" y="4086225"/>
          <a:ext cx="514350" cy="257175"/>
        </p:xfrm>
        <a:graphic>
          <a:graphicData uri="http://schemas.openxmlformats.org/presentationml/2006/ole">
            <mc:AlternateContent xmlns:mc="http://schemas.openxmlformats.org/markup-compatibility/2006">
              <mc:Choice xmlns:v="urn:schemas-microsoft-com:vml" Requires="v">
                <p:oleObj spid="_x0000_s32928" r:id="rId12" imgW="520474" imgH="253890" progId="Equation.DSMT4">
                  <p:embed/>
                </p:oleObj>
              </mc:Choice>
              <mc:Fallback>
                <p:oleObj r:id="rId12" imgW="520474" imgH="253890" progId="Equation.DSMT4">
                  <p:embed/>
                  <p:pic>
                    <p:nvPicPr>
                      <p:cNvPr id="0" name="Picture 1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4975" y="4086225"/>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4" name="Object 116"/>
          <p:cNvGraphicFramePr>
            <a:graphicFrameLocks noChangeAspect="1"/>
          </p:cNvGraphicFramePr>
          <p:nvPr/>
        </p:nvGraphicFramePr>
        <p:xfrm>
          <a:off x="2201863" y="4651375"/>
          <a:ext cx="571500" cy="257175"/>
        </p:xfrm>
        <a:graphic>
          <a:graphicData uri="http://schemas.openxmlformats.org/presentationml/2006/ole">
            <mc:AlternateContent xmlns:mc="http://schemas.openxmlformats.org/markup-compatibility/2006">
              <mc:Choice xmlns:v="urn:schemas-microsoft-com:vml" Requires="v">
                <p:oleObj spid="_x0000_s32929" r:id="rId13" imgW="571252" imgH="253890" progId="Equation.DSMT4">
                  <p:embed/>
                </p:oleObj>
              </mc:Choice>
              <mc:Fallback>
                <p:oleObj r:id="rId13" imgW="571252" imgH="253890" progId="Equation.DSMT4">
                  <p:embed/>
                  <p:pic>
                    <p:nvPicPr>
                      <p:cNvPr id="0" name="Picture 1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1863" y="4651375"/>
                        <a:ext cx="5715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5" name="Object 117"/>
          <p:cNvGraphicFramePr>
            <a:graphicFrameLocks noChangeAspect="1"/>
          </p:cNvGraphicFramePr>
          <p:nvPr>
            <p:extLst>
              <p:ext uri="{D42A27DB-BD31-4B8C-83A1-F6EECF244321}">
                <p14:modId xmlns:p14="http://schemas.microsoft.com/office/powerpoint/2010/main" val="3619660567"/>
              </p:ext>
            </p:extLst>
          </p:nvPr>
        </p:nvGraphicFramePr>
        <p:xfrm>
          <a:off x="3944937" y="4570412"/>
          <a:ext cx="1276350" cy="419100"/>
        </p:xfrm>
        <a:graphic>
          <a:graphicData uri="http://schemas.openxmlformats.org/presentationml/2006/ole">
            <mc:AlternateContent xmlns:mc="http://schemas.openxmlformats.org/markup-compatibility/2006">
              <mc:Choice xmlns:v="urn:schemas-microsoft-com:vml" Requires="v">
                <p:oleObj spid="_x0000_s32930" r:id="rId15" imgW="1282700" imgH="419100" progId="Equation.DSMT4">
                  <p:embed/>
                </p:oleObj>
              </mc:Choice>
              <mc:Fallback>
                <p:oleObj r:id="rId15" imgW="1282700" imgH="419100" progId="Equation.DSMT4">
                  <p:embed/>
                  <p:pic>
                    <p:nvPicPr>
                      <p:cNvPr id="0" name="Picture 1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44937" y="4570412"/>
                        <a:ext cx="127635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6" name="Object 118"/>
          <p:cNvGraphicFramePr>
            <a:graphicFrameLocks noChangeAspect="1"/>
          </p:cNvGraphicFramePr>
          <p:nvPr/>
        </p:nvGraphicFramePr>
        <p:xfrm>
          <a:off x="6846888" y="4641850"/>
          <a:ext cx="409575" cy="257175"/>
        </p:xfrm>
        <a:graphic>
          <a:graphicData uri="http://schemas.openxmlformats.org/presentationml/2006/ole">
            <mc:AlternateContent xmlns:mc="http://schemas.openxmlformats.org/markup-compatibility/2006">
              <mc:Choice xmlns:v="urn:schemas-microsoft-com:vml" Requires="v">
                <p:oleObj spid="_x0000_s32931" name="Rovnice" r:id="rId17" imgW="406048" imgH="253780" progId="Equation.3">
                  <p:embed/>
                </p:oleObj>
              </mc:Choice>
              <mc:Fallback>
                <p:oleObj name="Rovnice" r:id="rId17" imgW="406048" imgH="253780" progId="Equation.3">
                  <p:embed/>
                  <p:pic>
                    <p:nvPicPr>
                      <p:cNvPr id="0" name="Picture 1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6888" y="4641850"/>
                        <a:ext cx="409575"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385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Taylor and Maclaurin series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448300"/>
          </a:xfrm>
          <a:prstGeom prst="rect">
            <a:avLst/>
          </a:prstGeom>
          <a:noFill/>
          <a:ln>
            <a:noFill/>
          </a:ln>
        </p:spPr>
        <p:txBody>
          <a:bodyPr>
            <a:spAutoFit/>
          </a:bodyPr>
          <a:lstStyle/>
          <a:p>
            <a:pPr marL="342900" indent="-342900">
              <a:buFont typeface="Calibri" pitchFamily="34" charset="0"/>
              <a:buNone/>
              <a:defRPr/>
            </a:pPr>
            <a:r>
              <a:rPr lang="en-GB" altLang="cs-CZ" dirty="0"/>
              <a:t> </a:t>
            </a:r>
            <a:r>
              <a:rPr lang="cs-CZ" altLang="cs-CZ" dirty="0" err="1"/>
              <a:t>Example</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a:defRPr/>
            </a:pPr>
            <a:r>
              <a:rPr lang="cs-CZ" altLang="cs-CZ" dirty="0" err="1"/>
              <a:t>Therefore</a:t>
            </a:r>
            <a:r>
              <a:rPr lang="cs-CZ" altLang="cs-CZ" dirty="0"/>
              <a:t>, </a:t>
            </a:r>
            <a:r>
              <a:rPr lang="cs-CZ" altLang="cs-CZ" dirty="0" err="1"/>
              <a:t>we</a:t>
            </a:r>
            <a:r>
              <a:rPr lang="cs-CZ" altLang="cs-CZ" dirty="0"/>
              <a:t> </a:t>
            </a:r>
            <a:r>
              <a:rPr lang="cs-CZ" altLang="cs-CZ" dirty="0" err="1"/>
              <a:t>obtain</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3854" name="Object 62"/>
          <p:cNvGraphicFramePr>
            <a:graphicFrameLocks noChangeAspect="1"/>
          </p:cNvGraphicFramePr>
          <p:nvPr/>
        </p:nvGraphicFramePr>
        <p:xfrm>
          <a:off x="6767513" y="1550988"/>
          <a:ext cx="776287" cy="455612"/>
        </p:xfrm>
        <a:graphic>
          <a:graphicData uri="http://schemas.openxmlformats.org/presentationml/2006/ole">
            <mc:AlternateContent xmlns:mc="http://schemas.openxmlformats.org/markup-compatibility/2006">
              <mc:Choice xmlns:v="urn:schemas-microsoft-com:vml" Requires="v">
                <p:oleObj spid="_x0000_s33869" name="Rovnice" r:id="rId3" imgW="368280" imgH="215640" progId="Equation.3">
                  <p:embed/>
                </p:oleObj>
              </mc:Choice>
              <mc:Fallback>
                <p:oleObj name="Rovnice" r:id="rId3" imgW="368280" imgH="215640" progId="Equation.3">
                  <p:embed/>
                  <p:pic>
                    <p:nvPicPr>
                      <p:cNvPr id="0" name="Picture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7513" y="1550988"/>
                        <a:ext cx="776287" cy="455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55" name="Object 63"/>
          <p:cNvGraphicFramePr>
            <a:graphicFrameLocks noChangeAspect="1"/>
          </p:cNvGraphicFramePr>
          <p:nvPr/>
        </p:nvGraphicFramePr>
        <p:xfrm>
          <a:off x="1598613" y="2370138"/>
          <a:ext cx="2973387" cy="1905000"/>
        </p:xfrm>
        <a:graphic>
          <a:graphicData uri="http://schemas.openxmlformats.org/presentationml/2006/ole">
            <mc:AlternateContent xmlns:mc="http://schemas.openxmlformats.org/markup-compatibility/2006">
              <mc:Choice xmlns:v="urn:schemas-microsoft-com:vml" Requires="v">
                <p:oleObj spid="_x0000_s33870" name="Rovnice" r:id="rId5" imgW="1625400" imgH="1041120" progId="Equation.3">
                  <p:embed/>
                </p:oleObj>
              </mc:Choice>
              <mc:Fallback>
                <p:oleObj name="Rovnice" r:id="rId5" imgW="1625400" imgH="1041120" progId="Equation.3">
                  <p:embed/>
                  <p:pic>
                    <p:nvPicPr>
                      <p:cNvPr id="0" name="Picture 6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98613" y="2370138"/>
                        <a:ext cx="2973387"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56" name="Object 64"/>
          <p:cNvGraphicFramePr>
            <a:graphicFrameLocks noChangeAspect="1"/>
          </p:cNvGraphicFramePr>
          <p:nvPr/>
        </p:nvGraphicFramePr>
        <p:xfrm>
          <a:off x="3143250" y="4662488"/>
          <a:ext cx="2617788" cy="792162"/>
        </p:xfrm>
        <a:graphic>
          <a:graphicData uri="http://schemas.openxmlformats.org/presentationml/2006/ole">
            <mc:AlternateContent xmlns:mc="http://schemas.openxmlformats.org/markup-compatibility/2006">
              <mc:Choice xmlns:v="urn:schemas-microsoft-com:vml" Requires="v">
                <p:oleObj spid="_x0000_s33871" name="Rovnice" r:id="rId7" imgW="1257120" imgH="380880" progId="Equation.3">
                  <p:embed/>
                </p:oleObj>
              </mc:Choice>
              <mc:Fallback>
                <p:oleObj name="Rovnice" r:id="rId7" imgW="1257120" imgH="380880" progId="Equation.3">
                  <p:embed/>
                  <p:pic>
                    <p:nvPicPr>
                      <p:cNvPr id="0" name="Picture 6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43250" y="4662488"/>
                        <a:ext cx="2617788" cy="7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483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Economic applications of derivatives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448300"/>
          </a:xfrm>
          <a:prstGeom prst="rect">
            <a:avLst/>
          </a:prstGeom>
          <a:noFill/>
          <a:ln>
            <a:noFill/>
          </a:ln>
        </p:spPr>
        <p:txBody>
          <a:bodyPr>
            <a:spAutoFit/>
          </a:bodyPr>
          <a:lstStyle/>
          <a:p>
            <a:pPr marL="342900" indent="-342900">
              <a:buFont typeface="Calibri" pitchFamily="34" charset="0"/>
              <a:buNone/>
              <a:defRPr/>
            </a:pPr>
            <a:r>
              <a:rPr lang="en-GB" altLang="cs-CZ" dirty="0"/>
              <a:t> </a:t>
            </a:r>
            <a:r>
              <a:rPr lang="cs-CZ" altLang="cs-CZ" dirty="0" err="1"/>
              <a:t>The</a:t>
            </a:r>
            <a:r>
              <a:rPr lang="cs-CZ" altLang="cs-CZ" dirty="0"/>
              <a:t> elasticity </a:t>
            </a:r>
            <a:r>
              <a:rPr lang="cs-CZ" altLang="cs-CZ" dirty="0" err="1"/>
              <a:t>of</a:t>
            </a:r>
            <a:r>
              <a:rPr lang="cs-CZ" altLang="cs-CZ" dirty="0"/>
              <a:t> a </a:t>
            </a:r>
            <a:r>
              <a:rPr lang="cs-CZ" altLang="cs-CZ" dirty="0" err="1"/>
              <a:t>function</a:t>
            </a:r>
            <a:r>
              <a:rPr lang="cs-CZ" altLang="cs-CZ" dirty="0"/>
              <a:t> y = f(x):</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r>
              <a:rPr lang="cs-CZ" altLang="cs-CZ" dirty="0" err="1"/>
              <a:t>The</a:t>
            </a:r>
            <a:r>
              <a:rPr lang="cs-CZ" altLang="cs-CZ" dirty="0"/>
              <a:t> </a:t>
            </a:r>
            <a:r>
              <a:rPr lang="cs-CZ" altLang="cs-CZ" dirty="0" err="1"/>
              <a:t>price</a:t>
            </a:r>
            <a:r>
              <a:rPr lang="cs-CZ" altLang="cs-CZ" dirty="0"/>
              <a:t> elasticity </a:t>
            </a:r>
            <a:r>
              <a:rPr lang="cs-CZ" altLang="cs-CZ" dirty="0" err="1"/>
              <a:t>of</a:t>
            </a:r>
            <a:r>
              <a:rPr lang="cs-CZ" altLang="cs-CZ" dirty="0"/>
              <a:t> </a:t>
            </a:r>
            <a:r>
              <a:rPr lang="cs-CZ" altLang="cs-CZ" dirty="0" err="1"/>
              <a:t>demand</a:t>
            </a:r>
            <a:r>
              <a:rPr lang="cs-CZ" altLang="cs-CZ" dirty="0"/>
              <a:t>:</a:t>
            </a:r>
          </a:p>
          <a:p>
            <a:pPr marL="342900" indent="-342900">
              <a:buFont typeface="Calibri" pitchFamily="34" charset="0"/>
              <a:buNone/>
              <a:defRPr/>
            </a:pPr>
            <a:endParaRPr lang="en-GB" altLang="cs-CZ" dirty="0"/>
          </a:p>
          <a:p>
            <a:pPr marL="342900" indent="-342900">
              <a:buFont typeface="Calibri" pitchFamily="34" charset="0"/>
              <a:buChar char="•"/>
              <a:defRPr/>
            </a:pPr>
            <a:endParaRPr lang="cs-CZ" altLang="cs-CZ" dirty="0"/>
          </a:p>
          <a:p>
            <a:pPr>
              <a:defRPr/>
            </a:pPr>
            <a:endParaRPr lang="cs-CZ" altLang="cs-CZ" dirty="0"/>
          </a:p>
          <a:p>
            <a:pPr>
              <a:defRPr/>
            </a:pPr>
            <a:r>
              <a:rPr lang="cs-CZ" altLang="cs-CZ" dirty="0"/>
              <a:t> </a:t>
            </a:r>
            <a:r>
              <a:rPr lang="cs-CZ" altLang="cs-CZ" dirty="0" err="1"/>
              <a:t>The</a:t>
            </a:r>
            <a:r>
              <a:rPr lang="cs-CZ" altLang="cs-CZ" dirty="0"/>
              <a:t> </a:t>
            </a:r>
            <a:r>
              <a:rPr lang="cs-CZ" altLang="cs-CZ" dirty="0" err="1"/>
              <a:t>price</a:t>
            </a:r>
            <a:r>
              <a:rPr lang="cs-CZ" altLang="cs-CZ" dirty="0"/>
              <a:t> elasticity </a:t>
            </a:r>
            <a:r>
              <a:rPr lang="cs-CZ" altLang="cs-CZ" dirty="0" err="1"/>
              <a:t>of</a:t>
            </a:r>
            <a:r>
              <a:rPr lang="cs-CZ" altLang="cs-CZ" dirty="0"/>
              <a:t> </a:t>
            </a:r>
            <a:r>
              <a:rPr lang="cs-CZ" altLang="cs-CZ" dirty="0" err="1"/>
              <a:t>supply</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sp>
        <p:nvSpPr>
          <p:cNvPr id="3483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4830" name="Object 14"/>
          <p:cNvGraphicFramePr>
            <a:graphicFrameLocks noChangeAspect="1"/>
          </p:cNvGraphicFramePr>
          <p:nvPr/>
        </p:nvGraphicFramePr>
        <p:xfrm>
          <a:off x="1217613" y="2095500"/>
          <a:ext cx="3354387" cy="750888"/>
        </p:xfrm>
        <a:graphic>
          <a:graphicData uri="http://schemas.openxmlformats.org/presentationml/2006/ole">
            <mc:AlternateContent xmlns:mc="http://schemas.openxmlformats.org/markup-compatibility/2006">
              <mc:Choice xmlns:v="urn:schemas-microsoft-com:vml" Requires="v">
                <p:oleObj spid="_x0000_s34835" r:id="rId3" imgW="1917700" imgH="431800" progId="Equation.DSMT4">
                  <p:embed/>
                </p:oleObj>
              </mc:Choice>
              <mc:Fallback>
                <p:oleObj r:id="rId3" imgW="1917700" imgH="4318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7613" y="2095500"/>
                        <a:ext cx="3354387" cy="750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4835" name="Picture 3"/>
          <p:cNvPicPr>
            <a:picLocks noChangeAspect="1" noChangeArrowheads="1"/>
          </p:cNvPicPr>
          <p:nvPr/>
        </p:nvPicPr>
        <p:blipFill>
          <a:blip r:embed="rId5"/>
          <a:srcRect/>
          <a:stretch>
            <a:fillRect/>
          </a:stretch>
        </p:blipFill>
        <p:spPr bwMode="auto">
          <a:xfrm>
            <a:off x="1965325" y="3462338"/>
            <a:ext cx="1570038" cy="673100"/>
          </a:xfrm>
          <a:prstGeom prst="rect">
            <a:avLst/>
          </a:prstGeom>
          <a:noFill/>
          <a:ln w="9525">
            <a:noFill/>
            <a:miter lim="800000"/>
            <a:headEnd/>
            <a:tailEnd/>
          </a:ln>
        </p:spPr>
      </p:pic>
      <p:pic>
        <p:nvPicPr>
          <p:cNvPr id="34836" name="Picture 4"/>
          <p:cNvPicPr>
            <a:picLocks noChangeAspect="1" noChangeArrowheads="1"/>
          </p:cNvPicPr>
          <p:nvPr/>
        </p:nvPicPr>
        <p:blipFill>
          <a:blip r:embed="rId6"/>
          <a:srcRect/>
          <a:stretch>
            <a:fillRect/>
          </a:stretch>
        </p:blipFill>
        <p:spPr bwMode="auto">
          <a:xfrm>
            <a:off x="2212975" y="4778375"/>
            <a:ext cx="1322388" cy="65563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6322" name="TextovéPole 8"/>
          <p:cNvSpPr txBox="1">
            <a:spLocks noChangeArrowheads="1"/>
          </p:cNvSpPr>
          <p:nvPr/>
        </p:nvSpPr>
        <p:spPr bwMode="auto">
          <a:xfrm>
            <a:off x="338138" y="720725"/>
            <a:ext cx="8459787" cy="738188"/>
          </a:xfrm>
          <a:prstGeom prst="rect">
            <a:avLst/>
          </a:prstGeom>
          <a:noFill/>
          <a:ln w="9525">
            <a:noFill/>
            <a:miter lim="800000"/>
            <a:headEnd/>
            <a:tailEnd/>
          </a:ln>
        </p:spPr>
        <p:txBody>
          <a:bodyPr>
            <a:spAutoFit/>
          </a:bodyPr>
          <a:lstStyle/>
          <a:p>
            <a:pPr algn="ctr"/>
            <a:r>
              <a:rPr lang="cs-CZ" altLang="cs-CZ" sz="2400" b="1"/>
              <a:t>Economic applications of derivatives – cont.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4432300"/>
          </a:xfrm>
          <a:prstGeom prst="rect">
            <a:avLst/>
          </a:prstGeom>
          <a:noFill/>
          <a:ln>
            <a:noFill/>
          </a:ln>
        </p:spPr>
        <p:txBody>
          <a:bodyPr>
            <a:spAutoFit/>
          </a:bodyPr>
          <a:lstStyle/>
          <a:p>
            <a:pPr marL="342900" indent="-342900">
              <a:buFont typeface="Calibri" pitchFamily="34" charset="0"/>
              <a:buNone/>
              <a:defRPr/>
            </a:pPr>
            <a:r>
              <a:rPr lang="en-GB" altLang="cs-CZ" dirty="0"/>
              <a:t> </a:t>
            </a:r>
            <a:r>
              <a:rPr lang="cs-CZ" altLang="cs-CZ" dirty="0" err="1"/>
              <a:t>Marginal</a:t>
            </a:r>
            <a:r>
              <a:rPr lang="cs-CZ" altLang="cs-CZ" dirty="0"/>
              <a:t> </a:t>
            </a:r>
            <a:r>
              <a:rPr lang="cs-CZ" altLang="cs-CZ" dirty="0" err="1"/>
              <a:t>product</a:t>
            </a:r>
            <a:r>
              <a:rPr lang="cs-CZ" altLang="cs-CZ" dirty="0"/>
              <a:t> </a:t>
            </a:r>
            <a:r>
              <a:rPr lang="cs-CZ" altLang="cs-CZ" dirty="0" err="1"/>
              <a:t>of</a:t>
            </a:r>
            <a:r>
              <a:rPr lang="cs-CZ" altLang="cs-CZ" dirty="0"/>
              <a:t> </a:t>
            </a:r>
            <a:r>
              <a:rPr lang="cs-CZ" altLang="cs-CZ" dirty="0" err="1"/>
              <a:t>labour</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a:t> </a:t>
            </a:r>
            <a:r>
              <a:rPr lang="cs-CZ" altLang="cs-CZ" dirty="0" err="1"/>
              <a:t>Marginal</a:t>
            </a:r>
            <a:r>
              <a:rPr lang="cs-CZ" altLang="cs-CZ" dirty="0"/>
              <a:t> </a:t>
            </a:r>
            <a:r>
              <a:rPr lang="cs-CZ" altLang="cs-CZ" dirty="0" err="1"/>
              <a:t>revenue</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a:defRPr/>
            </a:pPr>
            <a:r>
              <a:rPr lang="cs-CZ" altLang="cs-CZ" dirty="0"/>
              <a:t>  </a:t>
            </a:r>
            <a:r>
              <a:rPr lang="cs-CZ" altLang="cs-CZ" dirty="0" err="1"/>
              <a:t>Marginal</a:t>
            </a:r>
            <a:r>
              <a:rPr lang="cs-CZ" altLang="cs-CZ" dirty="0"/>
              <a:t> </a:t>
            </a:r>
            <a:r>
              <a:rPr lang="cs-CZ" altLang="cs-CZ" dirty="0" err="1"/>
              <a:t>cost</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pic>
        <p:nvPicPr>
          <p:cNvPr id="56324" name="Picture 2"/>
          <p:cNvPicPr>
            <a:picLocks noChangeAspect="1" noChangeArrowheads="1"/>
          </p:cNvPicPr>
          <p:nvPr/>
        </p:nvPicPr>
        <p:blipFill>
          <a:blip r:embed="rId2"/>
          <a:srcRect/>
          <a:stretch>
            <a:fillRect/>
          </a:stretch>
        </p:blipFill>
        <p:spPr bwMode="auto">
          <a:xfrm>
            <a:off x="2335213" y="2101850"/>
            <a:ext cx="1893887" cy="652463"/>
          </a:xfrm>
          <a:prstGeom prst="rect">
            <a:avLst/>
          </a:prstGeom>
          <a:noFill/>
          <a:ln w="9525">
            <a:noFill/>
            <a:miter lim="800000"/>
            <a:headEnd/>
            <a:tailEnd/>
          </a:ln>
        </p:spPr>
      </p:pic>
      <p:pic>
        <p:nvPicPr>
          <p:cNvPr id="56325" name="Picture 3"/>
          <p:cNvPicPr>
            <a:picLocks noChangeAspect="1" noChangeArrowheads="1"/>
          </p:cNvPicPr>
          <p:nvPr/>
        </p:nvPicPr>
        <p:blipFill>
          <a:blip r:embed="rId3"/>
          <a:srcRect/>
          <a:stretch>
            <a:fillRect/>
          </a:stretch>
        </p:blipFill>
        <p:spPr bwMode="auto">
          <a:xfrm>
            <a:off x="2863850" y="3643313"/>
            <a:ext cx="1500188" cy="682625"/>
          </a:xfrm>
          <a:prstGeom prst="rect">
            <a:avLst/>
          </a:prstGeom>
          <a:noFill/>
          <a:ln w="9525">
            <a:noFill/>
            <a:miter lim="800000"/>
            <a:headEnd/>
            <a:tailEnd/>
          </a:ln>
        </p:spPr>
      </p:pic>
      <p:pic>
        <p:nvPicPr>
          <p:cNvPr id="56326" name="Picture 4"/>
          <p:cNvPicPr>
            <a:picLocks noChangeAspect="1" noChangeArrowheads="1"/>
          </p:cNvPicPr>
          <p:nvPr/>
        </p:nvPicPr>
        <p:blipFill>
          <a:blip r:embed="rId4"/>
          <a:srcRect/>
          <a:stretch>
            <a:fillRect/>
          </a:stretch>
        </p:blipFill>
        <p:spPr bwMode="auto">
          <a:xfrm>
            <a:off x="2905125" y="4924425"/>
            <a:ext cx="1157288" cy="6731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6893"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1</a:t>
            </a:r>
            <a:endParaRPr lang="en-GB" altLang="cs-CZ" sz="1800"/>
          </a:p>
        </p:txBody>
      </p:sp>
      <p:sp>
        <p:nvSpPr>
          <p:cNvPr id="3078" name="TextovéPole 10"/>
          <p:cNvSpPr txBox="1">
            <a:spLocks noChangeArrowheads="1"/>
          </p:cNvSpPr>
          <p:nvPr/>
        </p:nvSpPr>
        <p:spPr bwMode="auto">
          <a:xfrm>
            <a:off x="320675" y="1550988"/>
            <a:ext cx="8477250" cy="4432300"/>
          </a:xfrm>
          <a:prstGeom prst="rect">
            <a:avLst/>
          </a:prstGeom>
          <a:noFill/>
          <a:ln>
            <a:noFill/>
          </a:ln>
        </p:spPr>
        <p:txBody>
          <a:bodyPr>
            <a:spAutoFit/>
          </a:bodyPr>
          <a:lstStyle/>
          <a:p>
            <a:pPr marL="342900" indent="-342900">
              <a:buFont typeface="Calibri" pitchFamily="34" charset="0"/>
              <a:buNone/>
              <a:defRPr/>
            </a:pPr>
            <a:r>
              <a:rPr lang="en-GB" altLang="cs-CZ" dirty="0"/>
              <a:t> </a:t>
            </a:r>
          </a:p>
          <a:p>
            <a:pPr>
              <a:defRPr/>
            </a:pP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derivative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endParaRPr lang="en-GB" altLang="cs-CZ" dirty="0"/>
          </a:p>
          <a:p>
            <a:pPr>
              <a:defRPr/>
            </a:pPr>
            <a:endParaRPr lang="cs-CZ" altLang="cs-CZ" dirty="0"/>
          </a:p>
          <a:p>
            <a:pPr>
              <a:defRPr/>
            </a:pPr>
            <a:r>
              <a:rPr lang="cs-CZ" altLang="cs-CZ" dirty="0"/>
              <a:t>  </a:t>
            </a:r>
            <a:r>
              <a:rPr lang="cs-CZ" altLang="cs-CZ" dirty="0" err="1"/>
              <a:t>Solution</a:t>
            </a:r>
            <a:r>
              <a:rPr lang="cs-CZ" altLang="cs-CZ" dirty="0"/>
              <a:t>: </a:t>
            </a:r>
            <a:r>
              <a:rPr lang="cs-CZ" altLang="cs-CZ" dirty="0" err="1"/>
              <a:t>The</a:t>
            </a:r>
            <a:r>
              <a:rPr lang="cs-CZ" altLang="cs-CZ" dirty="0"/>
              <a:t> </a:t>
            </a:r>
            <a:r>
              <a:rPr lang="cs-CZ" altLang="cs-CZ" dirty="0" err="1"/>
              <a:t>given</a:t>
            </a:r>
            <a:r>
              <a:rPr lang="cs-CZ" altLang="cs-CZ" dirty="0"/>
              <a:t> </a:t>
            </a:r>
            <a:r>
              <a:rPr lang="cs-CZ" altLang="cs-CZ" dirty="0" err="1"/>
              <a:t>function</a:t>
            </a:r>
            <a:r>
              <a:rPr lang="cs-CZ" altLang="cs-CZ" dirty="0"/>
              <a:t> </a:t>
            </a:r>
            <a:r>
              <a:rPr lang="cs-CZ" altLang="cs-CZ" dirty="0" err="1"/>
              <a:t>is</a:t>
            </a:r>
            <a:r>
              <a:rPr lang="cs-CZ" altLang="cs-CZ" dirty="0"/>
              <a:t> a </a:t>
            </a:r>
            <a:r>
              <a:rPr lang="cs-CZ" altLang="cs-CZ" dirty="0" err="1"/>
              <a:t>product</a:t>
            </a:r>
            <a:r>
              <a:rPr lang="cs-CZ" altLang="cs-CZ" dirty="0"/>
              <a:t> </a:t>
            </a:r>
            <a:r>
              <a:rPr lang="cs-CZ" altLang="cs-CZ" dirty="0" err="1"/>
              <a:t>of</a:t>
            </a:r>
            <a:r>
              <a:rPr lang="cs-CZ" altLang="cs-CZ" dirty="0"/>
              <a:t> </a:t>
            </a:r>
            <a:r>
              <a:rPr lang="cs-CZ" altLang="cs-CZ" dirty="0" err="1"/>
              <a:t>two</a:t>
            </a:r>
            <a:r>
              <a:rPr lang="cs-CZ" altLang="cs-CZ" dirty="0"/>
              <a:t> </a:t>
            </a:r>
            <a:r>
              <a:rPr lang="cs-CZ" altLang="cs-CZ" dirty="0" err="1"/>
              <a:t>elementary</a:t>
            </a:r>
            <a:r>
              <a:rPr lang="cs-CZ" altLang="cs-CZ" dirty="0"/>
              <a:t> </a:t>
            </a:r>
            <a:r>
              <a:rPr lang="cs-CZ" altLang="cs-CZ" dirty="0" err="1"/>
              <a:t>functions</a:t>
            </a:r>
            <a:r>
              <a:rPr lang="cs-CZ" altLang="cs-CZ" dirty="0"/>
              <a:t>, so </a:t>
            </a:r>
            <a:r>
              <a:rPr lang="cs-CZ" altLang="cs-CZ" dirty="0" err="1"/>
              <a:t>we</a:t>
            </a:r>
            <a:r>
              <a:rPr lang="cs-CZ" altLang="cs-CZ" dirty="0"/>
              <a:t> </a:t>
            </a:r>
            <a:r>
              <a:rPr lang="cs-CZ" altLang="cs-CZ" dirty="0" err="1"/>
              <a:t>must</a:t>
            </a:r>
            <a:r>
              <a:rPr lang="cs-CZ" altLang="cs-CZ" dirty="0"/>
              <a:t> use </a:t>
            </a:r>
            <a:r>
              <a:rPr lang="cs-CZ" altLang="cs-CZ" dirty="0" err="1"/>
              <a:t>the</a:t>
            </a:r>
            <a:r>
              <a:rPr lang="cs-CZ" altLang="cs-CZ" dirty="0"/>
              <a:t> </a:t>
            </a:r>
            <a:r>
              <a:rPr lang="cs-CZ" altLang="cs-CZ" dirty="0" err="1"/>
              <a:t>product</a:t>
            </a:r>
            <a:r>
              <a:rPr lang="cs-CZ" altLang="cs-CZ" dirty="0"/>
              <a:t> rule. </a:t>
            </a:r>
          </a:p>
          <a:p>
            <a:pPr>
              <a:defRPr/>
            </a:pPr>
            <a:r>
              <a:rPr lang="cs-CZ" altLang="cs-CZ" dirty="0"/>
              <a:t>  </a:t>
            </a:r>
            <a:r>
              <a:rPr lang="cs-CZ" altLang="cs-CZ" dirty="0" err="1"/>
              <a:t>We</a:t>
            </a:r>
            <a:r>
              <a:rPr lang="cs-CZ" altLang="cs-CZ" dirty="0"/>
              <a:t> </a:t>
            </a:r>
            <a:r>
              <a:rPr lang="cs-CZ" altLang="cs-CZ" dirty="0" err="1"/>
              <a:t>obtain</a:t>
            </a:r>
            <a:r>
              <a:rPr lang="cs-CZ" altLang="cs-CZ" dirty="0"/>
              <a:t>:</a:t>
            </a:r>
          </a:p>
          <a:p>
            <a:pPr>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6890" name="Object 26"/>
          <p:cNvGraphicFramePr>
            <a:graphicFrameLocks noChangeAspect="1"/>
          </p:cNvGraphicFramePr>
          <p:nvPr/>
        </p:nvGraphicFramePr>
        <p:xfrm>
          <a:off x="4899025" y="1878013"/>
          <a:ext cx="1262063" cy="428625"/>
        </p:xfrm>
        <a:graphic>
          <a:graphicData uri="http://schemas.openxmlformats.org/presentationml/2006/ole">
            <mc:AlternateContent xmlns:mc="http://schemas.openxmlformats.org/markup-compatibility/2006">
              <mc:Choice xmlns:v="urn:schemas-microsoft-com:vml" Requires="v">
                <p:oleObj spid="_x0000_s36900" name="Rovnice" r:id="rId3" imgW="634680" imgH="215640" progId="Equation.3">
                  <p:embed/>
                </p:oleObj>
              </mc:Choice>
              <mc:Fallback>
                <p:oleObj name="Rovnice" r:id="rId3" imgW="634680" imgH="215640" progId="Equation.3">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9025" y="1878013"/>
                        <a:ext cx="12620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91" name="Object 27"/>
          <p:cNvGraphicFramePr>
            <a:graphicFrameLocks noChangeAspect="1"/>
          </p:cNvGraphicFramePr>
          <p:nvPr/>
        </p:nvGraphicFramePr>
        <p:xfrm>
          <a:off x="2306638" y="3767138"/>
          <a:ext cx="2128837" cy="1025525"/>
        </p:xfrm>
        <a:graphic>
          <a:graphicData uri="http://schemas.openxmlformats.org/presentationml/2006/ole">
            <mc:AlternateContent xmlns:mc="http://schemas.openxmlformats.org/markup-compatibility/2006">
              <mc:Choice xmlns:v="urn:schemas-microsoft-com:vml" Requires="v">
                <p:oleObj spid="_x0000_s36901" name="Rovnice" r:id="rId5" imgW="1079280" imgH="520560" progId="Equation.3">
                  <p:embed/>
                </p:oleObj>
              </mc:Choice>
              <mc:Fallback>
                <p:oleObj name="Rovnice" r:id="rId5" imgW="1079280" imgH="520560" progId="Equation.3">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6638" y="3767138"/>
                        <a:ext cx="2128837" cy="1025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7939"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2</a:t>
            </a:r>
            <a:endParaRPr lang="en-GB" altLang="cs-CZ" sz="1800"/>
          </a:p>
        </p:txBody>
      </p:sp>
      <p:sp>
        <p:nvSpPr>
          <p:cNvPr id="3078" name="TextovéPole 10"/>
          <p:cNvSpPr txBox="1">
            <a:spLocks noChangeArrowheads="1"/>
          </p:cNvSpPr>
          <p:nvPr/>
        </p:nvSpPr>
        <p:spPr bwMode="auto">
          <a:xfrm>
            <a:off x="320675" y="1550988"/>
            <a:ext cx="8477250" cy="2462212"/>
          </a:xfrm>
          <a:prstGeom prst="rect">
            <a:avLst/>
          </a:prstGeom>
          <a:noFill/>
          <a:ln>
            <a:noFill/>
          </a:ln>
        </p:spPr>
        <p:txBody>
          <a:bodyPr>
            <a:spAutoFit/>
          </a:bodyPr>
          <a:lstStyle/>
          <a:p>
            <a:pPr marL="342900" indent="-342900">
              <a:buFont typeface="Calibri" pitchFamily="34" charset="0"/>
              <a:buNone/>
              <a:defRPr/>
            </a:pPr>
            <a:r>
              <a:rPr lang="en-GB" altLang="cs-CZ" dirty="0"/>
              <a:t>   </a:t>
            </a:r>
          </a:p>
          <a:p>
            <a:pPr>
              <a:defRPr/>
            </a:pPr>
            <a:r>
              <a:rPr lang="cs-CZ" altLang="cs-CZ" dirty="0" err="1"/>
              <a:t>Find</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 </a:t>
            </a:r>
            <a:r>
              <a:rPr lang="cs-CZ" altLang="cs-CZ" dirty="0" err="1"/>
              <a:t>Also</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increment</a:t>
            </a:r>
            <a:r>
              <a:rPr lang="cs-CZ" altLang="cs-CZ" dirty="0"/>
              <a:t> </a:t>
            </a:r>
            <a:r>
              <a:rPr lang="cs-CZ" altLang="cs-CZ" dirty="0" err="1"/>
              <a:t>dy</a:t>
            </a:r>
            <a:r>
              <a:rPr lang="cs-CZ" altLang="cs-CZ" dirty="0"/>
              <a:t> </a:t>
            </a:r>
            <a:r>
              <a:rPr lang="cs-CZ" altLang="cs-CZ" dirty="0" err="1"/>
              <a:t>for</a:t>
            </a:r>
            <a:r>
              <a:rPr lang="cs-CZ" altLang="cs-CZ" dirty="0"/>
              <a:t> x = 2 and </a:t>
            </a:r>
            <a:r>
              <a:rPr lang="cs-CZ" altLang="cs-CZ" dirty="0" err="1"/>
              <a:t>dx</a:t>
            </a:r>
            <a:r>
              <a:rPr lang="cs-CZ" altLang="cs-CZ" dirty="0"/>
              <a:t> = 0.1</a:t>
            </a:r>
          </a:p>
          <a:p>
            <a:pPr>
              <a:defRPr/>
            </a:pPr>
            <a:endParaRPr lang="cs-CZ" altLang="cs-CZ" dirty="0"/>
          </a:p>
          <a:p>
            <a:pPr>
              <a:defRPr/>
            </a:pPr>
            <a:r>
              <a:rPr lang="cs-CZ" altLang="cs-CZ" dirty="0" err="1"/>
              <a:t>Solution</a:t>
            </a:r>
            <a:r>
              <a:rPr lang="cs-CZ" altLang="cs-CZ" dirty="0"/>
              <a:t>:             and </a:t>
            </a:r>
            <a:r>
              <a:rPr lang="cs-CZ" altLang="cs-CZ" dirty="0" err="1"/>
              <a:t>the</a:t>
            </a:r>
            <a:r>
              <a:rPr lang="cs-CZ" altLang="cs-CZ" dirty="0"/>
              <a:t> </a:t>
            </a:r>
            <a:r>
              <a:rPr lang="cs-CZ" altLang="cs-CZ" dirty="0" err="1"/>
              <a:t>differential</a:t>
            </a:r>
            <a:r>
              <a:rPr lang="cs-CZ" altLang="cs-CZ" dirty="0"/>
              <a:t> </a:t>
            </a:r>
            <a:r>
              <a:rPr lang="cs-CZ" altLang="cs-CZ" dirty="0" err="1"/>
              <a:t>is</a:t>
            </a:r>
            <a:r>
              <a:rPr lang="cs-CZ" altLang="cs-CZ" dirty="0"/>
              <a:t>: </a:t>
            </a:r>
          </a:p>
          <a:p>
            <a:pPr>
              <a:defRPr/>
            </a:pPr>
            <a:endParaRPr lang="cs-CZ" altLang="cs-CZ" dirty="0"/>
          </a:p>
          <a:p>
            <a:pPr>
              <a:defRPr/>
            </a:pPr>
            <a:r>
              <a:rPr lang="cs-CZ" altLang="cs-CZ" dirty="0" err="1"/>
              <a:t>The</a:t>
            </a:r>
            <a:r>
              <a:rPr lang="cs-CZ" altLang="cs-CZ" dirty="0"/>
              <a:t> </a:t>
            </a:r>
            <a:r>
              <a:rPr lang="cs-CZ" altLang="cs-CZ" dirty="0" err="1"/>
              <a:t>increment</a:t>
            </a:r>
            <a:r>
              <a:rPr lang="cs-CZ" altLang="cs-CZ" dirty="0"/>
              <a:t> </a:t>
            </a:r>
            <a:r>
              <a:rPr lang="cs-CZ" altLang="cs-CZ" dirty="0" err="1"/>
              <a:t>dy</a:t>
            </a:r>
            <a:r>
              <a:rPr lang="cs-CZ" altLang="cs-CZ" dirty="0"/>
              <a:t>:  </a:t>
            </a:r>
            <a:endParaRPr lang="en-GB" altLang="cs-CZ" dirty="0"/>
          </a:p>
        </p:txBody>
      </p:sp>
      <p:graphicFrame>
        <p:nvGraphicFramePr>
          <p:cNvPr id="37934" name="Object 46"/>
          <p:cNvGraphicFramePr>
            <a:graphicFrameLocks noChangeAspect="1"/>
          </p:cNvGraphicFramePr>
          <p:nvPr/>
        </p:nvGraphicFramePr>
        <p:xfrm>
          <a:off x="4670425" y="1884363"/>
          <a:ext cx="1470025" cy="481012"/>
        </p:xfrm>
        <a:graphic>
          <a:graphicData uri="http://schemas.openxmlformats.org/presentationml/2006/ole">
            <mc:AlternateContent xmlns:mc="http://schemas.openxmlformats.org/markup-compatibility/2006">
              <mc:Choice xmlns:v="urn:schemas-microsoft-com:vml" Requires="v">
                <p:oleObj spid="_x0000_s37954" name="Rovnice" r:id="rId3" imgW="533160" imgH="215640" progId="Equation.3">
                  <p:embed/>
                </p:oleObj>
              </mc:Choice>
              <mc:Fallback>
                <p:oleObj name="Rovnice" r:id="rId3" imgW="533160" imgH="215640" progId="Equation.3">
                  <p:embed/>
                  <p:pic>
                    <p:nvPicPr>
                      <p:cNvPr id="0" name="Picture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0425" y="1884363"/>
                        <a:ext cx="1470025"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5" name="Object 47"/>
          <p:cNvGraphicFramePr>
            <a:graphicFrameLocks noChangeAspect="1"/>
          </p:cNvGraphicFramePr>
          <p:nvPr/>
        </p:nvGraphicFramePr>
        <p:xfrm>
          <a:off x="1612900" y="2898775"/>
          <a:ext cx="881063" cy="441325"/>
        </p:xfrm>
        <a:graphic>
          <a:graphicData uri="http://schemas.openxmlformats.org/presentationml/2006/ole">
            <mc:AlternateContent xmlns:mc="http://schemas.openxmlformats.org/markup-compatibility/2006">
              <mc:Choice xmlns:v="urn:schemas-microsoft-com:vml" Requires="v">
                <p:oleObj spid="_x0000_s37955" name="Rovnice" r:id="rId5" imgW="431640" imgH="215640" progId="Equation.3">
                  <p:embed/>
                </p:oleObj>
              </mc:Choice>
              <mc:Fallback>
                <p:oleObj name="Rovnice" r:id="rId5" imgW="431640" imgH="215640" progId="Equation.3">
                  <p:embed/>
                  <p:pic>
                    <p:nvPicPr>
                      <p:cNvPr id="0" name="Picture 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2900" y="2898775"/>
                        <a:ext cx="881063" cy="441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6" name="Object 48"/>
          <p:cNvGraphicFramePr>
            <a:graphicFrameLocks noChangeAspect="1"/>
          </p:cNvGraphicFramePr>
          <p:nvPr/>
        </p:nvGraphicFramePr>
        <p:xfrm>
          <a:off x="5243513" y="2874963"/>
          <a:ext cx="1574800" cy="558800"/>
        </p:xfrm>
        <a:graphic>
          <a:graphicData uri="http://schemas.openxmlformats.org/presentationml/2006/ole">
            <mc:AlternateContent xmlns:mc="http://schemas.openxmlformats.org/markup-compatibility/2006">
              <mc:Choice xmlns:v="urn:schemas-microsoft-com:vml" Requires="v">
                <p:oleObj spid="_x0000_s37956" name="Rovnice" r:id="rId7" imgW="609480" imgH="215640" progId="Equation.3">
                  <p:embed/>
                </p:oleObj>
              </mc:Choice>
              <mc:Fallback>
                <p:oleObj name="Rovnice" r:id="rId7" imgW="609480" imgH="215640" progId="Equation.3">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43513" y="2874963"/>
                        <a:ext cx="15748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7" name="Object 49"/>
          <p:cNvGraphicFramePr>
            <a:graphicFrameLocks noChangeAspect="1"/>
          </p:cNvGraphicFramePr>
          <p:nvPr/>
        </p:nvGraphicFramePr>
        <p:xfrm>
          <a:off x="2770188" y="3563938"/>
          <a:ext cx="2166937" cy="449262"/>
        </p:xfrm>
        <a:graphic>
          <a:graphicData uri="http://schemas.openxmlformats.org/presentationml/2006/ole">
            <mc:AlternateContent xmlns:mc="http://schemas.openxmlformats.org/markup-compatibility/2006">
              <mc:Choice xmlns:v="urn:schemas-microsoft-com:vml" Requires="v">
                <p:oleObj spid="_x0000_s37957" name="Rovnice" r:id="rId9" imgW="1041120" imgH="215640" progId="Equation.3">
                  <p:embed/>
                </p:oleObj>
              </mc:Choice>
              <mc:Fallback>
                <p:oleObj name="Rovnice" r:id="rId9" imgW="1041120" imgH="215640" progId="Equation.3">
                  <p:embed/>
                  <p:pic>
                    <p:nvPicPr>
                      <p:cNvPr id="0" name="Picture 4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0188" y="3563938"/>
                        <a:ext cx="2166937"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8940"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3</a:t>
            </a:r>
            <a:endParaRPr lang="en-GB" altLang="cs-CZ" sz="1800"/>
          </a:p>
        </p:txBody>
      </p:sp>
      <p:sp>
        <p:nvSpPr>
          <p:cNvPr id="3078" name="TextovéPole 10"/>
          <p:cNvSpPr txBox="1">
            <a:spLocks noChangeArrowheads="1"/>
          </p:cNvSpPr>
          <p:nvPr/>
        </p:nvSpPr>
        <p:spPr bwMode="auto">
          <a:xfrm>
            <a:off x="320675" y="1550988"/>
            <a:ext cx="8477250" cy="6124575"/>
          </a:xfrm>
          <a:prstGeom prst="rect">
            <a:avLst/>
          </a:prstGeom>
          <a:noFill/>
          <a:ln>
            <a:noFill/>
          </a:ln>
        </p:spPr>
        <p:txBody>
          <a:bodyPr>
            <a:spAutoFit/>
          </a:bodyPr>
          <a:lstStyle/>
          <a:p>
            <a:pPr marL="342900" indent="-342900">
              <a:buFont typeface="Calibri" pitchFamily="34" charset="0"/>
              <a:buNone/>
              <a:defRPr/>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r>
              <a:rPr lang="cs-CZ" altLang="cs-CZ" dirty="0" err="1"/>
              <a:t>at</a:t>
            </a:r>
            <a:r>
              <a:rPr lang="cs-CZ" altLang="cs-CZ" dirty="0"/>
              <a:t> </a:t>
            </a:r>
            <a:r>
              <a:rPr lang="cs-CZ" altLang="cs-CZ" dirty="0" err="1"/>
              <a:t>the</a:t>
            </a:r>
            <a:r>
              <a:rPr lang="cs-CZ" altLang="cs-CZ" dirty="0"/>
              <a:t> point a = 1.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err="1"/>
              <a:t>Therefore</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is</a:t>
            </a:r>
            <a:r>
              <a:rPr lang="cs-CZ" altLang="cs-CZ" dirty="0"/>
              <a:t> </a:t>
            </a:r>
            <a:r>
              <a:rPr lang="cs-CZ" altLang="cs-CZ" dirty="0" err="1"/>
              <a:t>given</a:t>
            </a:r>
            <a:r>
              <a:rPr lang="cs-CZ" altLang="cs-CZ" dirty="0"/>
              <a:t> as </a:t>
            </a:r>
            <a:r>
              <a:rPr lang="cs-CZ" altLang="cs-CZ" dirty="0" err="1"/>
              <a:t>follows</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8936" name="Object 24"/>
          <p:cNvGraphicFramePr>
            <a:graphicFrameLocks noChangeAspect="1"/>
          </p:cNvGraphicFramePr>
          <p:nvPr/>
        </p:nvGraphicFramePr>
        <p:xfrm>
          <a:off x="4995863" y="1550988"/>
          <a:ext cx="874712" cy="476250"/>
        </p:xfrm>
        <a:graphic>
          <a:graphicData uri="http://schemas.openxmlformats.org/presentationml/2006/ole">
            <mc:AlternateContent xmlns:mc="http://schemas.openxmlformats.org/markup-compatibility/2006">
              <mc:Choice xmlns:v="urn:schemas-microsoft-com:vml" Requires="v">
                <p:oleObj spid="_x0000_s38951" name="Rovnice" r:id="rId3" imgW="419040" imgH="228600" progId="Equation.3">
                  <p:embed/>
                </p:oleObj>
              </mc:Choice>
              <mc:Fallback>
                <p:oleObj name="Rovnice" r:id="rId3" imgW="419040" imgH="228600" progId="Equation.3">
                  <p:embed/>
                  <p:pic>
                    <p:nvPicPr>
                      <p:cNvPr id="0"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5863" y="1550988"/>
                        <a:ext cx="874712"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7" name="Object 25"/>
          <p:cNvGraphicFramePr>
            <a:graphicFrameLocks noChangeAspect="1"/>
          </p:cNvGraphicFramePr>
          <p:nvPr/>
        </p:nvGraphicFramePr>
        <p:xfrm>
          <a:off x="1884363" y="2382838"/>
          <a:ext cx="3684587" cy="1997075"/>
        </p:xfrm>
        <a:graphic>
          <a:graphicData uri="http://schemas.openxmlformats.org/presentationml/2006/ole">
            <mc:AlternateContent xmlns:mc="http://schemas.openxmlformats.org/markup-compatibility/2006">
              <mc:Choice xmlns:v="urn:schemas-microsoft-com:vml" Requires="v">
                <p:oleObj spid="_x0000_s38952" name="Rovnice" r:id="rId5" imgW="2133360" imgH="1155600" progId="Equation.3">
                  <p:embed/>
                </p:oleObj>
              </mc:Choice>
              <mc:Fallback>
                <p:oleObj name="Rovnice" r:id="rId5" imgW="2133360" imgH="1155600" progId="Equation.3">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4363" y="2382838"/>
                        <a:ext cx="3684587" cy="1997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8" name="Object 26"/>
          <p:cNvGraphicFramePr>
            <a:graphicFrameLocks noChangeAspect="1"/>
          </p:cNvGraphicFramePr>
          <p:nvPr/>
        </p:nvGraphicFramePr>
        <p:xfrm>
          <a:off x="2355850" y="5124450"/>
          <a:ext cx="3346450" cy="704850"/>
        </p:xfrm>
        <a:graphic>
          <a:graphicData uri="http://schemas.openxmlformats.org/presentationml/2006/ole">
            <mc:AlternateContent xmlns:mc="http://schemas.openxmlformats.org/markup-compatibility/2006">
              <mc:Choice xmlns:v="urn:schemas-microsoft-com:vml" Requires="v">
                <p:oleObj spid="_x0000_s38953" name="Rovnice" r:id="rId7" imgW="1688760" imgH="355320" progId="Equation.3">
                  <p:embed/>
                </p:oleObj>
              </mc:Choice>
              <mc:Fallback>
                <p:oleObj name="Rovnice" r:id="rId7" imgW="1688760" imgH="355320" progId="Equation.3">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55850" y="5124450"/>
                        <a:ext cx="33464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5065"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4</a:t>
            </a:r>
            <a:endParaRPr lang="en-GB" altLang="cs-CZ" sz="1800"/>
          </a:p>
        </p:txBody>
      </p:sp>
      <p:sp>
        <p:nvSpPr>
          <p:cNvPr id="3078" name="TextovéPole 10"/>
          <p:cNvSpPr txBox="1">
            <a:spLocks noChangeArrowheads="1"/>
          </p:cNvSpPr>
          <p:nvPr/>
        </p:nvSpPr>
        <p:spPr bwMode="auto">
          <a:xfrm>
            <a:off x="320675" y="1550988"/>
            <a:ext cx="8477250" cy="6124575"/>
          </a:xfrm>
          <a:prstGeom prst="rect">
            <a:avLst/>
          </a:prstGeom>
          <a:noFill/>
          <a:ln>
            <a:noFill/>
          </a:ln>
        </p:spPr>
        <p:txBody>
          <a:bodyPr>
            <a:spAutoFit/>
          </a:bodyPr>
          <a:lstStyle/>
          <a:p>
            <a:pPr marL="342900" indent="-342900">
              <a:buFont typeface="Calibri" pitchFamily="34" charset="0"/>
              <a:buNone/>
              <a:defRPr/>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err="1"/>
              <a:t>Therefore</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is</a:t>
            </a:r>
            <a:r>
              <a:rPr lang="cs-CZ" altLang="cs-CZ" dirty="0"/>
              <a:t> </a:t>
            </a:r>
            <a:r>
              <a:rPr lang="cs-CZ" altLang="cs-CZ" dirty="0" err="1"/>
              <a:t>given</a:t>
            </a:r>
            <a:r>
              <a:rPr lang="cs-CZ" altLang="cs-CZ" dirty="0"/>
              <a:t> as </a:t>
            </a:r>
            <a:r>
              <a:rPr lang="cs-CZ" altLang="cs-CZ" dirty="0" err="1"/>
              <a:t>follows</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45061" name="Object 5"/>
          <p:cNvGraphicFramePr>
            <a:graphicFrameLocks noChangeAspect="1"/>
          </p:cNvGraphicFramePr>
          <p:nvPr/>
        </p:nvGraphicFramePr>
        <p:xfrm>
          <a:off x="2355850" y="5124450"/>
          <a:ext cx="3346450" cy="704850"/>
        </p:xfrm>
        <a:graphic>
          <a:graphicData uri="http://schemas.openxmlformats.org/presentationml/2006/ole">
            <mc:AlternateContent xmlns:mc="http://schemas.openxmlformats.org/markup-compatibility/2006">
              <mc:Choice xmlns:v="urn:schemas-microsoft-com:vml" Requires="v">
                <p:oleObj spid="_x0000_s45076" name="Rovnice" r:id="rId3" imgW="1688760" imgH="355320" progId="Equation.3">
                  <p:embed/>
                </p:oleObj>
              </mc:Choice>
              <mc:Fallback>
                <p:oleObj name="Rovnice" r:id="rId3" imgW="1688760" imgH="35532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5850" y="5124450"/>
                        <a:ext cx="33464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2" name="Object 6"/>
          <p:cNvGraphicFramePr>
            <a:graphicFrameLocks noChangeAspect="1"/>
          </p:cNvGraphicFramePr>
          <p:nvPr/>
        </p:nvGraphicFramePr>
        <p:xfrm>
          <a:off x="5491163" y="1490663"/>
          <a:ext cx="1241425" cy="496887"/>
        </p:xfrm>
        <a:graphic>
          <a:graphicData uri="http://schemas.openxmlformats.org/presentationml/2006/ole">
            <mc:AlternateContent xmlns:mc="http://schemas.openxmlformats.org/markup-compatibility/2006">
              <mc:Choice xmlns:v="urn:schemas-microsoft-com:vml" Requires="v">
                <p:oleObj spid="_x0000_s45077" name="Rovnice" r:id="rId5" imgW="571320" imgH="228600" progId="Equation.3">
                  <p:embed/>
                </p:oleObj>
              </mc:Choice>
              <mc:Fallback>
                <p:oleObj name="Rovnice" r:id="rId5" imgW="571320" imgH="2286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1163" y="1490663"/>
                        <a:ext cx="1241425"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3" name="Object 7"/>
          <p:cNvGraphicFramePr>
            <a:graphicFrameLocks noChangeAspect="1"/>
          </p:cNvGraphicFramePr>
          <p:nvPr/>
        </p:nvGraphicFramePr>
        <p:xfrm>
          <a:off x="1785938" y="2460625"/>
          <a:ext cx="4500562" cy="2011363"/>
        </p:xfrm>
        <a:graphic>
          <a:graphicData uri="http://schemas.openxmlformats.org/presentationml/2006/ole">
            <mc:AlternateContent xmlns:mc="http://schemas.openxmlformats.org/markup-compatibility/2006">
              <mc:Choice xmlns:v="urn:schemas-microsoft-com:vml" Requires="v">
                <p:oleObj spid="_x0000_s45078" name="Rovnice" r:id="rId7" imgW="2641320" imgH="1180800" progId="Equation.3">
                  <p:embed/>
                </p:oleObj>
              </mc:Choice>
              <mc:Fallback>
                <p:oleObj name="Rovnice" r:id="rId7" imgW="2641320" imgH="11808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5938" y="2460625"/>
                        <a:ext cx="4500562" cy="2011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9955"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5</a:t>
            </a:r>
            <a:endParaRPr lang="en-GB" altLang="cs-CZ" sz="1800"/>
          </a:p>
        </p:txBody>
      </p:sp>
      <p:sp>
        <p:nvSpPr>
          <p:cNvPr id="39956" name="TextovéPole 10"/>
          <p:cNvSpPr txBox="1">
            <a:spLocks noChangeArrowheads="1"/>
          </p:cNvSpPr>
          <p:nvPr/>
        </p:nvSpPr>
        <p:spPr bwMode="auto">
          <a:xfrm>
            <a:off x="320675" y="1550988"/>
            <a:ext cx="8477250" cy="5448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derivative of the function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r>
              <a:rPr lang="cs-CZ" altLang="cs-CZ"/>
              <a:t> </a:t>
            </a: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39952" name="Object 16"/>
          <p:cNvGraphicFramePr>
            <a:graphicFrameLocks noChangeAspect="1"/>
          </p:cNvGraphicFramePr>
          <p:nvPr/>
        </p:nvGraphicFramePr>
        <p:xfrm>
          <a:off x="4710113" y="1550988"/>
          <a:ext cx="723900" cy="425450"/>
        </p:xfrm>
        <a:graphic>
          <a:graphicData uri="http://schemas.openxmlformats.org/presentationml/2006/ole">
            <mc:AlternateContent xmlns:mc="http://schemas.openxmlformats.org/markup-compatibility/2006">
              <mc:Choice xmlns:v="urn:schemas-microsoft-com:vml" Requires="v">
                <p:oleObj spid="_x0000_s39962" name="Rovnice" r:id="rId3" imgW="368280" imgH="215640" progId="Equation.3">
                  <p:embed/>
                </p:oleObj>
              </mc:Choice>
              <mc:Fallback>
                <p:oleObj name="Rovnice" r:id="rId3" imgW="368280" imgH="215640" progId="Equation.3">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0113" y="1550988"/>
                        <a:ext cx="723900"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53" name="Object 17"/>
          <p:cNvGraphicFramePr>
            <a:graphicFrameLocks noChangeAspect="1"/>
          </p:cNvGraphicFramePr>
          <p:nvPr/>
        </p:nvGraphicFramePr>
        <p:xfrm>
          <a:off x="1727200" y="2352675"/>
          <a:ext cx="2232025" cy="3502025"/>
        </p:xfrm>
        <a:graphic>
          <a:graphicData uri="http://schemas.openxmlformats.org/presentationml/2006/ole">
            <mc:AlternateContent xmlns:mc="http://schemas.openxmlformats.org/markup-compatibility/2006">
              <mc:Choice xmlns:v="urn:schemas-microsoft-com:vml" Requires="v">
                <p:oleObj spid="_x0000_s39963" name="Rovnice" r:id="rId5" imgW="888840" imgH="1777680" progId="Equation.3">
                  <p:embed/>
                </p:oleObj>
              </mc:Choice>
              <mc:Fallback>
                <p:oleObj name="Rovnice" r:id="rId5" imgW="888840" imgH="1777680" progId="Equation.3">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27200" y="2352675"/>
                        <a:ext cx="2232025" cy="3502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6648" name="TextovéPole 8"/>
          <p:cNvSpPr txBox="1">
            <a:spLocks noChangeArrowheads="1"/>
          </p:cNvSpPr>
          <p:nvPr/>
        </p:nvSpPr>
        <p:spPr bwMode="auto">
          <a:xfrm>
            <a:off x="338138" y="720725"/>
            <a:ext cx="8459787" cy="1036638"/>
          </a:xfrm>
          <a:prstGeom prst="rect">
            <a:avLst/>
          </a:prstGeom>
          <a:noFill/>
          <a:ln w="9525">
            <a:noFill/>
            <a:miter lim="800000"/>
            <a:headEnd/>
            <a:tailEnd/>
          </a:ln>
        </p:spPr>
        <p:txBody>
          <a:bodyPr>
            <a:spAutoFit/>
          </a:bodyPr>
          <a:lstStyle/>
          <a:p>
            <a:pPr algn="ctr"/>
            <a:r>
              <a:rPr lang="cs-CZ" b="1"/>
              <a:t>Introduction to differential calculus of one real variable</a:t>
            </a:r>
          </a:p>
          <a:p>
            <a:pPr algn="ctr"/>
            <a:r>
              <a:rPr lang="cs-CZ" altLang="cs-CZ" b="1"/>
              <a:t>The derivative of a function</a:t>
            </a:r>
            <a:endParaRPr lang="en-GB" altLang="cs-CZ" b="1"/>
          </a:p>
          <a:p>
            <a:pPr algn="ctr"/>
            <a:endParaRPr lang="en-GB" altLang="cs-CZ" sz="1800"/>
          </a:p>
        </p:txBody>
      </p:sp>
      <p:sp>
        <p:nvSpPr>
          <p:cNvPr id="26649"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
        <p:nvSpPr>
          <p:cNvPr id="26650" name="Text Box 5"/>
          <p:cNvSpPr txBox="1">
            <a:spLocks noChangeArrowheads="1"/>
          </p:cNvSpPr>
          <p:nvPr/>
        </p:nvSpPr>
        <p:spPr bwMode="auto">
          <a:xfrm>
            <a:off x="1060450" y="2073275"/>
            <a:ext cx="6989763" cy="4494213"/>
          </a:xfrm>
          <a:prstGeom prst="rect">
            <a:avLst/>
          </a:prstGeom>
          <a:noFill/>
          <a:ln w="9525">
            <a:noFill/>
            <a:miter lim="800000"/>
            <a:headEnd/>
            <a:tailEnd/>
          </a:ln>
        </p:spPr>
        <p:txBody>
          <a:bodyPr>
            <a:spAutoFit/>
          </a:bodyPr>
          <a:lstStyle/>
          <a:p>
            <a:r>
              <a:rPr lang="cs-CZ"/>
              <a:t>Let y = f (x) be a function of one real variable. Then the</a:t>
            </a:r>
          </a:p>
          <a:p>
            <a:r>
              <a:rPr lang="cs-CZ"/>
              <a:t> derivative of the function f is defined as follows:</a:t>
            </a:r>
          </a:p>
          <a:p>
            <a:endParaRPr lang="cs-CZ"/>
          </a:p>
          <a:p>
            <a:endParaRPr lang="cs-CZ"/>
          </a:p>
          <a:p>
            <a:endParaRPr lang="cs-CZ"/>
          </a:p>
          <a:p>
            <a:endParaRPr lang="cs-CZ"/>
          </a:p>
          <a:p>
            <a:r>
              <a:rPr lang="cs-CZ"/>
              <a:t>The derivative is usually denoted f´(x) or y´. The process of finding a derivative is called differentiation.</a:t>
            </a:r>
          </a:p>
          <a:p>
            <a:endParaRPr lang="cs-CZ"/>
          </a:p>
          <a:p>
            <a:r>
              <a:rPr lang="cs-CZ"/>
              <a:t>Geometric interpretation: the derivative of a function f at a point x is equal to the slope of a tangent line to the curve at the point x.</a:t>
            </a:r>
          </a:p>
          <a:p>
            <a:endParaRPr lang="cs-CZ"/>
          </a:p>
        </p:txBody>
      </p:sp>
      <p:graphicFrame>
        <p:nvGraphicFramePr>
          <p:cNvPr id="26646" name="Object 22"/>
          <p:cNvGraphicFramePr>
            <a:graphicFrameLocks noChangeAspect="1"/>
          </p:cNvGraphicFramePr>
          <p:nvPr/>
        </p:nvGraphicFramePr>
        <p:xfrm>
          <a:off x="2454275" y="2994025"/>
          <a:ext cx="3697288" cy="812800"/>
        </p:xfrm>
        <a:graphic>
          <a:graphicData uri="http://schemas.openxmlformats.org/presentationml/2006/ole">
            <mc:AlternateContent xmlns:mc="http://schemas.openxmlformats.org/markup-compatibility/2006">
              <mc:Choice xmlns:v="urn:schemas-microsoft-com:vml" Requires="v">
                <p:oleObj spid="_x0000_s26651" name="Equation" r:id="rId3" imgW="1790700" imgH="393700" progId="Equation.DSMT4">
                  <p:embed/>
                </p:oleObj>
              </mc:Choice>
              <mc:Fallback>
                <p:oleObj name="Equation" r:id="rId3" imgW="1790700" imgH="393700" progId="Equation.DSMT4">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4275" y="2994025"/>
                        <a:ext cx="3697288"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6087"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6</a:t>
            </a:r>
            <a:endParaRPr lang="en-GB" altLang="cs-CZ" sz="1800"/>
          </a:p>
        </p:txBody>
      </p:sp>
      <p:sp>
        <p:nvSpPr>
          <p:cNvPr id="46088" name="TextovéPole 10"/>
          <p:cNvSpPr txBox="1">
            <a:spLocks noChangeArrowheads="1"/>
          </p:cNvSpPr>
          <p:nvPr/>
        </p:nvSpPr>
        <p:spPr bwMode="auto">
          <a:xfrm>
            <a:off x="320675" y="1550988"/>
            <a:ext cx="8477250" cy="5448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derivative of the function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r>
              <a:rPr lang="cs-CZ" altLang="cs-CZ"/>
              <a:t> </a:t>
            </a: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6084" name="Object 4"/>
          <p:cNvGraphicFramePr>
            <a:graphicFrameLocks noChangeAspect="1"/>
          </p:cNvGraphicFramePr>
          <p:nvPr/>
        </p:nvGraphicFramePr>
        <p:xfrm>
          <a:off x="4665663" y="1550988"/>
          <a:ext cx="971550" cy="458787"/>
        </p:xfrm>
        <a:graphic>
          <a:graphicData uri="http://schemas.openxmlformats.org/presentationml/2006/ole">
            <mc:AlternateContent xmlns:mc="http://schemas.openxmlformats.org/markup-compatibility/2006">
              <mc:Choice xmlns:v="urn:schemas-microsoft-com:vml" Requires="v">
                <p:oleObj spid="_x0000_s46094" name="Rovnice" r:id="rId3" imgW="457200" imgH="215640" progId="Equation.3">
                  <p:embed/>
                </p:oleObj>
              </mc:Choice>
              <mc:Fallback>
                <p:oleObj name="Rovnice" r:id="rId3" imgW="457200" imgH="215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5663" y="1550988"/>
                        <a:ext cx="971550"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085" name="Object 5"/>
          <p:cNvGraphicFramePr>
            <a:graphicFrameLocks noChangeAspect="1"/>
          </p:cNvGraphicFramePr>
          <p:nvPr/>
        </p:nvGraphicFramePr>
        <p:xfrm>
          <a:off x="1839913" y="2289175"/>
          <a:ext cx="2409825" cy="4200525"/>
        </p:xfrm>
        <a:graphic>
          <a:graphicData uri="http://schemas.openxmlformats.org/presentationml/2006/ole">
            <mc:AlternateContent xmlns:mc="http://schemas.openxmlformats.org/markup-compatibility/2006">
              <mc:Choice xmlns:v="urn:schemas-microsoft-com:vml" Requires="v">
                <p:oleObj spid="_x0000_s46095" name="Rovnice" r:id="rId5" imgW="1104840" imgH="2095200" progId="Equation.3">
                  <p:embed/>
                </p:oleObj>
              </mc:Choice>
              <mc:Fallback>
                <p:oleObj name="Rovnice" r:id="rId5" imgW="1104840" imgH="20952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9913" y="2289175"/>
                        <a:ext cx="2409825" cy="420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0991"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7</a:t>
            </a:r>
            <a:endParaRPr lang="en-GB" altLang="cs-CZ" sz="2400" b="1"/>
          </a:p>
        </p:txBody>
      </p:sp>
      <p:sp>
        <p:nvSpPr>
          <p:cNvPr id="40992" name="TextovéPole 10"/>
          <p:cNvSpPr txBox="1">
            <a:spLocks noChangeArrowheads="1"/>
          </p:cNvSpPr>
          <p:nvPr/>
        </p:nvSpPr>
        <p:spPr bwMode="auto">
          <a:xfrm>
            <a:off x="320675" y="1550988"/>
            <a:ext cx="8477250" cy="5786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marginal revenue MR (x) of the total revenue  </a:t>
            </a:r>
            <a:endParaRPr lang="en-GB" altLang="cs-CZ"/>
          </a:p>
          <a:p>
            <a:pPr marL="342900" indent="-342900">
              <a:buFont typeface="Calibri" pitchFamily="34" charset="0"/>
              <a:buNone/>
            </a:pPr>
            <a:r>
              <a:rPr lang="en-GB" altLang="cs-CZ"/>
              <a:t> </a:t>
            </a:r>
            <a:r>
              <a:rPr lang="cs-CZ" altLang="cs-CZ"/>
              <a:t>                                    and marginal costs of the total costs</a:t>
            </a:r>
          </a:p>
          <a:p>
            <a:pPr marL="342900" indent="-342900">
              <a:buFont typeface="Calibri" pitchFamily="34" charset="0"/>
              <a:buNone/>
            </a:pPr>
            <a:r>
              <a:rPr lang="cs-CZ" altLang="cs-CZ"/>
              <a:t>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endParaRPr lang="cs-CZ" altLang="cs-CZ"/>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0986" name="Object 26"/>
          <p:cNvGraphicFramePr>
            <a:graphicFrameLocks noChangeAspect="1"/>
          </p:cNvGraphicFramePr>
          <p:nvPr/>
        </p:nvGraphicFramePr>
        <p:xfrm>
          <a:off x="538163" y="1893888"/>
          <a:ext cx="2679700" cy="433387"/>
        </p:xfrm>
        <a:graphic>
          <a:graphicData uri="http://schemas.openxmlformats.org/presentationml/2006/ole">
            <mc:AlternateContent xmlns:mc="http://schemas.openxmlformats.org/markup-compatibility/2006">
              <mc:Choice xmlns:v="urn:schemas-microsoft-com:vml" Requires="v">
                <p:oleObj spid="_x0000_s41006" name="Rovnice" r:id="rId3" imgW="1333440" imgH="215640" progId="Equation.3">
                  <p:embed/>
                </p:oleObj>
              </mc:Choice>
              <mc:Fallback>
                <p:oleObj name="Rovnice" r:id="rId3" imgW="1333440" imgH="215640" progId="Equation.3">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163" y="1893888"/>
                        <a:ext cx="26797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7" name="Object 27"/>
          <p:cNvGraphicFramePr>
            <a:graphicFrameLocks noChangeAspect="1"/>
          </p:cNvGraphicFramePr>
          <p:nvPr/>
        </p:nvGraphicFramePr>
        <p:xfrm>
          <a:off x="577850" y="2243138"/>
          <a:ext cx="2219325" cy="433387"/>
        </p:xfrm>
        <a:graphic>
          <a:graphicData uri="http://schemas.openxmlformats.org/presentationml/2006/ole">
            <mc:AlternateContent xmlns:mc="http://schemas.openxmlformats.org/markup-compatibility/2006">
              <mc:Choice xmlns:v="urn:schemas-microsoft-com:vml" Requires="v">
                <p:oleObj spid="_x0000_s41007" name="Rovnice" r:id="rId5" imgW="1104840" imgH="215640" progId="Equation.3">
                  <p:embed/>
                </p:oleObj>
              </mc:Choice>
              <mc:Fallback>
                <p:oleObj name="Rovnice" r:id="rId5" imgW="1104840" imgH="215640" progId="Equation.3">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850" y="2243138"/>
                        <a:ext cx="2219325"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8" name="Object 28"/>
          <p:cNvGraphicFramePr>
            <a:graphicFrameLocks noChangeAspect="1"/>
          </p:cNvGraphicFramePr>
          <p:nvPr/>
        </p:nvGraphicFramePr>
        <p:xfrm>
          <a:off x="1744663" y="2825750"/>
          <a:ext cx="2962275" cy="631825"/>
        </p:xfrm>
        <a:graphic>
          <a:graphicData uri="http://schemas.openxmlformats.org/presentationml/2006/ole">
            <mc:AlternateContent xmlns:mc="http://schemas.openxmlformats.org/markup-compatibility/2006">
              <mc:Choice xmlns:v="urn:schemas-microsoft-com:vml" Requires="v">
                <p:oleObj spid="_x0000_s41008" name="Rovnice" r:id="rId7" imgW="1663560" imgH="355320" progId="Equation.3">
                  <p:embed/>
                </p:oleObj>
              </mc:Choice>
              <mc:Fallback>
                <p:oleObj name="Rovnice" r:id="rId7" imgW="1663560" imgH="355320" progId="Equation.3">
                  <p:embed/>
                  <p:pic>
                    <p:nvPicPr>
                      <p:cNvPr id="0" name="Picture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4663" y="2825750"/>
                        <a:ext cx="2962275" cy="631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9" name="Object 29"/>
          <p:cNvGraphicFramePr>
            <a:graphicFrameLocks noChangeAspect="1"/>
          </p:cNvGraphicFramePr>
          <p:nvPr/>
        </p:nvGraphicFramePr>
        <p:xfrm>
          <a:off x="1839913" y="3519488"/>
          <a:ext cx="2847975" cy="633412"/>
        </p:xfrm>
        <a:graphic>
          <a:graphicData uri="http://schemas.openxmlformats.org/presentationml/2006/ole">
            <mc:AlternateContent xmlns:mc="http://schemas.openxmlformats.org/markup-compatibility/2006">
              <mc:Choice xmlns:v="urn:schemas-microsoft-com:vml" Requires="v">
                <p:oleObj spid="_x0000_s41009" name="Rovnice" r:id="rId9" imgW="1600200" imgH="355320" progId="Equation.3">
                  <p:embed/>
                </p:oleObj>
              </mc:Choice>
              <mc:Fallback>
                <p:oleObj name="Rovnice" r:id="rId9" imgW="1600200" imgH="355320" progId="Equation.3">
                  <p:embed/>
                  <p:pic>
                    <p:nvPicPr>
                      <p:cNvPr id="0" name="Picture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9913" y="3519488"/>
                        <a:ext cx="2847975"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3250"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Problems to solve 1</a:t>
            </a:r>
            <a:endParaRPr lang="en-GB" altLang="cs-CZ" sz="2400" b="1"/>
          </a:p>
        </p:txBody>
      </p:sp>
      <p:sp>
        <p:nvSpPr>
          <p:cNvPr id="53251" name="TextovéPole 10"/>
          <p:cNvSpPr txBox="1">
            <a:spLocks noChangeArrowheads="1"/>
          </p:cNvSpPr>
          <p:nvPr/>
        </p:nvSpPr>
        <p:spPr bwMode="auto">
          <a:xfrm>
            <a:off x="320675" y="1550988"/>
            <a:ext cx="8477250" cy="4432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Differentiate:</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53252" name="Picture 22"/>
          <p:cNvPicPr>
            <a:picLocks noChangeAspect="1" noChangeArrowheads="1"/>
          </p:cNvPicPr>
          <p:nvPr/>
        </p:nvPicPr>
        <p:blipFill>
          <a:blip r:embed="rId2"/>
          <a:srcRect/>
          <a:stretch>
            <a:fillRect/>
          </a:stretch>
        </p:blipFill>
        <p:spPr bwMode="auto">
          <a:xfrm>
            <a:off x="484188" y="2098675"/>
            <a:ext cx="2465387" cy="422275"/>
          </a:xfrm>
          <a:prstGeom prst="rect">
            <a:avLst/>
          </a:prstGeom>
          <a:noFill/>
          <a:ln w="9525">
            <a:noFill/>
            <a:miter lim="800000"/>
            <a:headEnd/>
            <a:tailEnd/>
          </a:ln>
        </p:spPr>
      </p:pic>
      <p:pic>
        <p:nvPicPr>
          <p:cNvPr id="53253" name="Picture 23"/>
          <p:cNvPicPr>
            <a:picLocks noChangeAspect="1" noChangeArrowheads="1"/>
          </p:cNvPicPr>
          <p:nvPr/>
        </p:nvPicPr>
        <p:blipFill>
          <a:blip r:embed="rId3"/>
          <a:srcRect/>
          <a:stretch>
            <a:fillRect/>
          </a:stretch>
        </p:blipFill>
        <p:spPr bwMode="auto">
          <a:xfrm>
            <a:off x="534988" y="2520950"/>
            <a:ext cx="2414587" cy="403225"/>
          </a:xfrm>
          <a:prstGeom prst="rect">
            <a:avLst/>
          </a:prstGeom>
          <a:noFill/>
          <a:ln w="9525">
            <a:noFill/>
            <a:miter lim="800000"/>
            <a:headEnd/>
            <a:tailEnd/>
          </a:ln>
        </p:spPr>
      </p:pic>
      <p:pic>
        <p:nvPicPr>
          <p:cNvPr id="53254" name="Picture 24"/>
          <p:cNvPicPr>
            <a:picLocks noChangeAspect="1" noChangeArrowheads="1"/>
          </p:cNvPicPr>
          <p:nvPr/>
        </p:nvPicPr>
        <p:blipFill>
          <a:blip r:embed="rId4"/>
          <a:srcRect/>
          <a:stretch>
            <a:fillRect/>
          </a:stretch>
        </p:blipFill>
        <p:spPr bwMode="auto">
          <a:xfrm>
            <a:off x="534988" y="2984500"/>
            <a:ext cx="1616075" cy="661988"/>
          </a:xfrm>
          <a:prstGeom prst="rect">
            <a:avLst/>
          </a:prstGeom>
          <a:noFill/>
          <a:ln w="9525">
            <a:noFill/>
            <a:miter lim="800000"/>
            <a:headEnd/>
            <a:tailEnd/>
          </a:ln>
        </p:spPr>
      </p:pic>
      <p:pic>
        <p:nvPicPr>
          <p:cNvPr id="53255" name="Picture 25"/>
          <p:cNvPicPr>
            <a:picLocks noChangeAspect="1" noChangeArrowheads="1"/>
          </p:cNvPicPr>
          <p:nvPr/>
        </p:nvPicPr>
        <p:blipFill>
          <a:blip r:embed="rId5"/>
          <a:srcRect/>
          <a:stretch>
            <a:fillRect/>
          </a:stretch>
        </p:blipFill>
        <p:spPr bwMode="auto">
          <a:xfrm>
            <a:off x="534988" y="3657600"/>
            <a:ext cx="1944687" cy="690563"/>
          </a:xfrm>
          <a:prstGeom prst="rect">
            <a:avLst/>
          </a:prstGeom>
          <a:noFill/>
          <a:ln w="9525">
            <a:noFill/>
            <a:miter lim="800000"/>
            <a:headEnd/>
            <a:tailEnd/>
          </a:ln>
        </p:spPr>
      </p:pic>
      <p:pic>
        <p:nvPicPr>
          <p:cNvPr id="53256" name="Picture 26"/>
          <p:cNvPicPr>
            <a:picLocks noChangeAspect="1" noChangeArrowheads="1"/>
          </p:cNvPicPr>
          <p:nvPr/>
        </p:nvPicPr>
        <p:blipFill>
          <a:blip r:embed="rId6"/>
          <a:srcRect/>
          <a:stretch>
            <a:fillRect/>
          </a:stretch>
        </p:blipFill>
        <p:spPr bwMode="auto">
          <a:xfrm>
            <a:off x="534988" y="4400550"/>
            <a:ext cx="2195512" cy="458788"/>
          </a:xfrm>
          <a:prstGeom prst="rect">
            <a:avLst/>
          </a:prstGeom>
          <a:noFill/>
          <a:ln w="9525">
            <a:noFill/>
            <a:miter lim="800000"/>
            <a:headEnd/>
            <a:tailEnd/>
          </a:ln>
        </p:spPr>
      </p:pic>
      <p:pic>
        <p:nvPicPr>
          <p:cNvPr id="53257" name="Picture 27"/>
          <p:cNvPicPr>
            <a:picLocks noChangeAspect="1" noChangeArrowheads="1"/>
          </p:cNvPicPr>
          <p:nvPr/>
        </p:nvPicPr>
        <p:blipFill>
          <a:blip r:embed="rId7"/>
          <a:srcRect/>
          <a:stretch>
            <a:fillRect/>
          </a:stretch>
        </p:blipFill>
        <p:spPr bwMode="auto">
          <a:xfrm>
            <a:off x="534988" y="5041900"/>
            <a:ext cx="1616075" cy="33813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4274"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Problems to solve 2</a:t>
            </a:r>
            <a:endParaRPr lang="en-GB" altLang="cs-CZ" sz="2400" b="1"/>
          </a:p>
        </p:txBody>
      </p:sp>
      <p:sp>
        <p:nvSpPr>
          <p:cNvPr id="54275" name="TextovéPole 10"/>
          <p:cNvSpPr txBox="1">
            <a:spLocks noChangeArrowheads="1"/>
          </p:cNvSpPr>
          <p:nvPr/>
        </p:nvSpPr>
        <p:spPr bwMode="auto">
          <a:xfrm>
            <a:off x="320675" y="1550988"/>
            <a:ext cx="8477250" cy="4770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Differentiate:</a:t>
            </a:r>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54276" name="Picture 2"/>
          <p:cNvPicPr>
            <a:picLocks noChangeAspect="1" noChangeArrowheads="1"/>
          </p:cNvPicPr>
          <p:nvPr/>
        </p:nvPicPr>
        <p:blipFill>
          <a:blip r:embed="rId2"/>
          <a:srcRect/>
          <a:stretch>
            <a:fillRect/>
          </a:stretch>
        </p:blipFill>
        <p:spPr bwMode="auto">
          <a:xfrm>
            <a:off x="527050" y="2101850"/>
            <a:ext cx="1670050" cy="495300"/>
          </a:xfrm>
          <a:prstGeom prst="rect">
            <a:avLst/>
          </a:prstGeom>
          <a:noFill/>
          <a:ln w="9525">
            <a:noFill/>
            <a:miter lim="800000"/>
            <a:headEnd/>
            <a:tailEnd/>
          </a:ln>
        </p:spPr>
      </p:pic>
      <p:pic>
        <p:nvPicPr>
          <p:cNvPr id="54277" name="Picture 3"/>
          <p:cNvPicPr>
            <a:picLocks noChangeAspect="1" noChangeArrowheads="1"/>
          </p:cNvPicPr>
          <p:nvPr/>
        </p:nvPicPr>
        <p:blipFill>
          <a:blip r:embed="rId3"/>
          <a:srcRect/>
          <a:stretch>
            <a:fillRect/>
          </a:stretch>
        </p:blipFill>
        <p:spPr bwMode="auto">
          <a:xfrm>
            <a:off x="527050" y="2597150"/>
            <a:ext cx="1774825" cy="436563"/>
          </a:xfrm>
          <a:prstGeom prst="rect">
            <a:avLst/>
          </a:prstGeom>
          <a:noFill/>
          <a:ln w="9525">
            <a:noFill/>
            <a:miter lim="800000"/>
            <a:headEnd/>
            <a:tailEnd/>
          </a:ln>
        </p:spPr>
      </p:pic>
      <p:pic>
        <p:nvPicPr>
          <p:cNvPr id="54278" name="Picture 4"/>
          <p:cNvPicPr>
            <a:picLocks noChangeAspect="1" noChangeArrowheads="1"/>
          </p:cNvPicPr>
          <p:nvPr/>
        </p:nvPicPr>
        <p:blipFill>
          <a:blip r:embed="rId4"/>
          <a:srcRect/>
          <a:stretch>
            <a:fillRect/>
          </a:stretch>
        </p:blipFill>
        <p:spPr bwMode="auto">
          <a:xfrm>
            <a:off x="606425" y="3033713"/>
            <a:ext cx="1450975" cy="615950"/>
          </a:xfrm>
          <a:prstGeom prst="rect">
            <a:avLst/>
          </a:prstGeom>
          <a:noFill/>
          <a:ln w="9525">
            <a:noFill/>
            <a:miter lim="800000"/>
            <a:headEnd/>
            <a:tailEnd/>
          </a:ln>
        </p:spPr>
      </p:pic>
      <p:pic>
        <p:nvPicPr>
          <p:cNvPr id="54279" name="Picture 5"/>
          <p:cNvPicPr>
            <a:picLocks noChangeAspect="1" noChangeArrowheads="1"/>
          </p:cNvPicPr>
          <p:nvPr/>
        </p:nvPicPr>
        <p:blipFill>
          <a:blip r:embed="rId5"/>
          <a:srcRect/>
          <a:stretch>
            <a:fillRect/>
          </a:stretch>
        </p:blipFill>
        <p:spPr bwMode="auto">
          <a:xfrm>
            <a:off x="606425" y="3621088"/>
            <a:ext cx="808038" cy="630237"/>
          </a:xfrm>
          <a:prstGeom prst="rect">
            <a:avLst/>
          </a:prstGeom>
          <a:noFill/>
          <a:ln w="9525">
            <a:noFill/>
            <a:miter lim="800000"/>
            <a:headEnd/>
            <a:tailEnd/>
          </a:ln>
        </p:spPr>
      </p:pic>
      <p:pic>
        <p:nvPicPr>
          <p:cNvPr id="54280" name="Picture 6"/>
          <p:cNvPicPr>
            <a:picLocks noChangeAspect="1" noChangeArrowheads="1"/>
          </p:cNvPicPr>
          <p:nvPr/>
        </p:nvPicPr>
        <p:blipFill>
          <a:blip r:embed="rId6"/>
          <a:srcRect/>
          <a:stretch>
            <a:fillRect/>
          </a:stretch>
        </p:blipFill>
        <p:spPr bwMode="auto">
          <a:xfrm>
            <a:off x="684213" y="4378325"/>
            <a:ext cx="873125" cy="577850"/>
          </a:xfrm>
          <a:prstGeom prst="rect">
            <a:avLst/>
          </a:prstGeom>
          <a:noFill/>
          <a:ln w="9525">
            <a:noFill/>
            <a:miter lim="800000"/>
            <a:headEnd/>
            <a:tailEnd/>
          </a:ln>
        </p:spPr>
      </p:pic>
      <p:pic>
        <p:nvPicPr>
          <p:cNvPr id="54281" name="Picture 7"/>
          <p:cNvPicPr>
            <a:picLocks noChangeAspect="1" noChangeArrowheads="1"/>
          </p:cNvPicPr>
          <p:nvPr/>
        </p:nvPicPr>
        <p:blipFill>
          <a:blip r:embed="rId7"/>
          <a:srcRect/>
          <a:stretch>
            <a:fillRect/>
          </a:stretch>
        </p:blipFill>
        <p:spPr bwMode="auto">
          <a:xfrm>
            <a:off x="696913" y="5046663"/>
            <a:ext cx="1220787" cy="398462"/>
          </a:xfrm>
          <a:prstGeom prst="rect">
            <a:avLst/>
          </a:prstGeom>
          <a:noFill/>
          <a:ln w="9525">
            <a:noFill/>
            <a:miter lim="800000"/>
            <a:headEnd/>
            <a:tailEnd/>
          </a:ln>
        </p:spPr>
      </p:pic>
      <p:pic>
        <p:nvPicPr>
          <p:cNvPr id="54282" name="Picture 8"/>
          <p:cNvPicPr>
            <a:picLocks noChangeAspect="1" noChangeArrowheads="1"/>
          </p:cNvPicPr>
          <p:nvPr/>
        </p:nvPicPr>
        <p:blipFill>
          <a:blip r:embed="rId8"/>
          <a:srcRect/>
          <a:stretch>
            <a:fillRect/>
          </a:stretch>
        </p:blipFill>
        <p:spPr bwMode="auto">
          <a:xfrm>
            <a:off x="696913" y="5519738"/>
            <a:ext cx="1470025" cy="42386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4067"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Problems to solve 3</a:t>
            </a:r>
            <a:endParaRPr lang="en-GB" altLang="cs-CZ" sz="2400" b="1"/>
          </a:p>
        </p:txBody>
      </p:sp>
      <p:sp>
        <p:nvSpPr>
          <p:cNvPr id="44068" name="TextovéPole 10"/>
          <p:cNvSpPr txBox="1">
            <a:spLocks noChangeArrowheads="1"/>
          </p:cNvSpPr>
          <p:nvPr/>
        </p:nvSpPr>
        <p:spPr bwMode="auto">
          <a:xfrm>
            <a:off x="320675" y="1550988"/>
            <a:ext cx="8477250" cy="4770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following</a:t>
            </a:r>
            <a:r>
              <a:rPr lang="cs-CZ" altLang="cs-CZ" dirty="0"/>
              <a:t> </a:t>
            </a:r>
            <a:r>
              <a:rPr lang="cs-CZ" altLang="cs-CZ" dirty="0" err="1"/>
              <a:t>functions</a:t>
            </a:r>
            <a:r>
              <a:rPr lang="cs-CZ" altLang="cs-CZ" dirty="0"/>
              <a:t>:</a:t>
            </a:r>
          </a:p>
          <a:p>
            <a:pPr marL="342900" indent="-342900">
              <a:buFont typeface="Calibri" pitchFamily="34" charset="0"/>
              <a:buNone/>
            </a:pPr>
            <a:endParaRPr lang="en-GB" altLang="cs-CZ" dirty="0"/>
          </a:p>
          <a:p>
            <a:pPr marL="342900" indent="-342900">
              <a:buFont typeface="Calibri" pitchFamily="34" charset="0"/>
              <a:buChar char="•"/>
            </a:pPr>
            <a:endParaRPr lang="en-GB" altLang="cs-CZ" dirty="0"/>
          </a:p>
          <a:p>
            <a:pPr marL="342900" indent="-342900">
              <a:buFont typeface="Calibri" pitchFamily="34" charset="0"/>
              <a:buNone/>
            </a:pPr>
            <a:r>
              <a:rPr lang="en-GB" altLang="cs-CZ" dirty="0"/>
              <a:t> </a:t>
            </a:r>
          </a:p>
          <a:p>
            <a:pPr marL="342900" indent="-342900">
              <a:buFont typeface="Calibri" pitchFamily="34" charset="0"/>
              <a:buChar char="•"/>
            </a:pPr>
            <a:endParaRPr lang="en-GB" altLang="cs-CZ" dirty="0"/>
          </a:p>
          <a:p>
            <a:pPr marL="342900" indent="-342900">
              <a:buFont typeface="Calibri" pitchFamily="34" charset="0"/>
              <a:buNone/>
            </a:pPr>
            <a:r>
              <a:rPr lang="en-GB" altLang="cs-CZ" dirty="0"/>
              <a:t> </a:t>
            </a:r>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Calibri" pitchFamily="34" charset="0"/>
              <a:buChar char="•"/>
            </a:pPr>
            <a:endParaRPr lang="en-GB" altLang="cs-CZ" dirty="0"/>
          </a:p>
          <a:p>
            <a:pPr marL="342900" indent="-342900">
              <a:buFont typeface="Arial" charset="0"/>
              <a:buNone/>
            </a:pPr>
            <a:r>
              <a:rPr lang="en-GB" altLang="cs-CZ" dirty="0"/>
              <a:t>   </a:t>
            </a:r>
          </a:p>
          <a:p>
            <a:pPr marL="342900" indent="-342900">
              <a:buFont typeface="Calibri" pitchFamily="34" charset="0"/>
              <a:buAutoNum type="arabicPeriod"/>
            </a:pPr>
            <a:endParaRPr lang="en-GB" altLang="cs-CZ" sz="1800" dirty="0"/>
          </a:p>
        </p:txBody>
      </p:sp>
      <p:graphicFrame>
        <p:nvGraphicFramePr>
          <p:cNvPr id="44060" name="Object 28"/>
          <p:cNvGraphicFramePr>
            <a:graphicFrameLocks noChangeAspect="1"/>
          </p:cNvGraphicFramePr>
          <p:nvPr/>
        </p:nvGraphicFramePr>
        <p:xfrm>
          <a:off x="661988" y="2108200"/>
          <a:ext cx="952500" cy="374650"/>
        </p:xfrm>
        <a:graphic>
          <a:graphicData uri="http://schemas.openxmlformats.org/presentationml/2006/ole">
            <mc:AlternateContent xmlns:mc="http://schemas.openxmlformats.org/markup-compatibility/2006">
              <mc:Choice xmlns:v="urn:schemas-microsoft-com:vml" Requires="v">
                <p:oleObj spid="_x0000_s44090" name="Rovnice" r:id="rId3" imgW="482400" imgH="190440" progId="Equation.3">
                  <p:embed/>
                </p:oleObj>
              </mc:Choice>
              <mc:Fallback>
                <p:oleObj name="Rovnice" r:id="rId3" imgW="482400" imgH="190440" progId="Equation.3">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988" y="2108200"/>
                        <a:ext cx="9525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1" name="Object 29"/>
          <p:cNvGraphicFramePr>
            <a:graphicFrameLocks noChangeAspect="1"/>
          </p:cNvGraphicFramePr>
          <p:nvPr/>
        </p:nvGraphicFramePr>
        <p:xfrm>
          <a:off x="665163" y="2589213"/>
          <a:ext cx="1001712" cy="298450"/>
        </p:xfrm>
        <a:graphic>
          <a:graphicData uri="http://schemas.openxmlformats.org/presentationml/2006/ole">
            <mc:AlternateContent xmlns:mc="http://schemas.openxmlformats.org/markup-compatibility/2006">
              <mc:Choice xmlns:v="urn:schemas-microsoft-com:vml" Requires="v">
                <p:oleObj spid="_x0000_s44091" name="Rovnice" r:id="rId5" imgW="507960" imgH="152280" progId="Equation.3">
                  <p:embed/>
                </p:oleObj>
              </mc:Choice>
              <mc:Fallback>
                <p:oleObj name="Rovnice" r:id="rId5" imgW="507960" imgH="152280" progId="Equation.3">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5163" y="2589213"/>
                        <a:ext cx="1001712" cy="298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2" name="Object 30"/>
          <p:cNvGraphicFramePr>
            <a:graphicFrameLocks noChangeAspect="1"/>
          </p:cNvGraphicFramePr>
          <p:nvPr/>
        </p:nvGraphicFramePr>
        <p:xfrm>
          <a:off x="681038" y="2936875"/>
          <a:ext cx="754062" cy="388938"/>
        </p:xfrm>
        <a:graphic>
          <a:graphicData uri="http://schemas.openxmlformats.org/presentationml/2006/ole">
            <mc:AlternateContent xmlns:mc="http://schemas.openxmlformats.org/markup-compatibility/2006">
              <mc:Choice xmlns:v="urn:schemas-microsoft-com:vml" Requires="v">
                <p:oleObj spid="_x0000_s44092" name="Rovnice" r:id="rId7" imgW="419040" imgH="215640" progId="Equation.3">
                  <p:embed/>
                </p:oleObj>
              </mc:Choice>
              <mc:Fallback>
                <p:oleObj name="Rovnice" r:id="rId7" imgW="419040" imgH="215640" progId="Equation.3">
                  <p:embed/>
                  <p:pic>
                    <p:nvPicPr>
                      <p:cNvPr id="0" name="Picture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1038" y="2936875"/>
                        <a:ext cx="754062"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3" name="Object 31"/>
          <p:cNvGraphicFramePr>
            <a:graphicFrameLocks noChangeAspect="1"/>
          </p:cNvGraphicFramePr>
          <p:nvPr/>
        </p:nvGraphicFramePr>
        <p:xfrm>
          <a:off x="784225" y="3394075"/>
          <a:ext cx="692150" cy="366713"/>
        </p:xfrm>
        <a:graphic>
          <a:graphicData uri="http://schemas.openxmlformats.org/presentationml/2006/ole">
            <mc:AlternateContent xmlns:mc="http://schemas.openxmlformats.org/markup-compatibility/2006">
              <mc:Choice xmlns:v="urn:schemas-microsoft-com:vml" Requires="v">
                <p:oleObj spid="_x0000_s44093" name="Rovnice" r:id="rId9" imgW="406080" imgH="215640" progId="Equation.3">
                  <p:embed/>
                </p:oleObj>
              </mc:Choice>
              <mc:Fallback>
                <p:oleObj name="Rovnice" r:id="rId9" imgW="406080" imgH="215640" progId="Equation.3">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4225" y="3394075"/>
                        <a:ext cx="692150" cy="366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4" name="Object 32"/>
          <p:cNvGraphicFramePr>
            <a:graphicFrameLocks noChangeAspect="1"/>
          </p:cNvGraphicFramePr>
          <p:nvPr/>
        </p:nvGraphicFramePr>
        <p:xfrm>
          <a:off x="698500" y="4217988"/>
          <a:ext cx="1217613" cy="346075"/>
        </p:xfrm>
        <a:graphic>
          <a:graphicData uri="http://schemas.openxmlformats.org/presentationml/2006/ole">
            <mc:AlternateContent xmlns:mc="http://schemas.openxmlformats.org/markup-compatibility/2006">
              <mc:Choice xmlns:v="urn:schemas-microsoft-com:vml" Requires="v">
                <p:oleObj spid="_x0000_s44094" name="Rovnice" r:id="rId11" imgW="672840" imgH="190440" progId="Equation.3">
                  <p:embed/>
                </p:oleObj>
              </mc:Choice>
              <mc:Fallback>
                <p:oleObj name="Rovnice" r:id="rId11" imgW="672840" imgH="190440" progId="Equation.3">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8500" y="4217988"/>
                        <a:ext cx="1217613"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5" name="Object 33"/>
          <p:cNvGraphicFramePr>
            <a:graphicFrameLocks noChangeAspect="1"/>
          </p:cNvGraphicFramePr>
          <p:nvPr/>
        </p:nvGraphicFramePr>
        <p:xfrm>
          <a:off x="688975" y="3738563"/>
          <a:ext cx="1033463" cy="395287"/>
        </p:xfrm>
        <a:graphic>
          <a:graphicData uri="http://schemas.openxmlformats.org/presentationml/2006/ole">
            <mc:AlternateContent xmlns:mc="http://schemas.openxmlformats.org/markup-compatibility/2006">
              <mc:Choice xmlns:v="urn:schemas-microsoft-com:vml" Requires="v">
                <p:oleObj spid="_x0000_s44095" name="Rovnice" r:id="rId13" imgW="596880" imgH="228600" progId="Equation.3">
                  <p:embed/>
                </p:oleObj>
              </mc:Choice>
              <mc:Fallback>
                <p:oleObj name="Rovnice" r:id="rId13" imgW="596880" imgH="228600" progId="Equation.3">
                  <p:embed/>
                  <p:pic>
                    <p:nvPicPr>
                      <p:cNvPr id="0" name="Picture 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8975" y="3738563"/>
                        <a:ext cx="1033463"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7346" name="TextovéPole 8"/>
          <p:cNvSpPr txBox="1">
            <a:spLocks noChangeArrowheads="1"/>
          </p:cNvSpPr>
          <p:nvPr/>
        </p:nvSpPr>
        <p:spPr bwMode="auto">
          <a:xfrm>
            <a:off x="338138" y="720725"/>
            <a:ext cx="8459787" cy="3378200"/>
          </a:xfrm>
          <a:prstGeom prst="rect">
            <a:avLst/>
          </a:prstGeom>
          <a:noFill/>
          <a:ln w="9525">
            <a:noFill/>
            <a:miter lim="800000"/>
            <a:headEnd/>
            <a:tailEnd/>
          </a:ln>
        </p:spPr>
        <p:txBody>
          <a:bodyPr>
            <a:spAutoFit/>
          </a:bodyPr>
          <a:lstStyle/>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r>
              <a:rPr lang="cs-CZ" altLang="cs-CZ" sz="2400" b="1"/>
              <a:t>Thank you for your attention!</a:t>
            </a:r>
            <a:endParaRPr lang="en-GB" altLang="cs-CZ" sz="2400" b="1"/>
          </a:p>
        </p:txBody>
      </p:sp>
      <p:sp>
        <p:nvSpPr>
          <p:cNvPr id="5734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710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Geometric interpretation of a derivative</a:t>
            </a:r>
            <a:r>
              <a:rPr lang="en-GB" altLang="cs-CZ" sz="2400" b="1"/>
              <a:t> </a:t>
            </a:r>
          </a:p>
          <a:p>
            <a:pPr algn="ctr"/>
            <a:endParaRPr lang="en-GB" altLang="cs-CZ" sz="1800"/>
          </a:p>
        </p:txBody>
      </p:sp>
      <p:sp>
        <p:nvSpPr>
          <p:cNvPr id="4710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47108" name="Picture 5"/>
          <p:cNvPicPr>
            <a:picLocks noChangeAspect="1" noChangeArrowheads="1"/>
          </p:cNvPicPr>
          <p:nvPr/>
        </p:nvPicPr>
        <p:blipFill>
          <a:blip r:embed="rId2"/>
          <a:srcRect/>
          <a:stretch>
            <a:fillRect/>
          </a:stretch>
        </p:blipFill>
        <p:spPr bwMode="auto">
          <a:xfrm>
            <a:off x="1695450" y="2038350"/>
            <a:ext cx="5500688" cy="411638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198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The rules of differentiation</a:t>
            </a:r>
            <a:r>
              <a:rPr lang="en-GB" altLang="cs-CZ" sz="2400" b="1"/>
              <a:t> </a:t>
            </a:r>
          </a:p>
          <a:p>
            <a:pPr algn="ctr"/>
            <a:endParaRPr lang="en-GB" altLang="cs-CZ" sz="1800"/>
          </a:p>
        </p:txBody>
      </p:sp>
      <p:sp>
        <p:nvSpPr>
          <p:cNvPr id="4198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41988" name="Picture 6"/>
          <p:cNvPicPr>
            <a:picLocks noChangeAspect="1" noChangeArrowheads="1"/>
          </p:cNvPicPr>
          <p:nvPr/>
        </p:nvPicPr>
        <p:blipFill>
          <a:blip r:embed="rId2"/>
          <a:srcRect/>
          <a:stretch>
            <a:fillRect/>
          </a:stretch>
        </p:blipFill>
        <p:spPr bwMode="auto">
          <a:xfrm>
            <a:off x="1276350" y="2755900"/>
            <a:ext cx="6638925" cy="3090863"/>
          </a:xfrm>
          <a:prstGeom prst="rect">
            <a:avLst/>
          </a:prstGeom>
          <a:noFill/>
          <a:ln w="9525">
            <a:noFill/>
            <a:miter lim="800000"/>
            <a:headEnd/>
            <a:tailEnd/>
          </a:ln>
        </p:spPr>
      </p:pic>
      <p:sp>
        <p:nvSpPr>
          <p:cNvPr id="41989" name="Text Box 7"/>
          <p:cNvSpPr txBox="1">
            <a:spLocks noChangeArrowheads="1"/>
          </p:cNvSpPr>
          <p:nvPr/>
        </p:nvSpPr>
        <p:spPr bwMode="auto">
          <a:xfrm>
            <a:off x="1279525" y="1625600"/>
            <a:ext cx="6846888" cy="769938"/>
          </a:xfrm>
          <a:prstGeom prst="rect">
            <a:avLst/>
          </a:prstGeom>
          <a:noFill/>
          <a:ln w="9525">
            <a:noFill/>
            <a:miter lim="800000"/>
            <a:headEnd/>
            <a:tailEnd/>
          </a:ln>
        </p:spPr>
        <p:txBody>
          <a:bodyPr>
            <a:spAutoFit/>
          </a:bodyPr>
          <a:lstStyle/>
          <a:p>
            <a:r>
              <a:rPr lang="cs-CZ"/>
              <a:t>Let f(x) and g(x) be functions with the derivative </a:t>
            </a:r>
          </a:p>
          <a:p>
            <a:r>
              <a:rPr lang="cs-CZ"/>
              <a:t>in the interval</a:t>
            </a:r>
            <a:r>
              <a:rPr lang="cs-CZ" sz="1800"/>
              <a:t>               </a:t>
            </a:r>
            <a:r>
              <a:rPr lang="cs-CZ"/>
              <a:t>Then:</a:t>
            </a:r>
          </a:p>
        </p:txBody>
      </p:sp>
      <p:pic>
        <p:nvPicPr>
          <p:cNvPr id="41990" name="Picture 8"/>
          <p:cNvPicPr>
            <a:picLocks noChangeAspect="1" noChangeArrowheads="1"/>
          </p:cNvPicPr>
          <p:nvPr/>
        </p:nvPicPr>
        <p:blipFill>
          <a:blip r:embed="rId3"/>
          <a:srcRect/>
          <a:stretch>
            <a:fillRect/>
          </a:stretch>
        </p:blipFill>
        <p:spPr bwMode="auto">
          <a:xfrm>
            <a:off x="3087688" y="2028825"/>
            <a:ext cx="757237" cy="3048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584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Derivatives of elementary functions</a:t>
            </a:r>
            <a:r>
              <a:rPr lang="en-GB" altLang="cs-CZ" sz="2400" b="1"/>
              <a:t> </a:t>
            </a:r>
          </a:p>
          <a:p>
            <a:pPr algn="ctr"/>
            <a:endParaRPr lang="en-GB" altLang="cs-CZ" sz="1800"/>
          </a:p>
        </p:txBody>
      </p:sp>
      <p:sp>
        <p:nvSpPr>
          <p:cNvPr id="35843"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35844" name="Picture 5"/>
          <p:cNvPicPr>
            <a:picLocks noChangeAspect="1" noChangeArrowheads="1"/>
          </p:cNvPicPr>
          <p:nvPr/>
        </p:nvPicPr>
        <p:blipFill>
          <a:blip r:embed="rId2"/>
          <a:srcRect/>
          <a:stretch>
            <a:fillRect/>
          </a:stretch>
        </p:blipFill>
        <p:spPr bwMode="auto">
          <a:xfrm>
            <a:off x="377825" y="2490788"/>
            <a:ext cx="4416425" cy="2663825"/>
          </a:xfrm>
          <a:prstGeom prst="rect">
            <a:avLst/>
          </a:prstGeom>
          <a:noFill/>
          <a:ln w="9525">
            <a:noFill/>
            <a:miter lim="800000"/>
            <a:headEnd/>
            <a:tailEnd/>
          </a:ln>
        </p:spPr>
      </p:pic>
      <p:pic>
        <p:nvPicPr>
          <p:cNvPr id="35845" name="Picture 6"/>
          <p:cNvPicPr>
            <a:picLocks noChangeAspect="1" noChangeArrowheads="1"/>
          </p:cNvPicPr>
          <p:nvPr/>
        </p:nvPicPr>
        <p:blipFill>
          <a:blip r:embed="rId3"/>
          <a:srcRect/>
          <a:stretch>
            <a:fillRect/>
          </a:stretch>
        </p:blipFill>
        <p:spPr bwMode="auto">
          <a:xfrm>
            <a:off x="4859338" y="2360613"/>
            <a:ext cx="3730625" cy="298291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773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Examples </a:t>
            </a:r>
            <a:r>
              <a:rPr lang="en-GB" altLang="cs-CZ" sz="2400" b="1"/>
              <a:t> </a:t>
            </a:r>
          </a:p>
          <a:p>
            <a:pPr algn="ctr"/>
            <a:endParaRPr lang="en-GB" altLang="cs-CZ" sz="1800"/>
          </a:p>
        </p:txBody>
      </p:sp>
      <p:sp>
        <p:nvSpPr>
          <p:cNvPr id="2773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27729" name="Object 81"/>
          <p:cNvGraphicFramePr>
            <a:graphicFrameLocks noChangeAspect="1"/>
          </p:cNvGraphicFramePr>
          <p:nvPr/>
        </p:nvGraphicFramePr>
        <p:xfrm>
          <a:off x="1087438" y="1550988"/>
          <a:ext cx="2216150" cy="423862"/>
        </p:xfrm>
        <a:graphic>
          <a:graphicData uri="http://schemas.openxmlformats.org/presentationml/2006/ole">
            <mc:AlternateContent xmlns:mc="http://schemas.openxmlformats.org/markup-compatibility/2006">
              <mc:Choice xmlns:v="urn:schemas-microsoft-com:vml" Requires="v">
                <p:oleObj spid="_x0000_s27759" name="Rovnice" r:id="rId3" imgW="1130040" imgH="215640" progId="Equation.3">
                  <p:embed/>
                </p:oleObj>
              </mc:Choice>
              <mc:Fallback>
                <p:oleObj name="Rovnice" r:id="rId3" imgW="1130040" imgH="215640" progId="Equation.3">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7438" y="1550988"/>
                        <a:ext cx="2216150"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0" name="Object 82"/>
          <p:cNvGraphicFramePr>
            <a:graphicFrameLocks noChangeAspect="1"/>
          </p:cNvGraphicFramePr>
          <p:nvPr/>
        </p:nvGraphicFramePr>
        <p:xfrm>
          <a:off x="1131888" y="2084388"/>
          <a:ext cx="3154362" cy="409575"/>
        </p:xfrm>
        <a:graphic>
          <a:graphicData uri="http://schemas.openxmlformats.org/presentationml/2006/ole">
            <mc:AlternateContent xmlns:mc="http://schemas.openxmlformats.org/markup-compatibility/2006">
              <mc:Choice xmlns:v="urn:schemas-microsoft-com:vml" Requires="v">
                <p:oleObj spid="_x0000_s27760" name="Rovnice" r:id="rId5" imgW="1663560" imgH="215640" progId="Equation.3">
                  <p:embed/>
                </p:oleObj>
              </mc:Choice>
              <mc:Fallback>
                <p:oleObj name="Rovnice" r:id="rId5" imgW="1663560" imgH="215640" progId="Equation.3">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1888" y="2084388"/>
                        <a:ext cx="3154362"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1" name="Object 83"/>
          <p:cNvGraphicFramePr>
            <a:graphicFrameLocks noChangeAspect="1"/>
          </p:cNvGraphicFramePr>
          <p:nvPr/>
        </p:nvGraphicFramePr>
        <p:xfrm>
          <a:off x="1152525" y="2533650"/>
          <a:ext cx="2041525" cy="698500"/>
        </p:xfrm>
        <a:graphic>
          <a:graphicData uri="http://schemas.openxmlformats.org/presentationml/2006/ole">
            <mc:AlternateContent xmlns:mc="http://schemas.openxmlformats.org/markup-compatibility/2006">
              <mc:Choice xmlns:v="urn:schemas-microsoft-com:vml" Requires="v">
                <p:oleObj spid="_x0000_s27761" name="Rovnice" r:id="rId7" imgW="1041120" imgH="355320" progId="Equation.3">
                  <p:embed/>
                </p:oleObj>
              </mc:Choice>
              <mc:Fallback>
                <p:oleObj name="Rovnice" r:id="rId7" imgW="1041120" imgH="355320" progId="Equation.3">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2525" y="2533650"/>
                        <a:ext cx="204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2" name="Object 84"/>
          <p:cNvGraphicFramePr>
            <a:graphicFrameLocks noChangeAspect="1"/>
          </p:cNvGraphicFramePr>
          <p:nvPr/>
        </p:nvGraphicFramePr>
        <p:xfrm>
          <a:off x="1138238" y="3373438"/>
          <a:ext cx="2041525" cy="388937"/>
        </p:xfrm>
        <a:graphic>
          <a:graphicData uri="http://schemas.openxmlformats.org/presentationml/2006/ole">
            <mc:AlternateContent xmlns:mc="http://schemas.openxmlformats.org/markup-compatibility/2006">
              <mc:Choice xmlns:v="urn:schemas-microsoft-com:vml" Requires="v">
                <p:oleObj spid="_x0000_s27762" name="Rovnice" r:id="rId9" imgW="1130040" imgH="215640" progId="Equation.3">
                  <p:embed/>
                </p:oleObj>
              </mc:Choice>
              <mc:Fallback>
                <p:oleObj name="Rovnice" r:id="rId9" imgW="1130040" imgH="215640" progId="Equation.3">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8238" y="3373438"/>
                        <a:ext cx="2041525" cy="388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3" name="Object 85"/>
          <p:cNvGraphicFramePr>
            <a:graphicFrameLocks noChangeAspect="1"/>
          </p:cNvGraphicFramePr>
          <p:nvPr/>
        </p:nvGraphicFramePr>
        <p:xfrm>
          <a:off x="1065213" y="3843338"/>
          <a:ext cx="3211512" cy="666750"/>
        </p:xfrm>
        <a:graphic>
          <a:graphicData uri="http://schemas.openxmlformats.org/presentationml/2006/ole">
            <mc:AlternateContent xmlns:mc="http://schemas.openxmlformats.org/markup-compatibility/2006">
              <mc:Choice xmlns:v="urn:schemas-microsoft-com:vml" Requires="v">
                <p:oleObj spid="_x0000_s27763" name="Rovnice" r:id="rId11" imgW="1714320" imgH="355320" progId="Equation.3">
                  <p:embed/>
                </p:oleObj>
              </mc:Choice>
              <mc:Fallback>
                <p:oleObj name="Rovnice" r:id="rId11" imgW="1714320" imgH="355320" progId="Equation.3">
                  <p:embed/>
                  <p:pic>
                    <p:nvPicPr>
                      <p:cNvPr id="0" name="Picture 8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5213" y="3843338"/>
                        <a:ext cx="3211512"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4" name="Object 86"/>
          <p:cNvGraphicFramePr>
            <a:graphicFrameLocks noChangeAspect="1"/>
          </p:cNvGraphicFramePr>
          <p:nvPr/>
        </p:nvGraphicFramePr>
        <p:xfrm>
          <a:off x="1092200" y="4578350"/>
          <a:ext cx="3076575" cy="450850"/>
        </p:xfrm>
        <a:graphic>
          <a:graphicData uri="http://schemas.openxmlformats.org/presentationml/2006/ole">
            <mc:AlternateContent xmlns:mc="http://schemas.openxmlformats.org/markup-compatibility/2006">
              <mc:Choice xmlns:v="urn:schemas-microsoft-com:vml" Requires="v">
                <p:oleObj spid="_x0000_s27764" name="Rovnice" r:id="rId13" imgW="1473120" imgH="215640" progId="Equation.3">
                  <p:embed/>
                </p:oleObj>
              </mc:Choice>
              <mc:Fallback>
                <p:oleObj name="Rovnice" r:id="rId13" imgW="1473120" imgH="215640" progId="Equation.3">
                  <p:embed/>
                  <p:pic>
                    <p:nvPicPr>
                      <p:cNvPr id="0" name="Picture 8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2200" y="4578350"/>
                        <a:ext cx="3076575"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8703"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Derivatives of higher orders</a:t>
            </a:r>
            <a:r>
              <a:rPr lang="en-GB" altLang="cs-CZ" sz="2400" b="1"/>
              <a:t> </a:t>
            </a:r>
          </a:p>
          <a:p>
            <a:pPr algn="ctr"/>
            <a:endParaRPr lang="en-GB" altLang="cs-CZ" sz="1800"/>
          </a:p>
        </p:txBody>
      </p:sp>
      <p:sp>
        <p:nvSpPr>
          <p:cNvPr id="28704"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
        <p:nvSpPr>
          <p:cNvPr id="28705" name="Text Box 5"/>
          <p:cNvSpPr txBox="1">
            <a:spLocks noChangeArrowheads="1"/>
          </p:cNvSpPr>
          <p:nvPr/>
        </p:nvSpPr>
        <p:spPr bwMode="auto">
          <a:xfrm>
            <a:off x="927100" y="1587500"/>
            <a:ext cx="7466013" cy="3140075"/>
          </a:xfrm>
          <a:prstGeom prst="rect">
            <a:avLst/>
          </a:prstGeom>
          <a:noFill/>
          <a:ln w="9525">
            <a:noFill/>
            <a:miter lim="800000"/>
            <a:headEnd/>
            <a:tailEnd/>
          </a:ln>
        </p:spPr>
        <p:txBody>
          <a:bodyPr>
            <a:spAutoFit/>
          </a:bodyPr>
          <a:lstStyle/>
          <a:p>
            <a:r>
              <a:rPr lang="cs-CZ"/>
              <a:t>If a function f´(x) can be differentiated, we obtain </a:t>
            </a:r>
          </a:p>
          <a:p>
            <a:r>
              <a:rPr lang="cs-CZ"/>
              <a:t>the second derivative of f(x), denoted as f´´(x), and so on.</a:t>
            </a:r>
          </a:p>
          <a:p>
            <a:endParaRPr lang="cs-CZ"/>
          </a:p>
          <a:p>
            <a:r>
              <a:rPr lang="cs-CZ"/>
              <a:t>First derivatives are used to find monotonicity and extremas of functions. The second derivative is useful in finding concavity and concavity or inflexion points. The use of derivatives of the order 3 and higher are rather rare.</a:t>
            </a:r>
          </a:p>
          <a:p>
            <a:endParaRPr lang="cs-CZ"/>
          </a:p>
          <a:p>
            <a:r>
              <a:rPr lang="cs-CZ"/>
              <a:t>Example:</a:t>
            </a:r>
          </a:p>
        </p:txBody>
      </p:sp>
      <p:graphicFrame>
        <p:nvGraphicFramePr>
          <p:cNvPr id="28700" name="Object 28"/>
          <p:cNvGraphicFramePr>
            <a:graphicFrameLocks noChangeAspect="1"/>
          </p:cNvGraphicFramePr>
          <p:nvPr/>
        </p:nvGraphicFramePr>
        <p:xfrm>
          <a:off x="3841750" y="3251200"/>
          <a:ext cx="1460500" cy="355600"/>
        </p:xfrm>
        <a:graphic>
          <a:graphicData uri="http://schemas.openxmlformats.org/presentationml/2006/ole">
            <mc:AlternateContent xmlns:mc="http://schemas.openxmlformats.org/markup-compatibility/2006">
              <mc:Choice xmlns:v="urn:schemas-microsoft-com:vml" Requires="v">
                <p:oleObj spid="_x0000_s28710" name="Rovnice" r:id="rId3" imgW="1460160" imgH="355320" progId="Equation.3">
                  <p:embed/>
                </p:oleObj>
              </mc:Choice>
              <mc:Fallback>
                <p:oleObj name="Rovnice" r:id="rId3" imgW="1460160" imgH="355320" progId="Equation.3">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1750" y="3251200"/>
                        <a:ext cx="1460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701" name="Object 29"/>
          <p:cNvGraphicFramePr>
            <a:graphicFrameLocks noChangeAspect="1"/>
          </p:cNvGraphicFramePr>
          <p:nvPr/>
        </p:nvGraphicFramePr>
        <p:xfrm>
          <a:off x="2438400" y="4229100"/>
          <a:ext cx="3113088" cy="758825"/>
        </p:xfrm>
        <a:graphic>
          <a:graphicData uri="http://schemas.openxmlformats.org/presentationml/2006/ole">
            <mc:AlternateContent xmlns:mc="http://schemas.openxmlformats.org/markup-compatibility/2006">
              <mc:Choice xmlns:v="urn:schemas-microsoft-com:vml" Requires="v">
                <p:oleObj spid="_x0000_s28711" name="Rovnice" r:id="rId5" imgW="1460160" imgH="355320" progId="Equation.3">
                  <p:embed/>
                </p:oleObj>
              </mc:Choice>
              <mc:Fallback>
                <p:oleObj name="Rovnice" r:id="rId5" imgW="1460160" imgH="355320" progId="Equation.3">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229100"/>
                        <a:ext cx="3113088"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972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Differential of a function </a:t>
            </a:r>
            <a:r>
              <a:rPr lang="en-GB" altLang="cs-CZ" sz="2400" b="1"/>
              <a:t> </a:t>
            </a:r>
          </a:p>
          <a:p>
            <a:pPr algn="ctr"/>
            <a:endParaRPr lang="en-GB" altLang="cs-CZ" sz="1800"/>
          </a:p>
        </p:txBody>
      </p:sp>
      <p:sp>
        <p:nvSpPr>
          <p:cNvPr id="29729" name="TextovéPole 10"/>
          <p:cNvSpPr txBox="1">
            <a:spLocks noChangeArrowheads="1"/>
          </p:cNvSpPr>
          <p:nvPr/>
        </p:nvSpPr>
        <p:spPr bwMode="auto">
          <a:xfrm>
            <a:off x="338138" y="1520825"/>
            <a:ext cx="8477250" cy="381635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 </a:t>
            </a:r>
            <a:r>
              <a:rPr lang="cs-CZ" altLang="cs-CZ" dirty="0" err="1"/>
              <a:t>function</a:t>
            </a:r>
            <a:r>
              <a:rPr lang="cs-CZ" altLang="cs-CZ" dirty="0"/>
              <a:t> y = f(x) </a:t>
            </a:r>
            <a:r>
              <a:rPr lang="cs-CZ" altLang="cs-CZ" dirty="0" err="1"/>
              <a:t>is</a:t>
            </a:r>
            <a:r>
              <a:rPr lang="cs-CZ" altLang="cs-CZ" dirty="0"/>
              <a:t> </a:t>
            </a:r>
            <a:r>
              <a:rPr lang="cs-CZ" altLang="cs-CZ" dirty="0" err="1"/>
              <a:t>denoted</a:t>
            </a:r>
            <a:r>
              <a:rPr lang="cs-CZ" altLang="cs-CZ" dirty="0"/>
              <a:t> as </a:t>
            </a:r>
            <a:r>
              <a:rPr lang="cs-CZ" altLang="cs-CZ" dirty="0" err="1"/>
              <a:t>dy</a:t>
            </a:r>
            <a:r>
              <a:rPr lang="cs-CZ" altLang="cs-CZ" dirty="0"/>
              <a:t>, and </a:t>
            </a:r>
            <a:r>
              <a:rPr lang="cs-CZ" altLang="cs-CZ" dirty="0" err="1"/>
              <a:t>is</a:t>
            </a:r>
            <a:r>
              <a:rPr lang="cs-CZ" altLang="cs-CZ" dirty="0"/>
              <a:t> </a:t>
            </a:r>
            <a:r>
              <a:rPr lang="cs-CZ" altLang="cs-CZ" dirty="0" err="1"/>
              <a:t>defined</a:t>
            </a:r>
            <a:r>
              <a:rPr lang="cs-CZ" altLang="cs-CZ" dirty="0"/>
              <a:t> as </a:t>
            </a:r>
            <a:r>
              <a:rPr lang="cs-CZ" altLang="cs-CZ" dirty="0" err="1"/>
              <a:t>follows</a:t>
            </a:r>
            <a:r>
              <a:rPr lang="cs-CZ" altLang="cs-CZ" dirty="0"/>
              <a:t>:                    .</a:t>
            </a:r>
          </a:p>
          <a:p>
            <a:pPr marL="342900" indent="-342900">
              <a:buFont typeface="Calibri" pitchFamily="34" charset="0"/>
              <a:buNone/>
            </a:pPr>
            <a:r>
              <a:rPr lang="cs-CZ" altLang="cs-CZ" dirty="0" err="1"/>
              <a:t>The</a:t>
            </a:r>
            <a:r>
              <a:rPr lang="cs-CZ" altLang="cs-CZ" dirty="0"/>
              <a:t> </a:t>
            </a:r>
            <a:r>
              <a:rPr lang="cs-CZ" altLang="cs-CZ" dirty="0" err="1"/>
              <a:t>differential</a:t>
            </a:r>
            <a:r>
              <a:rPr lang="cs-CZ" altLang="cs-CZ" dirty="0"/>
              <a:t> </a:t>
            </a:r>
            <a:r>
              <a:rPr lang="cs-CZ" altLang="cs-CZ" dirty="0" err="1"/>
              <a:t>expresses</a:t>
            </a:r>
            <a:r>
              <a:rPr lang="cs-CZ" altLang="cs-CZ" dirty="0"/>
              <a:t> </a:t>
            </a:r>
            <a:r>
              <a:rPr lang="cs-CZ" altLang="cs-CZ" dirty="0" err="1"/>
              <a:t>an</a:t>
            </a:r>
            <a:r>
              <a:rPr lang="cs-CZ" altLang="cs-CZ" dirty="0"/>
              <a:t> </a:t>
            </a:r>
            <a:r>
              <a:rPr lang="cs-CZ" altLang="cs-CZ" dirty="0" err="1"/>
              <a:t>increment</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dependent</a:t>
            </a:r>
            <a:r>
              <a:rPr lang="cs-CZ" altLang="cs-CZ" dirty="0"/>
              <a:t> </a:t>
            </a:r>
            <a:r>
              <a:rPr lang="cs-CZ" altLang="cs-CZ" dirty="0" err="1"/>
              <a:t>variable</a:t>
            </a:r>
            <a:r>
              <a:rPr lang="cs-CZ" altLang="cs-CZ" dirty="0"/>
              <a:t> </a:t>
            </a:r>
            <a:r>
              <a:rPr lang="cs-CZ" altLang="cs-CZ" dirty="0" err="1"/>
              <a:t>dy</a:t>
            </a:r>
            <a:r>
              <a:rPr lang="cs-CZ" altLang="cs-CZ" dirty="0"/>
              <a:t> in </a:t>
            </a:r>
            <a:r>
              <a:rPr lang="cs-CZ" altLang="cs-CZ" dirty="0" err="1"/>
              <a:t>respect</a:t>
            </a:r>
            <a:r>
              <a:rPr lang="cs-CZ" altLang="cs-CZ" dirty="0"/>
              <a:t> to </a:t>
            </a:r>
            <a:r>
              <a:rPr lang="cs-CZ" altLang="cs-CZ" dirty="0" err="1"/>
              <a:t>the</a:t>
            </a:r>
            <a:r>
              <a:rPr lang="cs-CZ" altLang="cs-CZ" dirty="0"/>
              <a:t> </a:t>
            </a:r>
            <a:r>
              <a:rPr lang="cs-CZ" altLang="cs-CZ" dirty="0" err="1"/>
              <a:t>increment</a:t>
            </a:r>
            <a:r>
              <a:rPr lang="cs-CZ" altLang="cs-CZ" dirty="0"/>
              <a:t> </a:t>
            </a:r>
            <a:r>
              <a:rPr lang="cs-CZ" altLang="cs-CZ" dirty="0" err="1"/>
              <a:t>of</a:t>
            </a:r>
            <a:r>
              <a:rPr lang="cs-CZ" altLang="cs-CZ" dirty="0"/>
              <a:t> independent </a:t>
            </a:r>
            <a:r>
              <a:rPr lang="cs-CZ" altLang="cs-CZ" dirty="0" err="1"/>
              <a:t>variable</a:t>
            </a:r>
            <a:r>
              <a:rPr lang="cs-CZ" altLang="cs-CZ" dirty="0"/>
              <a:t> </a:t>
            </a:r>
            <a:r>
              <a:rPr lang="cs-CZ" altLang="cs-CZ" dirty="0" err="1"/>
              <a:t>dx</a:t>
            </a:r>
            <a:r>
              <a:rPr lang="cs-CZ" altLang="cs-CZ" dirty="0"/>
              <a:t>. </a:t>
            </a:r>
            <a:r>
              <a:rPr lang="cs-CZ" altLang="cs-CZ" dirty="0" err="1"/>
              <a:t>Also</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isused</a:t>
            </a:r>
            <a:r>
              <a:rPr lang="cs-CZ" altLang="cs-CZ" dirty="0"/>
              <a:t> to </a:t>
            </a:r>
            <a:r>
              <a:rPr lang="cs-CZ" altLang="cs-CZ" dirty="0" err="1"/>
              <a:t>linearization</a:t>
            </a:r>
            <a:r>
              <a:rPr lang="cs-CZ" altLang="cs-CZ" dirty="0"/>
              <a:t> </a:t>
            </a:r>
            <a:r>
              <a:rPr lang="cs-CZ" altLang="cs-CZ" dirty="0" err="1"/>
              <a:t>of</a:t>
            </a:r>
            <a:r>
              <a:rPr lang="cs-CZ" altLang="cs-CZ" dirty="0"/>
              <a:t> more </a:t>
            </a:r>
            <a:r>
              <a:rPr lang="cs-CZ" altLang="cs-CZ" dirty="0" err="1"/>
              <a:t>complex</a:t>
            </a:r>
            <a:r>
              <a:rPr lang="cs-CZ" altLang="cs-CZ" dirty="0"/>
              <a:t> </a:t>
            </a:r>
            <a:r>
              <a:rPr lang="cs-CZ" altLang="cs-CZ" dirty="0" err="1"/>
              <a:t>functions</a:t>
            </a:r>
            <a:r>
              <a:rPr lang="cs-CZ" altLang="cs-CZ" dirty="0"/>
              <a:t>.</a:t>
            </a:r>
          </a:p>
          <a:p>
            <a:pPr marL="342900" indent="-342900">
              <a:buFont typeface="Calibri" pitchFamily="34" charset="0"/>
              <a:buNone/>
            </a:pPr>
            <a:endParaRPr lang="cs-CZ" altLang="cs-CZ" dirty="0"/>
          </a:p>
          <a:p>
            <a:pPr marL="342900" indent="-342900">
              <a:buFont typeface="Calibri" pitchFamily="34" charset="0"/>
              <a:buNone/>
            </a:pPr>
            <a:endParaRPr lang="cs-CZ" altLang="cs-CZ" dirty="0"/>
          </a:p>
          <a:p>
            <a:pPr marL="342900" indent="-342900">
              <a:buFont typeface="Calibri" pitchFamily="34" charset="0"/>
              <a:buNone/>
            </a:pPr>
            <a:r>
              <a:rPr lang="cs-CZ" altLang="cs-CZ" dirty="0" err="1"/>
              <a:t>Example</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r>
              <a:rPr lang="cs-CZ" altLang="cs-CZ" dirty="0" err="1"/>
              <a:t>at</a:t>
            </a:r>
            <a:r>
              <a:rPr lang="cs-CZ" altLang="cs-CZ" dirty="0"/>
              <a:t> a point x = 4.</a:t>
            </a:r>
          </a:p>
          <a:p>
            <a:pPr marL="342900" indent="-342900">
              <a:buFont typeface="Calibri" pitchFamily="34" charset="0"/>
              <a:buNone/>
            </a:pPr>
            <a:endParaRPr lang="cs-CZ" altLang="cs-CZ" dirty="0"/>
          </a:p>
          <a:p>
            <a:pPr marL="342900" indent="-342900">
              <a:buFont typeface="Calibri" pitchFamily="34" charset="0"/>
              <a:buNone/>
            </a:pPr>
            <a:r>
              <a:rPr lang="cs-CZ" altLang="cs-CZ" dirty="0" err="1"/>
              <a:t>Solution</a:t>
            </a:r>
            <a:r>
              <a:rPr lang="cs-CZ" altLang="cs-CZ" dirty="0"/>
              <a:t>: </a:t>
            </a:r>
            <a:r>
              <a:rPr lang="cs-CZ" altLang="cs-CZ" dirty="0" err="1"/>
              <a:t>dy</a:t>
            </a:r>
            <a:r>
              <a:rPr lang="cs-CZ" altLang="cs-CZ" dirty="0"/>
              <a:t>=2xdx, and </a:t>
            </a:r>
            <a:r>
              <a:rPr lang="cs-CZ" altLang="cs-CZ" dirty="0" err="1"/>
              <a:t>substituting</a:t>
            </a:r>
            <a:r>
              <a:rPr lang="cs-CZ" altLang="cs-CZ" dirty="0"/>
              <a:t> x = 4 </a:t>
            </a:r>
            <a:r>
              <a:rPr lang="cs-CZ" altLang="cs-CZ" dirty="0" err="1"/>
              <a:t>we</a:t>
            </a:r>
            <a:r>
              <a:rPr lang="cs-CZ" altLang="cs-CZ" dirty="0"/>
              <a:t> </a:t>
            </a:r>
            <a:r>
              <a:rPr lang="cs-CZ" altLang="cs-CZ" dirty="0" err="1"/>
              <a:t>obtain</a:t>
            </a:r>
            <a:r>
              <a:rPr lang="cs-CZ" altLang="cs-CZ" dirty="0"/>
              <a:t>: </a:t>
            </a:r>
            <a:r>
              <a:rPr lang="cs-CZ" altLang="cs-CZ" dirty="0" err="1"/>
              <a:t>dy</a:t>
            </a:r>
            <a:r>
              <a:rPr lang="cs-CZ" altLang="cs-CZ" dirty="0"/>
              <a:t> = 8dx.</a:t>
            </a:r>
            <a:endParaRPr lang="en-GB" altLang="cs-CZ" dirty="0"/>
          </a:p>
        </p:txBody>
      </p:sp>
      <p:graphicFrame>
        <p:nvGraphicFramePr>
          <p:cNvPr id="29725" name="Object 29"/>
          <p:cNvGraphicFramePr>
            <a:graphicFrameLocks noChangeAspect="1"/>
          </p:cNvGraphicFramePr>
          <p:nvPr/>
        </p:nvGraphicFramePr>
        <p:xfrm>
          <a:off x="3173413" y="1935163"/>
          <a:ext cx="1385887" cy="377825"/>
        </p:xfrm>
        <a:graphic>
          <a:graphicData uri="http://schemas.openxmlformats.org/presentationml/2006/ole">
            <mc:AlternateContent xmlns:mc="http://schemas.openxmlformats.org/markup-compatibility/2006">
              <mc:Choice xmlns:v="urn:schemas-microsoft-com:vml" Requires="v">
                <p:oleObj spid="_x0000_s29735" name="Rovnice" r:id="rId3" imgW="698400" imgH="190440" progId="Equation.3">
                  <p:embed/>
                </p:oleObj>
              </mc:Choice>
              <mc:Fallback>
                <p:oleObj name="Rovnice" r:id="rId3" imgW="698400" imgH="190440" progId="Equation.3">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3413" y="1935163"/>
                        <a:ext cx="1385887"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26" name="Object 30"/>
          <p:cNvGraphicFramePr>
            <a:graphicFrameLocks noChangeAspect="1"/>
          </p:cNvGraphicFramePr>
          <p:nvPr/>
        </p:nvGraphicFramePr>
        <p:xfrm>
          <a:off x="6424613" y="3881438"/>
          <a:ext cx="839787" cy="493712"/>
        </p:xfrm>
        <a:graphic>
          <a:graphicData uri="http://schemas.openxmlformats.org/presentationml/2006/ole">
            <mc:AlternateContent xmlns:mc="http://schemas.openxmlformats.org/markup-compatibility/2006">
              <mc:Choice xmlns:v="urn:schemas-microsoft-com:vml" Requires="v">
                <p:oleObj spid="_x0000_s29736" name="Rovnice" r:id="rId5" imgW="368280" imgH="215640" progId="Equation.3">
                  <p:embed/>
                </p:oleObj>
              </mc:Choice>
              <mc:Fallback>
                <p:oleObj name="Rovnice" r:id="rId5" imgW="368280" imgH="215640" progId="Equation.3">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24613" y="3881438"/>
                        <a:ext cx="839787" cy="493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1779"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The logarithmic differentiation</a:t>
            </a:r>
            <a:r>
              <a:rPr lang="en-GB" altLang="cs-CZ" sz="2400" b="1"/>
              <a:t> </a:t>
            </a:r>
          </a:p>
          <a:p>
            <a:pPr algn="ctr"/>
            <a:endParaRPr lang="en-GB" altLang="cs-CZ" sz="1800"/>
          </a:p>
        </p:txBody>
      </p:sp>
      <p:sp>
        <p:nvSpPr>
          <p:cNvPr id="31780" name="TextovéPole 10"/>
          <p:cNvSpPr txBox="1">
            <a:spLocks noChangeArrowheads="1"/>
          </p:cNvSpPr>
          <p:nvPr/>
        </p:nvSpPr>
        <p:spPr bwMode="auto">
          <a:xfrm>
            <a:off x="320675" y="1550988"/>
            <a:ext cx="8477250" cy="98425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sz="1800"/>
              <a:t>For functions of the type                        we use the so called logarithmic differentiation:</a:t>
            </a:r>
          </a:p>
          <a:p>
            <a:pPr marL="342900" indent="-342900">
              <a:buFont typeface="Calibri" pitchFamily="34" charset="0"/>
              <a:buNone/>
            </a:pPr>
            <a:endParaRPr lang="en-GB" altLang="cs-CZ" sz="1800"/>
          </a:p>
        </p:txBody>
      </p:sp>
      <p:graphicFrame>
        <p:nvGraphicFramePr>
          <p:cNvPr id="31776" name="Object 32"/>
          <p:cNvGraphicFramePr>
            <a:graphicFrameLocks noChangeAspect="1"/>
          </p:cNvGraphicFramePr>
          <p:nvPr/>
        </p:nvGraphicFramePr>
        <p:xfrm>
          <a:off x="3216275" y="1550988"/>
          <a:ext cx="1343025" cy="430212"/>
        </p:xfrm>
        <a:graphic>
          <a:graphicData uri="http://schemas.openxmlformats.org/presentationml/2006/ole">
            <mc:AlternateContent xmlns:mc="http://schemas.openxmlformats.org/markup-compatibility/2006">
              <mc:Choice xmlns:v="urn:schemas-microsoft-com:vml" Requires="v">
                <p:oleObj spid="_x0000_s31786" name="Rovnice" r:id="rId3" imgW="672840" imgH="215640" progId="Equation.3">
                  <p:embed/>
                </p:oleObj>
              </mc:Choice>
              <mc:Fallback>
                <p:oleObj name="Rovnice" r:id="rId3" imgW="672840" imgH="215640" progId="Equation.3">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6275" y="1550988"/>
                        <a:ext cx="1343025" cy="430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7" name="Object 33"/>
          <p:cNvGraphicFramePr>
            <a:graphicFrameLocks noChangeAspect="1"/>
          </p:cNvGraphicFramePr>
          <p:nvPr/>
        </p:nvGraphicFramePr>
        <p:xfrm>
          <a:off x="992188" y="2400300"/>
          <a:ext cx="4978400" cy="3614738"/>
        </p:xfrm>
        <a:graphic>
          <a:graphicData uri="http://schemas.openxmlformats.org/presentationml/2006/ole">
            <mc:AlternateContent xmlns:mc="http://schemas.openxmlformats.org/markup-compatibility/2006">
              <mc:Choice xmlns:v="urn:schemas-microsoft-com:vml" Requires="v">
                <p:oleObj spid="_x0000_s31787" name="Rovnice" r:id="rId5" imgW="2501640" imgH="1815840" progId="Equation.3">
                  <p:embed/>
                </p:oleObj>
              </mc:Choice>
              <mc:Fallback>
                <p:oleObj name="Rovnice" r:id="rId5" imgW="2501640" imgH="1815840" progId="Equation.3">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2188" y="2400300"/>
                        <a:ext cx="4978400" cy="3614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1b1f6e9f-e33d-44d4-ac6c-b8200c1c9a89"/>
</p:tagLst>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247</TotalTime>
  <Words>815</Words>
  <Application>Microsoft Office PowerPoint</Application>
  <PresentationFormat>Předvádění na obrazovce (4:3)</PresentationFormat>
  <Paragraphs>377</Paragraphs>
  <Slides>25</Slides>
  <Notes>0</Notes>
  <HiddenSlides>0</HiddenSlides>
  <MMClips>0</MMClips>
  <ScaleCrop>false</ScaleCrop>
  <HeadingPairs>
    <vt:vector size="8" baseType="variant">
      <vt:variant>
        <vt:lpstr>Použitá písma</vt:lpstr>
      </vt:variant>
      <vt:variant>
        <vt:i4>4</vt:i4>
      </vt:variant>
      <vt:variant>
        <vt:lpstr>Motiv</vt:lpstr>
      </vt:variant>
      <vt:variant>
        <vt:i4>2</vt:i4>
      </vt:variant>
      <vt:variant>
        <vt:lpstr>Vložené servery OLE</vt:lpstr>
      </vt:variant>
      <vt:variant>
        <vt:i4>3</vt:i4>
      </vt:variant>
      <vt:variant>
        <vt:lpstr>Nadpisy snímků</vt:lpstr>
      </vt:variant>
      <vt:variant>
        <vt:i4>25</vt:i4>
      </vt:variant>
    </vt:vector>
  </HeadingPairs>
  <TitlesOfParts>
    <vt:vector size="34" baseType="lpstr">
      <vt:lpstr>Arial</vt:lpstr>
      <vt:lpstr>Calibri</vt:lpstr>
      <vt:lpstr>Calibri Light</vt:lpstr>
      <vt:lpstr>Times New Roman</vt:lpstr>
      <vt:lpstr>Motiv sady Office</vt:lpstr>
      <vt:lpstr>Vlastní návrh</vt:lpstr>
      <vt:lpstr>Equation</vt:lpstr>
      <vt:lpstr>Rovnice</vt:lpstr>
      <vt:lpstr>Equation.DSMT4</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student</cp:lastModifiedBy>
  <cp:revision>42</cp:revision>
  <dcterms:created xsi:type="dcterms:W3CDTF">2016-03-17T12:08:01Z</dcterms:created>
  <dcterms:modified xsi:type="dcterms:W3CDTF">2023-03-07T09:08:30Z</dcterms:modified>
</cp:coreProperties>
</file>