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04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4403B-AFE1-44D0-B489-EEBEBCA51D36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A1A0D-AA2E-462E-B4A7-0B24072C41B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F48E1-7AF7-4929-9586-DD379E13D2A3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47655-FBF4-43FD-BAD5-6A712463755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7527B-5FFF-4887-8AAD-4E3C9487C565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AE36F-F2F5-4CC9-93DB-121133B0458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2154-68CA-432F-A2CE-5ED73F1B0C30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DAE84-AF92-462B-8D91-390DF951B6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ABD64-7972-4982-B444-BA87D1E8E3B4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D9716-18C2-4DAF-A069-39B9D7EDF6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A246A-0DFA-4A8C-972A-32D94947D0F7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D29CA-BEF6-48C8-A4C1-0BDE124D15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9555E-D01C-4164-9A8A-D8718F0060F4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0E7AC-27C4-4E5E-A2D0-37289EE3F0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D9A0D-49D9-4802-AE1F-DCE00A765C0B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50BA7-830B-43B6-ABC9-BCC19BFB8D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4EBFF-8A7C-44FD-A016-5E15BDC2ED67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C1E35-5764-4DEE-8C76-67E671842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6B27F-2C60-4FDA-BF1B-7883A6A857B1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B074D-C420-4A07-BC9F-9BBF9E5BD7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5768A-2353-4D49-A915-90A4B1D8A448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5ACD0-0661-4A09-9710-4EB55EC395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83C41-C512-4177-9BA6-35A23DC138E8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B00BE-9810-42BF-AC1E-B2C10FDAB67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E43F3-CD26-4624-B397-44D459CB8A16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5EEBD-F86E-4CE4-82E4-628D435381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5FC19-6F8B-4C4F-BFFD-1164B18DFAB9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5240-0DAA-4BD2-A33F-00CAFFED4E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DA1A5-00E6-4357-AE55-13FF54B43CC9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0C2D9-0638-4A1F-B860-DE875CBDAA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10256-D31A-4EB4-876B-929A19AB0779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F798A-F16A-4B56-BC1F-D3AF6D73A32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6F24-E5E4-44D7-B433-DD8D3C88D4DE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5AF32-C7A2-4E33-9A44-B719F89DFC9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41A46-CD33-4CB7-BD98-090848A9D306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CBEC2-9CBA-4813-BB8F-324142247D5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308BB-8106-4E3E-ABCB-1002729F2CA5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CD7E6-05D1-44DA-BA20-4CB829EAF19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8FC9E-9479-41CF-A306-4E46462169A6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0F817-FC7D-47A5-9C9F-0E2362EF2E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68B2F-71BB-4412-B762-0EC4C79BCFE9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3AE82-2EE5-4BA0-812F-E6C48D4A0F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3D39A-E2DA-4F57-A290-B0F050953CF5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B2FBE-8523-4A5B-8E28-704C58F5CCC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AED8DA-954B-4CB0-9E3F-31FD067A8F79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66B743-AE17-4713-9D4D-8C3AF94245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6C06DD-9C7D-464A-BA2F-046C2A569DC6}" type="datetimeFigureOut">
              <a:rPr lang="cs-CZ"/>
              <a:pPr>
                <a:defRPr/>
              </a:pPr>
              <a:t>21.03.2021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CE1E96-1A16-4A01-8233-191B4E5FAE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1.png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2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9.png"/><Relationship Id="rId4" Type="http://schemas.openxmlformats.org/officeDocument/2006/relationships/image" Target="../media/image2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31.png"/><Relationship Id="rId4" Type="http://schemas.openxmlformats.org/officeDocument/2006/relationships/image" Target="../media/image3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0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3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Mgr.</a:t>
            </a:r>
            <a:r>
              <a:rPr lang="en-GB" altLang="cs-CZ"/>
              <a:t> J</a:t>
            </a:r>
            <a:r>
              <a:rPr lang="cs-CZ" altLang="cs-CZ"/>
              <a:t>iří</a:t>
            </a:r>
            <a:r>
              <a:rPr lang="en-GB" altLang="cs-CZ"/>
              <a:t> </a:t>
            </a:r>
            <a:r>
              <a:rPr lang="cs-CZ" altLang="cs-CZ"/>
              <a:t>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89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1 - cont.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389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8917" name="Text Box 9"/>
          <p:cNvSpPr txBox="1">
            <a:spLocks noChangeArrowheads="1"/>
          </p:cNvSpPr>
          <p:nvPr/>
        </p:nvSpPr>
        <p:spPr bwMode="auto">
          <a:xfrm>
            <a:off x="650875" y="1463675"/>
            <a:ext cx="7296150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5. Extremes: by checking the signs of the first derivative </a:t>
            </a:r>
          </a:p>
          <a:p>
            <a:r>
              <a:rPr lang="cs-CZ" sz="2200"/>
              <a:t>(see the picture below)</a:t>
            </a:r>
          </a:p>
          <a:p>
            <a:r>
              <a:rPr lang="cs-CZ" sz="2200"/>
              <a:t>We find that for x = 1 the function has its local maximum, </a:t>
            </a:r>
          </a:p>
          <a:p>
            <a:r>
              <a:rPr lang="cs-CZ" sz="2200"/>
              <a:t>and x = 3 is a local minimum. (Also, we could applied the </a:t>
            </a:r>
          </a:p>
          <a:p>
            <a:r>
              <a:rPr lang="cs-CZ" sz="2200"/>
              <a:t>second derivative test).</a:t>
            </a:r>
          </a:p>
        </p:txBody>
      </p:sp>
      <p:pic>
        <p:nvPicPr>
          <p:cNvPr id="38918" name="Picture 698" descr="graf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3495675"/>
            <a:ext cx="44577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9" name="Text Box 11"/>
          <p:cNvSpPr txBox="1">
            <a:spLocks noChangeArrowheads="1"/>
          </p:cNvSpPr>
          <p:nvPr/>
        </p:nvSpPr>
        <p:spPr bwMode="auto">
          <a:xfrm>
            <a:off x="974725" y="4911725"/>
            <a:ext cx="780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Monotonicity: from the picture above we see that the function </a:t>
            </a:r>
          </a:p>
          <a:p>
            <a:r>
              <a:rPr lang="cs-CZ" sz="2200"/>
              <a:t>is decreasing in (1,3) interval, and increasing elsewhere.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994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1 - cont.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3994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9950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9951" name="Text Box 6"/>
          <p:cNvSpPr txBox="1">
            <a:spLocks noChangeArrowheads="1"/>
          </p:cNvSpPr>
          <p:nvPr/>
        </p:nvSpPr>
        <p:spPr bwMode="auto">
          <a:xfrm>
            <a:off x="650875" y="1463675"/>
            <a:ext cx="755173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6. </a:t>
            </a:r>
            <a:r>
              <a:rPr lang="cs-CZ" sz="2200" dirty="0" err="1"/>
              <a:t>The</a:t>
            </a:r>
            <a:r>
              <a:rPr lang="cs-CZ" sz="2200" dirty="0"/>
              <a:t> second </a:t>
            </a:r>
            <a:r>
              <a:rPr lang="cs-CZ" sz="2200" dirty="0" err="1"/>
              <a:t>derivative</a:t>
            </a:r>
            <a:r>
              <a:rPr lang="cs-CZ" sz="2200" dirty="0" smtClean="0"/>
              <a:t>:                         = 0.</a:t>
            </a:r>
            <a:endParaRPr lang="cs-CZ" sz="2200" dirty="0"/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root</a:t>
            </a:r>
            <a:r>
              <a:rPr lang="cs-CZ" sz="2200" dirty="0"/>
              <a:t>: x = 2. In </a:t>
            </a:r>
            <a:r>
              <a:rPr lang="cs-CZ" sz="2200" dirty="0" err="1"/>
              <a:t>this</a:t>
            </a:r>
            <a:r>
              <a:rPr lang="cs-CZ" sz="2200" dirty="0"/>
              <a:t> point </a:t>
            </a:r>
            <a:r>
              <a:rPr lang="cs-CZ" sz="2200" dirty="0" err="1"/>
              <a:t>an</a:t>
            </a:r>
            <a:r>
              <a:rPr lang="cs-CZ" sz="2200" dirty="0"/>
              <a:t> </a:t>
            </a:r>
            <a:r>
              <a:rPr lang="cs-CZ" sz="2200" dirty="0" err="1"/>
              <a:t>inflection</a:t>
            </a:r>
            <a:r>
              <a:rPr lang="cs-CZ" sz="2200" dirty="0"/>
              <a:t> point </a:t>
            </a:r>
            <a:r>
              <a:rPr lang="cs-CZ" sz="2200" dirty="0" err="1"/>
              <a:t>could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dirty="0"/>
              <a:t>7.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check</a:t>
            </a:r>
            <a:r>
              <a:rPr lang="cs-CZ" sz="2200" dirty="0"/>
              <a:t> </a:t>
            </a:r>
            <a:r>
              <a:rPr lang="cs-CZ" sz="2200" dirty="0" err="1"/>
              <a:t>whether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sign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second </a:t>
            </a:r>
            <a:r>
              <a:rPr lang="cs-CZ" sz="2200" dirty="0" err="1"/>
              <a:t>derivative</a:t>
            </a:r>
            <a:r>
              <a:rPr lang="cs-CZ" sz="2200" dirty="0"/>
              <a:t> </a:t>
            </a:r>
            <a:r>
              <a:rPr lang="cs-CZ" sz="2200" dirty="0" err="1"/>
              <a:t>changes</a:t>
            </a:r>
            <a:r>
              <a:rPr lang="cs-CZ" sz="2200" dirty="0"/>
              <a:t> in 2: </a:t>
            </a:r>
            <a:r>
              <a:rPr lang="cs-CZ" sz="2200" dirty="0" err="1"/>
              <a:t>yes</a:t>
            </a:r>
            <a:r>
              <a:rPr lang="cs-CZ" sz="2200" dirty="0"/>
              <a:t>, so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have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inflection</a:t>
            </a:r>
            <a:r>
              <a:rPr lang="cs-CZ" sz="2200" dirty="0"/>
              <a:t> point (</a:t>
            </a:r>
            <a:r>
              <a:rPr lang="cs-CZ" sz="2200" dirty="0" err="1"/>
              <a:t>see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picture</a:t>
            </a:r>
            <a:r>
              <a:rPr lang="cs-CZ" sz="2200" dirty="0"/>
              <a:t> </a:t>
            </a:r>
            <a:r>
              <a:rPr lang="cs-CZ" sz="2200" dirty="0" err="1"/>
              <a:t>below</a:t>
            </a:r>
            <a:r>
              <a:rPr lang="cs-CZ" sz="2200" dirty="0"/>
              <a:t>).  </a:t>
            </a:r>
          </a:p>
        </p:txBody>
      </p:sp>
      <p:graphicFrame>
        <p:nvGraphicFramePr>
          <p:cNvPr id="39946" name="Object 10"/>
          <p:cNvGraphicFramePr>
            <a:graphicFrameLocks noChangeAspect="1"/>
          </p:cNvGraphicFramePr>
          <p:nvPr/>
        </p:nvGraphicFramePr>
        <p:xfrm>
          <a:off x="3914775" y="1558925"/>
          <a:ext cx="19065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1558925"/>
                        <a:ext cx="190658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952" name="Picture 714" descr="graf4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66950" y="3619500"/>
            <a:ext cx="41148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3" name="Text Box 12"/>
          <p:cNvSpPr txBox="1">
            <a:spLocks noChangeArrowheads="1"/>
          </p:cNvSpPr>
          <p:nvPr/>
        </p:nvSpPr>
        <p:spPr bwMode="auto">
          <a:xfrm>
            <a:off x="641350" y="5064125"/>
            <a:ext cx="80835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From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picture</a:t>
            </a:r>
            <a:r>
              <a:rPr lang="cs-CZ" sz="2200" dirty="0"/>
              <a:t>, </a:t>
            </a:r>
            <a:r>
              <a:rPr lang="cs-CZ" sz="2200" dirty="0" err="1"/>
              <a:t>intervals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convexity</a:t>
            </a:r>
            <a:r>
              <a:rPr lang="cs-CZ" sz="2200" dirty="0"/>
              <a:t> and </a:t>
            </a:r>
            <a:r>
              <a:rPr lang="cs-CZ" sz="2200" dirty="0" err="1"/>
              <a:t>concavity</a:t>
            </a:r>
            <a:r>
              <a:rPr lang="cs-CZ" sz="2200" dirty="0"/>
              <a:t> are </a:t>
            </a:r>
            <a:r>
              <a:rPr lang="cs-CZ" sz="2200" dirty="0" err="1"/>
              <a:t>clear</a:t>
            </a:r>
            <a:r>
              <a:rPr lang="cs-CZ" sz="2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097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1 - cont.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097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0977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0978" name="Text Box 10"/>
          <p:cNvSpPr txBox="1">
            <a:spLocks noChangeArrowheads="1"/>
          </p:cNvSpPr>
          <p:nvPr/>
        </p:nvSpPr>
        <p:spPr bwMode="auto">
          <a:xfrm>
            <a:off x="831850" y="1692275"/>
            <a:ext cx="7911589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8. </a:t>
            </a:r>
            <a:r>
              <a:rPr lang="cs-CZ" sz="2200" dirty="0" err="1"/>
              <a:t>Asymptotes</a:t>
            </a:r>
            <a:r>
              <a:rPr lang="cs-CZ" sz="2200" dirty="0"/>
              <a:t>: </a:t>
            </a:r>
            <a:r>
              <a:rPr lang="cs-CZ" sz="2200" dirty="0" err="1"/>
              <a:t>asymptote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a line such </a:t>
            </a:r>
            <a:r>
              <a:rPr lang="cs-CZ" sz="2200" dirty="0" err="1"/>
              <a:t>that</a:t>
            </a:r>
            <a:r>
              <a:rPr lang="cs-CZ" sz="2200" dirty="0"/>
              <a:t> </a:t>
            </a:r>
          </a:p>
          <a:p>
            <a:r>
              <a:rPr lang="cs-CZ" sz="2200" dirty="0" err="1"/>
              <a:t>the</a:t>
            </a:r>
            <a:r>
              <a:rPr lang="cs-CZ" sz="2200" dirty="0"/>
              <a:t> distance </a:t>
            </a:r>
            <a:r>
              <a:rPr lang="cs-CZ" sz="2200" dirty="0" err="1"/>
              <a:t>between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curve</a:t>
            </a:r>
            <a:r>
              <a:rPr lang="cs-CZ" sz="2200" dirty="0"/>
              <a:t> and </a:t>
            </a:r>
            <a:r>
              <a:rPr lang="cs-CZ" sz="2200" dirty="0" err="1"/>
              <a:t>the</a:t>
            </a:r>
            <a:r>
              <a:rPr lang="cs-CZ" sz="2200" dirty="0"/>
              <a:t> line </a:t>
            </a:r>
            <a:r>
              <a:rPr lang="cs-CZ" sz="2200" dirty="0" err="1"/>
              <a:t>approaches</a:t>
            </a:r>
            <a:endParaRPr lang="cs-CZ" sz="2200" dirty="0"/>
          </a:p>
          <a:p>
            <a:r>
              <a:rPr lang="cs-CZ" sz="2200" dirty="0"/>
              <a:t> </a:t>
            </a:r>
            <a:r>
              <a:rPr lang="cs-CZ" sz="2200" dirty="0" err="1"/>
              <a:t>zero</a:t>
            </a:r>
            <a:r>
              <a:rPr lang="cs-CZ" sz="2200" dirty="0"/>
              <a:t> as </a:t>
            </a:r>
            <a:r>
              <a:rPr lang="cs-CZ" sz="2200" dirty="0" err="1"/>
              <a:t>they</a:t>
            </a:r>
            <a:r>
              <a:rPr lang="cs-CZ" sz="2200" dirty="0"/>
              <a:t> </a:t>
            </a:r>
            <a:r>
              <a:rPr lang="cs-CZ" sz="2200" dirty="0" err="1"/>
              <a:t>tend</a:t>
            </a:r>
            <a:r>
              <a:rPr lang="cs-CZ" sz="2200" dirty="0"/>
              <a:t> to infinity. </a:t>
            </a:r>
            <a:r>
              <a:rPr lang="cs-CZ" sz="2200" dirty="0" err="1"/>
              <a:t>They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vertical</a:t>
            </a:r>
            <a:r>
              <a:rPr lang="cs-CZ" sz="2200" dirty="0"/>
              <a:t>, </a:t>
            </a:r>
          </a:p>
          <a:p>
            <a:r>
              <a:rPr lang="cs-CZ" sz="2200" dirty="0" err="1"/>
              <a:t>horizontal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oblique</a:t>
            </a:r>
            <a:r>
              <a:rPr lang="cs-CZ" sz="2200" dirty="0"/>
              <a:t>. In </a:t>
            </a:r>
            <a:r>
              <a:rPr lang="cs-CZ" sz="2200" dirty="0" err="1"/>
              <a:t>our</a:t>
            </a:r>
            <a:r>
              <a:rPr lang="cs-CZ" sz="2200" dirty="0"/>
              <a:t> case </a:t>
            </a:r>
            <a:r>
              <a:rPr lang="cs-CZ" sz="2200" dirty="0" err="1"/>
              <a:t>there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no </a:t>
            </a:r>
            <a:r>
              <a:rPr lang="cs-CZ" sz="2200" dirty="0" err="1"/>
              <a:t>horizontal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</a:p>
          <a:p>
            <a:r>
              <a:rPr lang="cs-CZ" sz="2200" dirty="0" err="1"/>
              <a:t>vertical</a:t>
            </a:r>
            <a:r>
              <a:rPr lang="cs-CZ" sz="2200" dirty="0"/>
              <a:t> </a:t>
            </a:r>
            <a:r>
              <a:rPr lang="cs-CZ" sz="2200" dirty="0" err="1"/>
              <a:t>asymptote</a:t>
            </a:r>
            <a:r>
              <a:rPr lang="cs-CZ" sz="2200" dirty="0"/>
              <a:t>. </a:t>
            </a:r>
          </a:p>
          <a:p>
            <a:r>
              <a:rPr lang="cs-CZ" sz="2200" dirty="0" err="1"/>
              <a:t>However</a:t>
            </a:r>
            <a:r>
              <a:rPr lang="cs-CZ" sz="2200" dirty="0"/>
              <a:t>,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check</a:t>
            </a:r>
            <a:r>
              <a:rPr lang="cs-CZ" sz="2200" dirty="0"/>
              <a:t> </a:t>
            </a:r>
            <a:r>
              <a:rPr lang="cs-CZ" sz="2200" dirty="0" err="1"/>
              <a:t>an</a:t>
            </a:r>
            <a:r>
              <a:rPr lang="cs-CZ" sz="2200" dirty="0"/>
              <a:t> </a:t>
            </a:r>
            <a:r>
              <a:rPr lang="cs-CZ" sz="2200" dirty="0" err="1"/>
              <a:t>oblique</a:t>
            </a:r>
            <a:r>
              <a:rPr lang="cs-CZ" sz="2200" dirty="0"/>
              <a:t> </a:t>
            </a:r>
            <a:r>
              <a:rPr lang="cs-CZ" sz="2200" dirty="0" err="1"/>
              <a:t>asymptote</a:t>
            </a:r>
            <a:r>
              <a:rPr lang="cs-CZ" sz="2200" dirty="0"/>
              <a:t> y = </a:t>
            </a:r>
            <a:r>
              <a:rPr lang="cs-CZ" sz="2200" dirty="0" err="1"/>
              <a:t>ax</a:t>
            </a:r>
            <a:r>
              <a:rPr lang="cs-CZ" sz="2200" dirty="0"/>
              <a:t> + b:</a:t>
            </a:r>
          </a:p>
          <a:p>
            <a:endParaRPr lang="cs-CZ" dirty="0"/>
          </a:p>
          <a:p>
            <a:endParaRPr lang="cs-CZ" dirty="0"/>
          </a:p>
          <a:p>
            <a:endParaRPr lang="cs-CZ" sz="2200" dirty="0"/>
          </a:p>
          <a:p>
            <a:r>
              <a:rPr lang="cs-CZ" sz="2200" dirty="0" err="1"/>
              <a:t>If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result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not a </a:t>
            </a:r>
            <a:r>
              <a:rPr lang="cs-CZ" sz="2200" dirty="0" err="1" smtClean="0"/>
              <a:t>real</a:t>
            </a:r>
            <a:r>
              <a:rPr lang="cs-CZ" sz="2200" dirty="0" smtClean="0"/>
              <a:t> </a:t>
            </a:r>
            <a:r>
              <a:rPr lang="cs-CZ" sz="2200" dirty="0" err="1"/>
              <a:t>number</a:t>
            </a:r>
            <a:r>
              <a:rPr lang="cs-CZ" sz="2200" dirty="0"/>
              <a:t>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asymptote</a:t>
            </a:r>
            <a:r>
              <a:rPr lang="cs-CZ" sz="2200" dirty="0"/>
              <a:t> </a:t>
            </a:r>
            <a:r>
              <a:rPr lang="cs-CZ" sz="2200" dirty="0" err="1"/>
              <a:t>does</a:t>
            </a:r>
            <a:r>
              <a:rPr lang="cs-CZ" sz="2200" dirty="0"/>
              <a:t> not </a:t>
            </a:r>
            <a:r>
              <a:rPr lang="cs-CZ" sz="2200" dirty="0" err="1"/>
              <a:t>exist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9. </a:t>
            </a:r>
            <a:r>
              <a:rPr lang="cs-CZ" sz="2200" dirty="0" err="1"/>
              <a:t>Range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D(f) = R.</a:t>
            </a:r>
          </a:p>
        </p:txBody>
      </p:sp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2219325" y="3927475"/>
          <a:ext cx="3462338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2" name="Equation" r:id="rId3" imgW="2171520" imgH="393480" progId="Equation.DSMT4">
                  <p:embed/>
                </p:oleObj>
              </mc:Choice>
              <mc:Fallback>
                <p:oleObj name="Equation" r:id="rId3" imgW="217152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3927475"/>
                        <a:ext cx="3462338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198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1 - end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198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pic>
        <p:nvPicPr>
          <p:cNvPr id="41990" name="Picture 717" descr="graf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0700" y="2054225"/>
            <a:ext cx="5068888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1" name="Text Box 8"/>
          <p:cNvSpPr txBox="1">
            <a:spLocks noChangeArrowheads="1"/>
          </p:cNvSpPr>
          <p:nvPr/>
        </p:nvSpPr>
        <p:spPr bwMode="auto">
          <a:xfrm>
            <a:off x="936625" y="1446213"/>
            <a:ext cx="20050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10. The graph: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302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2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302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3025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3026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43027" name="Text Box 9"/>
          <p:cNvSpPr txBox="1">
            <a:spLocks noChangeArrowheads="1"/>
          </p:cNvSpPr>
          <p:nvPr/>
        </p:nvSpPr>
        <p:spPr bwMode="auto">
          <a:xfrm>
            <a:off x="869950" y="1520825"/>
            <a:ext cx="7580313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extremes of the function</a:t>
            </a:r>
          </a:p>
          <a:p>
            <a:endParaRPr lang="cs-CZ" sz="2200"/>
          </a:p>
          <a:p>
            <a:r>
              <a:rPr lang="cs-CZ" sz="2200"/>
              <a:t>Solution:  we compute the first derivative and its roots: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 root is x = -1, it is the only stationary point. The nature of this point can be checked by sign of the derivative at both intervals on the left and right to  -1. Because the derivative changes its sign from minus to plus, the point x = -1 is a local minimum.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                </a:t>
            </a:r>
          </a:p>
        </p:txBody>
      </p:sp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4616450" y="1530350"/>
          <a:ext cx="10795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Equation" r:id="rId3" imgW="558720" imgH="215640" progId="Equation.DSMT4">
                  <p:embed/>
                </p:oleObj>
              </mc:Choice>
              <mc:Fallback>
                <p:oleObj name="Equation" r:id="rId3" imgW="55872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1530350"/>
                        <a:ext cx="1079500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1165225" y="2806700"/>
          <a:ext cx="230028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Equation" r:id="rId5" imgW="1384200" imgH="215640" progId="Equation.DSMT4">
                  <p:embed/>
                </p:oleObj>
              </mc:Choice>
              <mc:Fallback>
                <p:oleObj name="Equation" r:id="rId5" imgW="138420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2806700"/>
                        <a:ext cx="230028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405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3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405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4053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4054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44055" name="Text Box 9"/>
          <p:cNvSpPr txBox="1">
            <a:spLocks noChangeArrowheads="1"/>
          </p:cNvSpPr>
          <p:nvPr/>
        </p:nvSpPr>
        <p:spPr bwMode="auto">
          <a:xfrm>
            <a:off x="822325" y="1435100"/>
            <a:ext cx="7694613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asymptotes of the function                 .</a:t>
            </a:r>
          </a:p>
          <a:p>
            <a:endParaRPr lang="cs-CZ" sz="2200"/>
          </a:p>
          <a:p>
            <a:r>
              <a:rPr lang="cs-CZ" sz="2200"/>
              <a:t>Solution: a vertical asymptote is determined from the domain</a:t>
            </a:r>
          </a:p>
          <a:p>
            <a:r>
              <a:rPr lang="cs-CZ" sz="2200"/>
              <a:t>of a function. In our case, x cannot be 1, therefore there</a:t>
            </a:r>
          </a:p>
          <a:p>
            <a:r>
              <a:rPr lang="cs-CZ" sz="2200"/>
              <a:t>exists the vertical asymptote x = 1.</a:t>
            </a:r>
          </a:p>
          <a:p>
            <a:r>
              <a:rPr lang="cs-CZ" sz="2200"/>
              <a:t>A horizontal asymptote can be considered a special case of </a:t>
            </a:r>
          </a:p>
          <a:p>
            <a:r>
              <a:rPr lang="cs-CZ" sz="2200"/>
              <a:t>an oblique asymptote, so we can skip it for a while.</a:t>
            </a:r>
          </a:p>
          <a:p>
            <a:r>
              <a:rPr lang="cs-CZ" sz="2200"/>
              <a:t>The oblique asymptote y = ax + b: </a:t>
            </a:r>
          </a:p>
          <a:p>
            <a:endParaRPr lang="cs-CZ" sz="2200"/>
          </a:p>
        </p:txBody>
      </p:sp>
      <p:sp>
        <p:nvSpPr>
          <p:cNvPr id="4405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57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5038725" y="1309688"/>
          <a:ext cx="89693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4" name="Equation" r:id="rId3" imgW="571252" imgH="418918" progId="Equation.DSMT4">
                  <p:embed/>
                </p:oleObj>
              </mc:Choice>
              <mc:Fallback>
                <p:oleObj name="Equation" r:id="rId3" imgW="571252" imgH="418918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1309688"/>
                        <a:ext cx="896938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1393825" y="4089400"/>
          <a:ext cx="42132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5" name="Equation" r:id="rId5" imgW="2565360" imgH="609480" progId="Equation.DSMT4">
                  <p:embed/>
                </p:oleObj>
              </mc:Choice>
              <mc:Fallback>
                <p:oleObj name="Equation" r:id="rId5" imgW="2565360" imgH="609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825" y="4089400"/>
                        <a:ext cx="421322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/>
        </p:nvGraphicFramePr>
        <p:xfrm>
          <a:off x="1339850" y="5172075"/>
          <a:ext cx="6835775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6" name="Equation" r:id="rId7" imgW="4368600" imgH="457200" progId="Equation.DSMT4">
                  <p:embed/>
                </p:oleObj>
              </mc:Choice>
              <mc:Fallback>
                <p:oleObj name="Equation" r:id="rId7" imgW="43686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5172075"/>
                        <a:ext cx="6835775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711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3 – cont.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711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7119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7120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34607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4712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22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790950" y="1300163"/>
          <a:ext cx="89693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3" imgW="571252" imgH="418918" progId="Equation.DSMT4">
                  <p:embed/>
                </p:oleObj>
              </mc:Choice>
              <mc:Fallback>
                <p:oleObj name="Equation" r:id="rId3" imgW="571252" imgH="41891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1300163"/>
                        <a:ext cx="896938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23" name="Picture 752" descr="graf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75" y="2238375"/>
            <a:ext cx="391477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24" name="Text Box 15"/>
          <p:cNvSpPr txBox="1">
            <a:spLocks noChangeArrowheads="1"/>
          </p:cNvSpPr>
          <p:nvPr/>
        </p:nvSpPr>
        <p:spPr bwMode="auto">
          <a:xfrm>
            <a:off x="574675" y="1425575"/>
            <a:ext cx="43846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graph of the function           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61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4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610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r>
              <a:rPr lang="cs-CZ" altLang="cs-CZ" sz="2200"/>
              <a:t>Find extremes of the production function                     . Draw its graph.</a:t>
            </a:r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</a:t>
            </a:r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The first derivative is                   , we find roots of the first derivative: L = 0 and L = 1. By the use of the second derivative, or by checking signs of the first derivative, we obtain that L = 0 is a local minimum and L = 1 is a local maximum. Therefore, the highest (optimal) production is achieved when L = 1.</a:t>
            </a:r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The graph is provided on the next slide.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6104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6105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4610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107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108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098" name="Object 18"/>
          <p:cNvGraphicFramePr>
            <a:graphicFrameLocks noChangeAspect="1"/>
          </p:cNvGraphicFramePr>
          <p:nvPr/>
        </p:nvGraphicFramePr>
        <p:xfrm>
          <a:off x="5562600" y="1609725"/>
          <a:ext cx="12954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7" name="Equation" r:id="rId3" imgW="850900" imgH="228600" progId="Equation.DSMT4">
                  <p:embed/>
                </p:oleObj>
              </mc:Choice>
              <mc:Fallback>
                <p:oleObj name="Equation" r:id="rId3" imgW="8509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609725"/>
                        <a:ext cx="12954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100" name="Object 20"/>
          <p:cNvGraphicFramePr>
            <a:graphicFrameLocks noChangeAspect="1"/>
          </p:cNvGraphicFramePr>
          <p:nvPr/>
        </p:nvGraphicFramePr>
        <p:xfrm>
          <a:off x="3095625" y="2933700"/>
          <a:ext cx="14541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8" name="Equation" r:id="rId5" imgW="939800" imgH="228600" progId="Equation.DSMT4">
                  <p:embed/>
                </p:oleObj>
              </mc:Choice>
              <mc:Fallback>
                <p:oleObj name="Equation" r:id="rId5" imgW="939800" imgH="2286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2933700"/>
                        <a:ext cx="14541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915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4 – cont.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4915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49156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9157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4915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59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9160" name="Picture 792" descr="graf 44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2175" y="1876425"/>
            <a:ext cx="49403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01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5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501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0192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0193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019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95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96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877050" y="1476375"/>
          <a:ext cx="8286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Equation" r:id="rId3" imgW="469900" imgH="419100" progId="Equation.DSMT4">
                  <p:embed/>
                </p:oleObj>
              </mc:Choice>
              <mc:Fallback>
                <p:oleObj name="Equation" r:id="rId3" imgW="469900" imgH="419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476375"/>
                        <a:ext cx="82867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7" name="Text Box 11"/>
          <p:cNvSpPr txBox="1">
            <a:spLocks noChangeArrowheads="1"/>
          </p:cNvSpPr>
          <p:nvPr/>
        </p:nvSpPr>
        <p:spPr bwMode="auto">
          <a:xfrm>
            <a:off x="546100" y="1625600"/>
            <a:ext cx="69469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extremes and draw the graph of the function: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First, we compute the first derivative: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As can be seen, the roots of the equation y´ = 0 are </a:t>
            </a:r>
          </a:p>
          <a:p>
            <a:r>
              <a:rPr lang="cs-CZ" sz="2200"/>
              <a:t>x = 0 and x = 2. By checking the signs we obtain:</a:t>
            </a:r>
          </a:p>
          <a:p>
            <a:r>
              <a:rPr lang="cs-CZ" sz="2200"/>
              <a:t>x = 0 is a local minimum and x = 2 is a local maximum.</a:t>
            </a:r>
          </a:p>
        </p:txBody>
      </p:sp>
      <p:sp>
        <p:nvSpPr>
          <p:cNvPr id="5019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188" name="Object 12"/>
          <p:cNvGraphicFramePr>
            <a:graphicFrameLocks noChangeAspect="1"/>
          </p:cNvGraphicFramePr>
          <p:nvPr/>
        </p:nvGraphicFramePr>
        <p:xfrm>
          <a:off x="752475" y="3152775"/>
          <a:ext cx="21907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6" name="Equation" r:id="rId5" imgW="1397000" imgH="419100" progId="Equation.DSMT4">
                  <p:embed/>
                </p:oleObj>
              </mc:Choice>
              <mc:Fallback>
                <p:oleObj name="Equation" r:id="rId5" imgW="1397000" imgH="419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3152775"/>
                        <a:ext cx="2190750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663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properties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2663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In </a:t>
            </a:r>
            <a:r>
              <a:rPr lang="cs-CZ" altLang="cs-CZ" sz="2200" dirty="0" err="1"/>
              <a:t>this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lecture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we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will</a:t>
            </a:r>
            <a:r>
              <a:rPr lang="cs-CZ" altLang="cs-CZ" sz="2200" dirty="0"/>
              <a:t> </a:t>
            </a:r>
            <a:r>
              <a:rPr lang="cs-CZ" altLang="cs-CZ" sz="2200" dirty="0" err="1"/>
              <a:t>examine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the</a:t>
            </a:r>
            <a:r>
              <a:rPr lang="cs-CZ" altLang="cs-CZ" sz="2200" dirty="0"/>
              <a:t> basic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</a:t>
            </a:r>
            <a:r>
              <a:rPr lang="cs-CZ" altLang="cs-CZ" sz="2200" dirty="0" err="1"/>
              <a:t>properties</a:t>
            </a:r>
            <a:r>
              <a:rPr lang="cs-CZ" altLang="cs-CZ" sz="2200" dirty="0"/>
              <a:t>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i="1" dirty="0" err="1"/>
              <a:t>Monotonicity</a:t>
            </a:r>
            <a:r>
              <a:rPr lang="cs-CZ" altLang="cs-CZ" sz="2200" dirty="0"/>
              <a:t>: A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y = f(x)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called</a:t>
            </a:r>
            <a:r>
              <a:rPr lang="cs-CZ" altLang="cs-CZ" sz="2200" dirty="0"/>
              <a:t> </a:t>
            </a:r>
            <a:r>
              <a:rPr lang="cs-CZ" altLang="cs-CZ" sz="2200" b="1" dirty="0" err="1"/>
              <a:t>increasing</a:t>
            </a:r>
            <a:r>
              <a:rPr lang="cs-CZ" altLang="cs-CZ" sz="2200" dirty="0"/>
              <a:t> on </a:t>
            </a:r>
            <a:r>
              <a:rPr lang="cs-CZ" altLang="cs-CZ" sz="2200" dirty="0" err="1"/>
              <a:t>the</a:t>
            </a:r>
            <a:r>
              <a:rPr lang="cs-CZ" altLang="cs-CZ" sz="2200" dirty="0"/>
              <a:t> interval J = (</a:t>
            </a:r>
            <a:r>
              <a:rPr lang="cs-CZ" altLang="cs-CZ" sz="2200" dirty="0" err="1"/>
              <a:t>a,b</a:t>
            </a:r>
            <a:r>
              <a:rPr lang="cs-CZ" altLang="cs-CZ" sz="2200" dirty="0"/>
              <a:t>)</a:t>
            </a:r>
            <a:r>
              <a:rPr lang="en-GB" altLang="cs-CZ" sz="2200" dirty="0"/>
              <a:t> </a:t>
            </a:r>
            <a:r>
              <a:rPr lang="cs-CZ" altLang="cs-CZ" sz="2200" dirty="0" err="1"/>
              <a:t>if</a:t>
            </a:r>
            <a:r>
              <a:rPr lang="cs-CZ" altLang="cs-CZ" sz="2200" dirty="0"/>
              <a:t>:  </a:t>
            </a: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  <a:r>
              <a:rPr lang="cs-CZ" altLang="cs-CZ" sz="2200" dirty="0" err="1"/>
              <a:t>Also</a:t>
            </a:r>
            <a:r>
              <a:rPr lang="cs-CZ" altLang="cs-CZ" sz="2200" dirty="0"/>
              <a:t>, a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y = f(x)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increasing</a:t>
            </a:r>
            <a:r>
              <a:rPr lang="cs-CZ" altLang="cs-CZ" sz="2200" dirty="0"/>
              <a:t> </a:t>
            </a:r>
            <a:r>
              <a:rPr lang="cs-CZ" altLang="cs-CZ" sz="2200" dirty="0" err="1"/>
              <a:t>if</a:t>
            </a:r>
            <a:r>
              <a:rPr lang="cs-CZ" altLang="cs-CZ" sz="2200" dirty="0"/>
              <a:t> f´(x)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positive on J. </a:t>
            </a:r>
          </a:p>
          <a:p>
            <a:pPr marL="342900" indent="-342900">
              <a:buFont typeface="Arial" charset="0"/>
              <a:buNone/>
            </a:pPr>
            <a:r>
              <a:rPr lang="cs-CZ" altLang="cs-CZ" sz="2200" b="1" dirty="0" err="1"/>
              <a:t>Decreasing</a:t>
            </a:r>
            <a:r>
              <a:rPr lang="cs-CZ" altLang="cs-CZ" sz="2200" dirty="0"/>
              <a:t>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defined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analogically</a:t>
            </a:r>
            <a:r>
              <a:rPr lang="cs-CZ" altLang="cs-CZ" sz="2200" dirty="0"/>
              <a:t>.</a:t>
            </a:r>
          </a:p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r>
              <a:rPr lang="cs-CZ" altLang="cs-CZ" sz="2200" i="1" dirty="0" err="1" smtClean="0"/>
              <a:t>Extrema</a:t>
            </a:r>
            <a:r>
              <a:rPr lang="cs-CZ" altLang="cs-CZ" sz="2200" dirty="0" smtClean="0"/>
              <a:t>: </a:t>
            </a:r>
            <a:r>
              <a:rPr lang="cs-CZ" altLang="cs-CZ" sz="2200" dirty="0"/>
              <a:t>A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y = f(x) has </a:t>
            </a:r>
            <a:endParaRPr lang="cs-CZ" altLang="cs-CZ" sz="2200" dirty="0" smtClean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 smtClean="0"/>
              <a:t>a </a:t>
            </a:r>
            <a:r>
              <a:rPr lang="cs-CZ" altLang="cs-CZ" sz="2200" dirty="0" err="1"/>
              <a:t>local</a:t>
            </a:r>
            <a:r>
              <a:rPr lang="cs-CZ" altLang="cs-CZ" sz="2200" dirty="0"/>
              <a:t> </a:t>
            </a:r>
            <a:r>
              <a:rPr lang="cs-CZ" altLang="cs-CZ" sz="2200" b="1" dirty="0"/>
              <a:t>maximum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at</a:t>
            </a:r>
            <a:r>
              <a:rPr lang="cs-CZ" altLang="cs-CZ" sz="2200" dirty="0"/>
              <a:t> </a:t>
            </a:r>
            <a:r>
              <a:rPr lang="cs-CZ" altLang="cs-CZ" sz="2200" dirty="0" err="1"/>
              <a:t>the</a:t>
            </a:r>
            <a:r>
              <a:rPr lang="cs-CZ" altLang="cs-CZ" sz="2200" dirty="0"/>
              <a:t> point </a:t>
            </a:r>
            <a:r>
              <a:rPr lang="cs-CZ" altLang="cs-CZ" sz="2200" i="1" dirty="0"/>
              <a:t>a</a:t>
            </a:r>
            <a:r>
              <a:rPr lang="cs-CZ" altLang="cs-CZ" sz="2200" dirty="0"/>
              <a:t> </a:t>
            </a:r>
            <a:endParaRPr lang="cs-CZ" altLang="cs-CZ" sz="2200" dirty="0" smtClean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 err="1" smtClean="0"/>
              <a:t>if</a:t>
            </a:r>
            <a:r>
              <a:rPr lang="cs-CZ" altLang="cs-CZ" sz="2200" dirty="0" smtClean="0"/>
              <a:t> </a:t>
            </a:r>
            <a:r>
              <a:rPr lang="cs-CZ" altLang="cs-CZ" sz="2200" dirty="0"/>
              <a:t>on </a:t>
            </a:r>
            <a:r>
              <a:rPr lang="cs-CZ" altLang="cs-CZ" sz="2200" dirty="0" err="1"/>
              <a:t>some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neighborhood</a:t>
            </a:r>
            <a:r>
              <a:rPr lang="cs-CZ" altLang="cs-CZ" sz="2200" dirty="0"/>
              <a:t> </a:t>
            </a:r>
            <a:r>
              <a:rPr lang="cs-CZ" altLang="cs-CZ" sz="2200" dirty="0" err="1"/>
              <a:t>of</a:t>
            </a:r>
            <a:r>
              <a:rPr lang="cs-CZ" altLang="cs-CZ" sz="2200" dirty="0"/>
              <a:t> </a:t>
            </a:r>
            <a:r>
              <a:rPr lang="cs-CZ" altLang="cs-CZ" sz="2200" i="1" dirty="0"/>
              <a:t>a</a:t>
            </a:r>
            <a:r>
              <a:rPr lang="cs-CZ" altLang="cs-CZ" sz="2200" dirty="0"/>
              <a:t> </a:t>
            </a:r>
            <a:endParaRPr lang="cs-CZ" altLang="cs-CZ" sz="2200" dirty="0" smtClean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 err="1" smtClean="0"/>
              <a:t>the</a:t>
            </a:r>
            <a:r>
              <a:rPr lang="cs-CZ" altLang="cs-CZ" sz="2200" dirty="0" smtClean="0"/>
              <a:t> </a:t>
            </a:r>
            <a:r>
              <a:rPr lang="cs-CZ" altLang="cs-CZ" sz="2200" dirty="0" err="1"/>
              <a:t>value</a:t>
            </a:r>
            <a:r>
              <a:rPr lang="cs-CZ" altLang="cs-CZ" sz="2200" dirty="0"/>
              <a:t> f(a)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the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highest</a:t>
            </a:r>
            <a:r>
              <a:rPr lang="cs-CZ" altLang="cs-CZ" sz="2200" dirty="0"/>
              <a:t>. </a:t>
            </a:r>
            <a:endParaRPr lang="cs-CZ" altLang="cs-CZ" sz="2200" dirty="0" smtClean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 smtClean="0"/>
              <a:t>A </a:t>
            </a:r>
            <a:r>
              <a:rPr lang="cs-CZ" altLang="cs-CZ" sz="2200" b="1" dirty="0"/>
              <a:t>minimum</a:t>
            </a:r>
            <a:r>
              <a:rPr lang="cs-CZ" altLang="cs-CZ" sz="2200" dirty="0"/>
              <a:t>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defined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analogically</a:t>
            </a:r>
            <a:r>
              <a:rPr lang="cs-CZ" altLang="cs-CZ" sz="2200" dirty="0"/>
              <a:t>.</a:t>
            </a:r>
          </a:p>
          <a:p>
            <a:pPr marL="342900" indent="-342900">
              <a:buFont typeface="Arial" charset="0"/>
              <a:buNone/>
            </a:pPr>
            <a:r>
              <a:rPr lang="cs-CZ" altLang="cs-CZ" sz="2200" dirty="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 dirty="0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206625" y="2619375"/>
          <a:ext cx="32369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3" imgW="2044440" imgH="228600" progId="Equation.DSMT4">
                  <p:embed/>
                </p:oleObj>
              </mc:Choice>
              <mc:Fallback>
                <p:oleObj name="Equation" r:id="rId3" imgW="204444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2619375"/>
                        <a:ext cx="323691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Obrázek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417" y="3570514"/>
            <a:ext cx="4110361" cy="3287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12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5 – cont.</a:t>
            </a:r>
            <a:endParaRPr lang="en-GB" altLang="cs-CZ" sz="2400" b="1"/>
          </a:p>
          <a:p>
            <a:pPr algn="ctr"/>
            <a:endParaRPr lang="en-GB" altLang="cs-CZ"/>
          </a:p>
        </p:txBody>
      </p:sp>
      <p:sp>
        <p:nvSpPr>
          <p:cNvPr id="5120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1205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120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1207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51208" name="Picture 784" descr="graf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838325"/>
            <a:ext cx="5000625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223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1 </a:t>
            </a:r>
            <a:r>
              <a:rPr lang="cs-CZ" altLang="cs-CZ" b="1" dirty="0" smtClean="0"/>
              <a:t>(</a:t>
            </a:r>
            <a:r>
              <a:rPr lang="cs-CZ" altLang="cs-CZ" b="1" dirty="0" err="1" smtClean="0"/>
              <a:t>Assignment</a:t>
            </a:r>
            <a:r>
              <a:rPr lang="cs-CZ" altLang="cs-CZ" b="1" dirty="0" smtClean="0"/>
              <a:t> 4)</a:t>
            </a:r>
            <a:endParaRPr lang="en-GB" altLang="cs-CZ" b="1" dirty="0"/>
          </a:p>
        </p:txBody>
      </p:sp>
      <p:sp>
        <p:nvSpPr>
          <p:cNvPr id="5223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2237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2238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7708900" cy="317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all properties of the function                .</a:t>
            </a:r>
          </a:p>
          <a:p>
            <a:r>
              <a:rPr lang="cs-CZ"/>
              <a:t> </a:t>
            </a:r>
          </a:p>
          <a:p>
            <a:endParaRPr lang="cs-CZ"/>
          </a:p>
          <a:p>
            <a:r>
              <a:rPr lang="cs-CZ"/>
              <a:t>Hint: </a:t>
            </a:r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22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40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4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057775" y="1787525"/>
          <a:ext cx="12319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Equation" r:id="rId3" imgW="774364" imgH="228501" progId="Equation.DSMT4">
                  <p:embed/>
                </p:oleObj>
              </mc:Choice>
              <mc:Fallback>
                <p:oleObj name="Equation" r:id="rId3" imgW="774364" imgH="228501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1787525"/>
                        <a:ext cx="1231900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2242" name="Picture 831" descr="Obr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54213" y="3162300"/>
            <a:ext cx="4532312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5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2 </a:t>
            </a:r>
            <a:r>
              <a:rPr lang="cs-CZ" altLang="cs-CZ" sz="1600" b="1" dirty="0"/>
              <a:t>(</a:t>
            </a:r>
            <a:r>
              <a:rPr lang="cs-CZ" altLang="cs-CZ" sz="1600" b="1" dirty="0" err="1" smtClean="0"/>
              <a:t>Assignment</a:t>
            </a:r>
            <a:r>
              <a:rPr lang="cs-CZ" altLang="cs-CZ" sz="1600" b="1" dirty="0" smtClean="0"/>
              <a:t> </a:t>
            </a:r>
            <a:r>
              <a:rPr lang="cs-CZ" altLang="cs-CZ" sz="1600" b="1" dirty="0"/>
              <a:t>4)</a:t>
            </a:r>
            <a:endParaRPr lang="en-GB" altLang="cs-CZ" sz="1600" b="1" dirty="0"/>
          </a:p>
          <a:p>
            <a:pPr algn="ctr"/>
            <a:endParaRPr lang="en-GB" altLang="cs-CZ" sz="2400" b="1" dirty="0"/>
          </a:p>
        </p:txBody>
      </p:sp>
      <p:sp>
        <p:nvSpPr>
          <p:cNvPr id="5326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3261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62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32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64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65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219575" y="1752600"/>
          <a:ext cx="8286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3" imgW="558800" imgH="228600" progId="Equation.DSMT4">
                  <p:embed/>
                </p:oleObj>
              </mc:Choice>
              <mc:Fallback>
                <p:oleObj name="Equation" r:id="rId3" imgW="55880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5" y="1752600"/>
                        <a:ext cx="8286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6" name="Rectangle 11"/>
          <p:cNvSpPr>
            <a:spLocks noChangeArrowheads="1"/>
          </p:cNvSpPr>
          <p:nvPr/>
        </p:nvSpPr>
        <p:spPr bwMode="auto">
          <a:xfrm>
            <a:off x="723900" y="1744663"/>
            <a:ext cx="53149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Find all properties of the function                .</a:t>
            </a:r>
          </a:p>
          <a:p>
            <a:r>
              <a:rPr lang="cs-CZ"/>
              <a:t> </a:t>
            </a:r>
          </a:p>
          <a:p>
            <a:endParaRPr lang="cs-CZ"/>
          </a:p>
          <a:p>
            <a:r>
              <a:rPr lang="cs-CZ"/>
              <a:t>Hint: </a:t>
            </a:r>
          </a:p>
        </p:txBody>
      </p:sp>
      <p:pic>
        <p:nvPicPr>
          <p:cNvPr id="53267" name="Picture 846" descr="Obr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85950" y="2943225"/>
            <a:ext cx="4800600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9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3 </a:t>
            </a:r>
            <a:r>
              <a:rPr lang="cs-CZ" altLang="cs-CZ" sz="1600" b="1" dirty="0"/>
              <a:t>(</a:t>
            </a:r>
            <a:r>
              <a:rPr lang="cs-CZ" altLang="cs-CZ" sz="1600" b="1" dirty="0" err="1" smtClean="0"/>
              <a:t>Assignment</a:t>
            </a:r>
            <a:r>
              <a:rPr lang="cs-CZ" altLang="cs-CZ" sz="1600" b="1" dirty="0" smtClean="0"/>
              <a:t> 5)</a:t>
            </a:r>
            <a:endParaRPr lang="en-GB" altLang="cs-CZ" sz="1600" b="1" dirty="0"/>
          </a:p>
          <a:p>
            <a:pPr algn="ctr"/>
            <a:endParaRPr lang="en-GB" altLang="cs-CZ" sz="2400" b="1" dirty="0"/>
          </a:p>
        </p:txBody>
      </p:sp>
      <p:sp>
        <p:nvSpPr>
          <p:cNvPr id="5429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4297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98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42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00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01" name="Text Box 9"/>
          <p:cNvSpPr txBox="1">
            <a:spLocks noChangeArrowheads="1"/>
          </p:cNvSpPr>
          <p:nvPr/>
        </p:nvSpPr>
        <p:spPr bwMode="auto">
          <a:xfrm>
            <a:off x="688975" y="1587500"/>
            <a:ext cx="5175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extremes of the following functions:</a:t>
            </a:r>
          </a:p>
        </p:txBody>
      </p:sp>
      <p:sp>
        <p:nvSpPr>
          <p:cNvPr id="54302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523875" y="2324100"/>
          <a:ext cx="17002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2" name="Equation" r:id="rId3" imgW="1130300" imgH="228600" progId="Equation.DSMT4">
                  <p:embed/>
                </p:oleObj>
              </mc:Choice>
              <mc:Fallback>
                <p:oleObj name="Equation" r:id="rId3" imgW="11303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324100"/>
                        <a:ext cx="17002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3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533400" y="2743200"/>
          <a:ext cx="16811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3" name="Equation" r:id="rId5" imgW="1155700" imgH="228600" progId="Equation.DSMT4">
                  <p:embed/>
                </p:oleObj>
              </mc:Choice>
              <mc:Fallback>
                <p:oleObj name="Equation" r:id="rId5" imgW="11557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1681163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4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485775" y="3133725"/>
          <a:ext cx="13335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4" name="Equation" r:id="rId7" imgW="761669" imgH="228501" progId="Equation.DSMT4">
                  <p:embed/>
                </p:oleObj>
              </mc:Choice>
              <mc:Fallback>
                <p:oleObj name="Equation" r:id="rId7" imgW="761669" imgH="228501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133725"/>
                        <a:ext cx="13335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466725" y="3509963"/>
          <a:ext cx="13811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5" name="Equation" r:id="rId9" imgW="965200" imgH="469900" progId="Equation.DSMT4">
                  <p:embed/>
                </p:oleObj>
              </mc:Choice>
              <mc:Fallback>
                <p:oleObj name="Equation" r:id="rId9" imgW="965200" imgH="4699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3509963"/>
                        <a:ext cx="138112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6" name="Rectangle 1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90" name="Object 18"/>
          <p:cNvGraphicFramePr>
            <a:graphicFrameLocks noChangeAspect="1"/>
          </p:cNvGraphicFramePr>
          <p:nvPr/>
        </p:nvGraphicFramePr>
        <p:xfrm>
          <a:off x="571500" y="4314825"/>
          <a:ext cx="18573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6" name="Equation" r:id="rId11" imgW="1168400" imgH="228600" progId="Equation.DSMT4">
                  <p:embed/>
                </p:oleObj>
              </mc:Choice>
              <mc:Fallback>
                <p:oleObj name="Equation" r:id="rId11" imgW="11684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4314825"/>
                        <a:ext cx="18573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93" name="Object 21"/>
          <p:cNvGraphicFramePr>
            <a:graphicFrameLocks noChangeAspect="1"/>
          </p:cNvGraphicFramePr>
          <p:nvPr/>
        </p:nvGraphicFramePr>
        <p:xfrm>
          <a:off x="536575" y="4765675"/>
          <a:ext cx="11557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7" name="Equation" r:id="rId13" imgW="736560" imgH="393480" progId="Equation.DSMT4">
                  <p:embed/>
                </p:oleObj>
              </mc:Choice>
              <mc:Fallback>
                <p:oleObj name="Equation" r:id="rId13" imgW="736560" imgH="393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4765675"/>
                        <a:ext cx="11557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1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3 </a:t>
            </a:r>
            <a:r>
              <a:rPr lang="cs-CZ" altLang="cs-CZ" sz="1600" b="1" dirty="0"/>
              <a:t>(</a:t>
            </a:r>
            <a:r>
              <a:rPr lang="cs-CZ" altLang="cs-CZ" sz="1600" b="1" dirty="0" err="1"/>
              <a:t>Assignment</a:t>
            </a:r>
            <a:r>
              <a:rPr lang="cs-CZ" altLang="cs-CZ" sz="1600" b="1" dirty="0"/>
              <a:t> 5)</a:t>
            </a:r>
            <a:endParaRPr lang="en-GB" altLang="cs-CZ" sz="1600" b="1" dirty="0"/>
          </a:p>
          <a:p>
            <a:pPr algn="ctr"/>
            <a:endParaRPr lang="en-GB" altLang="cs-CZ" sz="2400" b="1" dirty="0"/>
          </a:p>
        </p:txBody>
      </p:sp>
      <p:sp>
        <p:nvSpPr>
          <p:cNvPr id="5531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5317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8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53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20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21" name="Text Box 9"/>
          <p:cNvSpPr txBox="1">
            <a:spLocks noChangeArrowheads="1"/>
          </p:cNvSpPr>
          <p:nvPr/>
        </p:nvSpPr>
        <p:spPr bwMode="auto">
          <a:xfrm>
            <a:off x="688975" y="1549400"/>
            <a:ext cx="8350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maximum of total revenue function</a:t>
            </a:r>
            <a:r>
              <a:rPr lang="cs-CZ"/>
              <a:t>                                       .</a:t>
            </a:r>
          </a:p>
          <a:p>
            <a:endParaRPr lang="cs-CZ"/>
          </a:p>
          <a:p>
            <a:r>
              <a:rPr lang="cs-CZ" sz="2200"/>
              <a:t>Find the minimum of total cost function:                             .</a:t>
            </a:r>
          </a:p>
          <a:p>
            <a:endParaRPr lang="cs-CZ" sz="2200"/>
          </a:p>
          <a:p>
            <a:r>
              <a:rPr lang="cs-CZ" sz="2200"/>
              <a:t>Find the maximum of the profit function:                               .</a:t>
            </a:r>
          </a:p>
          <a:p>
            <a:endParaRPr lang="cs-CZ" sz="2200"/>
          </a:p>
          <a:p>
            <a:r>
              <a:rPr lang="cs-CZ" sz="2200"/>
              <a:t>Find the maximum of total revenue function:                                 . </a:t>
            </a:r>
          </a:p>
        </p:txBody>
      </p:sp>
      <p:sp>
        <p:nvSpPr>
          <p:cNvPr id="55322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6191250" y="1614488"/>
          <a:ext cx="247967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6" name="Equation" r:id="rId3" imgW="1676400" imgH="228600" progId="Equation.DSMT4">
                  <p:embed/>
                </p:oleObj>
              </mc:Choice>
              <mc:Fallback>
                <p:oleObj name="Equation" r:id="rId3" imgW="16764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0" y="1614488"/>
                        <a:ext cx="2479675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23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5781675" y="2209800"/>
          <a:ext cx="22383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7" name="Equation" r:id="rId5" imgW="1524000" imgH="228600" progId="Equation.DSMT4">
                  <p:embed/>
                </p:oleObj>
              </mc:Choice>
              <mc:Fallback>
                <p:oleObj name="Equation" r:id="rId5" imgW="1524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2209800"/>
                        <a:ext cx="223837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24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5810250" y="2886075"/>
          <a:ext cx="22002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8" name="Equation" r:id="rId7" imgW="1587500" imgH="228600" progId="Equation.DSMT4">
                  <p:embed/>
                </p:oleObj>
              </mc:Choice>
              <mc:Fallback>
                <p:oleObj name="Equation" r:id="rId7" imgW="158750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886075"/>
                        <a:ext cx="2200275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3" name="Object 17"/>
          <p:cNvGraphicFramePr>
            <a:graphicFrameLocks noChangeAspect="1"/>
          </p:cNvGraphicFramePr>
          <p:nvPr/>
        </p:nvGraphicFramePr>
        <p:xfrm>
          <a:off x="6257925" y="3575050"/>
          <a:ext cx="25622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9" name="Equation" r:id="rId9" imgW="1828800" imgH="228600" progId="Equation.DSMT4">
                  <p:embed/>
                </p:oleObj>
              </mc:Choice>
              <mc:Fallback>
                <p:oleObj name="Equation" r:id="rId9" imgW="1828800" imgH="2286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5" y="3575050"/>
                        <a:ext cx="25622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6322" name="TextovéPole 8"/>
          <p:cNvSpPr txBox="1">
            <a:spLocks noChangeArrowheads="1"/>
          </p:cNvSpPr>
          <p:nvPr/>
        </p:nvSpPr>
        <p:spPr bwMode="auto">
          <a:xfrm>
            <a:off x="319088" y="3044825"/>
            <a:ext cx="84597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200" b="1"/>
              <a:t>Thank you for your attention!</a:t>
            </a:r>
            <a:endParaRPr lang="en-GB" altLang="cs-CZ" sz="2200" b="1"/>
          </a:p>
        </p:txBody>
      </p:sp>
      <p:sp>
        <p:nvSpPr>
          <p:cNvPr id="563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5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632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7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properties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27651" name="TextovéPole 10"/>
          <p:cNvSpPr txBox="1">
            <a:spLocks noChangeArrowheads="1"/>
          </p:cNvSpPr>
          <p:nvPr/>
        </p:nvSpPr>
        <p:spPr bwMode="auto">
          <a:xfrm>
            <a:off x="263525" y="1303338"/>
            <a:ext cx="84772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/>
              <a:t>To </a:t>
            </a:r>
            <a:r>
              <a:rPr lang="cs-CZ" altLang="cs-CZ" sz="2200" b="1" dirty="0" err="1"/>
              <a:t>find</a:t>
            </a:r>
            <a:r>
              <a:rPr lang="cs-CZ" altLang="cs-CZ" sz="2200" b="1" dirty="0"/>
              <a:t> </a:t>
            </a:r>
            <a:r>
              <a:rPr lang="cs-CZ" altLang="cs-CZ" sz="2200" b="1" dirty="0" err="1"/>
              <a:t>extremes</a:t>
            </a:r>
            <a:r>
              <a:rPr lang="cs-CZ" altLang="cs-CZ" sz="2200" b="1" dirty="0"/>
              <a:t> </a:t>
            </a:r>
            <a:r>
              <a:rPr lang="cs-CZ" altLang="cs-CZ" sz="2200" dirty="0" err="1"/>
              <a:t>of</a:t>
            </a:r>
            <a:r>
              <a:rPr lang="cs-CZ" altLang="cs-CZ" sz="2200" dirty="0"/>
              <a:t> a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y = f(x), a </a:t>
            </a:r>
            <a:r>
              <a:rPr lang="cs-CZ" altLang="cs-CZ" sz="2200" b="1" dirty="0" err="1"/>
              <a:t>first</a:t>
            </a:r>
            <a:r>
              <a:rPr lang="cs-CZ" altLang="cs-CZ" sz="2200" b="1" dirty="0"/>
              <a:t> </a:t>
            </a:r>
            <a:r>
              <a:rPr lang="cs-CZ" altLang="cs-CZ" sz="2200" b="1" dirty="0" err="1"/>
              <a:t>derivative</a:t>
            </a:r>
            <a:r>
              <a:rPr lang="cs-CZ" altLang="cs-CZ" sz="2200" b="1" dirty="0"/>
              <a:t> test </a:t>
            </a:r>
            <a:r>
              <a:rPr lang="cs-CZ" altLang="cs-CZ" sz="2200" dirty="0" err="1"/>
              <a:t>can</a:t>
            </a:r>
            <a:r>
              <a:rPr lang="cs-CZ" altLang="cs-CZ" sz="2200" dirty="0"/>
              <a:t> </a:t>
            </a:r>
            <a:r>
              <a:rPr lang="cs-CZ" altLang="cs-CZ" sz="2200" dirty="0" err="1"/>
              <a:t>be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used</a:t>
            </a:r>
            <a:r>
              <a:rPr lang="cs-CZ" altLang="cs-CZ" sz="2200" dirty="0"/>
              <a:t>: </a:t>
            </a:r>
            <a:r>
              <a:rPr lang="cs-CZ" altLang="cs-CZ" sz="2200" dirty="0" err="1"/>
              <a:t>if</a:t>
            </a:r>
            <a:r>
              <a:rPr lang="cs-CZ" altLang="cs-CZ" sz="2200" dirty="0"/>
              <a:t> a </a:t>
            </a:r>
            <a:r>
              <a:rPr lang="cs-CZ" altLang="cs-CZ" sz="2200" dirty="0" err="1"/>
              <a:t>function</a:t>
            </a:r>
            <a:r>
              <a:rPr lang="cs-CZ" altLang="cs-CZ" sz="2200" dirty="0"/>
              <a:t> has </a:t>
            </a:r>
            <a:r>
              <a:rPr lang="cs-CZ" altLang="cs-CZ" sz="2200" dirty="0" err="1"/>
              <a:t>an</a:t>
            </a:r>
            <a:r>
              <a:rPr lang="cs-CZ" altLang="cs-CZ" sz="2200" dirty="0"/>
              <a:t> </a:t>
            </a:r>
            <a:r>
              <a:rPr lang="cs-CZ" altLang="cs-CZ" sz="2200" dirty="0" err="1"/>
              <a:t>extreme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at</a:t>
            </a:r>
            <a:r>
              <a:rPr lang="cs-CZ" altLang="cs-CZ" sz="2200" dirty="0"/>
              <a:t> a point </a:t>
            </a:r>
            <a:r>
              <a:rPr lang="cs-CZ" altLang="cs-CZ" sz="2200" i="1" dirty="0"/>
              <a:t>a</a:t>
            </a:r>
            <a:r>
              <a:rPr lang="cs-CZ" altLang="cs-CZ" sz="2200" dirty="0"/>
              <a:t>, and </a:t>
            </a:r>
            <a:r>
              <a:rPr lang="cs-CZ" altLang="cs-CZ" sz="2200" dirty="0" err="1"/>
              <a:t>the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derivative</a:t>
            </a:r>
            <a:r>
              <a:rPr lang="cs-CZ" altLang="cs-CZ" sz="2200" dirty="0"/>
              <a:t> f´(</a:t>
            </a:r>
            <a:r>
              <a:rPr lang="cs-CZ" altLang="cs-CZ" sz="2200" i="1" dirty="0"/>
              <a:t>a</a:t>
            </a:r>
            <a:r>
              <a:rPr lang="cs-CZ" altLang="cs-CZ" sz="2200" dirty="0"/>
              <a:t>) </a:t>
            </a:r>
            <a:r>
              <a:rPr lang="cs-CZ" altLang="cs-CZ" sz="2200" dirty="0" err="1"/>
              <a:t>exists</a:t>
            </a:r>
            <a:r>
              <a:rPr lang="cs-CZ" altLang="cs-CZ" sz="2200" dirty="0"/>
              <a:t>, </a:t>
            </a:r>
            <a:r>
              <a:rPr lang="cs-CZ" altLang="cs-CZ" sz="2200" dirty="0" err="1"/>
              <a:t>then</a:t>
            </a:r>
            <a:r>
              <a:rPr lang="cs-CZ" altLang="cs-CZ" sz="2200" dirty="0"/>
              <a:t> </a:t>
            </a:r>
            <a:r>
              <a:rPr lang="cs-CZ" altLang="cs-CZ" sz="2200" b="1" dirty="0"/>
              <a:t>f´(</a:t>
            </a:r>
            <a:r>
              <a:rPr lang="cs-CZ" altLang="cs-CZ" sz="2200" b="1" i="1" dirty="0"/>
              <a:t>a</a:t>
            </a:r>
            <a:r>
              <a:rPr lang="cs-CZ" altLang="cs-CZ" sz="2200" b="1" dirty="0"/>
              <a:t>) = 0</a:t>
            </a:r>
            <a:r>
              <a:rPr lang="cs-CZ" altLang="cs-CZ" sz="2200" dirty="0"/>
              <a:t>. </a:t>
            </a:r>
            <a:r>
              <a:rPr lang="cs-CZ" altLang="cs-CZ" sz="2200" dirty="0" err="1"/>
              <a:t>However</a:t>
            </a:r>
            <a:r>
              <a:rPr lang="cs-CZ" altLang="cs-CZ" sz="2200" dirty="0"/>
              <a:t>, </a:t>
            </a:r>
            <a:r>
              <a:rPr lang="cs-CZ" altLang="cs-CZ" sz="2200" dirty="0" err="1"/>
              <a:t>contrary</a:t>
            </a:r>
            <a:r>
              <a:rPr lang="cs-CZ" altLang="cs-CZ" sz="2200" dirty="0"/>
              <a:t> </a:t>
            </a:r>
            <a:r>
              <a:rPr lang="cs-CZ" altLang="cs-CZ" sz="2200" dirty="0" err="1"/>
              <a:t>is</a:t>
            </a:r>
            <a:r>
              <a:rPr lang="cs-CZ" altLang="cs-CZ" sz="2200" dirty="0"/>
              <a:t> not </a:t>
            </a:r>
            <a:r>
              <a:rPr lang="cs-CZ" altLang="cs-CZ" sz="2200" dirty="0" err="1"/>
              <a:t>true</a:t>
            </a:r>
            <a:r>
              <a:rPr lang="cs-CZ" altLang="cs-CZ" sz="2200" dirty="0"/>
              <a:t>. </a:t>
            </a:r>
            <a:r>
              <a:rPr lang="cs-CZ" altLang="cs-CZ" sz="2200" dirty="0" err="1"/>
              <a:t>Also</a:t>
            </a:r>
            <a:r>
              <a:rPr lang="cs-CZ" altLang="cs-CZ" sz="2200" dirty="0"/>
              <a:t>, </a:t>
            </a:r>
            <a:r>
              <a:rPr lang="cs-CZ" altLang="cs-CZ" sz="2200" dirty="0" err="1"/>
              <a:t>extremes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might</a:t>
            </a:r>
            <a:r>
              <a:rPr lang="cs-CZ" altLang="cs-CZ" sz="2200" dirty="0"/>
              <a:t> </a:t>
            </a:r>
            <a:r>
              <a:rPr lang="cs-CZ" altLang="cs-CZ" sz="2200" dirty="0" err="1"/>
              <a:t>be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at</a:t>
            </a:r>
            <a:r>
              <a:rPr lang="cs-CZ" altLang="cs-CZ" sz="2200" dirty="0"/>
              <a:t> </a:t>
            </a:r>
            <a:r>
              <a:rPr lang="cs-CZ" altLang="cs-CZ" sz="2200" dirty="0" err="1"/>
              <a:t>points</a:t>
            </a:r>
            <a:r>
              <a:rPr lang="cs-CZ" altLang="cs-CZ" sz="2200" dirty="0"/>
              <a:t> </a:t>
            </a:r>
            <a:r>
              <a:rPr lang="cs-CZ" altLang="cs-CZ" sz="2200" dirty="0" err="1"/>
              <a:t>where</a:t>
            </a:r>
            <a:r>
              <a:rPr lang="cs-CZ" altLang="cs-CZ" sz="2200" dirty="0"/>
              <a:t> f´(</a:t>
            </a:r>
            <a:r>
              <a:rPr lang="cs-CZ" altLang="cs-CZ" sz="2200" i="1" dirty="0"/>
              <a:t>x</a:t>
            </a:r>
            <a:r>
              <a:rPr lang="cs-CZ" altLang="cs-CZ" sz="2200" dirty="0"/>
              <a:t>) </a:t>
            </a:r>
            <a:r>
              <a:rPr lang="cs-CZ" altLang="cs-CZ" sz="2200" dirty="0" err="1"/>
              <a:t>does</a:t>
            </a:r>
            <a:r>
              <a:rPr lang="cs-CZ" altLang="cs-CZ" sz="2200" dirty="0"/>
              <a:t> not </a:t>
            </a:r>
            <a:r>
              <a:rPr lang="cs-CZ" altLang="cs-CZ" sz="2200" dirty="0" err="1"/>
              <a:t>exist</a:t>
            </a:r>
            <a:r>
              <a:rPr lang="cs-CZ" altLang="cs-CZ" sz="2200" dirty="0"/>
              <a:t>, </a:t>
            </a:r>
            <a:r>
              <a:rPr lang="cs-CZ" altLang="cs-CZ" sz="2200" dirty="0" err="1"/>
              <a:t>see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the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picture</a:t>
            </a:r>
            <a:r>
              <a:rPr lang="cs-CZ" altLang="cs-CZ" sz="2200" dirty="0"/>
              <a:t> </a:t>
            </a:r>
            <a:r>
              <a:rPr lang="cs-CZ" altLang="cs-CZ" sz="2200" dirty="0" err="1"/>
              <a:t>below</a:t>
            </a:r>
            <a:r>
              <a:rPr lang="cs-CZ" altLang="cs-CZ" sz="2200" dirty="0"/>
              <a:t>: </a:t>
            </a:r>
          </a:p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 dirty="0"/>
          </a:p>
        </p:txBody>
      </p:sp>
      <p:pic>
        <p:nvPicPr>
          <p:cNvPr id="27652" name="Picture 620" descr="graf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33650" y="3724275"/>
            <a:ext cx="34623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properties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460375" y="1454150"/>
            <a:ext cx="7727950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The function y = f(x) is said to be </a:t>
            </a:r>
            <a:r>
              <a:rPr lang="cs-CZ" sz="2200" i="1"/>
              <a:t>even</a:t>
            </a:r>
            <a:r>
              <a:rPr lang="cs-CZ" sz="2200"/>
              <a:t>, if f (x) = f(-x) for all x. </a:t>
            </a:r>
          </a:p>
          <a:p>
            <a:r>
              <a:rPr lang="cs-CZ" sz="2200"/>
              <a:t>Geometrically speaking, a function is even when its graph</a:t>
            </a:r>
          </a:p>
          <a:p>
            <a:r>
              <a:rPr lang="cs-CZ" sz="2200"/>
              <a:t> is symmetrical with regard to the axis y.</a:t>
            </a:r>
          </a:p>
          <a:p>
            <a:endParaRPr lang="cs-CZ" sz="2200"/>
          </a:p>
          <a:p>
            <a:r>
              <a:rPr lang="cs-CZ" sz="2200"/>
              <a:t>The function y = f(x) is said to be </a:t>
            </a:r>
            <a:r>
              <a:rPr lang="cs-CZ" sz="2200" i="1"/>
              <a:t>odd</a:t>
            </a:r>
            <a:r>
              <a:rPr lang="cs-CZ" sz="2200"/>
              <a:t>, if f (x) = -f(-x) for all x. </a:t>
            </a:r>
          </a:p>
          <a:p>
            <a:r>
              <a:rPr lang="cs-CZ" sz="2200"/>
              <a:t>Geometrically speaking, a function is odd when its graph</a:t>
            </a:r>
          </a:p>
          <a:p>
            <a:r>
              <a:rPr lang="cs-CZ" sz="2200"/>
              <a:t> is symmetrical with regard to the point 0.</a:t>
            </a:r>
          </a:p>
          <a:p>
            <a:endParaRPr lang="cs-CZ" sz="2200"/>
          </a:p>
          <a:p>
            <a:r>
              <a:rPr lang="cs-CZ" sz="2200"/>
              <a:t>The function y = f(x) is said to be </a:t>
            </a:r>
            <a:r>
              <a:rPr lang="cs-CZ" sz="2200" i="1"/>
              <a:t>bounded from above</a:t>
            </a:r>
            <a:r>
              <a:rPr lang="cs-CZ" sz="2200"/>
              <a:t>, if all </a:t>
            </a:r>
          </a:p>
          <a:p>
            <a:r>
              <a:rPr lang="cs-CZ" sz="2200"/>
              <a:t>values f(x) are lower  than some real number H.</a:t>
            </a:r>
          </a:p>
          <a:p>
            <a:r>
              <a:rPr lang="cs-CZ" sz="2200"/>
              <a:t>The function y = f(x) is said to be </a:t>
            </a:r>
            <a:r>
              <a:rPr lang="cs-CZ" sz="2200" i="1"/>
              <a:t>bounded from below</a:t>
            </a:r>
            <a:r>
              <a:rPr lang="cs-CZ" sz="2200"/>
              <a:t>, if all </a:t>
            </a:r>
          </a:p>
          <a:p>
            <a:r>
              <a:rPr lang="cs-CZ" sz="2200"/>
              <a:t>values f(x) are higher  than some real number L.</a:t>
            </a:r>
          </a:p>
          <a:p>
            <a:r>
              <a:rPr lang="cs-CZ" sz="2200"/>
              <a:t>If a function is bounded from above and from below, it is</a:t>
            </a:r>
          </a:p>
          <a:p>
            <a:r>
              <a:rPr lang="cs-CZ" sz="2200"/>
              <a:t> called </a:t>
            </a:r>
            <a:r>
              <a:rPr lang="cs-CZ" sz="2200" i="1"/>
              <a:t>bounded</a:t>
            </a:r>
            <a:r>
              <a:rPr lang="cs-CZ" sz="2200"/>
              <a:t>.</a:t>
            </a:r>
          </a:p>
          <a:p>
            <a:r>
              <a:rPr lang="cs-CZ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969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Function properties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2969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889000" y="1616075"/>
            <a:ext cx="736656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A </a:t>
            </a:r>
            <a:r>
              <a:rPr lang="cs-CZ" sz="2200" dirty="0" err="1"/>
              <a:t>function</a:t>
            </a:r>
            <a:r>
              <a:rPr lang="cs-CZ" sz="2200" dirty="0"/>
              <a:t> y = f(x)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i="1" dirty="0" err="1"/>
              <a:t>periodical</a:t>
            </a:r>
            <a:r>
              <a:rPr lang="cs-CZ" sz="2200" dirty="0"/>
              <a:t> </a:t>
            </a:r>
            <a:r>
              <a:rPr lang="cs-CZ" sz="2200" dirty="0" err="1"/>
              <a:t>if</a:t>
            </a:r>
            <a:r>
              <a:rPr lang="cs-CZ" sz="2200" dirty="0"/>
              <a:t> </a:t>
            </a:r>
            <a:r>
              <a:rPr lang="cs-CZ" sz="2200" dirty="0" err="1"/>
              <a:t>there</a:t>
            </a:r>
            <a:r>
              <a:rPr lang="cs-CZ" sz="2200" dirty="0"/>
              <a:t> </a:t>
            </a:r>
            <a:r>
              <a:rPr lang="cs-CZ" sz="2200" dirty="0" err="1"/>
              <a:t>exists</a:t>
            </a:r>
            <a:r>
              <a:rPr lang="cs-CZ" sz="2200" dirty="0"/>
              <a:t> </a:t>
            </a:r>
            <a:r>
              <a:rPr lang="cs-CZ" sz="2200" dirty="0" err="1"/>
              <a:t>real</a:t>
            </a:r>
            <a:r>
              <a:rPr lang="cs-CZ" sz="2200" dirty="0"/>
              <a:t> p </a:t>
            </a:r>
          </a:p>
          <a:p>
            <a:r>
              <a:rPr lang="cs-CZ" sz="2200" dirty="0"/>
              <a:t>such </a:t>
            </a:r>
            <a:r>
              <a:rPr lang="cs-CZ" sz="2200" dirty="0" err="1"/>
              <a:t>that</a:t>
            </a:r>
            <a:r>
              <a:rPr lang="cs-CZ" sz="2200" dirty="0"/>
              <a:t>  f(x) = f(</a:t>
            </a:r>
            <a:r>
              <a:rPr lang="cs-CZ" sz="2200" dirty="0" err="1"/>
              <a:t>x+np</a:t>
            </a:r>
            <a:r>
              <a:rPr lang="cs-CZ" sz="2200" dirty="0"/>
              <a:t>)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dirty="0" err="1"/>
              <a:t>all</a:t>
            </a:r>
            <a:r>
              <a:rPr lang="cs-CZ" sz="2200" dirty="0"/>
              <a:t> n.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i="1" dirty="0"/>
              <a:t>p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called</a:t>
            </a:r>
            <a:r>
              <a:rPr lang="cs-CZ" sz="2200" dirty="0"/>
              <a:t> a period. </a:t>
            </a:r>
          </a:p>
          <a:p>
            <a:r>
              <a:rPr lang="cs-CZ" sz="2200" dirty="0" err="1"/>
              <a:t>Typical</a:t>
            </a:r>
            <a:r>
              <a:rPr lang="cs-CZ" sz="2200" dirty="0"/>
              <a:t> </a:t>
            </a:r>
            <a:r>
              <a:rPr lang="cs-CZ" sz="2200" dirty="0" err="1"/>
              <a:t>periodical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are </a:t>
            </a:r>
            <a:r>
              <a:rPr lang="cs-CZ" sz="2200" dirty="0" err="1"/>
              <a:t>goniometric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A </a:t>
            </a:r>
            <a:r>
              <a:rPr lang="cs-CZ" sz="2200" dirty="0" err="1"/>
              <a:t>function</a:t>
            </a:r>
            <a:r>
              <a:rPr lang="cs-CZ" sz="2200" dirty="0"/>
              <a:t> y = f(x)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i="1" dirty="0" err="1"/>
              <a:t>convex</a:t>
            </a:r>
            <a:r>
              <a:rPr lang="cs-CZ" sz="2200" dirty="0"/>
              <a:t> on </a:t>
            </a:r>
            <a:r>
              <a:rPr lang="cs-CZ" sz="2200" dirty="0" err="1"/>
              <a:t>the</a:t>
            </a:r>
            <a:r>
              <a:rPr lang="cs-CZ" sz="2200" dirty="0"/>
              <a:t> interval J, </a:t>
            </a:r>
            <a:endParaRPr lang="en-US" sz="2200" dirty="0"/>
          </a:p>
          <a:p>
            <a:r>
              <a:rPr lang="cs-CZ" sz="2200" dirty="0" err="1"/>
              <a:t>if</a:t>
            </a:r>
            <a:r>
              <a:rPr lang="cs-CZ" sz="2200" dirty="0"/>
              <a:t> f´´(x) </a:t>
            </a:r>
            <a:r>
              <a:rPr lang="en-US" sz="2200" dirty="0"/>
              <a:t>&gt; 0 for all x from J.</a:t>
            </a:r>
            <a:r>
              <a:rPr lang="cs-CZ" sz="2200" dirty="0"/>
              <a:t> </a:t>
            </a:r>
            <a:r>
              <a:rPr lang="en-US" sz="2200" dirty="0"/>
              <a:t>(It has a shape of a valley)</a:t>
            </a:r>
          </a:p>
          <a:p>
            <a:endParaRPr lang="en-US" sz="2200" dirty="0"/>
          </a:p>
          <a:p>
            <a:r>
              <a:rPr lang="cs-CZ" sz="2200" dirty="0"/>
              <a:t>A </a:t>
            </a:r>
            <a:r>
              <a:rPr lang="cs-CZ" sz="2200" dirty="0" err="1"/>
              <a:t>function</a:t>
            </a:r>
            <a:r>
              <a:rPr lang="cs-CZ" sz="2200" dirty="0"/>
              <a:t> y = f(x)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i="1" dirty="0"/>
              <a:t>con</a:t>
            </a:r>
            <a:r>
              <a:rPr lang="en-US" sz="2200" i="1" dirty="0"/>
              <a:t>cave </a:t>
            </a:r>
            <a:r>
              <a:rPr lang="cs-CZ" sz="2200" dirty="0"/>
              <a:t>on </a:t>
            </a:r>
            <a:r>
              <a:rPr lang="cs-CZ" sz="2200" dirty="0" err="1"/>
              <a:t>the</a:t>
            </a:r>
            <a:r>
              <a:rPr lang="cs-CZ" sz="2200" dirty="0"/>
              <a:t> interval J, </a:t>
            </a:r>
            <a:endParaRPr lang="en-US" sz="2200" dirty="0"/>
          </a:p>
          <a:p>
            <a:r>
              <a:rPr lang="cs-CZ" sz="2200" dirty="0" err="1"/>
              <a:t>if</a:t>
            </a:r>
            <a:r>
              <a:rPr lang="cs-CZ" sz="2200" dirty="0"/>
              <a:t> f´´(x) </a:t>
            </a:r>
            <a:r>
              <a:rPr lang="en-US" sz="2200" dirty="0"/>
              <a:t>&lt; 0 for all x from J.</a:t>
            </a:r>
            <a:r>
              <a:rPr lang="cs-CZ" sz="2200" dirty="0"/>
              <a:t> (</a:t>
            </a:r>
            <a:r>
              <a:rPr lang="cs-CZ" sz="2200" dirty="0" err="1"/>
              <a:t>It</a:t>
            </a:r>
            <a:r>
              <a:rPr lang="cs-CZ" sz="2200" dirty="0"/>
              <a:t> has a </a:t>
            </a:r>
            <a:r>
              <a:rPr lang="cs-CZ" sz="2200" dirty="0" err="1"/>
              <a:t>shape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hill</a:t>
            </a:r>
            <a:r>
              <a:rPr lang="cs-CZ" sz="2200" dirty="0"/>
              <a:t>). </a:t>
            </a:r>
            <a:endParaRPr lang="en-US" sz="2200" dirty="0"/>
          </a:p>
          <a:p>
            <a:endParaRPr lang="en-US" sz="2200" dirty="0"/>
          </a:p>
          <a:p>
            <a:r>
              <a:rPr lang="cs-CZ" sz="2200" dirty="0" err="1"/>
              <a:t>See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next</a:t>
            </a:r>
            <a:r>
              <a:rPr lang="cs-CZ" sz="2200" dirty="0"/>
              <a:t> </a:t>
            </a:r>
            <a:r>
              <a:rPr lang="cs-CZ" sz="2200" dirty="0" err="1"/>
              <a:t>slide</a:t>
            </a:r>
            <a:r>
              <a:rPr lang="cs-CZ" sz="2200" dirty="0"/>
              <a:t>.</a:t>
            </a:r>
          </a:p>
          <a:p>
            <a:r>
              <a:rPr lang="cs-CZ" sz="2200" dirty="0" err="1"/>
              <a:t>Points</a:t>
            </a:r>
            <a:r>
              <a:rPr lang="cs-CZ" sz="2200" dirty="0"/>
              <a:t> </a:t>
            </a:r>
            <a:r>
              <a:rPr lang="cs-CZ" sz="2200" dirty="0" err="1"/>
              <a:t>at</a:t>
            </a:r>
            <a:r>
              <a:rPr lang="cs-CZ" sz="2200" dirty="0"/>
              <a:t> </a:t>
            </a:r>
            <a:r>
              <a:rPr lang="cs-CZ" sz="2200" dirty="0" err="1"/>
              <a:t>which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second </a:t>
            </a:r>
            <a:r>
              <a:rPr lang="cs-CZ" sz="2200" dirty="0" err="1"/>
              <a:t>derivative</a:t>
            </a:r>
            <a:r>
              <a:rPr lang="cs-CZ" sz="2200" dirty="0"/>
              <a:t> </a:t>
            </a:r>
            <a:r>
              <a:rPr lang="cs-CZ" sz="2200" dirty="0" err="1"/>
              <a:t>changes</a:t>
            </a:r>
            <a:r>
              <a:rPr lang="cs-CZ" sz="2200" dirty="0"/>
              <a:t> </a:t>
            </a:r>
            <a:r>
              <a:rPr lang="cs-CZ" sz="2200" dirty="0" err="1"/>
              <a:t>its</a:t>
            </a:r>
            <a:r>
              <a:rPr lang="cs-CZ" sz="2200" dirty="0"/>
              <a:t> sign </a:t>
            </a:r>
          </a:p>
          <a:p>
            <a:r>
              <a:rPr lang="cs-CZ" sz="2200" dirty="0"/>
              <a:t>are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i="1" dirty="0" err="1"/>
              <a:t>inflection</a:t>
            </a:r>
            <a:r>
              <a:rPr lang="cs-CZ" sz="2200" dirty="0"/>
              <a:t> </a:t>
            </a:r>
            <a:r>
              <a:rPr lang="cs-CZ" sz="2200" i="1" dirty="0" err="1"/>
              <a:t>points</a:t>
            </a:r>
            <a:r>
              <a:rPr lang="cs-CZ" sz="2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07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Convex and concave functions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307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599" y="2043113"/>
            <a:ext cx="7209463" cy="34542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174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usual procedure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317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1749" name="Text Box 7"/>
          <p:cNvSpPr txBox="1">
            <a:spLocks noChangeArrowheads="1"/>
          </p:cNvSpPr>
          <p:nvPr/>
        </p:nvSpPr>
        <p:spPr bwMode="auto">
          <a:xfrm>
            <a:off x="908050" y="1616075"/>
            <a:ext cx="6977063" cy="472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When examining function properties, we usually follow </a:t>
            </a:r>
          </a:p>
          <a:p>
            <a:r>
              <a:rPr lang="cs-CZ" sz="2200"/>
              <a:t>the following structure:</a:t>
            </a:r>
          </a:p>
          <a:p>
            <a:endParaRPr lang="cs-CZ" sz="2200"/>
          </a:p>
          <a:p>
            <a:r>
              <a:rPr lang="cs-CZ" sz="2200"/>
              <a:t>1. Domain, odd/even, periodicity.</a:t>
            </a:r>
          </a:p>
          <a:p>
            <a:r>
              <a:rPr lang="cs-CZ" sz="2200"/>
              <a:t>2. Limits at discontinuities and infinity.  </a:t>
            </a:r>
          </a:p>
          <a:p>
            <a:r>
              <a:rPr lang="cs-CZ" sz="2200"/>
              <a:t>3. Intersections with x and y axes.</a:t>
            </a:r>
          </a:p>
          <a:p>
            <a:r>
              <a:rPr lang="cs-CZ" sz="2200"/>
              <a:t>4. The first derivative, its roots.</a:t>
            </a:r>
          </a:p>
          <a:p>
            <a:r>
              <a:rPr lang="cs-CZ" sz="2200"/>
              <a:t>5. Extremes and monotonicity.</a:t>
            </a:r>
          </a:p>
          <a:p>
            <a:r>
              <a:rPr lang="cs-CZ" sz="2200"/>
              <a:t>6. The second derivative and its roots.</a:t>
            </a:r>
          </a:p>
          <a:p>
            <a:r>
              <a:rPr lang="cs-CZ" sz="2200"/>
              <a:t>7. Concave/convex intervals, inflection points</a:t>
            </a:r>
          </a:p>
          <a:p>
            <a:r>
              <a:rPr lang="cs-CZ" sz="2200"/>
              <a:t>8. Asymptoties</a:t>
            </a:r>
          </a:p>
          <a:p>
            <a:r>
              <a:rPr lang="cs-CZ" sz="2200"/>
              <a:t>9. Range.</a:t>
            </a:r>
          </a:p>
          <a:p>
            <a:r>
              <a:rPr lang="cs-CZ" sz="2200"/>
              <a:t>10. A graph.</a:t>
            </a:r>
          </a:p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688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1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3688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6883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6884" name="Text Box 7"/>
          <p:cNvSpPr txBox="1">
            <a:spLocks noChangeArrowheads="1"/>
          </p:cNvSpPr>
          <p:nvPr/>
        </p:nvSpPr>
        <p:spPr bwMode="auto">
          <a:xfrm>
            <a:off x="603250" y="1682750"/>
            <a:ext cx="68421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properties of the function                        .       </a:t>
            </a:r>
          </a:p>
        </p:txBody>
      </p:sp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4892675" y="1727200"/>
          <a:ext cx="18065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4" name="Equation" r:id="rId3" imgW="1054080" imgH="215640" progId="Equation.DSMT4">
                  <p:embed/>
                </p:oleObj>
              </mc:Choice>
              <mc:Fallback>
                <p:oleObj name="Equation" r:id="rId3" imgW="105408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5" y="1727200"/>
                        <a:ext cx="18065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85" name="Text Box 10"/>
          <p:cNvSpPr txBox="1">
            <a:spLocks noChangeArrowheads="1"/>
          </p:cNvSpPr>
          <p:nvPr/>
        </p:nvSpPr>
        <p:spPr bwMode="auto">
          <a:xfrm>
            <a:off x="641350" y="2311400"/>
            <a:ext cx="7866063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We will follow the steps from the previous slide.</a:t>
            </a:r>
          </a:p>
          <a:p>
            <a:pPr marL="342900" indent="-342900"/>
            <a:endParaRPr lang="cs-CZ" sz="2200"/>
          </a:p>
          <a:p>
            <a:pPr marL="342900" indent="-342900">
              <a:buFontTx/>
              <a:buAutoNum type="arabicPeriod"/>
            </a:pPr>
            <a:r>
              <a:rPr lang="cs-CZ" sz="2200"/>
              <a:t>The domain: because the function is polynomial, D(f) = R. </a:t>
            </a:r>
          </a:p>
          <a:p>
            <a:pPr marL="342900" indent="-342900"/>
            <a:r>
              <a:rPr lang="cs-CZ" sz="2200"/>
              <a:t>Checking odd/even function requirements: the function is nor  </a:t>
            </a:r>
          </a:p>
          <a:p>
            <a:pPr marL="342900" indent="-342900"/>
            <a:r>
              <a:rPr lang="cs-CZ" sz="2200"/>
              <a:t>even, nor odd. Also, it is not periodical.</a:t>
            </a:r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2. Limits in infinity: </a:t>
            </a:r>
          </a:p>
        </p:txBody>
      </p:sp>
      <p:graphicFrame>
        <p:nvGraphicFramePr>
          <p:cNvPr id="36877" name="Object 13"/>
          <p:cNvGraphicFramePr>
            <a:graphicFrameLocks noChangeAspect="1"/>
          </p:cNvGraphicFramePr>
          <p:nvPr/>
        </p:nvGraphicFramePr>
        <p:xfrm>
          <a:off x="3165475" y="4386263"/>
          <a:ext cx="26527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5" imgW="1498320" imgH="266400" progId="Equation.DSMT4">
                  <p:embed/>
                </p:oleObj>
              </mc:Choice>
              <mc:Fallback>
                <p:oleObj name="Equation" r:id="rId5" imgW="1498320" imgH="266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5" y="4386263"/>
                        <a:ext cx="2652713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9" name="Object 15"/>
          <p:cNvGraphicFramePr>
            <a:graphicFrameLocks noChangeAspect="1"/>
          </p:cNvGraphicFramePr>
          <p:nvPr/>
        </p:nvGraphicFramePr>
        <p:xfrm>
          <a:off x="3289300" y="4838700"/>
          <a:ext cx="24733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6" name="Equation" r:id="rId7" imgW="1384200" imgH="266400" progId="Equation.DSMT4">
                  <p:embed/>
                </p:oleObj>
              </mc:Choice>
              <mc:Fallback>
                <p:oleObj name="Equation" r:id="rId7" imgW="1384200" imgH="266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838700"/>
                        <a:ext cx="24733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Function properties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790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Solved problem 1 - cont.</a:t>
            </a:r>
            <a:r>
              <a:rPr lang="en-GB" altLang="cs-CZ" sz="2400" b="1"/>
              <a:t> </a:t>
            </a:r>
          </a:p>
          <a:p>
            <a:pPr algn="ctr"/>
            <a:endParaRPr lang="en-GB" altLang="cs-CZ"/>
          </a:p>
        </p:txBody>
      </p:sp>
      <p:sp>
        <p:nvSpPr>
          <p:cNvPr id="3790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7907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7908" name="Text Box 11"/>
          <p:cNvSpPr txBox="1">
            <a:spLocks noChangeArrowheads="1"/>
          </p:cNvSpPr>
          <p:nvPr/>
        </p:nvSpPr>
        <p:spPr bwMode="auto">
          <a:xfrm>
            <a:off x="803275" y="1778000"/>
            <a:ext cx="7705956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3. </a:t>
            </a:r>
            <a:r>
              <a:rPr lang="cs-CZ" sz="2200" dirty="0" err="1"/>
              <a:t>Intersections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axes</a:t>
            </a:r>
            <a:r>
              <a:rPr lang="cs-CZ" sz="2200" dirty="0"/>
              <a:t>:</a:t>
            </a:r>
          </a:p>
          <a:p>
            <a:r>
              <a:rPr lang="cs-CZ" sz="2200" dirty="0"/>
              <a:t>Let x = 0, </a:t>
            </a:r>
            <a:r>
              <a:rPr lang="cs-CZ" sz="2200" dirty="0" err="1"/>
              <a:t>then</a:t>
            </a:r>
            <a:r>
              <a:rPr lang="cs-CZ" sz="2200" dirty="0"/>
              <a:t> y = 0.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have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first</a:t>
            </a:r>
            <a:r>
              <a:rPr lang="cs-CZ" sz="2200" dirty="0"/>
              <a:t> </a:t>
            </a:r>
            <a:r>
              <a:rPr lang="cs-CZ" sz="2200" dirty="0" err="1"/>
              <a:t>intercept</a:t>
            </a:r>
            <a:r>
              <a:rPr lang="cs-CZ" sz="2200" dirty="0"/>
              <a:t> </a:t>
            </a:r>
            <a:r>
              <a:rPr lang="en-US" sz="2200" dirty="0"/>
              <a:t>[</a:t>
            </a:r>
            <a:r>
              <a:rPr lang="cs-CZ" sz="2200" dirty="0"/>
              <a:t>0,0</a:t>
            </a:r>
            <a:r>
              <a:rPr lang="en-US" sz="2200" dirty="0"/>
              <a:t>]</a:t>
            </a:r>
            <a:r>
              <a:rPr lang="cs-CZ" sz="2200" dirty="0"/>
              <a:t>.</a:t>
            </a:r>
          </a:p>
          <a:p>
            <a:r>
              <a:rPr lang="cs-CZ" sz="2200" dirty="0"/>
              <a:t>Let y = 0, </a:t>
            </a:r>
            <a:r>
              <a:rPr lang="cs-CZ" sz="2200" dirty="0" err="1"/>
              <a:t>then</a:t>
            </a:r>
            <a:r>
              <a:rPr lang="cs-CZ" sz="2200" dirty="0"/>
              <a:t> </a:t>
            </a:r>
          </a:p>
          <a:p>
            <a:r>
              <a:rPr lang="cs-CZ" sz="2200" dirty="0" err="1"/>
              <a:t>From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last </a:t>
            </a:r>
            <a:r>
              <a:rPr lang="cs-CZ" sz="2200" dirty="0" err="1"/>
              <a:t>equality</a:t>
            </a:r>
            <a:r>
              <a:rPr lang="cs-CZ" sz="2200" dirty="0"/>
              <a:t>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obtain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: x = 0 and x = 3.</a:t>
            </a:r>
          </a:p>
          <a:p>
            <a:r>
              <a:rPr lang="cs-CZ" sz="2200" dirty="0" err="1"/>
              <a:t>Therefore</a:t>
            </a:r>
            <a:r>
              <a:rPr lang="cs-CZ" sz="2200" dirty="0"/>
              <a:t>,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attain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intercepts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axis x: </a:t>
            </a:r>
            <a:r>
              <a:rPr lang="en-US" sz="2200" dirty="0"/>
              <a:t>[</a:t>
            </a:r>
            <a:r>
              <a:rPr lang="cs-CZ" sz="2200" dirty="0"/>
              <a:t>0,0</a:t>
            </a:r>
            <a:r>
              <a:rPr lang="en-US" sz="2200" dirty="0"/>
              <a:t>]</a:t>
            </a:r>
            <a:r>
              <a:rPr lang="cs-CZ" sz="2200" dirty="0"/>
              <a:t> and </a:t>
            </a:r>
          </a:p>
          <a:p>
            <a:r>
              <a:rPr lang="en-US" sz="2200" dirty="0"/>
              <a:t>[</a:t>
            </a:r>
            <a:r>
              <a:rPr lang="cs-CZ" sz="2200" dirty="0"/>
              <a:t>3,0</a:t>
            </a:r>
            <a:r>
              <a:rPr lang="en-US" sz="2200" dirty="0"/>
              <a:t>]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first</a:t>
            </a:r>
            <a:r>
              <a:rPr lang="cs-CZ" sz="2200" dirty="0"/>
              <a:t> </a:t>
            </a:r>
            <a:r>
              <a:rPr lang="cs-CZ" sz="2200" dirty="0" err="1"/>
              <a:t>intercept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same</a:t>
            </a:r>
            <a:r>
              <a:rPr lang="cs-CZ" sz="2200" dirty="0"/>
              <a:t> as </a:t>
            </a:r>
            <a:r>
              <a:rPr lang="cs-CZ" sz="2200" dirty="0" err="1"/>
              <a:t>for</a:t>
            </a:r>
            <a:r>
              <a:rPr lang="cs-CZ" sz="2200" dirty="0"/>
              <a:t> axis y. </a:t>
            </a:r>
          </a:p>
          <a:p>
            <a:endParaRPr lang="cs-CZ" sz="2200" dirty="0"/>
          </a:p>
          <a:p>
            <a:r>
              <a:rPr lang="cs-CZ" sz="2200" dirty="0"/>
              <a:t>4.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first</a:t>
            </a:r>
            <a:r>
              <a:rPr lang="cs-CZ" sz="2200" dirty="0"/>
              <a:t> </a:t>
            </a:r>
            <a:r>
              <a:rPr lang="cs-CZ" sz="2200" dirty="0" err="1"/>
              <a:t>derivative</a:t>
            </a:r>
            <a:r>
              <a:rPr lang="cs-CZ" sz="2200" dirty="0" smtClean="0"/>
              <a:t>:                                 = 0.  </a:t>
            </a:r>
            <a:endParaRPr lang="cs-CZ" sz="2200" dirty="0"/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this</a:t>
            </a:r>
            <a:r>
              <a:rPr lang="cs-CZ" sz="2200" dirty="0"/>
              <a:t> </a:t>
            </a:r>
            <a:r>
              <a:rPr lang="cs-CZ" sz="2200" dirty="0" err="1"/>
              <a:t>quadratic</a:t>
            </a:r>
            <a:r>
              <a:rPr lang="cs-CZ" sz="2200" dirty="0"/>
              <a:t> </a:t>
            </a:r>
            <a:r>
              <a:rPr lang="cs-CZ" sz="2200" dirty="0" err="1"/>
              <a:t>equality</a:t>
            </a:r>
            <a:r>
              <a:rPr lang="cs-CZ" sz="2200" dirty="0"/>
              <a:t> are x = 1 and x = 3.</a:t>
            </a:r>
          </a:p>
          <a:p>
            <a:r>
              <a:rPr lang="cs-CZ" sz="2200" dirty="0"/>
              <a:t>These </a:t>
            </a:r>
            <a:r>
              <a:rPr lang="cs-CZ" sz="2200" dirty="0" err="1"/>
              <a:t>points</a:t>
            </a:r>
            <a:r>
              <a:rPr lang="cs-CZ" sz="2200" dirty="0"/>
              <a:t> are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dirty="0" err="1"/>
              <a:t>stationary</a:t>
            </a:r>
            <a:r>
              <a:rPr lang="cs-CZ" sz="2200" dirty="0"/>
              <a:t> </a:t>
            </a:r>
            <a:r>
              <a:rPr lang="cs-CZ" sz="2200" dirty="0" err="1"/>
              <a:t>points</a:t>
            </a:r>
            <a:r>
              <a:rPr lang="cs-CZ" sz="2200" dirty="0"/>
              <a:t> and </a:t>
            </a:r>
            <a:r>
              <a:rPr lang="cs-CZ" sz="2200" dirty="0" err="1"/>
              <a:t>might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endParaRPr lang="cs-CZ" sz="2200" dirty="0"/>
          </a:p>
          <a:p>
            <a:r>
              <a:rPr lang="cs-CZ" sz="2200" dirty="0"/>
              <a:t>Maximum, minimum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inflection</a:t>
            </a:r>
            <a:r>
              <a:rPr lang="cs-CZ" sz="2200" dirty="0"/>
              <a:t> point.</a:t>
            </a:r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2947988" y="2520950"/>
          <a:ext cx="2903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3" imgW="1701720" imgH="215640" progId="Equation.DSMT4">
                  <p:embed/>
                </p:oleObj>
              </mc:Choice>
              <mc:Fallback>
                <p:oleObj name="Equation" r:id="rId3" imgW="170172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2520950"/>
                        <a:ext cx="290353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3625850" y="4143375"/>
          <a:ext cx="24669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5" imgW="1282680" imgH="215640" progId="Equation.DSMT4">
                  <p:embed/>
                </p:oleObj>
              </mc:Choice>
              <mc:Fallback>
                <p:oleObj name="Equation" r:id="rId5" imgW="1282680" imgH="215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143375"/>
                        <a:ext cx="24669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312</TotalTime>
  <Words>1538</Words>
  <Application>Microsoft Office PowerPoint</Application>
  <PresentationFormat>Předvádění na obrazovce (4:3)</PresentationFormat>
  <Paragraphs>332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43</cp:revision>
  <dcterms:created xsi:type="dcterms:W3CDTF">2016-03-17T12:08:01Z</dcterms:created>
  <dcterms:modified xsi:type="dcterms:W3CDTF">2021-03-21T08:52:48Z</dcterms:modified>
</cp:coreProperties>
</file>