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80" r:id="rId4"/>
    <p:sldId id="281" r:id="rId5"/>
    <p:sldId id="283" r:id="rId6"/>
    <p:sldId id="282" r:id="rId7"/>
    <p:sldId id="284" r:id="rId8"/>
    <p:sldId id="296" r:id="rId9"/>
    <p:sldId id="295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7" r:id="rId21"/>
    <p:sldId id="298" r:id="rId22"/>
    <p:sldId id="299" r:id="rId23"/>
    <p:sldId id="300" r:id="rId24"/>
    <p:sldId id="301" r:id="rId25"/>
    <p:sldId id="307" r:id="rId26"/>
    <p:sldId id="306" r:id="rId27"/>
    <p:sldId id="305" r:id="rId2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-90" y="-240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29.wmf"/><Relationship Id="rId4" Type="http://schemas.openxmlformats.org/officeDocument/2006/relationships/image" Target="../media/image36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29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4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4" Type="http://schemas.openxmlformats.org/officeDocument/2006/relationships/image" Target="../media/image5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3F11CD-803C-452A-B098-73E32A48923A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CA8F0-F18C-46AE-8A27-3A46022804F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3B86F-25E4-4E77-9EDC-94A27E5E6A04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B3FC8-4E99-4FD9-BBCD-B2711AA8930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F24C0D-6C9A-403F-8628-CF24F98FD389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A8BBC-310D-4BAA-B57C-2626FCBCC25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94631-70BA-4892-8679-D509F06C9548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5C49C-4594-412F-8254-FFEA01467F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16910-4D24-42FC-A1E1-D79397898161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0F331-5FC3-47B5-9794-112429EF61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73C1F-6A28-48F7-BDBF-DE3960DE0374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1A598-B706-4125-B404-3622D9B499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0F707-A47A-4444-8855-D47321F7974D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70AE11-F0DE-404E-927C-45BC6EB0164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C80A0-242F-449D-98A7-46F24CBC61E8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C83C7-14D9-4A8F-BFA7-6A2B0C7749C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EFA61-EF13-4095-8BDD-45C7105D5572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164A1-646C-41D7-9D9E-1E2164499F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D98FC-F37C-49AB-B4D6-C9C6A45C818F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ADBF1-BAD9-4C79-A9FD-100EEB9C07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143DB-C18D-4F49-A6CC-F54F09F315BF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B189F-8136-4FF0-A0B9-A7A9BE75DA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2DA36-2336-4388-BD1B-CA235144CCFC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87120-F791-47A2-B8B9-95DA3438228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6AF71-F35F-4CEE-9AE8-0BC8DA1AC8A7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388B9-8C3D-434E-8606-659BB352B8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209B8-0AB5-4E77-9211-E1F04EE73350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E50AA-9FD1-495D-AAEA-91548A7E0B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F1688-4353-4F4F-AEF4-7731BFA6F74B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032E76-1D4C-4905-B690-9797234920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34920-48C4-45AB-9346-E5327BD48F93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02C31-F795-4295-BE48-A21BBA2C9BE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7D8FA-9B73-480B-A72F-A95B3925236C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1A657-FBB1-4655-9A33-5217E46E42D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EBB21-1CDB-4BA9-8F9F-E0A7A48B3193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DB997-0EA1-40F0-A179-DE64BBB801E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C34F2-0CB8-4F65-834E-DB6311E36AE5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AEBAE-7182-49EA-9910-B5DA060FCBD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A1CC0-AA1F-42D3-A787-038C611CA316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05EA4-7B15-4206-A778-DEE53E7C4DC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E5783-1362-430A-8E86-37FFCF57060E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D744B-E6EA-4C24-BFBC-5DA6E6B479A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F43FF-A9CC-45CC-997B-5965346D2A27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A2946-E60B-4086-A16A-6B3D8CD2912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DEDAB59-F2A7-4CA1-90CE-CBC0F9F07E6A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3DACA21-EBF5-4939-8967-843DDF66C3E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331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4F0F97F-DBA2-4959-9DAC-E5C277974771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A2D94D1-623D-4B00-A542-EFC74E306F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8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31.png"/><Relationship Id="rId4" Type="http://schemas.openxmlformats.org/officeDocument/2006/relationships/oleObject" Target="../embeddings/oleObject27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1.bin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5.bin"/><Relationship Id="rId5" Type="http://schemas.openxmlformats.org/officeDocument/2006/relationships/oleObject" Target="../embeddings/oleObject34.bin"/><Relationship Id="rId4" Type="http://schemas.openxmlformats.org/officeDocument/2006/relationships/oleObject" Target="../embeddings/oleObject3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37.png"/><Relationship Id="rId4" Type="http://schemas.openxmlformats.org/officeDocument/2006/relationships/oleObject" Target="../embeddings/oleObject3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40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42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44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48.bin"/><Relationship Id="rId5" Type="http://schemas.openxmlformats.org/officeDocument/2006/relationships/oleObject" Target="../embeddings/oleObject47.bin"/><Relationship Id="rId4" Type="http://schemas.openxmlformats.org/officeDocument/2006/relationships/oleObject" Target="../embeddings/oleObject46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52.bin"/><Relationship Id="rId5" Type="http://schemas.openxmlformats.org/officeDocument/2006/relationships/oleObject" Target="../embeddings/oleObject51.bin"/><Relationship Id="rId4" Type="http://schemas.openxmlformats.org/officeDocument/2006/relationships/oleObject" Target="../embeddings/oleObject50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56.bin"/><Relationship Id="rId5" Type="http://schemas.openxmlformats.org/officeDocument/2006/relationships/oleObject" Target="../embeddings/oleObject55.bin"/><Relationship Id="rId4" Type="http://schemas.openxmlformats.org/officeDocument/2006/relationships/oleObject" Target="../embeddings/oleObject54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0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Mathematics in economics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5602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/>
              <a:t>Mgr</a:t>
            </a:r>
            <a:r>
              <a:rPr lang="en-GB" altLang="cs-CZ"/>
              <a:t>. </a:t>
            </a:r>
            <a:r>
              <a:rPr lang="cs-CZ" altLang="cs-CZ"/>
              <a:t>Jiří Mazurek</a:t>
            </a:r>
            <a:r>
              <a:rPr lang="en-GB" altLang="cs-CZ"/>
              <a:t>, Ph.D.</a:t>
            </a:r>
          </a:p>
          <a:p>
            <a:pPr algn="ctr"/>
            <a:r>
              <a:rPr lang="cs-CZ" altLang="cs-CZ"/>
              <a:t>Mathematics in Economics</a:t>
            </a:r>
            <a:r>
              <a:rPr lang="en-GB" altLang="cs-CZ"/>
              <a:t>/</a:t>
            </a:r>
            <a:r>
              <a:rPr lang="cs-CZ" altLang="cs-CZ"/>
              <a:t>PMAT</a:t>
            </a:r>
            <a:endParaRPr lang="en-GB" altLang="cs-CZ"/>
          </a:p>
        </p:txBody>
      </p:sp>
      <p:pic>
        <p:nvPicPr>
          <p:cNvPr id="25603" name="Obráze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6150" y="185738"/>
            <a:ext cx="2668588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839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</a:p>
          <a:p>
            <a:pPr algn="ctr"/>
            <a:r>
              <a:rPr lang="cs-CZ" altLang="cs-CZ" sz="2400" b="1"/>
              <a:t>Problems 3 and 4</a:t>
            </a:r>
            <a:endParaRPr lang="en-GB" altLang="cs-CZ" sz="2400" b="1"/>
          </a:p>
        </p:txBody>
      </p:sp>
      <p:sp>
        <p:nvSpPr>
          <p:cNvPr id="5839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839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839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398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8399" name="Text Box 8"/>
          <p:cNvSpPr txBox="1">
            <a:spLocks noChangeArrowheads="1"/>
          </p:cNvSpPr>
          <p:nvPr/>
        </p:nvSpPr>
        <p:spPr bwMode="auto">
          <a:xfrm>
            <a:off x="822325" y="1985963"/>
            <a:ext cx="14557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Find:</a:t>
            </a:r>
          </a:p>
          <a:p>
            <a:endParaRPr lang="cs-CZ" sz="2400"/>
          </a:p>
          <a:p>
            <a:r>
              <a:rPr lang="cs-CZ" sz="2400"/>
              <a:t>Solution: </a:t>
            </a:r>
          </a:p>
          <a:p>
            <a:endParaRPr lang="cs-CZ" sz="2400"/>
          </a:p>
        </p:txBody>
      </p:sp>
      <p:sp>
        <p:nvSpPr>
          <p:cNvPr id="58400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2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3" name="Rectangle 1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4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83" name="Object 15"/>
          <p:cNvGraphicFramePr>
            <a:graphicFrameLocks noChangeAspect="1"/>
          </p:cNvGraphicFramePr>
          <p:nvPr/>
        </p:nvGraphicFramePr>
        <p:xfrm>
          <a:off x="1819275" y="1803400"/>
          <a:ext cx="1090613" cy="901700"/>
        </p:xfrm>
        <a:graphic>
          <a:graphicData uri="http://schemas.openxmlformats.org/presentationml/2006/ole">
            <p:oleObj spid="_x0000_s58383" name="Equation" r:id="rId3" imgW="558800" imgH="457200" progId="Equation.DSMT4">
              <p:embed/>
            </p:oleObj>
          </a:graphicData>
        </a:graphic>
      </p:graphicFrame>
      <p:sp>
        <p:nvSpPr>
          <p:cNvPr id="58405" name="Rectangle 18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85" name="Object 17"/>
          <p:cNvGraphicFramePr>
            <a:graphicFrameLocks noChangeAspect="1"/>
          </p:cNvGraphicFramePr>
          <p:nvPr/>
        </p:nvGraphicFramePr>
        <p:xfrm>
          <a:off x="2279650" y="2662238"/>
          <a:ext cx="5000625" cy="731837"/>
        </p:xfrm>
        <a:graphic>
          <a:graphicData uri="http://schemas.openxmlformats.org/presentationml/2006/ole">
            <p:oleObj spid="_x0000_s58385" name="Equation" r:id="rId4" imgW="3124200" imgH="457200" progId="Equation.DSMT4">
              <p:embed/>
            </p:oleObj>
          </a:graphicData>
        </a:graphic>
      </p:graphicFrame>
      <p:sp>
        <p:nvSpPr>
          <p:cNvPr id="58406" name="Rectangle 2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8407" name="Text Box 21"/>
          <p:cNvSpPr txBox="1">
            <a:spLocks noChangeArrowheads="1"/>
          </p:cNvSpPr>
          <p:nvPr/>
        </p:nvSpPr>
        <p:spPr bwMode="auto">
          <a:xfrm>
            <a:off x="944563" y="4049713"/>
            <a:ext cx="1455737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Find:</a:t>
            </a:r>
          </a:p>
          <a:p>
            <a:endParaRPr lang="cs-CZ" sz="2400"/>
          </a:p>
          <a:p>
            <a:r>
              <a:rPr lang="cs-CZ" sz="2400"/>
              <a:t>Solution: </a:t>
            </a:r>
          </a:p>
          <a:p>
            <a:endParaRPr lang="cs-CZ" sz="2400"/>
          </a:p>
        </p:txBody>
      </p:sp>
      <p:sp>
        <p:nvSpPr>
          <p:cNvPr id="58408" name="Rectangle 2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90" name="Object 22"/>
          <p:cNvGraphicFramePr>
            <a:graphicFrameLocks noChangeAspect="1"/>
          </p:cNvGraphicFramePr>
          <p:nvPr/>
        </p:nvGraphicFramePr>
        <p:xfrm>
          <a:off x="1874838" y="3935413"/>
          <a:ext cx="1981200" cy="785812"/>
        </p:xfrm>
        <a:graphic>
          <a:graphicData uri="http://schemas.openxmlformats.org/presentationml/2006/ole">
            <p:oleObj spid="_x0000_s58390" name="Equation" r:id="rId5" imgW="1155700" imgH="457200" progId="Equation.DSMT4">
              <p:embed/>
            </p:oleObj>
          </a:graphicData>
        </a:graphic>
      </p:graphicFrame>
      <p:sp>
        <p:nvSpPr>
          <p:cNvPr id="58409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92" name="Object 24"/>
          <p:cNvGraphicFramePr>
            <a:graphicFrameLocks noChangeAspect="1"/>
          </p:cNvGraphicFramePr>
          <p:nvPr/>
        </p:nvGraphicFramePr>
        <p:xfrm>
          <a:off x="2386013" y="4724400"/>
          <a:ext cx="5881687" cy="704850"/>
        </p:xfrm>
        <a:graphic>
          <a:graphicData uri="http://schemas.openxmlformats.org/presentationml/2006/ole">
            <p:oleObj spid="_x0000_s58392" name="Equation" r:id="rId6" imgW="3898900" imgH="4699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941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per partes</a:t>
            </a:r>
            <a:endParaRPr lang="en-GB" altLang="cs-CZ" sz="2400" b="1"/>
          </a:p>
        </p:txBody>
      </p:sp>
      <p:sp>
        <p:nvSpPr>
          <p:cNvPr id="5942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9421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942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23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9424" name="Text Box 8"/>
          <p:cNvSpPr txBox="1">
            <a:spLocks noChangeArrowheads="1"/>
          </p:cNvSpPr>
          <p:nvPr/>
        </p:nvSpPr>
        <p:spPr bwMode="auto">
          <a:xfrm>
            <a:off x="822325" y="1985963"/>
            <a:ext cx="2776538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Per partes method:</a:t>
            </a:r>
          </a:p>
          <a:p>
            <a:endParaRPr lang="cs-CZ" sz="2400"/>
          </a:p>
          <a:p>
            <a:endParaRPr lang="cs-CZ" sz="2400"/>
          </a:p>
          <a:p>
            <a:endParaRPr lang="cs-CZ" sz="2400"/>
          </a:p>
          <a:p>
            <a:endParaRPr lang="cs-CZ" sz="2400"/>
          </a:p>
          <a:p>
            <a:endParaRPr lang="cs-CZ" sz="2400"/>
          </a:p>
          <a:p>
            <a:r>
              <a:rPr lang="cs-CZ" sz="2400"/>
              <a:t>Example:</a:t>
            </a:r>
          </a:p>
        </p:txBody>
      </p:sp>
      <p:sp>
        <p:nvSpPr>
          <p:cNvPr id="59425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27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28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29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0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1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2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3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9434" name="Rectangle 24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9415" name="Object 23"/>
          <p:cNvGraphicFramePr>
            <a:graphicFrameLocks noChangeAspect="1"/>
          </p:cNvGraphicFramePr>
          <p:nvPr/>
        </p:nvGraphicFramePr>
        <p:xfrm>
          <a:off x="2092325" y="2819400"/>
          <a:ext cx="5251450" cy="909638"/>
        </p:xfrm>
        <a:graphic>
          <a:graphicData uri="http://schemas.openxmlformats.org/presentationml/2006/ole">
            <p:oleObj spid="_x0000_s59415" name="Equation" r:id="rId3" imgW="2908300" imgH="508000" progId="Equation.DSMT4">
              <p:embed/>
            </p:oleObj>
          </a:graphicData>
        </a:graphic>
      </p:graphicFrame>
      <p:sp>
        <p:nvSpPr>
          <p:cNvPr id="59435" name="Rectangle 2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9417" name="Object 25"/>
          <p:cNvGraphicFramePr>
            <a:graphicFrameLocks noChangeAspect="1"/>
          </p:cNvGraphicFramePr>
          <p:nvPr/>
        </p:nvGraphicFramePr>
        <p:xfrm>
          <a:off x="658813" y="4948238"/>
          <a:ext cx="7829550" cy="731837"/>
        </p:xfrm>
        <a:graphic>
          <a:graphicData uri="http://schemas.openxmlformats.org/presentationml/2006/ole">
            <p:oleObj spid="_x0000_s59417" name="Equation" r:id="rId4" imgW="5410200" imgH="508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044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substitution</a:t>
            </a:r>
            <a:endParaRPr lang="en-GB" altLang="cs-CZ" sz="2400" b="1"/>
          </a:p>
        </p:txBody>
      </p:sp>
      <p:sp>
        <p:nvSpPr>
          <p:cNvPr id="6044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044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044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44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0445" name="Text Box 8"/>
          <p:cNvSpPr txBox="1">
            <a:spLocks noChangeArrowheads="1"/>
          </p:cNvSpPr>
          <p:nvPr/>
        </p:nvSpPr>
        <p:spPr bwMode="auto">
          <a:xfrm>
            <a:off x="822325" y="1985963"/>
            <a:ext cx="632142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A substitution in an definite integral, example:</a:t>
            </a:r>
          </a:p>
          <a:p>
            <a:endParaRPr lang="cs-CZ" sz="2400"/>
          </a:p>
          <a:p>
            <a:endParaRPr lang="cs-CZ" sz="2400"/>
          </a:p>
          <a:p>
            <a:endParaRPr lang="cs-CZ" sz="2400"/>
          </a:p>
        </p:txBody>
      </p:sp>
      <p:sp>
        <p:nvSpPr>
          <p:cNvPr id="60446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4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48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49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0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1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2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3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4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5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6" name="Rectangle 20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0457" name="Rectangle 23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0438" name="Object 22"/>
          <p:cNvGraphicFramePr>
            <a:graphicFrameLocks noChangeAspect="1"/>
          </p:cNvGraphicFramePr>
          <p:nvPr/>
        </p:nvGraphicFramePr>
        <p:xfrm>
          <a:off x="733425" y="2962275"/>
          <a:ext cx="7304088" cy="1249363"/>
        </p:xfrm>
        <a:graphic>
          <a:graphicData uri="http://schemas.openxmlformats.org/presentationml/2006/ole">
            <p:oleObj spid="_x0000_s60438" name="Equation" r:id="rId3" imgW="5346700" imgH="9144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147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Problems to solve - 1</a:t>
            </a:r>
            <a:endParaRPr lang="en-GB" altLang="cs-CZ" sz="2400" b="1"/>
          </a:p>
        </p:txBody>
      </p:sp>
      <p:sp>
        <p:nvSpPr>
          <p:cNvPr id="6147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147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147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7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1477" name="Text Box 8"/>
          <p:cNvSpPr txBox="1">
            <a:spLocks noChangeArrowheads="1"/>
          </p:cNvSpPr>
          <p:nvPr/>
        </p:nvSpPr>
        <p:spPr bwMode="auto">
          <a:xfrm>
            <a:off x="822325" y="1751013"/>
            <a:ext cx="86201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Find:</a:t>
            </a:r>
          </a:p>
          <a:p>
            <a:endParaRPr lang="cs-CZ" sz="2400"/>
          </a:p>
          <a:p>
            <a:endParaRPr lang="cs-CZ" sz="2400"/>
          </a:p>
        </p:txBody>
      </p:sp>
      <p:sp>
        <p:nvSpPr>
          <p:cNvPr id="61478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7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0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1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2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3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4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5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6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7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8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89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1490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62" name="Object 22"/>
          <p:cNvGraphicFramePr>
            <a:graphicFrameLocks noChangeAspect="1"/>
          </p:cNvGraphicFramePr>
          <p:nvPr/>
        </p:nvGraphicFramePr>
        <p:xfrm>
          <a:off x="1827213" y="1630363"/>
          <a:ext cx="771525" cy="879475"/>
        </p:xfrm>
        <a:graphic>
          <a:graphicData uri="http://schemas.openxmlformats.org/presentationml/2006/ole">
            <p:oleObj spid="_x0000_s61462" name="Equation" r:id="rId3" imgW="406224" imgH="469696" progId="Equation.DSMT4">
              <p:embed/>
            </p:oleObj>
          </a:graphicData>
        </a:graphic>
      </p:graphicFrame>
      <p:sp>
        <p:nvSpPr>
          <p:cNvPr id="61491" name="Rectangle 2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64" name="Object 24"/>
          <p:cNvGraphicFramePr>
            <a:graphicFrameLocks noChangeAspect="1"/>
          </p:cNvGraphicFramePr>
          <p:nvPr/>
        </p:nvGraphicFramePr>
        <p:xfrm>
          <a:off x="1771650" y="2520950"/>
          <a:ext cx="1727200" cy="703263"/>
        </p:xfrm>
        <a:graphic>
          <a:graphicData uri="http://schemas.openxmlformats.org/presentationml/2006/ole">
            <p:oleObj spid="_x0000_s61464" name="Equation" r:id="rId4" imgW="1117600" imgH="457200" progId="Equation.DSMT4">
              <p:embed/>
            </p:oleObj>
          </a:graphicData>
        </a:graphic>
      </p:graphicFrame>
      <p:sp>
        <p:nvSpPr>
          <p:cNvPr id="61492" name="Rectangle 2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66" name="Object 26"/>
          <p:cNvGraphicFramePr>
            <a:graphicFrameLocks noChangeAspect="1"/>
          </p:cNvGraphicFramePr>
          <p:nvPr/>
        </p:nvGraphicFramePr>
        <p:xfrm>
          <a:off x="1798638" y="3252788"/>
          <a:ext cx="1204912" cy="711200"/>
        </p:xfrm>
        <a:graphic>
          <a:graphicData uri="http://schemas.openxmlformats.org/presentationml/2006/ole">
            <p:oleObj spid="_x0000_s61466" name="Equation" r:id="rId5" imgW="787400" imgH="469900" progId="Equation.DSMT4">
              <p:embed/>
            </p:oleObj>
          </a:graphicData>
        </a:graphic>
      </p:graphicFrame>
      <p:sp>
        <p:nvSpPr>
          <p:cNvPr id="61493" name="Rectangle 2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68" name="Object 28"/>
          <p:cNvGraphicFramePr>
            <a:graphicFrameLocks noChangeAspect="1"/>
          </p:cNvGraphicFramePr>
          <p:nvPr/>
        </p:nvGraphicFramePr>
        <p:xfrm>
          <a:off x="1885950" y="3870325"/>
          <a:ext cx="720725" cy="823913"/>
        </p:xfrm>
        <a:graphic>
          <a:graphicData uri="http://schemas.openxmlformats.org/presentationml/2006/ole">
            <p:oleObj spid="_x0000_s61468" name="Equation" r:id="rId6" imgW="393529" imgH="457002" progId="Equation.DSMT4">
              <p:embed/>
            </p:oleObj>
          </a:graphicData>
        </a:graphic>
      </p:graphicFrame>
      <p:sp>
        <p:nvSpPr>
          <p:cNvPr id="61494" name="Rectangle 3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70" name="Object 30"/>
          <p:cNvGraphicFramePr>
            <a:graphicFrameLocks noChangeAspect="1"/>
          </p:cNvGraphicFramePr>
          <p:nvPr/>
        </p:nvGraphicFramePr>
        <p:xfrm>
          <a:off x="1912938" y="4722813"/>
          <a:ext cx="949325" cy="801687"/>
        </p:xfrm>
        <a:graphic>
          <a:graphicData uri="http://schemas.openxmlformats.org/presentationml/2006/ole">
            <p:oleObj spid="_x0000_s61470" name="Equation" r:id="rId7" imgW="545863" imgH="469696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249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An area between two curves</a:t>
            </a:r>
            <a:endParaRPr lang="en-GB" altLang="cs-CZ" sz="2400" b="1"/>
          </a:p>
        </p:txBody>
      </p:sp>
      <p:sp>
        <p:nvSpPr>
          <p:cNvPr id="6249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2499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25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1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2502" name="Text Box 8"/>
          <p:cNvSpPr txBox="1">
            <a:spLocks noChangeArrowheads="1"/>
          </p:cNvSpPr>
          <p:nvPr/>
        </p:nvSpPr>
        <p:spPr bwMode="auto">
          <a:xfrm>
            <a:off x="822325" y="1751013"/>
            <a:ext cx="779145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Let f(x) and h(x) be two curves, </a:t>
            </a:r>
            <a:r>
              <a:rPr lang="cs-CZ" sz="2400" i="1"/>
              <a:t>S</a:t>
            </a:r>
            <a:r>
              <a:rPr lang="cs-CZ" sz="2400"/>
              <a:t> an area between them</a:t>
            </a:r>
          </a:p>
          <a:p>
            <a:r>
              <a:rPr lang="cs-CZ" sz="2400"/>
              <a:t>And </a:t>
            </a:r>
            <a:r>
              <a:rPr lang="cs-CZ" sz="2400" i="1"/>
              <a:t>a</a:t>
            </a:r>
            <a:r>
              <a:rPr lang="cs-CZ" sz="2400"/>
              <a:t> and </a:t>
            </a:r>
            <a:r>
              <a:rPr lang="cs-CZ" sz="2400" i="1"/>
              <a:t>b</a:t>
            </a:r>
            <a:r>
              <a:rPr lang="cs-CZ" sz="2400"/>
              <a:t> their intersections. </a:t>
            </a:r>
          </a:p>
          <a:p>
            <a:r>
              <a:rPr lang="cs-CZ" sz="2400"/>
              <a:t>Then </a:t>
            </a:r>
            <a:r>
              <a:rPr lang="cs-CZ" sz="2400" i="1"/>
              <a:t>S</a:t>
            </a:r>
            <a:r>
              <a:rPr lang="cs-CZ" sz="2400"/>
              <a:t> is given as follows:</a:t>
            </a:r>
          </a:p>
          <a:p>
            <a:endParaRPr lang="cs-CZ" sz="2400"/>
          </a:p>
          <a:p>
            <a:endParaRPr lang="cs-CZ" sz="2400"/>
          </a:p>
        </p:txBody>
      </p:sp>
      <p:sp>
        <p:nvSpPr>
          <p:cNvPr id="62503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5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6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7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8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09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0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1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2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3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4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5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6" name="Rectangle 2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7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8" name="Rectangle 2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19" name="Rectangle 29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2520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2495" name="Object 31"/>
          <p:cNvGraphicFramePr>
            <a:graphicFrameLocks noChangeAspect="1"/>
          </p:cNvGraphicFramePr>
          <p:nvPr/>
        </p:nvGraphicFramePr>
        <p:xfrm>
          <a:off x="3176588" y="3044825"/>
          <a:ext cx="2408237" cy="814388"/>
        </p:xfrm>
        <a:graphic>
          <a:graphicData uri="http://schemas.openxmlformats.org/presentationml/2006/ole">
            <p:oleObj spid="_x0000_s62495" name="Equation" r:id="rId3" imgW="1384300" imgH="4699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352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An area between two curves – Problem 1</a:t>
            </a:r>
            <a:endParaRPr lang="en-GB" altLang="cs-CZ" sz="2400" b="1"/>
          </a:p>
        </p:txBody>
      </p:sp>
      <p:sp>
        <p:nvSpPr>
          <p:cNvPr id="63521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Find an are between two curves:              and             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A picture: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352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352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24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3525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27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28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29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0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1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2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3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4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5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6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7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8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39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0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1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3543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16" name="Object 28"/>
          <p:cNvGraphicFramePr>
            <a:graphicFrameLocks noChangeAspect="1"/>
          </p:cNvGraphicFramePr>
          <p:nvPr/>
        </p:nvGraphicFramePr>
        <p:xfrm>
          <a:off x="6249988" y="1751013"/>
          <a:ext cx="655637" cy="357187"/>
        </p:xfrm>
        <a:graphic>
          <a:graphicData uri="http://schemas.openxmlformats.org/presentationml/2006/ole">
            <p:oleObj spid="_x0000_s63516" name="Equation" r:id="rId3" imgW="419100" imgH="228600" progId="Equation.DSMT4">
              <p:embed/>
            </p:oleObj>
          </a:graphicData>
        </a:graphic>
      </p:graphicFrame>
      <p:sp>
        <p:nvSpPr>
          <p:cNvPr id="63544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3518" name="Object 30"/>
          <p:cNvGraphicFramePr>
            <a:graphicFrameLocks noChangeAspect="1"/>
          </p:cNvGraphicFramePr>
          <p:nvPr/>
        </p:nvGraphicFramePr>
        <p:xfrm>
          <a:off x="4610100" y="1744663"/>
          <a:ext cx="777875" cy="381000"/>
        </p:xfrm>
        <a:graphic>
          <a:graphicData uri="http://schemas.openxmlformats.org/presentationml/2006/ole">
            <p:oleObj spid="_x0000_s63518" name="Equation" r:id="rId4" imgW="482391" imgH="241195" progId="Equation.DSMT4">
              <p:embed/>
            </p:oleObj>
          </a:graphicData>
        </a:graphic>
      </p:graphicFrame>
      <p:pic>
        <p:nvPicPr>
          <p:cNvPr id="63545" name="Picture 1706" descr="Graf 2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05063" y="2573338"/>
            <a:ext cx="4286250" cy="321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454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An area between two curves – Problem 1 cont.</a:t>
            </a:r>
            <a:endParaRPr lang="en-GB" altLang="cs-CZ" sz="2400" b="1"/>
          </a:p>
        </p:txBody>
      </p:sp>
      <p:sp>
        <p:nvSpPr>
          <p:cNvPr id="64548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572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Find an are between two curves:              and             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Solution: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First, we find intersections:                , hence x = 0 and x = 1.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Now, we can use the integral formula for the area: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4549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455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1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4552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4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5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6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7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8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59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0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1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2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3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4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5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6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7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8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69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4570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39" name="Object 27"/>
          <p:cNvGraphicFramePr>
            <a:graphicFrameLocks noChangeAspect="1"/>
          </p:cNvGraphicFramePr>
          <p:nvPr/>
        </p:nvGraphicFramePr>
        <p:xfrm>
          <a:off x="6249988" y="1751013"/>
          <a:ext cx="655637" cy="357187"/>
        </p:xfrm>
        <a:graphic>
          <a:graphicData uri="http://schemas.openxmlformats.org/presentationml/2006/ole">
            <p:oleObj spid="_x0000_s64539" name="Equation" r:id="rId3" imgW="419100" imgH="228600" progId="Equation.DSMT4">
              <p:embed/>
            </p:oleObj>
          </a:graphicData>
        </a:graphic>
      </p:graphicFrame>
      <p:sp>
        <p:nvSpPr>
          <p:cNvPr id="64571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41" name="Object 29"/>
          <p:cNvGraphicFramePr>
            <a:graphicFrameLocks noChangeAspect="1"/>
          </p:cNvGraphicFramePr>
          <p:nvPr/>
        </p:nvGraphicFramePr>
        <p:xfrm>
          <a:off x="4610100" y="1744663"/>
          <a:ext cx="777875" cy="381000"/>
        </p:xfrm>
        <a:graphic>
          <a:graphicData uri="http://schemas.openxmlformats.org/presentationml/2006/ole">
            <p:oleObj spid="_x0000_s64541" name="Equation" r:id="rId4" imgW="482391" imgH="241195" progId="Equation.DSMT4">
              <p:embed/>
            </p:oleObj>
          </a:graphicData>
        </a:graphic>
      </p:graphicFrame>
      <p:sp>
        <p:nvSpPr>
          <p:cNvPr id="64572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43" name="Object 31"/>
          <p:cNvGraphicFramePr>
            <a:graphicFrameLocks noChangeAspect="1"/>
          </p:cNvGraphicFramePr>
          <p:nvPr/>
        </p:nvGraphicFramePr>
        <p:xfrm>
          <a:off x="3865563" y="2740025"/>
          <a:ext cx="892175" cy="382588"/>
        </p:xfrm>
        <a:graphic>
          <a:graphicData uri="http://schemas.openxmlformats.org/presentationml/2006/ole">
            <p:oleObj spid="_x0000_s64543" name="Equation" r:id="rId5" imgW="533169" imgH="228501" progId="Equation.DSMT4">
              <p:embed/>
            </p:oleObj>
          </a:graphicData>
        </a:graphic>
      </p:graphicFrame>
      <p:sp>
        <p:nvSpPr>
          <p:cNvPr id="64573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4545" name="Object 33"/>
          <p:cNvGraphicFramePr>
            <a:graphicFrameLocks noChangeAspect="1"/>
          </p:cNvGraphicFramePr>
          <p:nvPr/>
        </p:nvGraphicFramePr>
        <p:xfrm>
          <a:off x="1082675" y="4073525"/>
          <a:ext cx="6230938" cy="871538"/>
        </p:xfrm>
        <a:graphic>
          <a:graphicData uri="http://schemas.openxmlformats.org/presentationml/2006/ole">
            <p:oleObj spid="_x0000_s64545" name="Equation" r:id="rId6" imgW="3606800" imgH="508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557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An area between two curves – Problem 2</a:t>
            </a:r>
            <a:endParaRPr lang="en-GB" altLang="cs-CZ" sz="2400" b="1"/>
          </a:p>
        </p:txBody>
      </p:sp>
      <p:sp>
        <p:nvSpPr>
          <p:cNvPr id="65577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572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Find an are between two curves:              and             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Solution: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First, we find intersections:                , hence x = 0 and x = 2.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Now, we can use the integral formula for the area: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</a:t>
            </a: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557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557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0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5581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3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4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5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6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7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8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89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0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1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2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3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4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5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6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7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599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563" name="Object 27"/>
          <p:cNvGraphicFramePr>
            <a:graphicFrameLocks noChangeAspect="1"/>
          </p:cNvGraphicFramePr>
          <p:nvPr/>
        </p:nvGraphicFramePr>
        <p:xfrm>
          <a:off x="6108700" y="1689100"/>
          <a:ext cx="768350" cy="419100"/>
        </p:xfrm>
        <a:graphic>
          <a:graphicData uri="http://schemas.openxmlformats.org/presentationml/2006/ole">
            <p:oleObj spid="_x0000_s65563" name="Equation" r:id="rId3" imgW="419100" imgH="228600" progId="Equation.DSMT4">
              <p:embed/>
            </p:oleObj>
          </a:graphicData>
        </a:graphic>
      </p:graphicFrame>
      <p:sp>
        <p:nvSpPr>
          <p:cNvPr id="65600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01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02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5603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570" name="Object 34"/>
          <p:cNvGraphicFramePr>
            <a:graphicFrameLocks noChangeAspect="1"/>
          </p:cNvGraphicFramePr>
          <p:nvPr/>
        </p:nvGraphicFramePr>
        <p:xfrm>
          <a:off x="4552950" y="1735138"/>
          <a:ext cx="808038" cy="371475"/>
        </p:xfrm>
        <a:graphic>
          <a:graphicData uri="http://schemas.openxmlformats.org/presentationml/2006/ole">
            <p:oleObj spid="_x0000_s65570" name="Equation" r:id="rId4" imgW="457002" imgH="203112" progId="Equation.DSMT4">
              <p:embed/>
            </p:oleObj>
          </a:graphicData>
        </a:graphic>
      </p:graphicFrame>
      <p:sp>
        <p:nvSpPr>
          <p:cNvPr id="65604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572" name="Object 36"/>
          <p:cNvGraphicFramePr>
            <a:graphicFrameLocks noChangeAspect="1"/>
          </p:cNvGraphicFramePr>
          <p:nvPr/>
        </p:nvGraphicFramePr>
        <p:xfrm>
          <a:off x="3902075" y="2724150"/>
          <a:ext cx="890588" cy="376238"/>
        </p:xfrm>
        <a:graphic>
          <a:graphicData uri="http://schemas.openxmlformats.org/presentationml/2006/ole">
            <p:oleObj spid="_x0000_s65572" name="Equation" r:id="rId5" imgW="494870" imgH="203024" progId="Equation.DSMT4">
              <p:embed/>
            </p:oleObj>
          </a:graphicData>
        </a:graphic>
      </p:graphicFrame>
      <p:sp>
        <p:nvSpPr>
          <p:cNvPr id="65605" name="Rectangle 3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5574" name="Object 38"/>
          <p:cNvGraphicFramePr>
            <a:graphicFrameLocks noChangeAspect="1"/>
          </p:cNvGraphicFramePr>
          <p:nvPr/>
        </p:nvGraphicFramePr>
        <p:xfrm>
          <a:off x="1958975" y="4232275"/>
          <a:ext cx="5060950" cy="768350"/>
        </p:xfrm>
        <a:graphic>
          <a:graphicData uri="http://schemas.openxmlformats.org/presentationml/2006/ole">
            <p:oleObj spid="_x0000_s65574" name="Equation" r:id="rId6" imgW="3327400" imgH="508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659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An area between two curves – Problem 2 – cont.</a:t>
            </a:r>
            <a:endParaRPr lang="en-GB" altLang="cs-CZ" sz="2400" b="1"/>
          </a:p>
        </p:txBody>
      </p:sp>
      <p:sp>
        <p:nvSpPr>
          <p:cNvPr id="66595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Find an are between two curves:              and             .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A graph:</a:t>
            </a: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659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659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598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6599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1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2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3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4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5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6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7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8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09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0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1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2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3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4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5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7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6587" name="Object 27"/>
          <p:cNvGraphicFramePr>
            <a:graphicFrameLocks noChangeAspect="1"/>
          </p:cNvGraphicFramePr>
          <p:nvPr/>
        </p:nvGraphicFramePr>
        <p:xfrm>
          <a:off x="6108700" y="1689100"/>
          <a:ext cx="768350" cy="419100"/>
        </p:xfrm>
        <a:graphic>
          <a:graphicData uri="http://schemas.openxmlformats.org/presentationml/2006/ole">
            <p:oleObj spid="_x0000_s66587" name="Equation" r:id="rId3" imgW="419100" imgH="228600" progId="Equation.DSMT4">
              <p:embed/>
            </p:oleObj>
          </a:graphicData>
        </a:graphic>
      </p:graphicFrame>
      <p:sp>
        <p:nvSpPr>
          <p:cNvPr id="66618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19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2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2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6592" name="Object 32"/>
          <p:cNvGraphicFramePr>
            <a:graphicFrameLocks noChangeAspect="1"/>
          </p:cNvGraphicFramePr>
          <p:nvPr/>
        </p:nvGraphicFramePr>
        <p:xfrm>
          <a:off x="4552950" y="1735138"/>
          <a:ext cx="808038" cy="371475"/>
        </p:xfrm>
        <a:graphic>
          <a:graphicData uri="http://schemas.openxmlformats.org/presentationml/2006/ole">
            <p:oleObj spid="_x0000_s66592" name="Equation" r:id="rId4" imgW="457002" imgH="203112" progId="Equation.DSMT4">
              <p:embed/>
            </p:oleObj>
          </a:graphicData>
        </a:graphic>
      </p:graphicFrame>
      <p:sp>
        <p:nvSpPr>
          <p:cNvPr id="66622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6623" name="Rectangle 35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66624" name="Picture 1713" descr="Graf 2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06625" y="2678113"/>
            <a:ext cx="4535488" cy="340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967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volume of a solid of revolution</a:t>
            </a:r>
            <a:endParaRPr lang="en-GB" altLang="cs-CZ" sz="2400" b="1"/>
          </a:p>
        </p:txBody>
      </p:sp>
      <p:sp>
        <p:nvSpPr>
          <p:cNvPr id="69672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9673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967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5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9676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8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79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0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1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2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3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4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5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6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7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8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89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0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1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2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3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4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5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6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7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8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699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00" name="Rectangle 34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9701" name="Text Box 36"/>
          <p:cNvSpPr txBox="1">
            <a:spLocks noChangeArrowheads="1"/>
          </p:cNvSpPr>
          <p:nvPr/>
        </p:nvSpPr>
        <p:spPr bwMode="auto">
          <a:xfrm>
            <a:off x="661988" y="1643063"/>
            <a:ext cx="71659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We assume that a solid is generated by rotating a plane </a:t>
            </a:r>
          </a:p>
          <a:p>
            <a:r>
              <a:rPr lang="cs-CZ" sz="2200"/>
              <a:t>curve around x axis.</a:t>
            </a:r>
          </a:p>
          <a:p>
            <a:endParaRPr lang="cs-CZ" sz="2200"/>
          </a:p>
          <a:p>
            <a:r>
              <a:rPr lang="cs-CZ" sz="2200"/>
              <a:t>In such a case, the volume of a solid is given as:</a:t>
            </a:r>
          </a:p>
        </p:txBody>
      </p:sp>
      <p:sp>
        <p:nvSpPr>
          <p:cNvPr id="69702" name="Rectangle 38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9669" name="Object 37"/>
          <p:cNvGraphicFramePr>
            <a:graphicFrameLocks noChangeAspect="1"/>
          </p:cNvGraphicFramePr>
          <p:nvPr/>
        </p:nvGraphicFramePr>
        <p:xfrm>
          <a:off x="3424238" y="3430588"/>
          <a:ext cx="2111375" cy="1004887"/>
        </p:xfrm>
        <a:graphic>
          <a:graphicData uri="http://schemas.openxmlformats.org/presentationml/2006/ole">
            <p:oleObj spid="_x0000_s69669" name="Equation" r:id="rId3" imgW="977900" imgH="4699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869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</a:t>
            </a:r>
            <a:endParaRPr lang="en-GB" altLang="cs-CZ" sz="2400" b="1"/>
          </a:p>
        </p:txBody>
      </p:sp>
      <p:sp>
        <p:nvSpPr>
          <p:cNvPr id="2869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869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869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694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8695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28688" name="Object 16"/>
          <p:cNvGraphicFramePr>
            <a:graphicFrameLocks noChangeAspect="1"/>
          </p:cNvGraphicFramePr>
          <p:nvPr/>
        </p:nvGraphicFramePr>
        <p:xfrm>
          <a:off x="2922588" y="2043113"/>
          <a:ext cx="2714625" cy="863600"/>
        </p:xfrm>
        <a:graphic>
          <a:graphicData uri="http://schemas.openxmlformats.org/presentationml/2006/ole">
            <p:oleObj spid="_x0000_s28688" name="Equation" r:id="rId3" imgW="1459866" imgH="469696" progId="Equation.DSMT4">
              <p:embed/>
            </p:oleObj>
          </a:graphicData>
        </a:graphic>
      </p:graphicFrame>
      <p:sp>
        <p:nvSpPr>
          <p:cNvPr id="28696" name="Text Box 18"/>
          <p:cNvSpPr txBox="1">
            <a:spLocks noChangeArrowheads="1"/>
          </p:cNvSpPr>
          <p:nvPr/>
        </p:nvSpPr>
        <p:spPr bwMode="auto">
          <a:xfrm>
            <a:off x="889000" y="1435100"/>
            <a:ext cx="34178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Newton´s definite integral:</a:t>
            </a:r>
          </a:p>
        </p:txBody>
      </p:sp>
      <p:sp>
        <p:nvSpPr>
          <p:cNvPr id="28697" name="Text Box 19"/>
          <p:cNvSpPr txBox="1">
            <a:spLocks noChangeArrowheads="1"/>
          </p:cNvSpPr>
          <p:nvPr/>
        </p:nvSpPr>
        <p:spPr bwMode="auto">
          <a:xfrm>
            <a:off x="869950" y="3035300"/>
            <a:ext cx="7634288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In the definition above, F is a primitive function to f, </a:t>
            </a:r>
          </a:p>
          <a:p>
            <a:r>
              <a:rPr lang="cs-CZ" sz="2200"/>
              <a:t>and </a:t>
            </a:r>
            <a:r>
              <a:rPr lang="cs-CZ" sz="2200" i="1"/>
              <a:t>a</a:t>
            </a:r>
            <a:r>
              <a:rPr lang="cs-CZ" sz="2200"/>
              <a:t> and </a:t>
            </a:r>
            <a:r>
              <a:rPr lang="cs-CZ" sz="2200" i="1"/>
              <a:t>b</a:t>
            </a:r>
            <a:r>
              <a:rPr lang="cs-CZ" sz="2200"/>
              <a:t> are the limits of the integral.</a:t>
            </a:r>
          </a:p>
          <a:p>
            <a:endParaRPr lang="cs-CZ" sz="2200"/>
          </a:p>
          <a:p>
            <a:r>
              <a:rPr lang="cs-CZ" sz="2200"/>
              <a:t>The result of definite integral is not a function, but a number!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069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volume of a solid of revolution – Problem 1</a:t>
            </a:r>
            <a:endParaRPr lang="en-GB" altLang="cs-CZ" sz="2400" b="1"/>
          </a:p>
        </p:txBody>
      </p:sp>
      <p:sp>
        <p:nvSpPr>
          <p:cNvPr id="70697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069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069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0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0701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3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4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5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6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7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8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09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0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1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2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3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4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5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6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7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19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0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1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2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3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4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5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6" name="Text Box 33"/>
          <p:cNvSpPr txBox="1">
            <a:spLocks noChangeArrowheads="1"/>
          </p:cNvSpPr>
          <p:nvPr/>
        </p:nvSpPr>
        <p:spPr bwMode="auto">
          <a:xfrm>
            <a:off x="661988" y="1643063"/>
            <a:ext cx="7167562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 volume of a solid generated by a curve               , </a:t>
            </a:r>
          </a:p>
          <a:p>
            <a:r>
              <a:rPr lang="cs-CZ" sz="2200"/>
              <a:t>rotating around x axis on the interval  (0,3).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70727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0728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0692" name="Object 36"/>
          <p:cNvGraphicFramePr>
            <a:graphicFrameLocks noChangeAspect="1"/>
          </p:cNvGraphicFramePr>
          <p:nvPr/>
        </p:nvGraphicFramePr>
        <p:xfrm>
          <a:off x="6553200" y="1658938"/>
          <a:ext cx="873125" cy="428625"/>
        </p:xfrm>
        <a:graphic>
          <a:graphicData uri="http://schemas.openxmlformats.org/presentationml/2006/ole">
            <p:oleObj spid="_x0000_s70692" name="Equation" r:id="rId3" imgW="482391" imgH="241195" progId="Equation.DSMT4">
              <p:embed/>
            </p:oleObj>
          </a:graphicData>
        </a:graphic>
      </p:graphicFrame>
      <p:sp>
        <p:nvSpPr>
          <p:cNvPr id="70729" name="Rectangle 3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0694" name="Object 38"/>
          <p:cNvGraphicFramePr>
            <a:graphicFrameLocks noChangeAspect="1"/>
          </p:cNvGraphicFramePr>
          <p:nvPr/>
        </p:nvGraphicFramePr>
        <p:xfrm>
          <a:off x="1519238" y="3308350"/>
          <a:ext cx="6096000" cy="900113"/>
        </p:xfrm>
        <a:graphic>
          <a:graphicData uri="http://schemas.openxmlformats.org/presentationml/2006/ole">
            <p:oleObj spid="_x0000_s70694" name="Equation" r:id="rId4" imgW="3416300" imgH="508000" progId="Equation.DSMT4">
              <p:embed/>
            </p:oleObj>
          </a:graphicData>
        </a:graphic>
      </p:graphicFrame>
      <p:sp>
        <p:nvSpPr>
          <p:cNvPr id="70730" name="Text Box 40"/>
          <p:cNvSpPr txBox="1">
            <a:spLocks noChangeArrowheads="1"/>
          </p:cNvSpPr>
          <p:nvPr/>
        </p:nvSpPr>
        <p:spPr bwMode="auto">
          <a:xfrm>
            <a:off x="850900" y="4678363"/>
            <a:ext cx="60452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Note: the solid is called a rotational parabolloid.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172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volume of a solid of revolution – Problem 2</a:t>
            </a:r>
            <a:endParaRPr lang="en-GB" altLang="cs-CZ" sz="2400" b="1"/>
          </a:p>
        </p:txBody>
      </p:sp>
      <p:sp>
        <p:nvSpPr>
          <p:cNvPr id="71725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172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172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28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1729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1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2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3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4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5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6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7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8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39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0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1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2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3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4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5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6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7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8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49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0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1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2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3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4" name="Text Box 33"/>
          <p:cNvSpPr txBox="1">
            <a:spLocks noChangeArrowheads="1"/>
          </p:cNvSpPr>
          <p:nvPr/>
        </p:nvSpPr>
        <p:spPr bwMode="auto">
          <a:xfrm>
            <a:off x="661988" y="1643063"/>
            <a:ext cx="7167562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 volume of a solid generated by a curve               , </a:t>
            </a:r>
          </a:p>
          <a:p>
            <a:r>
              <a:rPr lang="cs-CZ" sz="2200"/>
              <a:t>rotating around x axis on the interval  (1,2).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71755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6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7" name="Rectangle 3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1758" name="Text Box 39"/>
          <p:cNvSpPr txBox="1">
            <a:spLocks noChangeArrowheads="1"/>
          </p:cNvSpPr>
          <p:nvPr/>
        </p:nvSpPr>
        <p:spPr bwMode="auto">
          <a:xfrm>
            <a:off x="850900" y="4678363"/>
            <a:ext cx="5827713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Note: the solid is also a rotational parabolloid.</a:t>
            </a:r>
          </a:p>
        </p:txBody>
      </p:sp>
      <p:sp>
        <p:nvSpPr>
          <p:cNvPr id="71759" name="Rectangle 4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1720" name="Object 40"/>
          <p:cNvGraphicFramePr>
            <a:graphicFrameLocks noChangeAspect="1"/>
          </p:cNvGraphicFramePr>
          <p:nvPr/>
        </p:nvGraphicFramePr>
        <p:xfrm>
          <a:off x="6505575" y="1617663"/>
          <a:ext cx="823913" cy="449262"/>
        </p:xfrm>
        <a:graphic>
          <a:graphicData uri="http://schemas.openxmlformats.org/presentationml/2006/ole">
            <p:oleObj spid="_x0000_s71720" name="Equation" r:id="rId3" imgW="419100" imgH="228600" progId="Equation.DSMT4">
              <p:embed/>
            </p:oleObj>
          </a:graphicData>
        </a:graphic>
      </p:graphicFrame>
      <p:sp>
        <p:nvSpPr>
          <p:cNvPr id="71760" name="Rectangle 43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1722" name="Object 42"/>
          <p:cNvGraphicFramePr>
            <a:graphicFrameLocks noChangeAspect="1"/>
          </p:cNvGraphicFramePr>
          <p:nvPr/>
        </p:nvGraphicFramePr>
        <p:xfrm>
          <a:off x="1508125" y="3181350"/>
          <a:ext cx="5437188" cy="792163"/>
        </p:xfrm>
        <a:graphic>
          <a:graphicData uri="http://schemas.openxmlformats.org/presentationml/2006/ole">
            <p:oleObj spid="_x0000_s71722" name="Equation" r:id="rId4" imgW="3467100" imgH="508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274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volume of a solid of revolution – Problem 3</a:t>
            </a:r>
            <a:endParaRPr lang="en-GB" altLang="cs-CZ" sz="2400" b="1"/>
          </a:p>
        </p:txBody>
      </p:sp>
      <p:sp>
        <p:nvSpPr>
          <p:cNvPr id="72749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275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275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52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2753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5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55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56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57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58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59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0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1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2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3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4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5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6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7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8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69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0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1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2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3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4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5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6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7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78" name="Text Box 33"/>
          <p:cNvSpPr txBox="1">
            <a:spLocks noChangeArrowheads="1"/>
          </p:cNvSpPr>
          <p:nvPr/>
        </p:nvSpPr>
        <p:spPr bwMode="auto">
          <a:xfrm>
            <a:off x="661988" y="1643063"/>
            <a:ext cx="7167562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 volume of a solid generated by a curve               , </a:t>
            </a:r>
          </a:p>
          <a:p>
            <a:r>
              <a:rPr lang="cs-CZ" sz="2200"/>
              <a:t>rotating around x axis on the interval  (1,4).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72779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80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81" name="Rectangle 3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2782" name="Text Box 39"/>
          <p:cNvSpPr txBox="1">
            <a:spLocks noChangeArrowheads="1"/>
          </p:cNvSpPr>
          <p:nvPr/>
        </p:nvSpPr>
        <p:spPr bwMode="auto">
          <a:xfrm>
            <a:off x="850900" y="4678363"/>
            <a:ext cx="61849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Note: the solid is called a rotational hyperbolloid.</a:t>
            </a:r>
          </a:p>
        </p:txBody>
      </p:sp>
      <p:sp>
        <p:nvSpPr>
          <p:cNvPr id="72783" name="Rectangle 41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2744" name="Object 40"/>
          <p:cNvGraphicFramePr>
            <a:graphicFrameLocks noChangeAspect="1"/>
          </p:cNvGraphicFramePr>
          <p:nvPr/>
        </p:nvGraphicFramePr>
        <p:xfrm>
          <a:off x="6524625" y="1419225"/>
          <a:ext cx="720725" cy="720725"/>
        </p:xfrm>
        <a:graphic>
          <a:graphicData uri="http://schemas.openxmlformats.org/presentationml/2006/ole">
            <p:oleObj spid="_x0000_s72744" name="Equation" r:id="rId3" imgW="393529" imgH="393529" progId="Equation.DSMT4">
              <p:embed/>
            </p:oleObj>
          </a:graphicData>
        </a:graphic>
      </p:graphicFrame>
      <p:sp>
        <p:nvSpPr>
          <p:cNvPr id="72784" name="Rectangle 43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2746" name="Object 42"/>
          <p:cNvGraphicFramePr>
            <a:graphicFrameLocks noChangeAspect="1"/>
          </p:cNvGraphicFramePr>
          <p:nvPr/>
        </p:nvGraphicFramePr>
        <p:xfrm>
          <a:off x="1233488" y="3189288"/>
          <a:ext cx="5842000" cy="835025"/>
        </p:xfrm>
        <a:graphic>
          <a:graphicData uri="http://schemas.openxmlformats.org/presentationml/2006/ole">
            <p:oleObj spid="_x0000_s72746" name="Equation" r:id="rId4" imgW="3467100" imgH="4953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480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Problems to solve - 1</a:t>
            </a:r>
            <a:endParaRPr lang="en-GB" altLang="cs-CZ" sz="2400" b="1"/>
          </a:p>
        </p:txBody>
      </p:sp>
      <p:sp>
        <p:nvSpPr>
          <p:cNvPr id="74807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480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480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0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4811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3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4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5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6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7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8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19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0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1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2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3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4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5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6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7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8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29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0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1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2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3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4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5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6" name="Text Box 33"/>
          <p:cNvSpPr txBox="1">
            <a:spLocks noChangeArrowheads="1"/>
          </p:cNvSpPr>
          <p:nvPr/>
        </p:nvSpPr>
        <p:spPr bwMode="auto">
          <a:xfrm>
            <a:off x="812800" y="4141788"/>
            <a:ext cx="7167563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 volume of a solid generated by a curve               , </a:t>
            </a:r>
          </a:p>
          <a:p>
            <a:r>
              <a:rPr lang="cs-CZ" sz="2200"/>
              <a:t>rotating around x axis on the interval  (1,2).</a:t>
            </a:r>
          </a:p>
          <a:p>
            <a:endParaRPr lang="cs-CZ" sz="2200"/>
          </a:p>
        </p:txBody>
      </p:sp>
      <p:sp>
        <p:nvSpPr>
          <p:cNvPr id="74837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8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39" name="Rectangle 3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40" name="Text Box 37"/>
          <p:cNvSpPr txBox="1">
            <a:spLocks noChangeArrowheads="1"/>
          </p:cNvSpPr>
          <p:nvPr/>
        </p:nvSpPr>
        <p:spPr bwMode="auto">
          <a:xfrm>
            <a:off x="850900" y="46783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4841" name="Rectangle 3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42" name="Rectangle 40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43" name="Rectangle 4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4844" name="Text Box 44"/>
          <p:cNvSpPr txBox="1">
            <a:spLocks noChangeArrowheads="1"/>
          </p:cNvSpPr>
          <p:nvPr/>
        </p:nvSpPr>
        <p:spPr bwMode="auto">
          <a:xfrm>
            <a:off x="728663" y="1643063"/>
            <a:ext cx="78073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under/above the curve           on the interval (1,3) </a:t>
            </a:r>
          </a:p>
        </p:txBody>
      </p:sp>
      <p:graphicFrame>
        <p:nvGraphicFramePr>
          <p:cNvPr id="74797" name="Object 45"/>
          <p:cNvGraphicFramePr>
            <a:graphicFrameLocks noChangeAspect="1"/>
          </p:cNvGraphicFramePr>
          <p:nvPr/>
        </p:nvGraphicFramePr>
        <p:xfrm>
          <a:off x="6750050" y="4137025"/>
          <a:ext cx="685800" cy="685800"/>
        </p:xfrm>
        <a:graphic>
          <a:graphicData uri="http://schemas.openxmlformats.org/presentationml/2006/ole">
            <p:oleObj spid="_x0000_s74797" name="Equation" r:id="rId3" imgW="393480" imgH="393480" progId="Equation.DSMT4">
              <p:embed/>
            </p:oleObj>
          </a:graphicData>
        </a:graphic>
      </p:graphicFrame>
      <p:graphicFrame>
        <p:nvGraphicFramePr>
          <p:cNvPr id="74799" name="Object 47"/>
          <p:cNvGraphicFramePr>
            <a:graphicFrameLocks noChangeAspect="1"/>
          </p:cNvGraphicFramePr>
          <p:nvPr/>
        </p:nvGraphicFramePr>
        <p:xfrm>
          <a:off x="5113338" y="1651000"/>
          <a:ext cx="765175" cy="430213"/>
        </p:xfrm>
        <a:graphic>
          <a:graphicData uri="http://schemas.openxmlformats.org/presentationml/2006/ole">
            <p:oleObj spid="_x0000_s74799" name="Equation" r:id="rId4" imgW="406080" imgH="228600" progId="Equation.DSMT4">
              <p:embed/>
            </p:oleObj>
          </a:graphicData>
        </a:graphic>
      </p:graphicFrame>
      <p:sp>
        <p:nvSpPr>
          <p:cNvPr id="74845" name="Text Box 48"/>
          <p:cNvSpPr txBox="1">
            <a:spLocks noChangeArrowheads="1"/>
          </p:cNvSpPr>
          <p:nvPr/>
        </p:nvSpPr>
        <p:spPr bwMode="auto">
          <a:xfrm>
            <a:off x="803275" y="2414588"/>
            <a:ext cx="4540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under/above the curve:</a:t>
            </a:r>
          </a:p>
        </p:txBody>
      </p:sp>
      <p:sp>
        <p:nvSpPr>
          <p:cNvPr id="74846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4801" name="Object 49"/>
          <p:cNvGraphicFramePr>
            <a:graphicFrameLocks noChangeAspect="1"/>
          </p:cNvGraphicFramePr>
          <p:nvPr/>
        </p:nvGraphicFramePr>
        <p:xfrm>
          <a:off x="5327650" y="2278063"/>
          <a:ext cx="1736725" cy="676275"/>
        </p:xfrm>
        <a:graphic>
          <a:graphicData uri="http://schemas.openxmlformats.org/presentationml/2006/ole">
            <p:oleObj spid="_x0000_s74801" name="Equation" r:id="rId5" imgW="1028254" imgH="393529" progId="Equation.DSMT4">
              <p:embed/>
            </p:oleObj>
          </a:graphicData>
        </a:graphic>
      </p:graphicFrame>
      <p:sp>
        <p:nvSpPr>
          <p:cNvPr id="74847" name="Text Box 51"/>
          <p:cNvSpPr txBox="1">
            <a:spLocks noChangeArrowheads="1"/>
          </p:cNvSpPr>
          <p:nvPr/>
        </p:nvSpPr>
        <p:spPr bwMode="auto">
          <a:xfrm>
            <a:off x="849313" y="3281363"/>
            <a:ext cx="4540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under/above the curve:</a:t>
            </a:r>
          </a:p>
        </p:txBody>
      </p:sp>
      <p:sp>
        <p:nvSpPr>
          <p:cNvPr id="74848" name="Rectangle 53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4804" name="Object 52"/>
          <p:cNvGraphicFramePr>
            <a:graphicFrameLocks noChangeAspect="1"/>
          </p:cNvGraphicFramePr>
          <p:nvPr/>
        </p:nvGraphicFramePr>
        <p:xfrm>
          <a:off x="5400675" y="3357563"/>
          <a:ext cx="2112963" cy="455612"/>
        </p:xfrm>
        <a:graphic>
          <a:graphicData uri="http://schemas.openxmlformats.org/presentationml/2006/ole">
            <p:oleObj spid="_x0000_s74804" name="Equation" r:id="rId6" imgW="1193800" imgH="254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094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Problems to solve - 2</a:t>
            </a:r>
            <a:endParaRPr lang="en-GB" altLang="cs-CZ" sz="2400" b="1"/>
          </a:p>
        </p:txBody>
      </p:sp>
      <p:sp>
        <p:nvSpPr>
          <p:cNvPr id="80950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0951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09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53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0954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5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56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57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58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59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0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1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2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3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4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5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6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7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8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69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0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1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2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3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5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6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7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8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79" name="Text Box 33"/>
          <p:cNvSpPr txBox="1">
            <a:spLocks noChangeArrowheads="1"/>
          </p:cNvSpPr>
          <p:nvPr/>
        </p:nvSpPr>
        <p:spPr bwMode="auto">
          <a:xfrm>
            <a:off x="661988" y="16430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0980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81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82" name="Rectangle 3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83" name="Text Box 37"/>
          <p:cNvSpPr txBox="1">
            <a:spLocks noChangeArrowheads="1"/>
          </p:cNvSpPr>
          <p:nvPr/>
        </p:nvSpPr>
        <p:spPr bwMode="auto">
          <a:xfrm>
            <a:off x="850900" y="46783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0984" name="Rectangle 3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85" name="Rectangle 40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86" name="Text Box 41"/>
          <p:cNvSpPr txBox="1">
            <a:spLocks noChangeArrowheads="1"/>
          </p:cNvSpPr>
          <p:nvPr/>
        </p:nvSpPr>
        <p:spPr bwMode="auto">
          <a:xfrm>
            <a:off x="690563" y="1547813"/>
            <a:ext cx="4540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under/above the curve:</a:t>
            </a:r>
          </a:p>
        </p:txBody>
      </p:sp>
      <p:sp>
        <p:nvSpPr>
          <p:cNvPr id="80987" name="Text Box 42"/>
          <p:cNvSpPr txBox="1">
            <a:spLocks noChangeArrowheads="1"/>
          </p:cNvSpPr>
          <p:nvPr/>
        </p:nvSpPr>
        <p:spPr bwMode="auto">
          <a:xfrm>
            <a:off x="717550" y="2433638"/>
            <a:ext cx="4540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under/above the curve:</a:t>
            </a:r>
          </a:p>
        </p:txBody>
      </p:sp>
      <p:sp>
        <p:nvSpPr>
          <p:cNvPr id="80988" name="Text Box 43"/>
          <p:cNvSpPr txBox="1">
            <a:spLocks noChangeArrowheads="1"/>
          </p:cNvSpPr>
          <p:nvPr/>
        </p:nvSpPr>
        <p:spPr bwMode="auto">
          <a:xfrm>
            <a:off x="776288" y="3441700"/>
            <a:ext cx="45402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under/above the curve:</a:t>
            </a:r>
          </a:p>
        </p:txBody>
      </p:sp>
      <p:sp>
        <p:nvSpPr>
          <p:cNvPr id="80989" name="Text Box 44"/>
          <p:cNvSpPr txBox="1">
            <a:spLocks noChangeArrowheads="1"/>
          </p:cNvSpPr>
          <p:nvPr/>
        </p:nvSpPr>
        <p:spPr bwMode="auto">
          <a:xfrm>
            <a:off x="820738" y="4344988"/>
            <a:ext cx="4540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under/above the curve:</a:t>
            </a:r>
          </a:p>
        </p:txBody>
      </p:sp>
      <p:sp>
        <p:nvSpPr>
          <p:cNvPr id="80990" name="Rectangle 46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41" name="Object 45"/>
          <p:cNvGraphicFramePr>
            <a:graphicFrameLocks noChangeAspect="1"/>
          </p:cNvGraphicFramePr>
          <p:nvPr/>
        </p:nvGraphicFramePr>
        <p:xfrm>
          <a:off x="5251450" y="1622425"/>
          <a:ext cx="2192338" cy="376238"/>
        </p:xfrm>
        <a:graphic>
          <a:graphicData uri="http://schemas.openxmlformats.org/presentationml/2006/ole">
            <p:oleObj spid="_x0000_s80941" name="Equation" r:id="rId3" imgW="1497950" imgH="253890" progId="Equation.DSMT4">
              <p:embed/>
            </p:oleObj>
          </a:graphicData>
        </a:graphic>
      </p:graphicFrame>
      <p:sp>
        <p:nvSpPr>
          <p:cNvPr id="80991" name="Rectangle 4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43" name="Object 47"/>
          <p:cNvGraphicFramePr>
            <a:graphicFrameLocks noChangeAspect="1"/>
          </p:cNvGraphicFramePr>
          <p:nvPr/>
        </p:nvGraphicFramePr>
        <p:xfrm>
          <a:off x="5307013" y="2489200"/>
          <a:ext cx="2249487" cy="422275"/>
        </p:xfrm>
        <a:graphic>
          <a:graphicData uri="http://schemas.openxmlformats.org/presentationml/2006/ole">
            <p:oleObj spid="_x0000_s80943" name="Equation" r:id="rId4" imgW="1371600" imgH="254000" progId="Equation.DSMT4">
              <p:embed/>
            </p:oleObj>
          </a:graphicData>
        </a:graphic>
      </p:graphicFrame>
      <p:sp>
        <p:nvSpPr>
          <p:cNvPr id="80992" name="Rectangle 50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45" name="Object 49"/>
          <p:cNvGraphicFramePr>
            <a:graphicFrameLocks noChangeAspect="1"/>
          </p:cNvGraphicFramePr>
          <p:nvPr/>
        </p:nvGraphicFramePr>
        <p:xfrm>
          <a:off x="5372100" y="3517900"/>
          <a:ext cx="2259013" cy="381000"/>
        </p:xfrm>
        <a:graphic>
          <a:graphicData uri="http://schemas.openxmlformats.org/presentationml/2006/ole">
            <p:oleObj spid="_x0000_s80945" name="Equation" r:id="rId5" imgW="1524000" imgH="254000" progId="Equation.DSMT4">
              <p:embed/>
            </p:oleObj>
          </a:graphicData>
        </a:graphic>
      </p:graphicFrame>
      <p:sp>
        <p:nvSpPr>
          <p:cNvPr id="80993" name="Rectangle 52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47" name="Object 51"/>
          <p:cNvGraphicFramePr>
            <a:graphicFrameLocks noChangeAspect="1"/>
          </p:cNvGraphicFramePr>
          <p:nvPr/>
        </p:nvGraphicFramePr>
        <p:xfrm>
          <a:off x="5599113" y="4200525"/>
          <a:ext cx="1555750" cy="647700"/>
        </p:xfrm>
        <a:graphic>
          <a:graphicData uri="http://schemas.openxmlformats.org/presentationml/2006/ole">
            <p:oleObj spid="_x0000_s80947" name="Equation" r:id="rId6" imgW="965200" imgH="3937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992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Problems to solve - 3</a:t>
            </a:r>
            <a:endParaRPr lang="en-GB" altLang="cs-CZ" sz="2400" b="1"/>
          </a:p>
        </p:txBody>
      </p:sp>
      <p:sp>
        <p:nvSpPr>
          <p:cNvPr id="79925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992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992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28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9929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1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2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3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4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5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6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7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8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39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0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1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2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3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4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5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6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7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8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49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50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51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52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53" name="Text Box 33"/>
          <p:cNvSpPr txBox="1">
            <a:spLocks noChangeArrowheads="1"/>
          </p:cNvSpPr>
          <p:nvPr/>
        </p:nvSpPr>
        <p:spPr bwMode="auto">
          <a:xfrm>
            <a:off x="661988" y="1643063"/>
            <a:ext cx="42275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between two curves:</a:t>
            </a:r>
          </a:p>
          <a:p>
            <a:endParaRPr lang="cs-CZ" sz="2200"/>
          </a:p>
        </p:txBody>
      </p:sp>
      <p:sp>
        <p:nvSpPr>
          <p:cNvPr id="79954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55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56" name="Rectangle 3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57" name="Text Box 37"/>
          <p:cNvSpPr txBox="1">
            <a:spLocks noChangeArrowheads="1"/>
          </p:cNvSpPr>
          <p:nvPr/>
        </p:nvSpPr>
        <p:spPr bwMode="auto">
          <a:xfrm>
            <a:off x="850900" y="46783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79958" name="Rectangle 3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59" name="Rectangle 40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60" name="Rectangle 42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913" name="Object 41"/>
          <p:cNvGraphicFramePr>
            <a:graphicFrameLocks noChangeAspect="1"/>
          </p:cNvGraphicFramePr>
          <p:nvPr/>
        </p:nvGraphicFramePr>
        <p:xfrm>
          <a:off x="5045075" y="1673225"/>
          <a:ext cx="1495425" cy="427038"/>
        </p:xfrm>
        <a:graphic>
          <a:graphicData uri="http://schemas.openxmlformats.org/presentationml/2006/ole">
            <p:oleObj spid="_x0000_s79913" name="Equation" r:id="rId3" imgW="800100" imgH="228600" progId="Equation.DSMT4">
              <p:embed/>
            </p:oleObj>
          </a:graphicData>
        </a:graphic>
      </p:graphicFrame>
      <p:sp>
        <p:nvSpPr>
          <p:cNvPr id="79961" name="Text Box 43"/>
          <p:cNvSpPr txBox="1">
            <a:spLocks noChangeArrowheads="1"/>
          </p:cNvSpPr>
          <p:nvPr/>
        </p:nvSpPr>
        <p:spPr bwMode="auto">
          <a:xfrm>
            <a:off x="877888" y="2697163"/>
            <a:ext cx="42275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between two curves:</a:t>
            </a:r>
          </a:p>
          <a:p>
            <a:endParaRPr lang="cs-CZ" sz="2200"/>
          </a:p>
        </p:txBody>
      </p:sp>
      <p:sp>
        <p:nvSpPr>
          <p:cNvPr id="79962" name="Text Box 44"/>
          <p:cNvSpPr txBox="1">
            <a:spLocks noChangeArrowheads="1"/>
          </p:cNvSpPr>
          <p:nvPr/>
        </p:nvSpPr>
        <p:spPr bwMode="auto">
          <a:xfrm>
            <a:off x="868363" y="3648075"/>
            <a:ext cx="42275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an are between two curves:</a:t>
            </a:r>
          </a:p>
          <a:p>
            <a:endParaRPr lang="cs-CZ" sz="2200"/>
          </a:p>
        </p:txBody>
      </p:sp>
      <p:sp>
        <p:nvSpPr>
          <p:cNvPr id="79963" name="Text Box 45"/>
          <p:cNvSpPr txBox="1">
            <a:spLocks noChangeArrowheads="1"/>
          </p:cNvSpPr>
          <p:nvPr/>
        </p:nvSpPr>
        <p:spPr bwMode="auto">
          <a:xfrm>
            <a:off x="876300" y="4581525"/>
            <a:ext cx="77898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a volume of a rotational solid:                on interval (0,1). </a:t>
            </a:r>
          </a:p>
          <a:p>
            <a:endParaRPr lang="cs-CZ" sz="2200"/>
          </a:p>
        </p:txBody>
      </p:sp>
      <p:sp>
        <p:nvSpPr>
          <p:cNvPr id="79964" name="Rectangle 47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918" name="Object 46"/>
          <p:cNvGraphicFramePr>
            <a:graphicFrameLocks noChangeAspect="1"/>
          </p:cNvGraphicFramePr>
          <p:nvPr/>
        </p:nvGraphicFramePr>
        <p:xfrm>
          <a:off x="5186363" y="2701925"/>
          <a:ext cx="1462087" cy="381000"/>
        </p:xfrm>
        <a:graphic>
          <a:graphicData uri="http://schemas.openxmlformats.org/presentationml/2006/ole">
            <p:oleObj spid="_x0000_s79918" name="Equation" r:id="rId4" imgW="876300" imgH="228600" progId="Equation.DSMT4">
              <p:embed/>
            </p:oleObj>
          </a:graphicData>
        </a:graphic>
      </p:graphicFrame>
      <p:sp>
        <p:nvSpPr>
          <p:cNvPr id="79965" name="Rectangle 4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920" name="Object 48"/>
          <p:cNvGraphicFramePr>
            <a:graphicFrameLocks noChangeAspect="1"/>
          </p:cNvGraphicFramePr>
          <p:nvPr/>
        </p:nvGraphicFramePr>
        <p:xfrm>
          <a:off x="5127625" y="3522663"/>
          <a:ext cx="1339850" cy="614362"/>
        </p:xfrm>
        <a:graphic>
          <a:graphicData uri="http://schemas.openxmlformats.org/presentationml/2006/ole">
            <p:oleObj spid="_x0000_s79920" name="Equation" r:id="rId5" imgW="914400" imgH="419100" progId="Equation.DSMT4">
              <p:embed/>
            </p:oleObj>
          </a:graphicData>
        </a:graphic>
      </p:graphicFrame>
      <p:sp>
        <p:nvSpPr>
          <p:cNvPr id="79966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922" name="Object 50"/>
          <p:cNvGraphicFramePr>
            <a:graphicFrameLocks noChangeAspect="1"/>
          </p:cNvGraphicFramePr>
          <p:nvPr/>
        </p:nvGraphicFramePr>
        <p:xfrm>
          <a:off x="5364163" y="4562475"/>
          <a:ext cx="1052512" cy="398463"/>
        </p:xfrm>
        <a:graphic>
          <a:graphicData uri="http://schemas.openxmlformats.org/presentationml/2006/ole">
            <p:oleObj spid="_x0000_s79922" name="Equation" r:id="rId6" imgW="558558" imgH="203112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9090" name="TextovéPole 8"/>
          <p:cNvSpPr txBox="1">
            <a:spLocks noChangeArrowheads="1"/>
          </p:cNvSpPr>
          <p:nvPr/>
        </p:nvSpPr>
        <p:spPr bwMode="auto">
          <a:xfrm>
            <a:off x="684213" y="3001963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Thank you for your attention</a:t>
            </a:r>
            <a:endParaRPr lang="en-GB" altLang="cs-CZ" sz="2400" b="1"/>
          </a:p>
        </p:txBody>
      </p:sp>
      <p:sp>
        <p:nvSpPr>
          <p:cNvPr id="89091" name="TextovéPole 10"/>
          <p:cNvSpPr txBox="1">
            <a:spLocks noChangeArrowheads="1"/>
          </p:cNvSpPr>
          <p:nvPr/>
        </p:nvSpPr>
        <p:spPr bwMode="auto">
          <a:xfrm>
            <a:off x="320675" y="1381125"/>
            <a:ext cx="8477250" cy="271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909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909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094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9095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09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097" name="Rectangle 1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098" name="Rectangle 1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099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0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1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2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3" name="Rectangle 17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4" name="Rectangle 1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5" name="Rectangle 1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6" name="Rectangle 20"/>
          <p:cNvSpPr>
            <a:spLocks noChangeArrowheads="1"/>
          </p:cNvSpPr>
          <p:nvPr/>
        </p:nvSpPr>
        <p:spPr bwMode="auto">
          <a:xfrm>
            <a:off x="0" y="2971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7" name="Rectangle 21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8" name="Rectangle 2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09" name="Rectangle 23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0" name="Rectangle 2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1" name="Rectangle 25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3" name="Rectangle 29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4" name="Rectangle 31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5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6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7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8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19" name="Rectangle 32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20" name="Rectangle 3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21" name="Rectangle 3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22" name="Rectangle 3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23" name="Text Box 37"/>
          <p:cNvSpPr txBox="1">
            <a:spLocks noChangeArrowheads="1"/>
          </p:cNvSpPr>
          <p:nvPr/>
        </p:nvSpPr>
        <p:spPr bwMode="auto">
          <a:xfrm>
            <a:off x="850900" y="46783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9124" name="Rectangle 3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9125" name="Rectangle 40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326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elementary properties</a:t>
            </a:r>
            <a:endParaRPr lang="en-GB" altLang="cs-CZ" sz="2400" b="1"/>
          </a:p>
        </p:txBody>
      </p:sp>
      <p:sp>
        <p:nvSpPr>
          <p:cNvPr id="5326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3269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327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3271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3272" name="Text Box 8"/>
          <p:cNvSpPr txBox="1">
            <a:spLocks noChangeArrowheads="1"/>
          </p:cNvSpPr>
          <p:nvPr/>
        </p:nvSpPr>
        <p:spPr bwMode="auto">
          <a:xfrm>
            <a:off x="774700" y="1597025"/>
            <a:ext cx="7056438" cy="176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Generally, when computing definite integral, we use the</a:t>
            </a:r>
          </a:p>
          <a:p>
            <a:r>
              <a:rPr lang="cs-CZ" sz="2200"/>
              <a:t>same table of elementary integrals as for an indefinite</a:t>
            </a:r>
          </a:p>
          <a:p>
            <a:r>
              <a:rPr lang="cs-CZ" sz="2200"/>
              <a:t>integral.</a:t>
            </a:r>
          </a:p>
          <a:p>
            <a:endParaRPr lang="cs-CZ" sz="2200"/>
          </a:p>
          <a:p>
            <a:r>
              <a:rPr lang="cs-CZ" sz="2200"/>
              <a:t>The elementary properties of the definite integral:</a:t>
            </a:r>
          </a:p>
        </p:txBody>
      </p:sp>
      <p:sp>
        <p:nvSpPr>
          <p:cNvPr id="53273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1352550" y="3467100"/>
          <a:ext cx="1152525" cy="658813"/>
        </p:xfrm>
        <a:graphic>
          <a:graphicData uri="http://schemas.openxmlformats.org/presentationml/2006/ole">
            <p:oleObj spid="_x0000_s53257" name="Equation" r:id="rId3" imgW="800100" imgH="457200" progId="Equation.DSMT4">
              <p:embed/>
            </p:oleObj>
          </a:graphicData>
        </a:graphic>
      </p:graphicFrame>
      <p:sp>
        <p:nvSpPr>
          <p:cNvPr id="53274" name="Rectangle 12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1266825" y="4119563"/>
          <a:ext cx="1838325" cy="638175"/>
        </p:xfrm>
        <a:graphic>
          <a:graphicData uri="http://schemas.openxmlformats.org/presentationml/2006/ole">
            <p:oleObj spid="_x0000_s53259" name="Equation" r:id="rId4" imgW="1346200" imgH="469900" progId="Equation.DSMT4">
              <p:embed/>
            </p:oleObj>
          </a:graphicData>
        </a:graphic>
      </p:graphicFrame>
      <p:sp>
        <p:nvSpPr>
          <p:cNvPr id="53275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61" name="Object 13"/>
          <p:cNvGraphicFramePr>
            <a:graphicFrameLocks noChangeAspect="1"/>
          </p:cNvGraphicFramePr>
          <p:nvPr/>
        </p:nvGraphicFramePr>
        <p:xfrm>
          <a:off x="1295400" y="4772025"/>
          <a:ext cx="1971675" cy="657225"/>
        </p:xfrm>
        <a:graphic>
          <a:graphicData uri="http://schemas.openxmlformats.org/presentationml/2006/ole">
            <p:oleObj spid="_x0000_s53261" name="Equation" r:id="rId5" imgW="1371600" imgH="457200" progId="Equation.DSMT4">
              <p:embed/>
            </p:oleObj>
          </a:graphicData>
        </a:graphic>
      </p:graphicFrame>
      <p:sp>
        <p:nvSpPr>
          <p:cNvPr id="53276" name="Rectangle 16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63" name="Object 15"/>
          <p:cNvGraphicFramePr>
            <a:graphicFrameLocks noChangeAspect="1"/>
          </p:cNvGraphicFramePr>
          <p:nvPr/>
        </p:nvGraphicFramePr>
        <p:xfrm>
          <a:off x="4486275" y="3614738"/>
          <a:ext cx="3617913" cy="695325"/>
        </p:xfrm>
        <a:graphic>
          <a:graphicData uri="http://schemas.openxmlformats.org/presentationml/2006/ole">
            <p:oleObj spid="_x0000_s53263" name="Equation" r:id="rId6" imgW="2425700" imgH="469900" progId="Equation.DSMT4">
              <p:embed/>
            </p:oleObj>
          </a:graphicData>
        </a:graphic>
      </p:graphicFrame>
      <p:sp>
        <p:nvSpPr>
          <p:cNvPr id="53277" name="Rectangle 18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65" name="Object 17"/>
          <p:cNvGraphicFramePr>
            <a:graphicFrameLocks noChangeAspect="1"/>
          </p:cNvGraphicFramePr>
          <p:nvPr/>
        </p:nvGraphicFramePr>
        <p:xfrm>
          <a:off x="4495800" y="4352925"/>
          <a:ext cx="2659063" cy="638175"/>
        </p:xfrm>
        <a:graphic>
          <a:graphicData uri="http://schemas.openxmlformats.org/presentationml/2006/ole">
            <p:oleObj spid="_x0000_s53265" name="Equation" r:id="rId7" imgW="1905000" imgH="457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427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 use</a:t>
            </a:r>
            <a:endParaRPr lang="en-GB" altLang="cs-CZ" sz="2400" b="1"/>
          </a:p>
        </p:txBody>
      </p:sp>
      <p:sp>
        <p:nvSpPr>
          <p:cNvPr id="5427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427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427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4278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4279" name="Text Box 8"/>
          <p:cNvSpPr txBox="1">
            <a:spLocks noChangeArrowheads="1"/>
          </p:cNvSpPr>
          <p:nvPr/>
        </p:nvSpPr>
        <p:spPr bwMode="auto">
          <a:xfrm>
            <a:off x="1011238" y="1568450"/>
            <a:ext cx="6342062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The definite integral can be used to calculation of:</a:t>
            </a:r>
          </a:p>
          <a:p>
            <a:endParaRPr lang="cs-CZ" sz="2200"/>
          </a:p>
          <a:p>
            <a:pPr>
              <a:buFontTx/>
              <a:buChar char="•"/>
            </a:pPr>
            <a:r>
              <a:rPr lang="cs-CZ" sz="2200"/>
              <a:t> The square under or above given function,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The length of a curve,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The volume of a 3D object,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The area of a 3D object.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530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  <a:endParaRPr lang="en-GB" altLang="cs-CZ" sz="2400" b="1"/>
          </a:p>
        </p:txBody>
      </p:sp>
      <p:sp>
        <p:nvSpPr>
          <p:cNvPr id="5531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5311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53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5313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5314" name="Text Box 8"/>
          <p:cNvSpPr txBox="1">
            <a:spLocks noChangeArrowheads="1"/>
          </p:cNvSpPr>
          <p:nvPr/>
        </p:nvSpPr>
        <p:spPr bwMode="auto">
          <a:xfrm>
            <a:off x="812800" y="1722438"/>
            <a:ext cx="7105650" cy="328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Find:</a:t>
            </a:r>
          </a:p>
          <a:p>
            <a:endParaRPr lang="cs-CZ" sz="2400"/>
          </a:p>
          <a:p>
            <a:r>
              <a:rPr lang="cs-CZ" sz="2400"/>
              <a:t>Solution: </a:t>
            </a:r>
          </a:p>
          <a:p>
            <a:endParaRPr lang="cs-CZ" sz="2400"/>
          </a:p>
          <a:p>
            <a:endParaRPr lang="cs-CZ" sz="2400"/>
          </a:p>
          <a:p>
            <a:r>
              <a:rPr lang="cs-CZ" sz="2400"/>
              <a:t>What does the number 7/3 mean? </a:t>
            </a:r>
            <a:r>
              <a:rPr lang="cs-CZ"/>
              <a:t> </a:t>
            </a:r>
          </a:p>
          <a:p>
            <a:endParaRPr lang="cs-CZ" sz="2200"/>
          </a:p>
          <a:p>
            <a:r>
              <a:rPr lang="cs-CZ" sz="2200"/>
              <a:t>It is the area below the function f(x) on the interval (1,2),</a:t>
            </a:r>
          </a:p>
          <a:p>
            <a:r>
              <a:rPr lang="cs-CZ" sz="2200"/>
              <a:t>See the next slide for a picture.</a:t>
            </a:r>
          </a:p>
        </p:txBody>
      </p:sp>
      <p:sp>
        <p:nvSpPr>
          <p:cNvPr id="55315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1658938" y="1512888"/>
          <a:ext cx="777875" cy="849312"/>
        </p:xfrm>
        <a:graphic>
          <a:graphicData uri="http://schemas.openxmlformats.org/presentationml/2006/ole">
            <p:oleObj spid="_x0000_s55305" name="Equation" r:id="rId3" imgW="419100" imgH="457200" progId="Equation.DSMT4">
              <p:embed/>
            </p:oleObj>
          </a:graphicData>
        </a:graphic>
      </p:graphicFrame>
      <p:sp>
        <p:nvSpPr>
          <p:cNvPr id="553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2206625" y="2355850"/>
          <a:ext cx="2678113" cy="768350"/>
        </p:xfrm>
        <a:graphic>
          <a:graphicData uri="http://schemas.openxmlformats.org/presentationml/2006/ole">
            <p:oleObj spid="_x0000_s55307" name="Equation" r:id="rId4" imgW="1765300" imgH="508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632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  <a:endParaRPr lang="en-GB" altLang="cs-CZ" sz="2400" b="1"/>
          </a:p>
        </p:txBody>
      </p:sp>
      <p:sp>
        <p:nvSpPr>
          <p:cNvPr id="5632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632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63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2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6327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632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56329" name="Picture 1608" descr="Graf 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75" y="1804988"/>
            <a:ext cx="5218113" cy="39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862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  <a:endParaRPr lang="en-GB" altLang="cs-CZ" sz="2400" b="1"/>
          </a:p>
        </p:txBody>
      </p:sp>
      <p:sp>
        <p:nvSpPr>
          <p:cNvPr id="6862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8627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86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29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68630" name="Text Box 8"/>
          <p:cNvSpPr txBox="1">
            <a:spLocks noChangeArrowheads="1"/>
          </p:cNvSpPr>
          <p:nvPr/>
        </p:nvSpPr>
        <p:spPr bwMode="auto">
          <a:xfrm>
            <a:off x="812800" y="1722438"/>
            <a:ext cx="7259638" cy="3348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 an area bounded by functions:               , axis x,</a:t>
            </a:r>
          </a:p>
          <a:p>
            <a:r>
              <a:rPr lang="cs-CZ" sz="2400"/>
              <a:t>x = -1 and x = 2.</a:t>
            </a:r>
          </a:p>
          <a:p>
            <a:endParaRPr lang="cs-CZ" sz="2400"/>
          </a:p>
          <a:p>
            <a:r>
              <a:rPr lang="cs-CZ" sz="2400"/>
              <a:t>Solution: We must divide the interval of integration</a:t>
            </a:r>
          </a:p>
          <a:p>
            <a:r>
              <a:rPr lang="cs-CZ" sz="2400"/>
              <a:t>(-1,2) into two intervals: (-1,0) and (0,2) (WHY?):</a:t>
            </a:r>
          </a:p>
          <a:p>
            <a:endParaRPr lang="cs-CZ" sz="2400"/>
          </a:p>
          <a:p>
            <a:endParaRPr lang="cs-CZ" sz="2400"/>
          </a:p>
          <a:p>
            <a:endParaRPr lang="cs-CZ" sz="2400"/>
          </a:p>
          <a:p>
            <a:endParaRPr lang="cs-CZ" sz="2200"/>
          </a:p>
        </p:txBody>
      </p:sp>
      <p:sp>
        <p:nvSpPr>
          <p:cNvPr id="68631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3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68633" name="Rectangle 14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8621" name="Object 13"/>
          <p:cNvGraphicFramePr>
            <a:graphicFrameLocks noChangeAspect="1"/>
          </p:cNvGraphicFramePr>
          <p:nvPr/>
        </p:nvGraphicFramePr>
        <p:xfrm>
          <a:off x="5751513" y="1682750"/>
          <a:ext cx="973137" cy="542925"/>
        </p:xfrm>
        <a:graphic>
          <a:graphicData uri="http://schemas.openxmlformats.org/presentationml/2006/ole">
            <p:oleObj spid="_x0000_s68621" name="Equation" r:id="rId3" imgW="406224" imgH="228501" progId="Equation.DSMT4">
              <p:embed/>
            </p:oleObj>
          </a:graphicData>
        </a:graphic>
      </p:graphicFrame>
      <p:sp>
        <p:nvSpPr>
          <p:cNvPr id="6863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8623" name="Object 15"/>
          <p:cNvGraphicFramePr>
            <a:graphicFrameLocks noChangeAspect="1"/>
          </p:cNvGraphicFramePr>
          <p:nvPr/>
        </p:nvGraphicFramePr>
        <p:xfrm>
          <a:off x="893763" y="4157663"/>
          <a:ext cx="7218362" cy="939800"/>
        </p:xfrm>
        <a:graphic>
          <a:graphicData uri="http://schemas.openxmlformats.org/presentationml/2006/ole">
            <p:oleObj spid="_x0000_s68623" name="Equation" r:id="rId4" imgW="4241800" imgH="5588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192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  <a:endParaRPr lang="en-GB" altLang="cs-CZ" sz="2400" b="1"/>
          </a:p>
        </p:txBody>
      </p:sp>
      <p:sp>
        <p:nvSpPr>
          <p:cNvPr id="8192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192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19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26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81927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2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81929" name="Picture 1694" descr="Graf 2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14513" y="1714500"/>
            <a:ext cx="5353050" cy="401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7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736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Definite integral – An area under/above a function</a:t>
            </a:r>
          </a:p>
          <a:p>
            <a:pPr algn="ctr"/>
            <a:r>
              <a:rPr lang="cs-CZ" altLang="cs-CZ" sz="2400" b="1"/>
              <a:t>Problem 2</a:t>
            </a:r>
            <a:endParaRPr lang="en-GB" altLang="cs-CZ" sz="2400" b="1"/>
          </a:p>
        </p:txBody>
      </p:sp>
      <p:sp>
        <p:nvSpPr>
          <p:cNvPr id="5736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7363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736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65" name="Text Box 9"/>
          <p:cNvSpPr txBox="1">
            <a:spLocks noChangeArrowheads="1"/>
          </p:cNvSpPr>
          <p:nvPr/>
        </p:nvSpPr>
        <p:spPr bwMode="auto">
          <a:xfrm>
            <a:off x="944563" y="4716463"/>
            <a:ext cx="1841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7366" name="Text Box 8"/>
          <p:cNvSpPr txBox="1">
            <a:spLocks noChangeArrowheads="1"/>
          </p:cNvSpPr>
          <p:nvPr/>
        </p:nvSpPr>
        <p:spPr bwMode="auto">
          <a:xfrm>
            <a:off x="822325" y="1985963"/>
            <a:ext cx="7558088" cy="444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400"/>
              <a:t>Find:</a:t>
            </a:r>
          </a:p>
          <a:p>
            <a:endParaRPr lang="cs-CZ" sz="2400"/>
          </a:p>
          <a:p>
            <a:r>
              <a:rPr lang="cs-CZ" sz="2400"/>
              <a:t>Solution: </a:t>
            </a:r>
          </a:p>
          <a:p>
            <a:endParaRPr lang="cs-CZ" sz="2400"/>
          </a:p>
          <a:p>
            <a:r>
              <a:rPr lang="cs-CZ" sz="2400"/>
              <a:t>This result means that the area under the function on</a:t>
            </a:r>
          </a:p>
          <a:p>
            <a:r>
              <a:rPr lang="cs-CZ" sz="2400"/>
              <a:t> the interval (0,3) is 9.</a:t>
            </a:r>
          </a:p>
          <a:p>
            <a:endParaRPr lang="cs-CZ" sz="2400"/>
          </a:p>
          <a:p>
            <a:r>
              <a:rPr lang="cs-CZ" sz="2400"/>
              <a:t>Important note: if a function is positive on the interval</a:t>
            </a:r>
          </a:p>
          <a:p>
            <a:r>
              <a:rPr lang="cs-CZ" sz="2400"/>
              <a:t>of integration, then the result will be a positive number.</a:t>
            </a:r>
          </a:p>
          <a:p>
            <a:r>
              <a:rPr lang="cs-CZ" sz="2400"/>
              <a:t>However, for a negative function the result will be </a:t>
            </a:r>
          </a:p>
          <a:p>
            <a:r>
              <a:rPr lang="cs-CZ" sz="2400"/>
              <a:t>negative!</a:t>
            </a:r>
          </a:p>
          <a:p>
            <a:endParaRPr lang="cs-CZ" sz="2200"/>
          </a:p>
        </p:txBody>
      </p:sp>
      <p:sp>
        <p:nvSpPr>
          <p:cNvPr id="57367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68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7369" name="Rectangle 14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7357" name="Object 13"/>
          <p:cNvGraphicFramePr>
            <a:graphicFrameLocks noChangeAspect="1"/>
          </p:cNvGraphicFramePr>
          <p:nvPr/>
        </p:nvGraphicFramePr>
        <p:xfrm>
          <a:off x="1773238" y="1828800"/>
          <a:ext cx="757237" cy="842963"/>
        </p:xfrm>
        <a:graphic>
          <a:graphicData uri="http://schemas.openxmlformats.org/presentationml/2006/ole">
            <p:oleObj spid="_x0000_s57357" name="Equation" r:id="rId3" imgW="419100" imgH="469900" progId="Equation.DSMT4">
              <p:embed/>
            </p:oleObj>
          </a:graphicData>
        </a:graphic>
      </p:graphicFrame>
      <p:sp>
        <p:nvSpPr>
          <p:cNvPr id="57370" name="Rectangle 16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7359" name="Object 15"/>
          <p:cNvGraphicFramePr>
            <a:graphicFrameLocks noChangeAspect="1"/>
          </p:cNvGraphicFramePr>
          <p:nvPr/>
        </p:nvGraphicFramePr>
        <p:xfrm>
          <a:off x="2222500" y="2549525"/>
          <a:ext cx="2968625" cy="855663"/>
        </p:xfrm>
        <a:graphic>
          <a:graphicData uri="http://schemas.openxmlformats.org/presentationml/2006/ole">
            <p:oleObj spid="_x0000_s57359" name="Equation" r:id="rId4" imgW="1752600" imgH="508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212</TotalTime>
  <Words>730</Words>
  <Application>Microsoft Office PowerPoint</Application>
  <PresentationFormat>Předvádění na obrazovce (4:3)</PresentationFormat>
  <Paragraphs>392</Paragraphs>
  <Slides>26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Šablona návrhu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Motiv sady Office</vt:lpstr>
      <vt:lpstr>Vlastní návrh</vt:lpstr>
      <vt:lpstr>Equation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  <vt:lpstr>Snímek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jm</cp:lastModifiedBy>
  <cp:revision>41</cp:revision>
  <dcterms:created xsi:type="dcterms:W3CDTF">2016-03-17T12:08:01Z</dcterms:created>
  <dcterms:modified xsi:type="dcterms:W3CDTF">2016-07-23T07:11:24Z</dcterms:modified>
</cp:coreProperties>
</file>