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91" r:id="rId4"/>
    <p:sldId id="283" r:id="rId5"/>
    <p:sldId id="284" r:id="rId6"/>
    <p:sldId id="285" r:id="rId7"/>
    <p:sldId id="286" r:id="rId8"/>
    <p:sldId id="292" r:id="rId9"/>
    <p:sldId id="293" r:id="rId10"/>
    <p:sldId id="294" r:id="rId11"/>
    <p:sldId id="287" r:id="rId12"/>
    <p:sldId id="288" r:id="rId13"/>
    <p:sldId id="295" r:id="rId14"/>
    <p:sldId id="289" r:id="rId15"/>
    <p:sldId id="290" r:id="rId16"/>
    <p:sldId id="298" r:id="rId17"/>
    <p:sldId id="296" r:id="rId18"/>
    <p:sldId id="299" r:id="rId19"/>
    <p:sldId id="300" r:id="rId20"/>
    <p:sldId id="301" r:id="rId21"/>
    <p:sldId id="302" r:id="rId22"/>
    <p:sldId id="303" r:id="rId23"/>
    <p:sldId id="304" r:id="rId24"/>
    <p:sldId id="305" r:id="rId25"/>
    <p:sldId id="306" r:id="rId26"/>
    <p:sldId id="307" r:id="rId27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307871"/>
    <a:srgbClr val="003300"/>
    <a:srgbClr val="006600"/>
    <a:srgbClr val="336600"/>
    <a:srgbClr val="00544D"/>
    <a:srgbClr val="6B2E6E"/>
    <a:srgbClr val="265787"/>
    <a:srgbClr val="00244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-90" y="-240"/>
      </p:cViewPr>
      <p:guideLst>
        <p:guide orient="horz" pos="4095"/>
        <p:guide pos="21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B026E-96B7-44D1-B6C2-6794A27D3A94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A1F82-7D41-4DB2-A472-54BF006F260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86AEF-B410-42F1-B36F-4A3D88A25F9A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EE68D1-4F4A-49B9-A00E-38DA3368CD0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34F121-F7F8-4EC8-AB26-157F82D31CA6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E328B-9F3E-4DE0-94E5-7F56E13EBC5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E8E1C7-C4BB-4657-B2F8-02A5562C8D40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301F1-4D07-49D3-92EE-099BFD65A6B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ED1BF-01CF-4A1C-8435-D7408922AFF8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2799E3-D362-44F5-B88D-219C9291AD9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F08105-5D03-4435-833E-5E24DBCDED55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BED7F-F0CE-48EE-8096-04D2613AD4A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230B10-4AC6-4762-A87E-6CF93C363735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AECA4-2FC6-42AB-BC51-41E49C159FB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9A3C53-8331-41F9-8DC8-F6D7D9C4C3E9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3A9800-C2B2-4E74-AEF7-92D4E78BD62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6338B4-FC21-4334-A55E-1D182734CEDA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4B98DC-0E41-49C9-969B-6FD3343EF4B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B9540-016F-49A6-9111-CA0A127ABFB9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E36B3E-6B89-4906-8791-E656EDA059E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35249-40BB-470A-85F1-35531C3802C1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EDE8FF-B8A8-491E-B5DC-4971D4FE402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BA576-E1CD-4326-9C4E-E16134BDF4D3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53AD5D-0406-4671-AEAD-EED4623C19CE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579ACC-076A-426F-ADFE-3E939843AA7B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7027E-6F38-4C89-B65D-A8C5D008485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C4A3BA-FB02-47C8-98BB-2B8A1BB40963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CD9B8-41C0-4073-A3D0-1C3E80EE420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F289E-DDFF-4884-AFF4-DDC6D2E4F1A6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38B65A-2614-457F-8B22-B38FE17137C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91F50-45B7-4809-A6F5-71B3A6DD5BA2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7BB78A-9CF3-4BE1-8A20-70A4E10D8D3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88CE8C-E6FF-41A3-861D-B836F72EC2C2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61F18-FCE6-47E6-8D0C-F96F17699E3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43C094-7F5F-420A-9EC0-CA22BF6565B6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672A7-F226-411F-971A-1E60BAB7B56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FCA7B-C810-4F98-84A1-F82CA6FA47F6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1BFF7-04B5-4758-B2AF-A16A00927F80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4AB8B2-3611-43AC-905A-B1C84B2DD42D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54F86-F2B3-4BF1-A88F-F01B0D958EA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F36EE4-9E46-494C-82C2-A87B5ABB26EF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BD8F23-FECA-4561-AE53-72D2B78DFDB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6447F-0502-4D96-A2E1-481924C7C56A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5B6137-F27F-4296-AFDD-5432A2F6B2D3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5A185DE-7E10-47ED-921B-5330D17D9C0E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E17233B-5405-4C6C-A67D-B39E716B976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3315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9897208-9EF2-45FF-88C2-BB40AC3FFA96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107C75F-0B17-43E2-96A5-98EA6D99E9B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1" r:id="rId2"/>
    <p:sldLayoutId id="2147483680" r:id="rId3"/>
    <p:sldLayoutId id="2147483679" r:id="rId4"/>
    <p:sldLayoutId id="2147483678" r:id="rId5"/>
    <p:sldLayoutId id="2147483677" r:id="rId6"/>
    <p:sldLayoutId id="2147483676" r:id="rId7"/>
    <p:sldLayoutId id="2147483675" r:id="rId8"/>
    <p:sldLayoutId id="2147483674" r:id="rId9"/>
    <p:sldLayoutId id="2147483673" r:id="rId10"/>
    <p:sldLayoutId id="214748367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15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0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5" Type="http://schemas.openxmlformats.org/officeDocument/2006/relationships/oleObject" Target="../embeddings/oleObject16.bin"/><Relationship Id="rId4" Type="http://schemas.openxmlformats.org/officeDocument/2006/relationships/image" Target="../media/image3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2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8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0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1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2571750"/>
            <a:ext cx="9144000" cy="18002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3600" b="1">
                <a:solidFill>
                  <a:srgbClr val="FFFFFF"/>
                </a:solidFill>
                <a:latin typeface="Arial" charset="0"/>
                <a:cs typeface="Arial" charset="0"/>
              </a:rPr>
              <a:t>Mathematics in economics</a:t>
            </a:r>
            <a:endParaRPr lang="en-GB" sz="3600" b="1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9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5602" name="TextovéPole 7"/>
          <p:cNvSpPr txBox="1">
            <a:spLocks noChangeArrowheads="1"/>
          </p:cNvSpPr>
          <p:nvPr/>
        </p:nvSpPr>
        <p:spPr bwMode="auto">
          <a:xfrm>
            <a:off x="0" y="4811713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/>
              <a:t>Mgr</a:t>
            </a:r>
            <a:r>
              <a:rPr lang="en-GB" altLang="cs-CZ"/>
              <a:t>. </a:t>
            </a:r>
            <a:r>
              <a:rPr lang="cs-CZ" altLang="cs-CZ"/>
              <a:t>Jiří Mazurek</a:t>
            </a:r>
            <a:r>
              <a:rPr lang="en-GB" altLang="cs-CZ"/>
              <a:t>, Ph.D.</a:t>
            </a:r>
          </a:p>
          <a:p>
            <a:pPr algn="ctr"/>
            <a:r>
              <a:rPr lang="cs-CZ" altLang="cs-CZ"/>
              <a:t>Mathematics in Economics</a:t>
            </a:r>
            <a:r>
              <a:rPr lang="en-GB" altLang="cs-CZ"/>
              <a:t>/</a:t>
            </a:r>
            <a:r>
              <a:rPr lang="cs-CZ" altLang="cs-CZ"/>
              <a:t>PMAT</a:t>
            </a:r>
            <a:endParaRPr lang="en-GB" altLang="cs-CZ"/>
          </a:p>
        </p:txBody>
      </p:sp>
      <p:pic>
        <p:nvPicPr>
          <p:cNvPr id="25603" name="Obrázek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26150" y="185738"/>
            <a:ext cx="2668588" cy="205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9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6018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Geometric series and its application</a:t>
            </a:r>
          </a:p>
          <a:p>
            <a:pPr algn="ctr"/>
            <a:r>
              <a:rPr lang="cs-CZ" altLang="cs-CZ" sz="2400" b="1"/>
              <a:t>in economics</a:t>
            </a:r>
            <a:endParaRPr lang="en-GB" altLang="cs-CZ" sz="2400" b="1"/>
          </a:p>
        </p:txBody>
      </p:sp>
      <p:sp>
        <p:nvSpPr>
          <p:cNvPr id="86019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86020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8602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6022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6023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6024" name="Text Box 9"/>
          <p:cNvSpPr txBox="1">
            <a:spLocks noChangeArrowheads="1"/>
          </p:cNvSpPr>
          <p:nvPr/>
        </p:nvSpPr>
        <p:spPr bwMode="auto">
          <a:xfrm>
            <a:off x="812800" y="1992313"/>
            <a:ext cx="7834313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A total revenue of a book or a movie: when a new book/movie</a:t>
            </a:r>
          </a:p>
          <a:p>
            <a:r>
              <a:rPr lang="cs-CZ" sz="2200"/>
              <a:t>is released, the highest revenue comes from the first week,</a:t>
            </a:r>
          </a:p>
          <a:p>
            <a:r>
              <a:rPr lang="cs-CZ" sz="2200"/>
              <a:t>and then the revenue decreases usually by 30-40%.</a:t>
            </a:r>
          </a:p>
          <a:p>
            <a:endParaRPr lang="cs-CZ" sz="2200"/>
          </a:p>
          <a:p>
            <a:r>
              <a:rPr lang="cs-CZ" sz="2200"/>
              <a:t>This situation can be modelled by an infinte geometric series,</a:t>
            </a:r>
          </a:p>
          <a:p>
            <a:r>
              <a:rPr lang="cs-CZ" sz="2200"/>
              <a:t>which gives a very good approximation of real revenues.</a:t>
            </a:r>
          </a:p>
          <a:p>
            <a:endParaRPr lang="cs-CZ" sz="2200"/>
          </a:p>
          <a:p>
            <a:endParaRPr lang="cs-CZ" sz="2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9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397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Geometric series and its application</a:t>
            </a:r>
          </a:p>
          <a:p>
            <a:pPr algn="ctr"/>
            <a:r>
              <a:rPr lang="cs-CZ" altLang="cs-CZ" sz="2400" b="1"/>
              <a:t>in economics</a:t>
            </a:r>
            <a:endParaRPr lang="en-GB" altLang="cs-CZ" sz="2400" b="1"/>
          </a:p>
        </p:txBody>
      </p:sp>
      <p:sp>
        <p:nvSpPr>
          <p:cNvPr id="8397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572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r>
              <a:rPr lang="cs-CZ" altLang="cs-CZ" sz="2200"/>
              <a:t>Example: Find the total revenue of a movie which earns 70 mil dollar during the first week, while earnings decrease by 30 % each week.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Solution: We have a geometric series</a:t>
            </a: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Clearly, a</a:t>
            </a:r>
            <a:r>
              <a:rPr lang="cs-CZ" altLang="cs-CZ" sz="1400"/>
              <a:t>1</a:t>
            </a:r>
            <a:r>
              <a:rPr lang="cs-CZ" altLang="cs-CZ" sz="2200"/>
              <a:t> = 70 and q = 0.7.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83972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8397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3974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3975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83976" name="obrázek 192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62250" y="3810000"/>
            <a:ext cx="2779713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3977" name="obrázek 192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52725" y="4760913"/>
            <a:ext cx="2657475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9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296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Geometric series and its application</a:t>
            </a:r>
          </a:p>
          <a:p>
            <a:pPr algn="ctr"/>
            <a:r>
              <a:rPr lang="cs-CZ" altLang="cs-CZ" sz="2400" b="1"/>
              <a:t>in economics</a:t>
            </a:r>
            <a:endParaRPr lang="en-GB" altLang="cs-CZ" sz="2400" b="1"/>
          </a:p>
        </p:txBody>
      </p:sp>
      <p:sp>
        <p:nvSpPr>
          <p:cNvPr id="8296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572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r>
              <a:rPr lang="cs-CZ" altLang="cs-CZ" sz="2200"/>
              <a:t>Example: Find the total revenue of a book which earns 0,5 mil dollar during the first week, while earnings decrease by 20 % each week.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Solution: We have a geometric series</a:t>
            </a: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Clearly, a</a:t>
            </a:r>
            <a:r>
              <a:rPr lang="cs-CZ" altLang="cs-CZ" sz="1400"/>
              <a:t>1</a:t>
            </a:r>
            <a:r>
              <a:rPr lang="cs-CZ" altLang="cs-CZ" sz="2200"/>
              <a:t> = 0.5 and q = 0.8.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82962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8296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964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965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2956" name="Object 12"/>
          <p:cNvGraphicFramePr>
            <a:graphicFrameLocks noChangeAspect="1"/>
          </p:cNvGraphicFramePr>
          <p:nvPr/>
        </p:nvGraphicFramePr>
        <p:xfrm>
          <a:off x="3316288" y="3736975"/>
          <a:ext cx="2808287" cy="300038"/>
        </p:xfrm>
        <a:graphic>
          <a:graphicData uri="http://schemas.openxmlformats.org/presentationml/2006/ole">
            <p:oleObj spid="_x0000_s82956" name="Equation" r:id="rId3" imgW="1663560" imgH="177480" progId="Equation.DSMT4">
              <p:embed/>
            </p:oleObj>
          </a:graphicData>
        </a:graphic>
      </p:graphicFrame>
      <p:graphicFrame>
        <p:nvGraphicFramePr>
          <p:cNvPr id="82958" name="Object 14"/>
          <p:cNvGraphicFramePr>
            <a:graphicFrameLocks noChangeAspect="1"/>
          </p:cNvGraphicFramePr>
          <p:nvPr/>
        </p:nvGraphicFramePr>
        <p:xfrm>
          <a:off x="3182938" y="4881563"/>
          <a:ext cx="1833562" cy="719137"/>
        </p:xfrm>
        <a:graphic>
          <a:graphicData uri="http://schemas.openxmlformats.org/presentationml/2006/ole">
            <p:oleObj spid="_x0000_s82958" name="Equation" r:id="rId4" imgW="1002960" imgH="3934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9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704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Geometric series and its application</a:t>
            </a:r>
            <a:endParaRPr lang="en-GB" altLang="cs-CZ" sz="2400" b="1"/>
          </a:p>
        </p:txBody>
      </p:sp>
      <p:sp>
        <p:nvSpPr>
          <p:cNvPr id="8704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87044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8704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7046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7047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7048" name="Text Box 9"/>
          <p:cNvSpPr txBox="1">
            <a:spLocks noChangeArrowheads="1"/>
          </p:cNvSpPr>
          <p:nvPr/>
        </p:nvSpPr>
        <p:spPr bwMode="auto">
          <a:xfrm>
            <a:off x="869950" y="1851025"/>
            <a:ext cx="7258050" cy="243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Other applications of geometric series include present</a:t>
            </a:r>
          </a:p>
          <a:p>
            <a:r>
              <a:rPr lang="cs-CZ" sz="2200"/>
              <a:t>values of annuities, bonds, etc.</a:t>
            </a:r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Generalization of number series is function series, which </a:t>
            </a:r>
          </a:p>
          <a:p>
            <a:r>
              <a:rPr lang="cs-CZ" sz="2200"/>
              <a:t>will be dealt in the second part of this lecture </a:t>
            </a:r>
          </a:p>
          <a:p>
            <a:r>
              <a:rPr lang="cs-CZ" sz="2200"/>
              <a:t>and Lecture 10.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9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8066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Geometric series – Problems to solve 1</a:t>
            </a:r>
            <a:endParaRPr lang="en-GB" altLang="cs-CZ" sz="2400" b="1"/>
          </a:p>
        </p:txBody>
      </p:sp>
      <p:sp>
        <p:nvSpPr>
          <p:cNvPr id="88067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88068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8806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8070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8071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8072" name="Text Box 9"/>
          <p:cNvSpPr txBox="1">
            <a:spLocks noChangeArrowheads="1"/>
          </p:cNvSpPr>
          <p:nvPr/>
        </p:nvSpPr>
        <p:spPr bwMode="auto">
          <a:xfrm>
            <a:off x="812800" y="1614488"/>
            <a:ext cx="660558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Is the series a geometric series? If yes, find its sum:</a:t>
            </a:r>
          </a:p>
        </p:txBody>
      </p:sp>
      <p:pic>
        <p:nvPicPr>
          <p:cNvPr id="88073" name="obrázek 192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54100" y="2835275"/>
            <a:ext cx="873125" cy="72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8074" name="obrázek 193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77925" y="3621088"/>
            <a:ext cx="94932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8075" name="obrázek 193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11250" y="2195513"/>
            <a:ext cx="104457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8076" name="obrázek 194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25550" y="4618038"/>
            <a:ext cx="935038" cy="636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9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9421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Geometric series – Problems to solve 2</a:t>
            </a:r>
            <a:endParaRPr lang="en-GB" altLang="cs-CZ" sz="2400" b="1"/>
          </a:p>
        </p:txBody>
      </p:sp>
      <p:sp>
        <p:nvSpPr>
          <p:cNvPr id="9421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94212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9421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4214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4215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4216" name="Text Box 9"/>
          <p:cNvSpPr txBox="1">
            <a:spLocks noChangeArrowheads="1"/>
          </p:cNvSpPr>
          <p:nvPr/>
        </p:nvSpPr>
        <p:spPr bwMode="auto">
          <a:xfrm>
            <a:off x="812800" y="1614488"/>
            <a:ext cx="660558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Is the series a geometric series? If yes, find its sum:</a:t>
            </a:r>
          </a:p>
        </p:txBody>
      </p:sp>
      <p:pic>
        <p:nvPicPr>
          <p:cNvPr id="94217" name="obrázek 194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9450" y="2308225"/>
            <a:ext cx="1509713" cy="66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218" name="obrázek 194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0400" y="3184525"/>
            <a:ext cx="995363" cy="735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219" name="obrázek 194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7388" y="3951288"/>
            <a:ext cx="8731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220" name="obrázek 194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30263" y="4778375"/>
            <a:ext cx="1187450" cy="70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9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9011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Geometric series – Problems to solve 3</a:t>
            </a:r>
            <a:endParaRPr lang="en-GB" altLang="cs-CZ" sz="2400" b="1"/>
          </a:p>
        </p:txBody>
      </p:sp>
      <p:sp>
        <p:nvSpPr>
          <p:cNvPr id="9011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90116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9011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0118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0119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0120" name="Text Box 9"/>
          <p:cNvSpPr txBox="1">
            <a:spLocks noChangeArrowheads="1"/>
          </p:cNvSpPr>
          <p:nvPr/>
        </p:nvSpPr>
        <p:spPr bwMode="auto">
          <a:xfrm>
            <a:off x="850900" y="17494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/>
          </a:p>
        </p:txBody>
      </p:sp>
      <p:sp>
        <p:nvSpPr>
          <p:cNvPr id="90121" name="Text Box 10"/>
          <p:cNvSpPr txBox="1">
            <a:spLocks noChangeArrowheads="1"/>
          </p:cNvSpPr>
          <p:nvPr/>
        </p:nvSpPr>
        <p:spPr bwMode="auto">
          <a:xfrm>
            <a:off x="1104900" y="1822450"/>
            <a:ext cx="6759575" cy="243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r>
              <a:rPr lang="cs-CZ" sz="2200"/>
              <a:t>A movie earns 45 million dollars on its opening week.</a:t>
            </a:r>
          </a:p>
          <a:p>
            <a:pPr marL="342900" indent="-342900"/>
            <a:r>
              <a:rPr lang="cs-CZ" sz="2200"/>
              <a:t>Find the total revenue of the movie for a decrease of:</a:t>
            </a:r>
          </a:p>
          <a:p>
            <a:pPr marL="342900" indent="-342900">
              <a:buFontTx/>
              <a:buAutoNum type="alphaLcParenR"/>
            </a:pPr>
            <a:r>
              <a:rPr lang="cs-CZ" sz="2200"/>
              <a:t>20%</a:t>
            </a:r>
          </a:p>
          <a:p>
            <a:pPr marL="342900" indent="-342900">
              <a:buFontTx/>
              <a:buAutoNum type="alphaLcParenR"/>
            </a:pPr>
            <a:r>
              <a:rPr lang="cs-CZ" sz="2200"/>
              <a:t>30%</a:t>
            </a:r>
          </a:p>
          <a:p>
            <a:pPr marL="342900" indent="-342900">
              <a:buFontTx/>
              <a:buAutoNum type="alphaLcParenR"/>
            </a:pPr>
            <a:r>
              <a:rPr lang="cs-CZ" sz="2200"/>
              <a:t>40%</a:t>
            </a:r>
          </a:p>
          <a:p>
            <a:pPr marL="342900" indent="-342900">
              <a:buFontTx/>
              <a:buAutoNum type="alphaLcParenR"/>
            </a:pPr>
            <a:r>
              <a:rPr lang="cs-CZ" sz="2200"/>
              <a:t>50% weekly.</a:t>
            </a:r>
          </a:p>
          <a:p>
            <a:pPr marL="342900" indent="-342900">
              <a:buFontTx/>
              <a:buAutoNum type="alphaLcParenR"/>
            </a:pPr>
            <a:endParaRPr lang="cs-CZ" sz="2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9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91138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Function series – an introduction</a:t>
            </a:r>
            <a:endParaRPr lang="en-GB" altLang="cs-CZ" sz="2400" b="1"/>
          </a:p>
        </p:txBody>
      </p:sp>
      <p:sp>
        <p:nvSpPr>
          <p:cNvPr id="91139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91140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9114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1142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1143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1144" name="Text Box 9"/>
          <p:cNvSpPr txBox="1">
            <a:spLocks noChangeArrowheads="1"/>
          </p:cNvSpPr>
          <p:nvPr/>
        </p:nvSpPr>
        <p:spPr bwMode="auto">
          <a:xfrm>
            <a:off x="850900" y="17494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/>
          </a:p>
        </p:txBody>
      </p:sp>
      <p:sp>
        <p:nvSpPr>
          <p:cNvPr id="91145" name="Text Box 10"/>
          <p:cNvSpPr txBox="1">
            <a:spLocks noChangeArrowheads="1"/>
          </p:cNvSpPr>
          <p:nvPr/>
        </p:nvSpPr>
        <p:spPr bwMode="auto">
          <a:xfrm>
            <a:off x="1104900" y="1822450"/>
            <a:ext cx="6731000" cy="176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r>
              <a:rPr lang="cs-CZ" sz="2200"/>
              <a:t>In the second part of this lecture we will introduce</a:t>
            </a:r>
          </a:p>
          <a:p>
            <a:pPr marL="342900" indent="-342900"/>
            <a:r>
              <a:rPr lang="cs-CZ" sz="2200"/>
              <a:t>function series, which are a generalization of number</a:t>
            </a:r>
          </a:p>
          <a:p>
            <a:pPr marL="342900" indent="-342900"/>
            <a:r>
              <a:rPr lang="cs-CZ" sz="2200"/>
              <a:t>series.</a:t>
            </a:r>
          </a:p>
          <a:p>
            <a:pPr marL="342900" indent="-342900"/>
            <a:endParaRPr lang="cs-CZ" sz="2200"/>
          </a:p>
          <a:p>
            <a:pPr marL="342900" indent="-342900"/>
            <a:r>
              <a:rPr lang="cs-CZ" sz="2200"/>
              <a:t>By a function series we mean the following series:</a:t>
            </a:r>
          </a:p>
        </p:txBody>
      </p:sp>
      <p:pic>
        <p:nvPicPr>
          <p:cNvPr id="91146" name="obrázek 197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27300" y="3905250"/>
            <a:ext cx="2947988" cy="741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9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9216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Function series – an introduction</a:t>
            </a:r>
            <a:endParaRPr lang="en-GB" altLang="cs-CZ" sz="2400" b="1"/>
          </a:p>
        </p:txBody>
      </p:sp>
      <p:sp>
        <p:nvSpPr>
          <p:cNvPr id="9216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92164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9216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166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167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168" name="Text Box 9"/>
          <p:cNvSpPr txBox="1">
            <a:spLocks noChangeArrowheads="1"/>
          </p:cNvSpPr>
          <p:nvPr/>
        </p:nvSpPr>
        <p:spPr bwMode="auto">
          <a:xfrm>
            <a:off x="850900" y="17494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/>
          </a:p>
        </p:txBody>
      </p:sp>
      <p:sp>
        <p:nvSpPr>
          <p:cNvPr id="92169" name="Text Box 10"/>
          <p:cNvSpPr txBox="1">
            <a:spLocks noChangeArrowheads="1"/>
          </p:cNvSpPr>
          <p:nvPr/>
        </p:nvSpPr>
        <p:spPr bwMode="auto">
          <a:xfrm>
            <a:off x="1104900" y="1822450"/>
            <a:ext cx="7042150" cy="377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r>
              <a:rPr lang="cs-CZ" sz="2200"/>
              <a:t>The main goal is to find x for which a function series</a:t>
            </a:r>
          </a:p>
          <a:p>
            <a:pPr marL="342900" indent="-342900"/>
            <a:r>
              <a:rPr lang="cs-CZ" sz="2200"/>
              <a:t>converges. This set is called range of convergence.</a:t>
            </a:r>
          </a:p>
          <a:p>
            <a:pPr marL="342900" indent="-342900"/>
            <a:endParaRPr lang="cs-CZ" sz="2200"/>
          </a:p>
          <a:p>
            <a:pPr marL="342900" indent="-342900"/>
            <a:endParaRPr lang="cs-CZ" sz="2200"/>
          </a:p>
          <a:p>
            <a:pPr marL="342900" indent="-342900"/>
            <a:r>
              <a:rPr lang="cs-CZ" sz="2200"/>
              <a:t>Example:  Let                                      be a given series.</a:t>
            </a:r>
          </a:p>
          <a:p>
            <a:pPr marL="342900" indent="-342900"/>
            <a:endParaRPr lang="cs-CZ" sz="2200"/>
          </a:p>
          <a:p>
            <a:pPr marL="342900" indent="-342900"/>
            <a:r>
              <a:rPr lang="cs-CZ" sz="2200"/>
              <a:t>Now, let x = ½. Then, we obtain:</a:t>
            </a:r>
          </a:p>
          <a:p>
            <a:pPr marL="342900" indent="-342900"/>
            <a:r>
              <a:rPr lang="cs-CZ" sz="2200"/>
              <a:t>This series is convergent.</a:t>
            </a:r>
          </a:p>
          <a:p>
            <a:pPr marL="342900" indent="-342900"/>
            <a:endParaRPr lang="cs-CZ" sz="2200"/>
          </a:p>
          <a:p>
            <a:pPr marL="342900" indent="-342900"/>
            <a:r>
              <a:rPr lang="cs-CZ" sz="2200"/>
              <a:t>However, when x = 2, we get:</a:t>
            </a:r>
          </a:p>
          <a:p>
            <a:pPr marL="342900" indent="-342900"/>
            <a:r>
              <a:rPr lang="cs-CZ" sz="2200"/>
              <a:t>which is divergent.</a:t>
            </a:r>
          </a:p>
        </p:txBody>
      </p:sp>
      <p:pic>
        <p:nvPicPr>
          <p:cNvPr id="92170" name="obrázek 197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59100" y="3016250"/>
            <a:ext cx="2786063" cy="712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71" name="obrázek 197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53050" y="3714750"/>
            <a:ext cx="2393950" cy="61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72" name="obrázek 197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27625" y="4730750"/>
            <a:ext cx="2155825" cy="60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9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9107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Function series </a:t>
            </a:r>
          </a:p>
          <a:p>
            <a:pPr algn="ctr"/>
            <a:r>
              <a:rPr lang="cs-CZ" altLang="cs-CZ" sz="2400" b="1"/>
              <a:t>Power series</a:t>
            </a:r>
            <a:endParaRPr lang="en-GB" altLang="cs-CZ" sz="2400" b="1"/>
          </a:p>
        </p:txBody>
      </p:sp>
      <p:sp>
        <p:nvSpPr>
          <p:cNvPr id="89108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89109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8911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11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12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13" name="Text Box 9"/>
          <p:cNvSpPr txBox="1">
            <a:spLocks noChangeArrowheads="1"/>
          </p:cNvSpPr>
          <p:nvPr/>
        </p:nvSpPr>
        <p:spPr bwMode="auto">
          <a:xfrm>
            <a:off x="850900" y="17494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/>
          </a:p>
        </p:txBody>
      </p:sp>
      <p:sp>
        <p:nvSpPr>
          <p:cNvPr id="89114" name="Text Box 10"/>
          <p:cNvSpPr txBox="1">
            <a:spLocks noChangeArrowheads="1"/>
          </p:cNvSpPr>
          <p:nvPr/>
        </p:nvSpPr>
        <p:spPr bwMode="auto">
          <a:xfrm>
            <a:off x="1104900" y="1822450"/>
            <a:ext cx="7181850" cy="344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r>
              <a:rPr lang="cs-CZ" sz="2200"/>
              <a:t>The simplest function series are power series:</a:t>
            </a:r>
          </a:p>
          <a:p>
            <a:pPr marL="342900" indent="-342900"/>
            <a:endParaRPr lang="cs-CZ" sz="2200"/>
          </a:p>
          <a:p>
            <a:pPr marL="342900" indent="-342900"/>
            <a:endParaRPr lang="cs-CZ" sz="2200"/>
          </a:p>
          <a:p>
            <a:pPr marL="342900" indent="-342900"/>
            <a:endParaRPr lang="cs-CZ" sz="2200"/>
          </a:p>
          <a:p>
            <a:pPr marL="342900" indent="-342900"/>
            <a:endParaRPr lang="cs-CZ" sz="2200"/>
          </a:p>
          <a:p>
            <a:pPr marL="342900" indent="-342900"/>
            <a:r>
              <a:rPr lang="cs-CZ" sz="2200"/>
              <a:t>Power series converge on an interval                   , where</a:t>
            </a:r>
          </a:p>
          <a:p>
            <a:pPr marL="342900" indent="-342900"/>
            <a:r>
              <a:rPr lang="cs-CZ" sz="2200" i="1"/>
              <a:t>a</a:t>
            </a:r>
            <a:r>
              <a:rPr lang="cs-CZ" sz="2200"/>
              <a:t> is called a centre of a series and     is a radius of a </a:t>
            </a:r>
          </a:p>
          <a:p>
            <a:pPr marL="342900" indent="-342900"/>
            <a:r>
              <a:rPr lang="cs-CZ" sz="2200"/>
              <a:t>convergence.</a:t>
            </a:r>
          </a:p>
          <a:p>
            <a:pPr marL="342900" indent="-342900"/>
            <a:endParaRPr lang="cs-CZ" sz="2200"/>
          </a:p>
          <a:p>
            <a:pPr marL="342900" indent="-342900"/>
            <a:endParaRPr lang="cs-CZ" sz="2200"/>
          </a:p>
        </p:txBody>
      </p:sp>
      <p:pic>
        <p:nvPicPr>
          <p:cNvPr id="89115" name="obrázek 199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92325" y="2544763"/>
            <a:ext cx="4987925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9116" name="obrázek 199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11850" y="3475038"/>
            <a:ext cx="1319213" cy="392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9105" name="Object 17"/>
          <p:cNvGraphicFramePr>
            <a:graphicFrameLocks noChangeAspect="1"/>
          </p:cNvGraphicFramePr>
          <p:nvPr/>
        </p:nvGraphicFramePr>
        <p:xfrm>
          <a:off x="5475288" y="3906838"/>
          <a:ext cx="331787" cy="358775"/>
        </p:xfrm>
        <a:graphic>
          <a:graphicData uri="http://schemas.openxmlformats.org/presentationml/2006/ole">
            <p:oleObj spid="_x0000_s89105" name="Equation" r:id="rId5" imgW="152280" imgH="1648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9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70668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Geometric series and its application</a:t>
            </a:r>
            <a:endParaRPr lang="en-GB" altLang="cs-CZ" sz="2400" b="1"/>
          </a:p>
        </p:txBody>
      </p:sp>
      <p:sp>
        <p:nvSpPr>
          <p:cNvPr id="70669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70670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7067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672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673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674" name="Text Box 9"/>
          <p:cNvSpPr txBox="1">
            <a:spLocks noChangeArrowheads="1"/>
          </p:cNvSpPr>
          <p:nvPr/>
        </p:nvSpPr>
        <p:spPr bwMode="auto">
          <a:xfrm>
            <a:off x="889000" y="1709738"/>
            <a:ext cx="7072313" cy="310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Geometric series belong among the most simple, </a:t>
            </a:r>
          </a:p>
          <a:p>
            <a:r>
              <a:rPr lang="cs-CZ" sz="2200"/>
              <a:t>yet the most used series in practice.</a:t>
            </a:r>
          </a:p>
          <a:p>
            <a:endParaRPr lang="cs-CZ" sz="2200"/>
          </a:p>
          <a:p>
            <a:r>
              <a:rPr lang="cs-CZ" sz="2200"/>
              <a:t>Definition:</a:t>
            </a:r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Simply put, elements of a geometric series is generated</a:t>
            </a:r>
          </a:p>
          <a:p>
            <a:r>
              <a:rPr lang="cs-CZ" sz="2200"/>
              <a:t>by multiplying each element by a constant q called</a:t>
            </a:r>
          </a:p>
          <a:p>
            <a:r>
              <a:rPr lang="cs-CZ" sz="2200"/>
              <a:t>the </a:t>
            </a:r>
            <a:r>
              <a:rPr lang="cs-CZ" sz="2200" i="1"/>
              <a:t>quotient</a:t>
            </a:r>
            <a:r>
              <a:rPr lang="cs-CZ" sz="2200"/>
              <a:t>.</a:t>
            </a:r>
          </a:p>
        </p:txBody>
      </p:sp>
      <p:sp>
        <p:nvSpPr>
          <p:cNvPr id="70675" name="Rectangle 11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0666" name="Object 10"/>
          <p:cNvGraphicFramePr>
            <a:graphicFrameLocks noChangeAspect="1"/>
          </p:cNvGraphicFramePr>
          <p:nvPr/>
        </p:nvGraphicFramePr>
        <p:xfrm>
          <a:off x="2554288" y="2671763"/>
          <a:ext cx="1989137" cy="822325"/>
        </p:xfrm>
        <a:graphic>
          <a:graphicData uri="http://schemas.openxmlformats.org/presentationml/2006/ole">
            <p:oleObj spid="_x0000_s70666" name="Equation" r:id="rId3" imgW="1040948" imgH="431613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9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9523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Function series </a:t>
            </a:r>
          </a:p>
          <a:p>
            <a:pPr algn="ctr"/>
            <a:r>
              <a:rPr lang="cs-CZ" altLang="cs-CZ" sz="2400" b="1"/>
              <a:t>Power series – cont.</a:t>
            </a:r>
            <a:endParaRPr lang="en-GB" altLang="cs-CZ" sz="2400" b="1"/>
          </a:p>
        </p:txBody>
      </p:sp>
      <p:sp>
        <p:nvSpPr>
          <p:cNvPr id="9523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95236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9523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5238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5239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5240" name="Text Box 9"/>
          <p:cNvSpPr txBox="1">
            <a:spLocks noChangeArrowheads="1"/>
          </p:cNvSpPr>
          <p:nvPr/>
        </p:nvSpPr>
        <p:spPr bwMode="auto">
          <a:xfrm>
            <a:off x="850900" y="17494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/>
          </a:p>
        </p:txBody>
      </p:sp>
      <p:sp>
        <p:nvSpPr>
          <p:cNvPr id="95241" name="Text Box 10"/>
          <p:cNvSpPr txBox="1">
            <a:spLocks noChangeArrowheads="1"/>
          </p:cNvSpPr>
          <p:nvPr/>
        </p:nvSpPr>
        <p:spPr bwMode="auto">
          <a:xfrm>
            <a:off x="1104900" y="1822450"/>
            <a:ext cx="6527800" cy="243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r>
              <a:rPr lang="cs-CZ" sz="2200"/>
              <a:t>The radius of convergence is given by the following</a:t>
            </a:r>
          </a:p>
          <a:p>
            <a:pPr marL="342900" indent="-342900"/>
            <a:r>
              <a:rPr lang="cs-CZ" sz="2200"/>
              <a:t>formulas:</a:t>
            </a:r>
          </a:p>
          <a:p>
            <a:pPr marL="342900" indent="-342900"/>
            <a:endParaRPr lang="cs-CZ" sz="2200"/>
          </a:p>
          <a:p>
            <a:pPr marL="342900" indent="-342900"/>
            <a:endParaRPr lang="cs-CZ" sz="2200"/>
          </a:p>
          <a:p>
            <a:pPr marL="342900" indent="-342900"/>
            <a:endParaRPr lang="cs-CZ" sz="2200"/>
          </a:p>
          <a:p>
            <a:pPr marL="342900" indent="-342900"/>
            <a:endParaRPr lang="cs-CZ" sz="2200"/>
          </a:p>
          <a:p>
            <a:pPr marL="342900" indent="-342900"/>
            <a:endParaRPr lang="cs-CZ" sz="2200"/>
          </a:p>
        </p:txBody>
      </p:sp>
      <p:pic>
        <p:nvPicPr>
          <p:cNvPr id="95242" name="obrázek 199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03563" y="2733675"/>
            <a:ext cx="1495425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5243" name="obrázek 199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14688" y="3713163"/>
            <a:ext cx="1460500" cy="846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5244" name="Rectangle 16"/>
          <p:cNvSpPr>
            <a:spLocks noChangeArrowheads="1"/>
          </p:cNvSpPr>
          <p:nvPr/>
        </p:nvSpPr>
        <p:spPr bwMode="auto">
          <a:xfrm>
            <a:off x="1042988" y="4708525"/>
            <a:ext cx="734536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cs-CZ" sz="2200"/>
              <a:t>A convergence of a series in points</a:t>
            </a:r>
            <a:r>
              <a:rPr lang="cs-CZ" i="1"/>
              <a:t> a</a:t>
            </a:r>
            <a:r>
              <a:rPr lang="cs-CZ"/>
              <a:t> + </a:t>
            </a:r>
            <a:r>
              <a:rPr lang="cs-CZ" i="1"/>
              <a:t>ρ </a:t>
            </a:r>
            <a:r>
              <a:rPr lang="cs-CZ" sz="2200"/>
              <a:t>and</a:t>
            </a:r>
            <a:r>
              <a:rPr lang="cs-CZ"/>
              <a:t> </a:t>
            </a:r>
            <a:r>
              <a:rPr lang="cs-CZ" i="1"/>
              <a:t>a</a:t>
            </a:r>
            <a:r>
              <a:rPr lang="cs-CZ"/>
              <a:t> – </a:t>
            </a:r>
            <a:r>
              <a:rPr lang="cs-CZ" i="1"/>
              <a:t>ρ</a:t>
            </a:r>
            <a:r>
              <a:rPr lang="cs-CZ"/>
              <a:t>  </a:t>
            </a:r>
            <a:r>
              <a:rPr lang="cs-CZ" sz="2200"/>
              <a:t>must be</a:t>
            </a:r>
          </a:p>
          <a:p>
            <a:r>
              <a:rPr lang="cs-CZ" sz="2200"/>
              <a:t>resolved separately.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9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96258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Function series </a:t>
            </a:r>
          </a:p>
          <a:p>
            <a:pPr algn="ctr"/>
            <a:r>
              <a:rPr lang="cs-CZ" altLang="cs-CZ" sz="2400" b="1"/>
              <a:t>Power series – Problem 1</a:t>
            </a:r>
            <a:endParaRPr lang="en-GB" altLang="cs-CZ" sz="2400" b="1"/>
          </a:p>
        </p:txBody>
      </p:sp>
      <p:sp>
        <p:nvSpPr>
          <p:cNvPr id="96259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96260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9626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6262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6263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6264" name="Text Box 9"/>
          <p:cNvSpPr txBox="1">
            <a:spLocks noChangeArrowheads="1"/>
          </p:cNvSpPr>
          <p:nvPr/>
        </p:nvSpPr>
        <p:spPr bwMode="auto">
          <a:xfrm>
            <a:off x="850900" y="17494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/>
          </a:p>
        </p:txBody>
      </p:sp>
      <p:sp>
        <p:nvSpPr>
          <p:cNvPr id="96265" name="Text Box 10"/>
          <p:cNvSpPr txBox="1">
            <a:spLocks noChangeArrowheads="1"/>
          </p:cNvSpPr>
          <p:nvPr/>
        </p:nvSpPr>
        <p:spPr bwMode="auto">
          <a:xfrm>
            <a:off x="1104900" y="1822450"/>
            <a:ext cx="184150" cy="210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endParaRPr lang="cs-CZ" sz="2200"/>
          </a:p>
          <a:p>
            <a:pPr marL="342900" indent="-342900"/>
            <a:endParaRPr lang="cs-CZ" sz="2200"/>
          </a:p>
          <a:p>
            <a:pPr marL="342900" indent="-342900"/>
            <a:endParaRPr lang="cs-CZ" sz="2200"/>
          </a:p>
          <a:p>
            <a:pPr marL="342900" indent="-342900"/>
            <a:endParaRPr lang="cs-CZ" sz="2200"/>
          </a:p>
          <a:p>
            <a:pPr marL="342900" indent="-342900"/>
            <a:endParaRPr lang="cs-CZ" sz="2200"/>
          </a:p>
          <a:p>
            <a:pPr marL="342900" indent="-342900"/>
            <a:endParaRPr lang="cs-CZ" sz="2200"/>
          </a:p>
        </p:txBody>
      </p:sp>
      <p:sp>
        <p:nvSpPr>
          <p:cNvPr id="96266" name="Rectangle 16"/>
          <p:cNvSpPr>
            <a:spLocks noChangeArrowheads="1"/>
          </p:cNvSpPr>
          <p:nvPr/>
        </p:nvSpPr>
        <p:spPr bwMode="auto">
          <a:xfrm>
            <a:off x="571500" y="2028825"/>
            <a:ext cx="7245350" cy="377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cs-CZ" sz="2200"/>
              <a:t>Find the interval of convergence of the series                  .</a:t>
            </a:r>
          </a:p>
          <a:p>
            <a:endParaRPr lang="cs-CZ" sz="2200"/>
          </a:p>
          <a:p>
            <a:r>
              <a:rPr lang="cs-CZ" sz="2200"/>
              <a:t>Solution:</a:t>
            </a:r>
          </a:p>
          <a:p>
            <a:r>
              <a:rPr lang="cs-CZ" sz="2200"/>
              <a:t>We see that a = 2 and               .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Hence: </a:t>
            </a:r>
          </a:p>
          <a:p>
            <a:r>
              <a:rPr lang="cs-CZ" sz="2200"/>
              <a:t>It can be shown the series is divergent at -1 and +1.</a:t>
            </a:r>
          </a:p>
        </p:txBody>
      </p:sp>
      <p:pic>
        <p:nvPicPr>
          <p:cNvPr id="96267" name="obrázek 199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26188" y="1917700"/>
            <a:ext cx="1243012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6268" name="obrázek 199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44888" y="3008313"/>
            <a:ext cx="796925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6269" name="obrázek 199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60625" y="3827463"/>
            <a:ext cx="2597150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6270" name="obrázek 199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828800" y="4994275"/>
            <a:ext cx="38385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9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9728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Function series </a:t>
            </a:r>
          </a:p>
          <a:p>
            <a:pPr algn="ctr"/>
            <a:r>
              <a:rPr lang="cs-CZ" altLang="cs-CZ" sz="2400" b="1"/>
              <a:t>Power series – Problem 2</a:t>
            </a:r>
            <a:endParaRPr lang="en-GB" altLang="cs-CZ" sz="2400" b="1"/>
          </a:p>
        </p:txBody>
      </p:sp>
      <p:sp>
        <p:nvSpPr>
          <p:cNvPr id="9728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97284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9728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7286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7287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7288" name="Text Box 9"/>
          <p:cNvSpPr txBox="1">
            <a:spLocks noChangeArrowheads="1"/>
          </p:cNvSpPr>
          <p:nvPr/>
        </p:nvSpPr>
        <p:spPr bwMode="auto">
          <a:xfrm>
            <a:off x="850900" y="17494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/>
          </a:p>
        </p:txBody>
      </p:sp>
      <p:sp>
        <p:nvSpPr>
          <p:cNvPr id="97289" name="Text Box 10"/>
          <p:cNvSpPr txBox="1">
            <a:spLocks noChangeArrowheads="1"/>
          </p:cNvSpPr>
          <p:nvPr/>
        </p:nvSpPr>
        <p:spPr bwMode="auto">
          <a:xfrm>
            <a:off x="1104900" y="1822450"/>
            <a:ext cx="184150" cy="210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endParaRPr lang="cs-CZ" sz="2200"/>
          </a:p>
          <a:p>
            <a:pPr marL="342900" indent="-342900"/>
            <a:endParaRPr lang="cs-CZ" sz="2200"/>
          </a:p>
          <a:p>
            <a:pPr marL="342900" indent="-342900"/>
            <a:endParaRPr lang="cs-CZ" sz="2200"/>
          </a:p>
          <a:p>
            <a:pPr marL="342900" indent="-342900"/>
            <a:endParaRPr lang="cs-CZ" sz="2200"/>
          </a:p>
          <a:p>
            <a:pPr marL="342900" indent="-342900"/>
            <a:endParaRPr lang="cs-CZ" sz="2200"/>
          </a:p>
          <a:p>
            <a:pPr marL="342900" indent="-342900"/>
            <a:endParaRPr lang="cs-CZ" sz="2200"/>
          </a:p>
        </p:txBody>
      </p:sp>
      <p:sp>
        <p:nvSpPr>
          <p:cNvPr id="97290" name="Rectangle 16"/>
          <p:cNvSpPr>
            <a:spLocks noChangeArrowheads="1"/>
          </p:cNvSpPr>
          <p:nvPr/>
        </p:nvSpPr>
        <p:spPr bwMode="auto">
          <a:xfrm>
            <a:off x="571500" y="2195513"/>
            <a:ext cx="7370763" cy="344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cs-CZ" sz="2200"/>
              <a:t>Find the interval of convergence of the series                  .</a:t>
            </a:r>
          </a:p>
          <a:p>
            <a:endParaRPr lang="cs-CZ" sz="2200"/>
          </a:p>
          <a:p>
            <a:r>
              <a:rPr lang="cs-CZ" sz="2200"/>
              <a:t>Solution:</a:t>
            </a:r>
          </a:p>
          <a:p>
            <a:r>
              <a:rPr lang="cs-CZ" sz="2200"/>
              <a:t>We see that a = -5 and               .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Therefore, the series is convergent only at its center (-5).  </a:t>
            </a:r>
          </a:p>
        </p:txBody>
      </p:sp>
      <p:pic>
        <p:nvPicPr>
          <p:cNvPr id="97291" name="obrázek 200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26188" y="1946275"/>
            <a:ext cx="1187450" cy="6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292" name="obrázek 200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30613" y="3208338"/>
            <a:ext cx="806450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293" name="obrázek 20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27238" y="3808413"/>
            <a:ext cx="468788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9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98306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Function series </a:t>
            </a:r>
          </a:p>
          <a:p>
            <a:pPr algn="ctr"/>
            <a:r>
              <a:rPr lang="cs-CZ" altLang="cs-CZ" sz="2400" b="1"/>
              <a:t>Power series – Problem 3</a:t>
            </a:r>
            <a:endParaRPr lang="en-GB" altLang="cs-CZ" sz="2400" b="1"/>
          </a:p>
        </p:txBody>
      </p:sp>
      <p:sp>
        <p:nvSpPr>
          <p:cNvPr id="98307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98308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9830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8310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8311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8312" name="Text Box 9"/>
          <p:cNvSpPr txBox="1">
            <a:spLocks noChangeArrowheads="1"/>
          </p:cNvSpPr>
          <p:nvPr/>
        </p:nvSpPr>
        <p:spPr bwMode="auto">
          <a:xfrm>
            <a:off x="850900" y="17494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/>
          </a:p>
        </p:txBody>
      </p:sp>
      <p:sp>
        <p:nvSpPr>
          <p:cNvPr id="98313" name="Text Box 10"/>
          <p:cNvSpPr txBox="1">
            <a:spLocks noChangeArrowheads="1"/>
          </p:cNvSpPr>
          <p:nvPr/>
        </p:nvSpPr>
        <p:spPr bwMode="auto">
          <a:xfrm>
            <a:off x="1104900" y="1822450"/>
            <a:ext cx="184150" cy="210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endParaRPr lang="cs-CZ" sz="2200"/>
          </a:p>
          <a:p>
            <a:pPr marL="342900" indent="-342900"/>
            <a:endParaRPr lang="cs-CZ" sz="2200"/>
          </a:p>
          <a:p>
            <a:pPr marL="342900" indent="-342900"/>
            <a:endParaRPr lang="cs-CZ" sz="2200"/>
          </a:p>
          <a:p>
            <a:pPr marL="342900" indent="-342900"/>
            <a:endParaRPr lang="cs-CZ" sz="2200"/>
          </a:p>
          <a:p>
            <a:pPr marL="342900" indent="-342900"/>
            <a:endParaRPr lang="cs-CZ" sz="2200"/>
          </a:p>
          <a:p>
            <a:pPr marL="342900" indent="-342900"/>
            <a:endParaRPr lang="cs-CZ" sz="2200"/>
          </a:p>
        </p:txBody>
      </p:sp>
      <p:sp>
        <p:nvSpPr>
          <p:cNvPr id="98314" name="Rectangle 16"/>
          <p:cNvSpPr>
            <a:spLocks noChangeArrowheads="1"/>
          </p:cNvSpPr>
          <p:nvPr/>
        </p:nvSpPr>
        <p:spPr bwMode="auto">
          <a:xfrm>
            <a:off x="571500" y="2195513"/>
            <a:ext cx="7245350" cy="344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cs-CZ" sz="2200"/>
              <a:t>Find the interval of convergence of the series                  .</a:t>
            </a:r>
          </a:p>
          <a:p>
            <a:endParaRPr lang="cs-CZ" sz="2200"/>
          </a:p>
          <a:p>
            <a:r>
              <a:rPr lang="cs-CZ" sz="2200"/>
              <a:t>Solution:</a:t>
            </a:r>
          </a:p>
          <a:p>
            <a:r>
              <a:rPr lang="cs-CZ" sz="2200"/>
              <a:t>We see that a = -1 and               .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Hence: </a:t>
            </a:r>
          </a:p>
        </p:txBody>
      </p:sp>
      <p:pic>
        <p:nvPicPr>
          <p:cNvPr id="98315" name="obrázek 20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26188" y="2000250"/>
            <a:ext cx="1368425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316" name="obrázek 20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65525" y="2955925"/>
            <a:ext cx="987425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317" name="obrázek 201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73300" y="3856038"/>
            <a:ext cx="3498850" cy="108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318" name="obrázek 201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724025" y="5230813"/>
            <a:ext cx="5341938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9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9933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Function series </a:t>
            </a:r>
          </a:p>
          <a:p>
            <a:pPr algn="ctr"/>
            <a:r>
              <a:rPr lang="cs-CZ" altLang="cs-CZ" sz="2400" b="1"/>
              <a:t>Power series – Problem to solve</a:t>
            </a:r>
            <a:endParaRPr lang="en-GB" altLang="cs-CZ" sz="2400" b="1"/>
          </a:p>
        </p:txBody>
      </p:sp>
      <p:sp>
        <p:nvSpPr>
          <p:cNvPr id="9933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99332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9933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9334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9335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9336" name="Text Box 9"/>
          <p:cNvSpPr txBox="1">
            <a:spLocks noChangeArrowheads="1"/>
          </p:cNvSpPr>
          <p:nvPr/>
        </p:nvSpPr>
        <p:spPr bwMode="auto">
          <a:xfrm>
            <a:off x="850900" y="17494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/>
          </a:p>
        </p:txBody>
      </p:sp>
      <p:sp>
        <p:nvSpPr>
          <p:cNvPr id="99337" name="Text Box 10"/>
          <p:cNvSpPr txBox="1">
            <a:spLocks noChangeArrowheads="1"/>
          </p:cNvSpPr>
          <p:nvPr/>
        </p:nvSpPr>
        <p:spPr bwMode="auto">
          <a:xfrm>
            <a:off x="1104900" y="1822450"/>
            <a:ext cx="184150" cy="210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endParaRPr lang="cs-CZ" sz="2200"/>
          </a:p>
          <a:p>
            <a:pPr marL="342900" indent="-342900"/>
            <a:endParaRPr lang="cs-CZ" sz="2200"/>
          </a:p>
          <a:p>
            <a:pPr marL="342900" indent="-342900"/>
            <a:endParaRPr lang="cs-CZ" sz="2200"/>
          </a:p>
          <a:p>
            <a:pPr marL="342900" indent="-342900"/>
            <a:endParaRPr lang="cs-CZ" sz="2200"/>
          </a:p>
          <a:p>
            <a:pPr marL="342900" indent="-342900"/>
            <a:endParaRPr lang="cs-CZ" sz="2200"/>
          </a:p>
          <a:p>
            <a:pPr marL="342900" indent="-342900"/>
            <a:endParaRPr lang="cs-CZ" sz="2200"/>
          </a:p>
        </p:txBody>
      </p:sp>
      <p:sp>
        <p:nvSpPr>
          <p:cNvPr id="99338" name="Rectangle 16"/>
          <p:cNvSpPr>
            <a:spLocks noChangeArrowheads="1"/>
          </p:cNvSpPr>
          <p:nvPr/>
        </p:nvSpPr>
        <p:spPr bwMode="auto">
          <a:xfrm>
            <a:off x="382588" y="1873250"/>
            <a:ext cx="6078537" cy="210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cs-CZ" sz="2200"/>
              <a:t>   Find the interval of convergence of the series: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pic>
        <p:nvPicPr>
          <p:cNvPr id="99339" name="obrázek 21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55688" y="2430463"/>
            <a:ext cx="1074737" cy="681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9340" name="obrázek 213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71550" y="4110038"/>
            <a:ext cx="1109663" cy="74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9341" name="obrázek 213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65213" y="3195638"/>
            <a:ext cx="909637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9342" name="obrázek 213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31888" y="5053013"/>
            <a:ext cx="1649412" cy="68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9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00354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100355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1003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0357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0358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0359" name="Text Box 9"/>
          <p:cNvSpPr txBox="1">
            <a:spLocks noChangeArrowheads="1"/>
          </p:cNvSpPr>
          <p:nvPr/>
        </p:nvSpPr>
        <p:spPr bwMode="auto">
          <a:xfrm>
            <a:off x="850900" y="17494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/>
          </a:p>
        </p:txBody>
      </p:sp>
      <p:sp>
        <p:nvSpPr>
          <p:cNvPr id="100360" name="Text Box 10"/>
          <p:cNvSpPr txBox="1">
            <a:spLocks noChangeArrowheads="1"/>
          </p:cNvSpPr>
          <p:nvPr/>
        </p:nvSpPr>
        <p:spPr bwMode="auto">
          <a:xfrm>
            <a:off x="1104900" y="1822450"/>
            <a:ext cx="184150" cy="210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endParaRPr lang="cs-CZ" sz="2200"/>
          </a:p>
          <a:p>
            <a:pPr marL="342900" indent="-342900"/>
            <a:endParaRPr lang="cs-CZ" sz="2200"/>
          </a:p>
          <a:p>
            <a:pPr marL="342900" indent="-342900"/>
            <a:endParaRPr lang="cs-CZ" sz="2200"/>
          </a:p>
          <a:p>
            <a:pPr marL="342900" indent="-342900"/>
            <a:endParaRPr lang="cs-CZ" sz="2200"/>
          </a:p>
          <a:p>
            <a:pPr marL="342900" indent="-342900"/>
            <a:endParaRPr lang="cs-CZ" sz="2200"/>
          </a:p>
          <a:p>
            <a:pPr marL="342900" indent="-342900"/>
            <a:endParaRPr lang="cs-CZ" sz="2200"/>
          </a:p>
        </p:txBody>
      </p:sp>
      <p:sp>
        <p:nvSpPr>
          <p:cNvPr id="100361" name="Rectangle 16"/>
          <p:cNvSpPr>
            <a:spLocks noChangeArrowheads="1"/>
          </p:cNvSpPr>
          <p:nvPr/>
        </p:nvSpPr>
        <p:spPr bwMode="auto">
          <a:xfrm>
            <a:off x="382588" y="2709863"/>
            <a:ext cx="417512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cs-CZ" sz="2200"/>
              <a:t>   </a:t>
            </a:r>
          </a:p>
        </p:txBody>
      </p:sp>
      <p:sp>
        <p:nvSpPr>
          <p:cNvPr id="100362" name="Text Box 16"/>
          <p:cNvSpPr txBox="1">
            <a:spLocks noChangeArrowheads="1"/>
          </p:cNvSpPr>
          <p:nvPr/>
        </p:nvSpPr>
        <p:spPr bwMode="auto">
          <a:xfrm>
            <a:off x="2933700" y="3028950"/>
            <a:ext cx="3668713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Thank you for your attention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9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532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Geometric series – numerical examples</a:t>
            </a:r>
            <a:endParaRPr lang="en-GB" altLang="cs-CZ" sz="2400" b="1"/>
          </a:p>
        </p:txBody>
      </p:sp>
      <p:sp>
        <p:nvSpPr>
          <p:cNvPr id="5532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472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r>
              <a:rPr lang="cs-CZ" altLang="cs-CZ" sz="2200"/>
              <a:t>Examples of geometric series:</a:t>
            </a: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In this series a</a:t>
            </a:r>
            <a:r>
              <a:rPr lang="cs-CZ" altLang="cs-CZ" sz="1400"/>
              <a:t>1</a:t>
            </a:r>
            <a:r>
              <a:rPr lang="cs-CZ" altLang="cs-CZ" sz="2200"/>
              <a:t> = 2 and q = 2/3.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Another example:</a:t>
            </a: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Here, a</a:t>
            </a:r>
            <a:r>
              <a:rPr lang="cs-CZ" altLang="cs-CZ" sz="1400"/>
              <a:t>1</a:t>
            </a:r>
            <a:r>
              <a:rPr lang="cs-CZ" altLang="cs-CZ" sz="2200"/>
              <a:t> = 1 and q = 2.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5322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532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5324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5325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5326" name="Rectangle 20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5315" name="Object 19"/>
          <p:cNvGraphicFramePr>
            <a:graphicFrameLocks noChangeAspect="1"/>
          </p:cNvGraphicFramePr>
          <p:nvPr/>
        </p:nvGraphicFramePr>
        <p:xfrm>
          <a:off x="2216150" y="2068513"/>
          <a:ext cx="1800225" cy="812800"/>
        </p:xfrm>
        <a:graphic>
          <a:graphicData uri="http://schemas.openxmlformats.org/presentationml/2006/ole">
            <p:oleObj spid="_x0000_s55315" name="Equation" r:id="rId3" imgW="888614" imgH="393529" progId="Equation.DSMT4">
              <p:embed/>
            </p:oleObj>
          </a:graphicData>
        </a:graphic>
      </p:graphicFrame>
      <p:graphicFrame>
        <p:nvGraphicFramePr>
          <p:cNvPr id="55318" name="Object 22"/>
          <p:cNvGraphicFramePr>
            <a:graphicFrameLocks noChangeAspect="1"/>
          </p:cNvGraphicFramePr>
          <p:nvPr/>
        </p:nvGraphicFramePr>
        <p:xfrm>
          <a:off x="2282825" y="4090988"/>
          <a:ext cx="1935163" cy="476250"/>
        </p:xfrm>
        <a:graphic>
          <a:graphicData uri="http://schemas.openxmlformats.org/presentationml/2006/ole">
            <p:oleObj spid="_x0000_s55318" name="Equation" r:id="rId4" imgW="825480" imgH="20304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9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350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Geometric series and its sum</a:t>
            </a:r>
            <a:endParaRPr lang="en-GB" altLang="cs-CZ" sz="2400" b="1"/>
          </a:p>
        </p:txBody>
      </p:sp>
      <p:sp>
        <p:nvSpPr>
          <p:cNvPr id="6350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3504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350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06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07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08" name="Text Box 9"/>
          <p:cNvSpPr txBox="1">
            <a:spLocks noChangeArrowheads="1"/>
          </p:cNvSpPr>
          <p:nvPr/>
        </p:nvSpPr>
        <p:spPr bwMode="auto">
          <a:xfrm>
            <a:off x="860425" y="1719263"/>
            <a:ext cx="7772400" cy="2436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The sum of first </a:t>
            </a:r>
            <a:r>
              <a:rPr lang="cs-CZ" sz="2200" i="1"/>
              <a:t>n</a:t>
            </a:r>
            <a:r>
              <a:rPr lang="cs-CZ" sz="2200"/>
              <a:t> numbers of a geometric series is given as: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The sum of a convergent infinite geometric series is given as:</a:t>
            </a:r>
          </a:p>
        </p:txBody>
      </p:sp>
      <p:sp>
        <p:nvSpPr>
          <p:cNvPr id="63509" name="Rectangle 11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3498" name="Object 10"/>
          <p:cNvGraphicFramePr>
            <a:graphicFrameLocks noChangeAspect="1"/>
          </p:cNvGraphicFramePr>
          <p:nvPr/>
        </p:nvGraphicFramePr>
        <p:xfrm>
          <a:off x="2892425" y="2338388"/>
          <a:ext cx="1508125" cy="769937"/>
        </p:xfrm>
        <a:graphic>
          <a:graphicData uri="http://schemas.openxmlformats.org/presentationml/2006/ole">
            <p:oleObj spid="_x0000_s63498" name="Equation" r:id="rId3" imgW="875920" imgH="444307" progId="Equation.DSMT4">
              <p:embed/>
            </p:oleObj>
          </a:graphicData>
        </a:graphic>
      </p:graphicFrame>
      <p:sp>
        <p:nvSpPr>
          <p:cNvPr id="63510" name="Rectangle 13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3500" name="Object 12"/>
          <p:cNvGraphicFramePr>
            <a:graphicFrameLocks noChangeAspect="1"/>
          </p:cNvGraphicFramePr>
          <p:nvPr/>
        </p:nvGraphicFramePr>
        <p:xfrm>
          <a:off x="3298825" y="4302125"/>
          <a:ext cx="958850" cy="727075"/>
        </p:xfrm>
        <a:graphic>
          <a:graphicData uri="http://schemas.openxmlformats.org/presentationml/2006/ole">
            <p:oleObj spid="_x0000_s63500" name="Equation" r:id="rId4" imgW="545863" imgH="418918" progId="Equation.DSMT4">
              <p:embed/>
            </p:oleObj>
          </a:graphicData>
        </a:graphic>
      </p:graphicFrame>
      <p:sp>
        <p:nvSpPr>
          <p:cNvPr id="63511" name="Text Box 14"/>
          <p:cNvSpPr txBox="1">
            <a:spLocks noChangeArrowheads="1"/>
          </p:cNvSpPr>
          <p:nvPr/>
        </p:nvSpPr>
        <p:spPr bwMode="auto">
          <a:xfrm>
            <a:off x="982663" y="5300663"/>
            <a:ext cx="69945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Note: The latter formula is obtained as a limit to infinity </a:t>
            </a:r>
          </a:p>
          <a:p>
            <a:r>
              <a:rPr lang="cs-CZ" sz="2200"/>
              <a:t>of the former formula.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9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452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Geometric series and its convergence</a:t>
            </a:r>
            <a:endParaRPr lang="en-GB" altLang="cs-CZ" sz="2400" b="1"/>
          </a:p>
        </p:txBody>
      </p:sp>
      <p:sp>
        <p:nvSpPr>
          <p:cNvPr id="6452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4526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452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28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29" name="Text Box 9"/>
          <p:cNvSpPr txBox="1">
            <a:spLocks noChangeArrowheads="1"/>
          </p:cNvSpPr>
          <p:nvPr/>
        </p:nvSpPr>
        <p:spPr bwMode="auto">
          <a:xfrm>
            <a:off x="1095375" y="1595438"/>
            <a:ext cx="5688013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Geometric series is convergent if and only if:</a:t>
            </a:r>
          </a:p>
        </p:txBody>
      </p:sp>
      <p:sp>
        <p:nvSpPr>
          <p:cNvPr id="64530" name="Rectangle 11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4522" name="Object 10"/>
          <p:cNvGraphicFramePr>
            <a:graphicFrameLocks noChangeAspect="1"/>
          </p:cNvGraphicFramePr>
          <p:nvPr/>
        </p:nvGraphicFramePr>
        <p:xfrm>
          <a:off x="3836988" y="2254250"/>
          <a:ext cx="785812" cy="530225"/>
        </p:xfrm>
        <a:graphic>
          <a:graphicData uri="http://schemas.openxmlformats.org/presentationml/2006/ole">
            <p:oleObj spid="_x0000_s64522" name="Equation" r:id="rId3" imgW="380835" imgH="253890" progId="Equation.DSMT4">
              <p:embed/>
            </p:oleObj>
          </a:graphicData>
        </a:graphic>
      </p:graphicFrame>
      <p:sp>
        <p:nvSpPr>
          <p:cNvPr id="64531" name="Text Box 12"/>
          <p:cNvSpPr txBox="1">
            <a:spLocks noChangeArrowheads="1"/>
          </p:cNvSpPr>
          <p:nvPr/>
        </p:nvSpPr>
        <p:spPr bwMode="auto">
          <a:xfrm>
            <a:off x="1123950" y="3122613"/>
            <a:ext cx="6884988" cy="176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Only in this case it is guaranteed elements of a series </a:t>
            </a:r>
          </a:p>
          <a:p>
            <a:r>
              <a:rPr lang="cs-CZ" sz="2200"/>
              <a:t>are approaching 0 as n approaches infinity.</a:t>
            </a:r>
          </a:p>
          <a:p>
            <a:endParaRPr lang="cs-CZ" sz="2200"/>
          </a:p>
          <a:p>
            <a:r>
              <a:rPr lang="cs-CZ" sz="2200"/>
              <a:t>Also, the formula for the sum can be used only for </a:t>
            </a:r>
          </a:p>
          <a:p>
            <a:r>
              <a:rPr lang="cs-CZ" sz="2200"/>
              <a:t>convergent series!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9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555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Geometric series – Problem 1</a:t>
            </a:r>
            <a:endParaRPr lang="en-GB" altLang="cs-CZ" sz="2400" b="1"/>
          </a:p>
        </p:txBody>
      </p:sp>
      <p:sp>
        <p:nvSpPr>
          <p:cNvPr id="6555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5552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555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54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55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56" name="Text Box 9"/>
          <p:cNvSpPr txBox="1">
            <a:spLocks noChangeArrowheads="1"/>
          </p:cNvSpPr>
          <p:nvPr/>
        </p:nvSpPr>
        <p:spPr bwMode="auto">
          <a:xfrm>
            <a:off x="954088" y="1530350"/>
            <a:ext cx="7250112" cy="243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Decide convergence and find the sum of the series: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We see that a</a:t>
            </a:r>
            <a:r>
              <a:rPr lang="cs-CZ" sz="1400"/>
              <a:t>1</a:t>
            </a:r>
            <a:r>
              <a:rPr lang="cs-CZ" sz="2200"/>
              <a:t> = 1 and q = 1/3. The series is convergent.</a:t>
            </a:r>
          </a:p>
          <a:p>
            <a:endParaRPr lang="cs-CZ" sz="2200"/>
          </a:p>
          <a:p>
            <a:r>
              <a:rPr lang="cs-CZ" sz="2200"/>
              <a:t>Its sum:</a:t>
            </a:r>
          </a:p>
        </p:txBody>
      </p:sp>
      <p:sp>
        <p:nvSpPr>
          <p:cNvPr id="65557" name="Rectangle 11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5546" name="Object 10"/>
          <p:cNvGraphicFramePr>
            <a:graphicFrameLocks noChangeAspect="1"/>
          </p:cNvGraphicFramePr>
          <p:nvPr/>
        </p:nvGraphicFramePr>
        <p:xfrm>
          <a:off x="2762250" y="2106613"/>
          <a:ext cx="2411413" cy="727075"/>
        </p:xfrm>
        <a:graphic>
          <a:graphicData uri="http://schemas.openxmlformats.org/presentationml/2006/ole">
            <p:oleObj spid="_x0000_s65546" name="Equation" r:id="rId3" imgW="1320227" imgH="393529" progId="Equation.DSMT4">
              <p:embed/>
            </p:oleObj>
          </a:graphicData>
        </a:graphic>
      </p:graphicFrame>
      <p:sp>
        <p:nvSpPr>
          <p:cNvPr id="65558" name="Rectangle 13"/>
          <p:cNvSpPr>
            <a:spLocks noChangeArrowheads="1"/>
          </p:cNvSpPr>
          <p:nvPr/>
        </p:nvSpPr>
        <p:spPr bwMode="auto">
          <a:xfrm>
            <a:off x="0" y="31384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5548" name="Object 12"/>
          <p:cNvGraphicFramePr>
            <a:graphicFrameLocks noChangeAspect="1"/>
          </p:cNvGraphicFramePr>
          <p:nvPr/>
        </p:nvGraphicFramePr>
        <p:xfrm>
          <a:off x="2601913" y="3703638"/>
          <a:ext cx="2474912" cy="1095375"/>
        </p:xfrm>
        <a:graphic>
          <a:graphicData uri="http://schemas.openxmlformats.org/presentationml/2006/ole">
            <p:oleObj spid="_x0000_s65548" name="Equation" r:id="rId4" imgW="1307532" imgH="583947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9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7579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Geometric series – Problem 2</a:t>
            </a:r>
            <a:endParaRPr lang="en-GB" altLang="cs-CZ" sz="2400" b="1"/>
          </a:p>
        </p:txBody>
      </p:sp>
      <p:sp>
        <p:nvSpPr>
          <p:cNvPr id="7579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75794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7579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5796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5797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5798" name="Text Box 9"/>
          <p:cNvSpPr txBox="1">
            <a:spLocks noChangeArrowheads="1"/>
          </p:cNvSpPr>
          <p:nvPr/>
        </p:nvSpPr>
        <p:spPr bwMode="auto">
          <a:xfrm>
            <a:off x="954088" y="1530350"/>
            <a:ext cx="6559550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Decide convergence and find the sum of the series: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We see that a</a:t>
            </a:r>
            <a:r>
              <a:rPr lang="cs-CZ" sz="1400"/>
              <a:t>1</a:t>
            </a:r>
            <a:r>
              <a:rPr lang="cs-CZ" sz="2200"/>
              <a:t> = 2/5 and also q = 2/5. The series </a:t>
            </a:r>
          </a:p>
          <a:p>
            <a:r>
              <a:rPr lang="cs-CZ" sz="2200"/>
              <a:t>is convergent.</a:t>
            </a:r>
          </a:p>
          <a:p>
            <a:endParaRPr lang="cs-CZ" sz="2200"/>
          </a:p>
          <a:p>
            <a:r>
              <a:rPr lang="cs-CZ" sz="2200"/>
              <a:t>Its sum:</a:t>
            </a:r>
          </a:p>
        </p:txBody>
      </p:sp>
      <p:sp>
        <p:nvSpPr>
          <p:cNvPr id="75799" name="Rectangle 10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5800" name="Rectangle 12"/>
          <p:cNvSpPr>
            <a:spLocks noChangeArrowheads="1"/>
          </p:cNvSpPr>
          <p:nvPr/>
        </p:nvSpPr>
        <p:spPr bwMode="auto">
          <a:xfrm>
            <a:off x="0" y="31384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5801" name="Rectangle 13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5788" name="Object 12"/>
          <p:cNvGraphicFramePr>
            <a:graphicFrameLocks noChangeAspect="1"/>
          </p:cNvGraphicFramePr>
          <p:nvPr/>
        </p:nvGraphicFramePr>
        <p:xfrm>
          <a:off x="3665538" y="1960563"/>
          <a:ext cx="1014412" cy="857250"/>
        </p:xfrm>
        <a:graphic>
          <a:graphicData uri="http://schemas.openxmlformats.org/presentationml/2006/ole">
            <p:oleObj spid="_x0000_s75788" name="Equation" r:id="rId3" imgW="545863" imgH="469696" progId="Equation.DSMT4">
              <p:embed/>
            </p:oleObj>
          </a:graphicData>
        </a:graphic>
      </p:graphicFrame>
      <p:sp>
        <p:nvSpPr>
          <p:cNvPr id="75802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5790" name="Object 14"/>
          <p:cNvGraphicFramePr>
            <a:graphicFrameLocks noChangeAspect="1"/>
          </p:cNvGraphicFramePr>
          <p:nvPr/>
        </p:nvGraphicFramePr>
        <p:xfrm>
          <a:off x="3046413" y="3870325"/>
          <a:ext cx="1603375" cy="1441450"/>
        </p:xfrm>
        <a:graphic>
          <a:graphicData uri="http://schemas.openxmlformats.org/presentationml/2006/ole">
            <p:oleObj spid="_x0000_s75790" name="Equation" r:id="rId4" imgW="850531" imgH="761669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9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091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Geometric series – Problem 3</a:t>
            </a:r>
            <a:endParaRPr lang="en-GB" altLang="cs-CZ" sz="2400" b="1"/>
          </a:p>
        </p:txBody>
      </p:sp>
      <p:sp>
        <p:nvSpPr>
          <p:cNvPr id="8091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80916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8091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18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19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20" name="Text Box 9"/>
          <p:cNvSpPr txBox="1">
            <a:spLocks noChangeArrowheads="1"/>
          </p:cNvSpPr>
          <p:nvPr/>
        </p:nvSpPr>
        <p:spPr bwMode="auto">
          <a:xfrm>
            <a:off x="954088" y="1530350"/>
            <a:ext cx="6870700" cy="310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Decide convergence and find the sum of the series: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We see that a</a:t>
            </a:r>
            <a:r>
              <a:rPr lang="cs-CZ" sz="1400"/>
              <a:t>1</a:t>
            </a:r>
            <a:r>
              <a:rPr lang="cs-CZ" sz="2200"/>
              <a:t> = 4/3 and also q = 4/3. The series </a:t>
            </a:r>
          </a:p>
          <a:p>
            <a:r>
              <a:rPr lang="cs-CZ" sz="2200"/>
              <a:t>is divergent! Its sum is infinity.</a:t>
            </a:r>
          </a:p>
          <a:p>
            <a:endParaRPr lang="cs-CZ" sz="2200"/>
          </a:p>
          <a:p>
            <a:r>
              <a:rPr lang="cs-CZ" sz="2200"/>
              <a:t>We cannot use the formula for its sum! It is a common</a:t>
            </a:r>
          </a:p>
          <a:p>
            <a:r>
              <a:rPr lang="cs-CZ" sz="2200"/>
              <a:t>mistake in tests!</a:t>
            </a:r>
          </a:p>
        </p:txBody>
      </p:sp>
      <p:sp>
        <p:nvSpPr>
          <p:cNvPr id="80921" name="Rectangle 10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22" name="Rectangle 12"/>
          <p:cNvSpPr>
            <a:spLocks noChangeArrowheads="1"/>
          </p:cNvSpPr>
          <p:nvPr/>
        </p:nvSpPr>
        <p:spPr bwMode="auto">
          <a:xfrm>
            <a:off x="0" y="31384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23" name="Rectangle 12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24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0912" name="Object 16"/>
          <p:cNvGraphicFramePr>
            <a:graphicFrameLocks noChangeAspect="1"/>
          </p:cNvGraphicFramePr>
          <p:nvPr/>
        </p:nvGraphicFramePr>
        <p:xfrm>
          <a:off x="3422650" y="1920875"/>
          <a:ext cx="1055688" cy="909638"/>
        </p:xfrm>
        <a:graphic>
          <a:graphicData uri="http://schemas.openxmlformats.org/presentationml/2006/ole">
            <p:oleObj spid="_x0000_s80912" name="Equation" r:id="rId3" imgW="545760" imgH="4698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9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1939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Geometric series – Problem 4</a:t>
            </a:r>
            <a:endParaRPr lang="en-GB" altLang="cs-CZ" sz="2400" b="1"/>
          </a:p>
        </p:txBody>
      </p:sp>
      <p:sp>
        <p:nvSpPr>
          <p:cNvPr id="81940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81941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8194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1943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1944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1945" name="Text Box 9"/>
          <p:cNvSpPr txBox="1">
            <a:spLocks noChangeArrowheads="1"/>
          </p:cNvSpPr>
          <p:nvPr/>
        </p:nvSpPr>
        <p:spPr bwMode="auto">
          <a:xfrm>
            <a:off x="954088" y="1530350"/>
            <a:ext cx="6559550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Decide convergence and find the sum of the series: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We see that a</a:t>
            </a:r>
            <a:r>
              <a:rPr lang="cs-CZ" sz="1400"/>
              <a:t>1</a:t>
            </a:r>
            <a:r>
              <a:rPr lang="cs-CZ" sz="2200"/>
              <a:t> = 1 (!) and q = 3/4. The series </a:t>
            </a:r>
          </a:p>
          <a:p>
            <a:r>
              <a:rPr lang="cs-CZ" sz="2200"/>
              <a:t>is convergent.</a:t>
            </a:r>
          </a:p>
          <a:p>
            <a:endParaRPr lang="cs-CZ" sz="2200"/>
          </a:p>
          <a:p>
            <a:r>
              <a:rPr lang="cs-CZ" sz="2200"/>
              <a:t>Its sum:</a:t>
            </a:r>
          </a:p>
        </p:txBody>
      </p:sp>
      <p:sp>
        <p:nvSpPr>
          <p:cNvPr id="81946" name="Rectangle 10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1947" name="Rectangle 12"/>
          <p:cNvSpPr>
            <a:spLocks noChangeArrowheads="1"/>
          </p:cNvSpPr>
          <p:nvPr/>
        </p:nvSpPr>
        <p:spPr bwMode="auto">
          <a:xfrm>
            <a:off x="0" y="31384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1948" name="Rectangle 12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1949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1936" name="Object 16"/>
          <p:cNvGraphicFramePr>
            <a:graphicFrameLocks noChangeAspect="1"/>
          </p:cNvGraphicFramePr>
          <p:nvPr/>
        </p:nvGraphicFramePr>
        <p:xfrm>
          <a:off x="3563938" y="1949450"/>
          <a:ext cx="950912" cy="817563"/>
        </p:xfrm>
        <a:graphic>
          <a:graphicData uri="http://schemas.openxmlformats.org/presentationml/2006/ole">
            <p:oleObj spid="_x0000_s81936" name="Equation" r:id="rId3" imgW="545760" imgH="469800" progId="Equation.DSMT4">
              <p:embed/>
            </p:oleObj>
          </a:graphicData>
        </a:graphic>
      </p:graphicFrame>
      <p:graphicFrame>
        <p:nvGraphicFramePr>
          <p:cNvPr id="81937" name="Object 17"/>
          <p:cNvGraphicFramePr>
            <a:graphicFrameLocks noChangeAspect="1"/>
          </p:cNvGraphicFramePr>
          <p:nvPr/>
        </p:nvGraphicFramePr>
        <p:xfrm>
          <a:off x="3295650" y="3937000"/>
          <a:ext cx="1525588" cy="1112838"/>
        </p:xfrm>
        <a:graphic>
          <a:graphicData uri="http://schemas.openxmlformats.org/presentationml/2006/ole">
            <p:oleObj spid="_x0000_s81937" name="Equation" r:id="rId4" imgW="799920" imgH="58392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rezentace_OPF_návrh [režim kompatibility]" id="{F70FC462-D9F3-4EB2-B923-5E5330675293}" vid="{CCD9E1B5-EE89-42D1-936D-BB4AE5A7B3F6}"/>
    </a:ext>
  </a:extLst>
</a:theme>
</file>

<file path=ppt/theme/theme2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šablona</Template>
  <TotalTime>281</TotalTime>
  <Words>840</Words>
  <Application>Microsoft Office PowerPoint</Application>
  <PresentationFormat>Předvádění na obrazovce (4:3)</PresentationFormat>
  <Paragraphs>455</Paragraphs>
  <Slides>25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3</vt:i4>
      </vt:variant>
      <vt:variant>
        <vt:lpstr>Šablona návrhu</vt:lpstr>
      </vt:variant>
      <vt:variant>
        <vt:i4>2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31" baseType="lpstr">
      <vt:lpstr>Arial</vt:lpstr>
      <vt:lpstr>Calibri</vt:lpstr>
      <vt:lpstr>Calibri Light</vt:lpstr>
      <vt:lpstr>Motiv sady Office</vt:lpstr>
      <vt:lpstr>Vlastní návrh</vt:lpstr>
      <vt:lpstr>Equation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  <vt:lpstr>Snímek 16</vt:lpstr>
      <vt:lpstr>Snímek 17</vt:lpstr>
      <vt:lpstr>Snímek 18</vt:lpstr>
      <vt:lpstr>Snímek 19</vt:lpstr>
      <vt:lpstr>Snímek 20</vt:lpstr>
      <vt:lpstr>Snímek 21</vt:lpstr>
      <vt:lpstr>Snímek 22</vt:lpstr>
      <vt:lpstr>Snímek 23</vt:lpstr>
      <vt:lpstr>Snímek 24</vt:lpstr>
      <vt:lpstr>Snímek 25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Roman Šperka</dc:creator>
  <cp:lastModifiedBy>jm</cp:lastModifiedBy>
  <cp:revision>54</cp:revision>
  <dcterms:created xsi:type="dcterms:W3CDTF">2016-03-17T12:08:01Z</dcterms:created>
  <dcterms:modified xsi:type="dcterms:W3CDTF">2016-07-23T07:17:18Z</dcterms:modified>
</cp:coreProperties>
</file>