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0" r:id="rId4"/>
    <p:sldId id="281" r:id="rId5"/>
    <p:sldId id="283" r:id="rId6"/>
    <p:sldId id="282" r:id="rId7"/>
    <p:sldId id="284" r:id="rId8"/>
    <p:sldId id="296" r:id="rId9"/>
    <p:sldId id="295" r:id="rId10"/>
    <p:sldId id="285" r:id="rId11"/>
    <p:sldId id="286" r:id="rId12"/>
    <p:sldId id="289" r:id="rId13"/>
    <p:sldId id="290" r:id="rId14"/>
    <p:sldId id="291" r:id="rId15"/>
    <p:sldId id="292" r:id="rId16"/>
    <p:sldId id="293" r:id="rId17"/>
    <p:sldId id="294" r:id="rId1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52" y="7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29.wmf"/><Relationship Id="rId4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F11CD-803C-452A-B098-73E32A48923A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CA8F0-F18C-46AE-8A27-3A46022804F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B86F-25E4-4E77-9EDC-94A27E5E6A04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B3FC8-4E99-4FD9-BBCD-B2711AA8930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24C0D-6C9A-403F-8628-CF24F98FD389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A8BBC-310D-4BAA-B57C-2626FCBCC25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94631-70BA-4892-8679-D509F06C9548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5C49C-4594-412F-8254-FFEA01467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16910-4D24-42FC-A1E1-D79397898161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0F331-5FC3-47B5-9794-112429EF61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73C1F-6A28-48F7-BDBF-DE3960DE0374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1A598-B706-4125-B404-3622D9B499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0F707-A47A-4444-8855-D47321F7974D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0AE11-F0DE-404E-927C-45BC6EB016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C80A0-242F-449D-98A7-46F24CBC61E8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C83C7-14D9-4A8F-BFA7-6A2B0C7749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EFA61-EF13-4095-8BDD-45C7105D5572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164A1-646C-41D7-9D9E-1E2164499F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D98FC-F37C-49AB-B4D6-C9C6A45C818F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ADBF1-BAD9-4C79-A9FD-100EEB9C07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143DB-C18D-4F49-A6CC-F54F09F315BF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B189F-8136-4FF0-A0B9-A7A9BE75DA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2DA36-2336-4388-BD1B-CA235144CCFC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87120-F791-47A2-B8B9-95DA3438228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6AF71-F35F-4CEE-9AE8-0BC8DA1AC8A7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388B9-8C3D-434E-8606-659BB352B8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209B8-0AB5-4E77-9211-E1F04EE73350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50AA-9FD1-495D-AAEA-91548A7E0B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F1688-4353-4F4F-AEF4-7731BFA6F74B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32E76-1D4C-4905-B690-9797234920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34920-48C4-45AB-9346-E5327BD48F93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02C31-F795-4295-BE48-A21BBA2C9BE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7D8FA-9B73-480B-A72F-A95B3925236C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1A657-FBB1-4655-9A33-5217E46E42D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EBB21-1CDB-4BA9-8F9F-E0A7A48B3193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DB997-0EA1-40F0-A179-DE64BBB801E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C34F2-0CB8-4F65-834E-DB6311E36AE5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AEBAE-7182-49EA-9910-B5DA060FCBD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A1CC0-AA1F-42D3-A787-038C611CA316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05EA4-7B15-4206-A778-DEE53E7C4DC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5783-1362-430A-8E86-37FFCF57060E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D744B-E6EA-4C24-BFBC-5DA6E6B479A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F43FF-A9CC-45CC-997B-5965346D2A27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2946-E60B-4086-A16A-6B3D8CD2912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EDAB59-F2A7-4CA1-90CE-CBC0F9F07E6A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3DACA21-EBF5-4939-8967-843DDF66C3E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4F0F97F-DBA2-4959-9DAC-E5C277974771}" type="datetimeFigureOut">
              <a:rPr lang="cs-CZ"/>
              <a:pPr>
                <a:defRPr/>
              </a:pPr>
              <a:t>20.04.2022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A2D94D1-623D-4B00-A542-EFC74E306F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2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Mathematics</a:t>
            </a:r>
            <a:r>
              <a:rPr lang="cs-CZ" sz="3600" b="1" dirty="0">
                <a:solidFill>
                  <a:srgbClr val="FFFFFF"/>
                </a:solidFill>
                <a:latin typeface="Arial" charset="0"/>
                <a:cs typeface="Arial" charset="0"/>
              </a:rPr>
              <a:t> in </a:t>
            </a:r>
            <a:r>
              <a:rPr lang="cs-CZ" sz="3600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economics</a:t>
            </a:r>
            <a:endParaRPr lang="en-GB" sz="3600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839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</a:p>
          <a:p>
            <a:pPr algn="ctr"/>
            <a:r>
              <a:rPr lang="cs-CZ" altLang="cs-CZ" sz="2400" b="1"/>
              <a:t>Problems 3 and 4</a:t>
            </a:r>
            <a:endParaRPr lang="en-GB" altLang="cs-CZ" sz="2400" b="1"/>
          </a:p>
        </p:txBody>
      </p:sp>
      <p:sp>
        <p:nvSpPr>
          <p:cNvPr id="5839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839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39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399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14557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</p:txBody>
      </p:sp>
      <p:sp>
        <p:nvSpPr>
          <p:cNvPr id="58400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2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3" name="Rectangle 1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4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83" name="Object 15"/>
          <p:cNvGraphicFramePr>
            <a:graphicFrameLocks noChangeAspect="1"/>
          </p:cNvGraphicFramePr>
          <p:nvPr/>
        </p:nvGraphicFramePr>
        <p:xfrm>
          <a:off x="1819275" y="1803400"/>
          <a:ext cx="1090613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5" name="Equation" r:id="rId3" imgW="558800" imgH="457200" progId="Equation.DSMT4">
                  <p:embed/>
                </p:oleObj>
              </mc:Choice>
              <mc:Fallback>
                <p:oleObj name="Equation" r:id="rId3" imgW="55880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1803400"/>
                        <a:ext cx="1090613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05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85" name="Object 17"/>
          <p:cNvGraphicFramePr>
            <a:graphicFrameLocks noChangeAspect="1"/>
          </p:cNvGraphicFramePr>
          <p:nvPr/>
        </p:nvGraphicFramePr>
        <p:xfrm>
          <a:off x="2279650" y="2662238"/>
          <a:ext cx="5000625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6" name="Equation" r:id="rId5" imgW="3124200" imgH="457200" progId="Equation.DSMT4">
                  <p:embed/>
                </p:oleObj>
              </mc:Choice>
              <mc:Fallback>
                <p:oleObj name="Equation" r:id="rId5" imgW="312420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2662238"/>
                        <a:ext cx="5000625" cy="731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06" name="Rectangle 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7" name="Text Box 21"/>
          <p:cNvSpPr txBox="1">
            <a:spLocks noChangeArrowheads="1"/>
          </p:cNvSpPr>
          <p:nvPr/>
        </p:nvSpPr>
        <p:spPr bwMode="auto">
          <a:xfrm>
            <a:off x="944563" y="4049713"/>
            <a:ext cx="14557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</p:txBody>
      </p:sp>
      <p:sp>
        <p:nvSpPr>
          <p:cNvPr id="58408" name="Rectangle 2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0" name="Object 22"/>
          <p:cNvGraphicFramePr>
            <a:graphicFrameLocks noChangeAspect="1"/>
          </p:cNvGraphicFramePr>
          <p:nvPr/>
        </p:nvGraphicFramePr>
        <p:xfrm>
          <a:off x="1874838" y="3935413"/>
          <a:ext cx="19812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7" name="Equation" r:id="rId7" imgW="1155700" imgH="457200" progId="Equation.DSMT4">
                  <p:embed/>
                </p:oleObj>
              </mc:Choice>
              <mc:Fallback>
                <p:oleObj name="Equation" r:id="rId7" imgW="1155700" imgH="457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3935413"/>
                        <a:ext cx="1981200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09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2" name="Object 24"/>
          <p:cNvGraphicFramePr>
            <a:graphicFrameLocks noChangeAspect="1"/>
          </p:cNvGraphicFramePr>
          <p:nvPr/>
        </p:nvGraphicFramePr>
        <p:xfrm>
          <a:off x="2386013" y="4724400"/>
          <a:ext cx="588168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8" name="Equation" r:id="rId9" imgW="3898900" imgH="469900" progId="Equation.DSMT4">
                  <p:embed/>
                </p:oleObj>
              </mc:Choice>
              <mc:Fallback>
                <p:oleObj name="Equation" r:id="rId9" imgW="3898900" imgH="4699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4724400"/>
                        <a:ext cx="5881687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147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- 1</a:t>
            </a:r>
            <a:endParaRPr lang="en-GB" altLang="cs-CZ" sz="2400" b="1"/>
          </a:p>
        </p:txBody>
      </p:sp>
      <p:sp>
        <p:nvSpPr>
          <p:cNvPr id="6147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147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47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7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477" name="Text Box 8"/>
          <p:cNvSpPr txBox="1">
            <a:spLocks noChangeArrowheads="1"/>
          </p:cNvSpPr>
          <p:nvPr/>
        </p:nvSpPr>
        <p:spPr bwMode="auto">
          <a:xfrm>
            <a:off x="822325" y="1751013"/>
            <a:ext cx="8620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endParaRPr lang="cs-CZ" sz="2400"/>
          </a:p>
        </p:txBody>
      </p:sp>
      <p:sp>
        <p:nvSpPr>
          <p:cNvPr id="61478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7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0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1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3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4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6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7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8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9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90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2" name="Object 22"/>
          <p:cNvGraphicFramePr>
            <a:graphicFrameLocks noChangeAspect="1"/>
          </p:cNvGraphicFramePr>
          <p:nvPr/>
        </p:nvGraphicFramePr>
        <p:xfrm>
          <a:off x="1827213" y="1630363"/>
          <a:ext cx="77152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6" name="Equation" r:id="rId3" imgW="406224" imgH="469696" progId="Equation.DSMT4">
                  <p:embed/>
                </p:oleObj>
              </mc:Choice>
              <mc:Fallback>
                <p:oleObj name="Equation" r:id="rId3" imgW="406224" imgH="469696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7213" y="1630363"/>
                        <a:ext cx="771525" cy="87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1" name="Rectangle 2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4" name="Object 24"/>
          <p:cNvGraphicFramePr>
            <a:graphicFrameLocks noChangeAspect="1"/>
          </p:cNvGraphicFramePr>
          <p:nvPr/>
        </p:nvGraphicFramePr>
        <p:xfrm>
          <a:off x="1771650" y="2520950"/>
          <a:ext cx="172720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7" name="Equation" r:id="rId5" imgW="1117600" imgH="457200" progId="Equation.DSMT4">
                  <p:embed/>
                </p:oleObj>
              </mc:Choice>
              <mc:Fallback>
                <p:oleObj name="Equation" r:id="rId5" imgW="1117600" imgH="457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520950"/>
                        <a:ext cx="1727200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2" name="Rectangle 2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6" name="Object 26"/>
          <p:cNvGraphicFramePr>
            <a:graphicFrameLocks noChangeAspect="1"/>
          </p:cNvGraphicFramePr>
          <p:nvPr/>
        </p:nvGraphicFramePr>
        <p:xfrm>
          <a:off x="1798638" y="3252788"/>
          <a:ext cx="120491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8" name="Equation" r:id="rId7" imgW="787400" imgH="469900" progId="Equation.DSMT4">
                  <p:embed/>
                </p:oleObj>
              </mc:Choice>
              <mc:Fallback>
                <p:oleObj name="Equation" r:id="rId7" imgW="787400" imgH="4699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638" y="3252788"/>
                        <a:ext cx="1204912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3" name="Rectangle 2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8" name="Object 28"/>
          <p:cNvGraphicFramePr>
            <a:graphicFrameLocks noChangeAspect="1"/>
          </p:cNvGraphicFramePr>
          <p:nvPr/>
        </p:nvGraphicFramePr>
        <p:xfrm>
          <a:off x="1885950" y="3870325"/>
          <a:ext cx="720725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9" name="Equation" r:id="rId9" imgW="393529" imgH="457002" progId="Equation.DSMT4">
                  <p:embed/>
                </p:oleObj>
              </mc:Choice>
              <mc:Fallback>
                <p:oleObj name="Equation" r:id="rId9" imgW="393529" imgH="457002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3870325"/>
                        <a:ext cx="720725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4" name="Rectangle 3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70" name="Object 30"/>
          <p:cNvGraphicFramePr>
            <a:graphicFrameLocks noChangeAspect="1"/>
          </p:cNvGraphicFramePr>
          <p:nvPr/>
        </p:nvGraphicFramePr>
        <p:xfrm>
          <a:off x="1912938" y="4722813"/>
          <a:ext cx="94932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0" name="Equation" r:id="rId11" imgW="545863" imgH="469696" progId="Equation.DSMT4">
                  <p:embed/>
                </p:oleObj>
              </mc:Choice>
              <mc:Fallback>
                <p:oleObj name="Equation" r:id="rId11" imgW="545863" imgH="469696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4722813"/>
                        <a:ext cx="949325" cy="80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249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</a:t>
            </a:r>
            <a:endParaRPr lang="en-GB" altLang="cs-CZ" sz="2400" b="1"/>
          </a:p>
        </p:txBody>
      </p:sp>
      <p:sp>
        <p:nvSpPr>
          <p:cNvPr id="6249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249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5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1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502" name="Text Box 8"/>
          <p:cNvSpPr txBox="1">
            <a:spLocks noChangeArrowheads="1"/>
          </p:cNvSpPr>
          <p:nvPr/>
        </p:nvSpPr>
        <p:spPr bwMode="auto">
          <a:xfrm>
            <a:off x="822325" y="1751013"/>
            <a:ext cx="77914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Let f(x) and h(x) be two curves, </a:t>
            </a:r>
            <a:r>
              <a:rPr lang="cs-CZ" sz="2400" i="1"/>
              <a:t>S</a:t>
            </a:r>
            <a:r>
              <a:rPr lang="cs-CZ" sz="2400"/>
              <a:t> an area between them</a:t>
            </a:r>
          </a:p>
          <a:p>
            <a:r>
              <a:rPr lang="cs-CZ" sz="2400"/>
              <a:t>And </a:t>
            </a:r>
            <a:r>
              <a:rPr lang="cs-CZ" sz="2400" i="1"/>
              <a:t>a</a:t>
            </a:r>
            <a:r>
              <a:rPr lang="cs-CZ" sz="2400"/>
              <a:t> and </a:t>
            </a:r>
            <a:r>
              <a:rPr lang="cs-CZ" sz="2400" i="1"/>
              <a:t>b</a:t>
            </a:r>
            <a:r>
              <a:rPr lang="cs-CZ" sz="2400"/>
              <a:t> their intersections. </a:t>
            </a:r>
          </a:p>
          <a:p>
            <a:r>
              <a:rPr lang="cs-CZ" sz="2400"/>
              <a:t>Then </a:t>
            </a:r>
            <a:r>
              <a:rPr lang="cs-CZ" sz="2400" i="1"/>
              <a:t>S</a:t>
            </a:r>
            <a:r>
              <a:rPr lang="cs-CZ" sz="2400"/>
              <a:t> is given as follows:</a:t>
            </a:r>
          </a:p>
          <a:p>
            <a:endParaRPr lang="cs-CZ" sz="2400"/>
          </a:p>
          <a:p>
            <a:endParaRPr lang="cs-CZ" sz="2400"/>
          </a:p>
        </p:txBody>
      </p:sp>
      <p:sp>
        <p:nvSpPr>
          <p:cNvPr id="62503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5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6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7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8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9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0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1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2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3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4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5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6" name="Rectangle 2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8" name="Rectangle 2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9" name="Rectangle 2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2495" name="Object 31"/>
          <p:cNvGraphicFramePr>
            <a:graphicFrameLocks noChangeAspect="1"/>
          </p:cNvGraphicFramePr>
          <p:nvPr/>
        </p:nvGraphicFramePr>
        <p:xfrm>
          <a:off x="3176588" y="3044825"/>
          <a:ext cx="2408237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9" name="Equation" r:id="rId3" imgW="1384300" imgH="469900" progId="Equation.DSMT4">
                  <p:embed/>
                </p:oleObj>
              </mc:Choice>
              <mc:Fallback>
                <p:oleObj name="Equation" r:id="rId3" imgW="1384300" imgH="4699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588" y="3044825"/>
                        <a:ext cx="2408237" cy="814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352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1</a:t>
            </a:r>
            <a:endParaRPr lang="en-GB" altLang="cs-CZ" sz="2400" b="1"/>
          </a:p>
        </p:txBody>
      </p:sp>
      <p:sp>
        <p:nvSpPr>
          <p:cNvPr id="63521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A picture: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352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352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352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0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2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3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4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5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6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7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8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9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0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1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3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16" name="Object 28"/>
          <p:cNvGraphicFramePr>
            <a:graphicFrameLocks noChangeAspect="1"/>
          </p:cNvGraphicFramePr>
          <p:nvPr/>
        </p:nvGraphicFramePr>
        <p:xfrm>
          <a:off x="6249988" y="1751013"/>
          <a:ext cx="65563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5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88" y="1751013"/>
                        <a:ext cx="655637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44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18" name="Object 30"/>
          <p:cNvGraphicFramePr>
            <a:graphicFrameLocks noChangeAspect="1"/>
          </p:cNvGraphicFramePr>
          <p:nvPr/>
        </p:nvGraphicFramePr>
        <p:xfrm>
          <a:off x="4610100" y="1744663"/>
          <a:ext cx="7778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6" name="Equation" r:id="rId5" imgW="482391" imgH="241195" progId="Equation.DSMT4">
                  <p:embed/>
                </p:oleObj>
              </mc:Choice>
              <mc:Fallback>
                <p:oleObj name="Equation" r:id="rId5" imgW="482391" imgH="241195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1744663"/>
                        <a:ext cx="7778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3545" name="Picture 1706" descr="Graf 2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05063" y="2573338"/>
            <a:ext cx="4286250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454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1 cont.</a:t>
            </a:r>
            <a:endParaRPr lang="en-GB" altLang="cs-CZ" sz="2400" b="1"/>
          </a:p>
        </p:txBody>
      </p:sp>
      <p:sp>
        <p:nvSpPr>
          <p:cNvPr id="64548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572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First, we find intersections:                , hence x = 0 and x = 1.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Now, we can use the integral formula for the area: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454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455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1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4552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4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5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6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7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8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9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0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1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2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3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4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5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6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7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8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9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0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39" name="Object 27"/>
          <p:cNvGraphicFramePr>
            <a:graphicFrameLocks noChangeAspect="1"/>
          </p:cNvGraphicFramePr>
          <p:nvPr/>
        </p:nvGraphicFramePr>
        <p:xfrm>
          <a:off x="6249988" y="1751013"/>
          <a:ext cx="65563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8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88" y="1751013"/>
                        <a:ext cx="655637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1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1" name="Object 29"/>
          <p:cNvGraphicFramePr>
            <a:graphicFrameLocks noChangeAspect="1"/>
          </p:cNvGraphicFramePr>
          <p:nvPr/>
        </p:nvGraphicFramePr>
        <p:xfrm>
          <a:off x="4610100" y="1744663"/>
          <a:ext cx="7778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9" name="Equation" r:id="rId5" imgW="482391" imgH="241195" progId="Equation.DSMT4">
                  <p:embed/>
                </p:oleObj>
              </mc:Choice>
              <mc:Fallback>
                <p:oleObj name="Equation" r:id="rId5" imgW="482391" imgH="24119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1744663"/>
                        <a:ext cx="7778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3" name="Object 31"/>
          <p:cNvGraphicFramePr>
            <a:graphicFrameLocks noChangeAspect="1"/>
          </p:cNvGraphicFramePr>
          <p:nvPr/>
        </p:nvGraphicFramePr>
        <p:xfrm>
          <a:off x="3865563" y="2740025"/>
          <a:ext cx="8921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0" name="Equation" r:id="rId7" imgW="533169" imgH="228501" progId="Equation.DSMT4">
                  <p:embed/>
                </p:oleObj>
              </mc:Choice>
              <mc:Fallback>
                <p:oleObj name="Equation" r:id="rId7" imgW="533169" imgH="228501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63" y="2740025"/>
                        <a:ext cx="892175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3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5" name="Object 33"/>
          <p:cNvGraphicFramePr>
            <a:graphicFrameLocks noChangeAspect="1"/>
          </p:cNvGraphicFramePr>
          <p:nvPr/>
        </p:nvGraphicFramePr>
        <p:xfrm>
          <a:off x="1082675" y="4073525"/>
          <a:ext cx="623093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1" name="Equation" r:id="rId9" imgW="3606800" imgH="508000" progId="Equation.DSMT4">
                  <p:embed/>
                </p:oleObj>
              </mc:Choice>
              <mc:Fallback>
                <p:oleObj name="Equation" r:id="rId9" imgW="3606800" imgH="5080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073525"/>
                        <a:ext cx="623093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557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2</a:t>
            </a:r>
            <a:endParaRPr lang="en-GB" altLang="cs-CZ" sz="2400" b="1"/>
          </a:p>
        </p:txBody>
      </p:sp>
      <p:sp>
        <p:nvSpPr>
          <p:cNvPr id="65577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572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First, we find intersections:                , hence x = 0 and x = 2.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Now, we can use the integral formula for the area: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557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557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0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5581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3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4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5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6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7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8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9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0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1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2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3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4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5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6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9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63" name="Object 27"/>
          <p:cNvGraphicFramePr>
            <a:graphicFrameLocks noChangeAspect="1"/>
          </p:cNvGraphicFramePr>
          <p:nvPr/>
        </p:nvGraphicFramePr>
        <p:xfrm>
          <a:off x="6108700" y="1689100"/>
          <a:ext cx="7683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7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689100"/>
                        <a:ext cx="7683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600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0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0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03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70" name="Object 34"/>
          <p:cNvGraphicFramePr>
            <a:graphicFrameLocks noChangeAspect="1"/>
          </p:cNvGraphicFramePr>
          <p:nvPr/>
        </p:nvGraphicFramePr>
        <p:xfrm>
          <a:off x="4552950" y="1735138"/>
          <a:ext cx="8080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8" name="Equation" r:id="rId5" imgW="457002" imgH="203112" progId="Equation.DSMT4">
                  <p:embed/>
                </p:oleObj>
              </mc:Choice>
              <mc:Fallback>
                <p:oleObj name="Equation" r:id="rId5" imgW="457002" imgH="20311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1735138"/>
                        <a:ext cx="808038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604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72" name="Object 36"/>
          <p:cNvGraphicFramePr>
            <a:graphicFrameLocks noChangeAspect="1"/>
          </p:cNvGraphicFramePr>
          <p:nvPr/>
        </p:nvGraphicFramePr>
        <p:xfrm>
          <a:off x="3902075" y="2724150"/>
          <a:ext cx="890588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9" name="Equation" r:id="rId7" imgW="494870" imgH="203024" progId="Equation.DSMT4">
                  <p:embed/>
                </p:oleObj>
              </mc:Choice>
              <mc:Fallback>
                <p:oleObj name="Equation" r:id="rId7" imgW="494870" imgH="203024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075" y="2724150"/>
                        <a:ext cx="890588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605" name="Rectangle 3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74" name="Object 38"/>
          <p:cNvGraphicFramePr>
            <a:graphicFrameLocks noChangeAspect="1"/>
          </p:cNvGraphicFramePr>
          <p:nvPr/>
        </p:nvGraphicFramePr>
        <p:xfrm>
          <a:off x="1958975" y="4232275"/>
          <a:ext cx="50609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90" name="Equation" r:id="rId9" imgW="3327400" imgH="508000" progId="Equation.DSMT4">
                  <p:embed/>
                </p:oleObj>
              </mc:Choice>
              <mc:Fallback>
                <p:oleObj name="Equation" r:id="rId9" imgW="3327400" imgH="5080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5" y="4232275"/>
                        <a:ext cx="5060950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659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2 – cont.</a:t>
            </a:r>
            <a:endParaRPr lang="en-GB" altLang="cs-CZ" sz="2400" b="1"/>
          </a:p>
        </p:txBody>
      </p:sp>
      <p:sp>
        <p:nvSpPr>
          <p:cNvPr id="66595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A graph:</a:t>
            </a: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659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659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659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5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8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0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1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2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3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4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5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7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87" name="Object 27"/>
          <p:cNvGraphicFramePr>
            <a:graphicFrameLocks noChangeAspect="1"/>
          </p:cNvGraphicFramePr>
          <p:nvPr/>
        </p:nvGraphicFramePr>
        <p:xfrm>
          <a:off x="6108700" y="1689100"/>
          <a:ext cx="7683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9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689100"/>
                        <a:ext cx="7683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18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92" name="Object 32"/>
          <p:cNvGraphicFramePr>
            <a:graphicFrameLocks noChangeAspect="1"/>
          </p:cNvGraphicFramePr>
          <p:nvPr/>
        </p:nvGraphicFramePr>
        <p:xfrm>
          <a:off x="4552950" y="1735138"/>
          <a:ext cx="8080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0" name="Equation" r:id="rId5" imgW="457002" imgH="203112" progId="Equation.DSMT4">
                  <p:embed/>
                </p:oleObj>
              </mc:Choice>
              <mc:Fallback>
                <p:oleObj name="Equation" r:id="rId5" imgW="457002" imgH="203112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1735138"/>
                        <a:ext cx="808038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22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3" name="Rectangle 35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66624" name="Picture 1713" descr="Graf 2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06625" y="2678113"/>
            <a:ext cx="4535488" cy="340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</a:p>
          <a:p>
            <a:pPr>
              <a:defRPr/>
            </a:pP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</a:t>
            </a:r>
            <a:endParaRPr lang="en-GB" altLang="cs-CZ" sz="2400" b="1"/>
          </a:p>
        </p:txBody>
      </p:sp>
      <p:sp>
        <p:nvSpPr>
          <p:cNvPr id="286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869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9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9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95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8688" name="Object 16"/>
          <p:cNvGraphicFramePr>
            <a:graphicFrameLocks noChangeAspect="1"/>
          </p:cNvGraphicFramePr>
          <p:nvPr/>
        </p:nvGraphicFramePr>
        <p:xfrm>
          <a:off x="2922588" y="2043113"/>
          <a:ext cx="27146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2" name="Equation" r:id="rId3" imgW="1459866" imgH="469696" progId="Equation.DSMT4">
                  <p:embed/>
                </p:oleObj>
              </mc:Choice>
              <mc:Fallback>
                <p:oleObj name="Equation" r:id="rId3" imgW="1459866" imgH="46969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8" y="2043113"/>
                        <a:ext cx="271462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6" name="Text Box 18"/>
          <p:cNvSpPr txBox="1">
            <a:spLocks noChangeArrowheads="1"/>
          </p:cNvSpPr>
          <p:nvPr/>
        </p:nvSpPr>
        <p:spPr bwMode="auto">
          <a:xfrm>
            <a:off x="889000" y="1435100"/>
            <a:ext cx="34178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Newton´s definite integral:</a:t>
            </a:r>
          </a:p>
        </p:txBody>
      </p:sp>
      <p:sp>
        <p:nvSpPr>
          <p:cNvPr id="28697" name="Text Box 19"/>
          <p:cNvSpPr txBox="1">
            <a:spLocks noChangeArrowheads="1"/>
          </p:cNvSpPr>
          <p:nvPr/>
        </p:nvSpPr>
        <p:spPr bwMode="auto">
          <a:xfrm>
            <a:off x="869950" y="3035300"/>
            <a:ext cx="7634288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In the definition above, F is a primitive function to f, </a:t>
            </a:r>
          </a:p>
          <a:p>
            <a:r>
              <a:rPr lang="cs-CZ" sz="2200"/>
              <a:t>and </a:t>
            </a:r>
            <a:r>
              <a:rPr lang="cs-CZ" sz="2200" i="1"/>
              <a:t>a</a:t>
            </a:r>
            <a:r>
              <a:rPr lang="cs-CZ" sz="2200"/>
              <a:t> and </a:t>
            </a:r>
            <a:r>
              <a:rPr lang="cs-CZ" sz="2200" i="1"/>
              <a:t>b</a:t>
            </a:r>
            <a:r>
              <a:rPr lang="cs-CZ" sz="2200"/>
              <a:t> are the limits of the integral.</a:t>
            </a:r>
          </a:p>
          <a:p>
            <a:endParaRPr lang="cs-CZ" sz="2200"/>
          </a:p>
          <a:p>
            <a:r>
              <a:rPr lang="cs-CZ" sz="2200"/>
              <a:t>The result of definite integral is not a function, but a number!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326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elementary properties</a:t>
            </a:r>
            <a:endParaRPr lang="en-GB" altLang="cs-CZ" sz="2400" b="1"/>
          </a:p>
        </p:txBody>
      </p:sp>
      <p:sp>
        <p:nvSpPr>
          <p:cNvPr id="5326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26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327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71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3272" name="Text Box 8"/>
          <p:cNvSpPr txBox="1">
            <a:spLocks noChangeArrowheads="1"/>
          </p:cNvSpPr>
          <p:nvPr/>
        </p:nvSpPr>
        <p:spPr bwMode="auto">
          <a:xfrm>
            <a:off x="774700" y="1597025"/>
            <a:ext cx="7056438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Generally, when computing definite integral, we use the</a:t>
            </a:r>
          </a:p>
          <a:p>
            <a:r>
              <a:rPr lang="cs-CZ" sz="2200"/>
              <a:t>same table of elementary integrals as for an indefinite</a:t>
            </a:r>
          </a:p>
          <a:p>
            <a:r>
              <a:rPr lang="cs-CZ" sz="2200"/>
              <a:t>integral.</a:t>
            </a:r>
          </a:p>
          <a:p>
            <a:endParaRPr lang="cs-CZ" sz="2200"/>
          </a:p>
          <a:p>
            <a:r>
              <a:rPr lang="cs-CZ" sz="2200"/>
              <a:t>The elementary properties of the definite integral:</a:t>
            </a:r>
          </a:p>
        </p:txBody>
      </p:sp>
      <p:sp>
        <p:nvSpPr>
          <p:cNvPr id="53273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1352550" y="3467100"/>
          <a:ext cx="115252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1" name="Equation" r:id="rId3" imgW="800100" imgH="457200" progId="Equation.DSMT4">
                  <p:embed/>
                </p:oleObj>
              </mc:Choice>
              <mc:Fallback>
                <p:oleObj name="Equation" r:id="rId3" imgW="80010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3467100"/>
                        <a:ext cx="1152525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4" name="Rectangle 12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1266825" y="4119563"/>
          <a:ext cx="18383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2" name="Equation" r:id="rId5" imgW="1346200" imgH="469900" progId="Equation.DSMT4">
                  <p:embed/>
                </p:oleObj>
              </mc:Choice>
              <mc:Fallback>
                <p:oleObj name="Equation" r:id="rId5" imgW="1346200" imgH="4699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4119563"/>
                        <a:ext cx="1838325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5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1" name="Object 13"/>
          <p:cNvGraphicFramePr>
            <a:graphicFrameLocks noChangeAspect="1"/>
          </p:cNvGraphicFramePr>
          <p:nvPr/>
        </p:nvGraphicFramePr>
        <p:xfrm>
          <a:off x="1295400" y="4772025"/>
          <a:ext cx="19716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3" name="Equation" r:id="rId7" imgW="1371600" imgH="457200" progId="Equation.DSMT4">
                  <p:embed/>
                </p:oleObj>
              </mc:Choice>
              <mc:Fallback>
                <p:oleObj name="Equation" r:id="rId7" imgW="137160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72025"/>
                        <a:ext cx="1971675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6" name="Rectangle 16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3" name="Object 15"/>
          <p:cNvGraphicFramePr>
            <a:graphicFrameLocks noChangeAspect="1"/>
          </p:cNvGraphicFramePr>
          <p:nvPr/>
        </p:nvGraphicFramePr>
        <p:xfrm>
          <a:off x="4486275" y="3614738"/>
          <a:ext cx="3617913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4" name="Equation" r:id="rId9" imgW="2425700" imgH="469900" progId="Equation.DSMT4">
                  <p:embed/>
                </p:oleObj>
              </mc:Choice>
              <mc:Fallback>
                <p:oleObj name="Equation" r:id="rId9" imgW="2425700" imgH="4699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6275" y="3614738"/>
                        <a:ext cx="3617913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7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5" name="Object 17"/>
          <p:cNvGraphicFramePr>
            <a:graphicFrameLocks noChangeAspect="1"/>
          </p:cNvGraphicFramePr>
          <p:nvPr/>
        </p:nvGraphicFramePr>
        <p:xfrm>
          <a:off x="4495800" y="4352925"/>
          <a:ext cx="265906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5" name="Equation" r:id="rId11" imgW="1905000" imgH="457200" progId="Equation.DSMT4">
                  <p:embed/>
                </p:oleObj>
              </mc:Choice>
              <mc:Fallback>
                <p:oleObj name="Equation" r:id="rId11" imgW="190500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352925"/>
                        <a:ext cx="2659063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-43139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42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 use</a:t>
            </a:r>
            <a:endParaRPr lang="en-GB" altLang="cs-CZ" sz="2400" b="1"/>
          </a:p>
        </p:txBody>
      </p:sp>
      <p:sp>
        <p:nvSpPr>
          <p:cNvPr id="542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427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2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7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279" name="Text Box 8"/>
          <p:cNvSpPr txBox="1">
            <a:spLocks noChangeArrowheads="1"/>
          </p:cNvSpPr>
          <p:nvPr/>
        </p:nvSpPr>
        <p:spPr bwMode="auto">
          <a:xfrm>
            <a:off x="1011238" y="1568450"/>
            <a:ext cx="6402715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definite</a:t>
            </a:r>
            <a:r>
              <a:rPr lang="cs-CZ" sz="2200" dirty="0"/>
              <a:t> </a:t>
            </a:r>
            <a:r>
              <a:rPr lang="cs-CZ" sz="2200" dirty="0" err="1"/>
              <a:t>integral</a:t>
            </a:r>
            <a:r>
              <a:rPr lang="cs-CZ" sz="2200" dirty="0"/>
              <a:t> </a:t>
            </a:r>
            <a:r>
              <a:rPr lang="cs-CZ" sz="2200" dirty="0" err="1"/>
              <a:t>can</a:t>
            </a:r>
            <a:r>
              <a:rPr lang="cs-CZ" sz="2200" dirty="0"/>
              <a:t> </a:t>
            </a:r>
            <a:r>
              <a:rPr lang="cs-CZ" sz="2200" dirty="0" err="1"/>
              <a:t>be</a:t>
            </a:r>
            <a:r>
              <a:rPr lang="cs-CZ" sz="2200" dirty="0"/>
              <a:t> </a:t>
            </a:r>
            <a:r>
              <a:rPr lang="cs-CZ" sz="2200" dirty="0" err="1"/>
              <a:t>used</a:t>
            </a:r>
            <a:r>
              <a:rPr lang="cs-CZ" sz="2200" dirty="0"/>
              <a:t> to </a:t>
            </a:r>
            <a:r>
              <a:rPr lang="cs-CZ" sz="2200" dirty="0" err="1"/>
              <a:t>calculation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:</a:t>
            </a:r>
          </a:p>
          <a:p>
            <a:endParaRPr lang="cs-CZ" sz="2200" dirty="0"/>
          </a:p>
          <a:p>
            <a:pPr>
              <a:buFontTx/>
              <a:buChar char="•"/>
            </a:pPr>
            <a:r>
              <a:rPr lang="cs-CZ" sz="2200" dirty="0">
                <a:highlight>
                  <a:srgbClr val="FFFF00"/>
                </a:highlight>
              </a:rPr>
              <a:t> </a:t>
            </a:r>
            <a:r>
              <a:rPr lang="cs-CZ" sz="2200" dirty="0" err="1">
                <a:highlight>
                  <a:srgbClr val="FFFF00"/>
                </a:highlight>
              </a:rPr>
              <a:t>The</a:t>
            </a:r>
            <a:r>
              <a:rPr lang="cs-CZ" sz="2200" dirty="0">
                <a:highlight>
                  <a:srgbClr val="FFFF00"/>
                </a:highlight>
              </a:rPr>
              <a:t> square </a:t>
            </a:r>
            <a:r>
              <a:rPr lang="cs-CZ" sz="2200" dirty="0" err="1">
                <a:highlight>
                  <a:srgbClr val="FFFF00"/>
                </a:highlight>
              </a:rPr>
              <a:t>under</a:t>
            </a:r>
            <a:r>
              <a:rPr lang="cs-CZ" sz="2200" dirty="0">
                <a:highlight>
                  <a:srgbClr val="FFFF00"/>
                </a:highlight>
              </a:rPr>
              <a:t> </a:t>
            </a:r>
            <a:r>
              <a:rPr lang="cs-CZ" sz="2200" dirty="0" err="1">
                <a:highlight>
                  <a:srgbClr val="FFFF00"/>
                </a:highlight>
              </a:rPr>
              <a:t>or</a:t>
            </a:r>
            <a:r>
              <a:rPr lang="cs-CZ" sz="2200" dirty="0">
                <a:highlight>
                  <a:srgbClr val="FFFF00"/>
                </a:highlight>
              </a:rPr>
              <a:t> </a:t>
            </a:r>
            <a:r>
              <a:rPr lang="cs-CZ" sz="2200" dirty="0" err="1">
                <a:highlight>
                  <a:srgbClr val="FFFF00"/>
                </a:highlight>
              </a:rPr>
              <a:t>above</a:t>
            </a:r>
            <a:r>
              <a:rPr lang="cs-CZ" sz="2200" dirty="0">
                <a:highlight>
                  <a:srgbClr val="FFFF00"/>
                </a:highlight>
              </a:rPr>
              <a:t> </a:t>
            </a:r>
            <a:r>
              <a:rPr lang="cs-CZ" sz="2200" dirty="0" err="1">
                <a:highlight>
                  <a:srgbClr val="FFFF00"/>
                </a:highlight>
              </a:rPr>
              <a:t>given</a:t>
            </a:r>
            <a:r>
              <a:rPr lang="cs-CZ" sz="2200" dirty="0">
                <a:highlight>
                  <a:srgbClr val="FFFF00"/>
                </a:highlight>
              </a:rPr>
              <a:t> </a:t>
            </a:r>
            <a:r>
              <a:rPr lang="cs-CZ" sz="2200" dirty="0" err="1">
                <a:highlight>
                  <a:srgbClr val="FFFF00"/>
                </a:highlight>
              </a:rPr>
              <a:t>function</a:t>
            </a:r>
            <a:r>
              <a:rPr lang="cs-CZ" sz="2200" dirty="0">
                <a:highlight>
                  <a:srgbClr val="FFFF00"/>
                </a:highlight>
              </a:rPr>
              <a:t>,</a:t>
            </a:r>
          </a:p>
          <a:p>
            <a:pPr>
              <a:buFontTx/>
              <a:buChar char="•"/>
            </a:pPr>
            <a:endParaRPr lang="cs-CZ" sz="2200" dirty="0">
              <a:highlight>
                <a:srgbClr val="FFFF00"/>
              </a:highlight>
            </a:endParaRPr>
          </a:p>
          <a:p>
            <a:pPr>
              <a:buFontTx/>
              <a:buChar char="•"/>
            </a:pPr>
            <a:r>
              <a:rPr lang="cs-CZ" sz="2200" dirty="0">
                <a:highlight>
                  <a:srgbClr val="FFFF00"/>
                </a:highlight>
              </a:rPr>
              <a:t> </a:t>
            </a:r>
            <a:r>
              <a:rPr lang="cs-CZ" sz="2200" dirty="0" err="1">
                <a:highlight>
                  <a:srgbClr val="FFFF00"/>
                </a:highlight>
              </a:rPr>
              <a:t>The</a:t>
            </a:r>
            <a:r>
              <a:rPr lang="cs-CZ" sz="2200" dirty="0">
                <a:highlight>
                  <a:srgbClr val="FFFF00"/>
                </a:highlight>
              </a:rPr>
              <a:t> area </a:t>
            </a:r>
            <a:r>
              <a:rPr lang="cs-CZ" sz="2200" dirty="0" err="1">
                <a:highlight>
                  <a:srgbClr val="FFFF00"/>
                </a:highlight>
              </a:rPr>
              <a:t>of</a:t>
            </a:r>
            <a:r>
              <a:rPr lang="cs-CZ" sz="2200" dirty="0">
                <a:highlight>
                  <a:srgbClr val="FFFF00"/>
                </a:highlight>
              </a:rPr>
              <a:t> a 2D </a:t>
            </a:r>
            <a:r>
              <a:rPr lang="cs-CZ" sz="2200" dirty="0" err="1">
                <a:highlight>
                  <a:srgbClr val="FFFF00"/>
                </a:highlight>
              </a:rPr>
              <a:t>object</a:t>
            </a:r>
            <a:r>
              <a:rPr lang="cs-CZ" sz="2200" dirty="0">
                <a:highlight>
                  <a:srgbClr val="FFFF00"/>
                </a:highlight>
              </a:rPr>
              <a:t>,</a:t>
            </a:r>
          </a:p>
          <a:p>
            <a:endParaRPr lang="cs-CZ" sz="2200" dirty="0"/>
          </a:p>
          <a:p>
            <a:pP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length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curve</a:t>
            </a:r>
            <a:r>
              <a:rPr lang="cs-CZ" sz="2200" dirty="0"/>
              <a:t>,</a:t>
            </a:r>
          </a:p>
          <a:p>
            <a:pPr>
              <a:buFontTx/>
              <a:buChar char="•"/>
            </a:pPr>
            <a:endParaRPr lang="cs-CZ" sz="2200" dirty="0"/>
          </a:p>
          <a:p>
            <a:pP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volume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3D </a:t>
            </a:r>
            <a:r>
              <a:rPr lang="cs-CZ" sz="2200" dirty="0" err="1"/>
              <a:t>object</a:t>
            </a:r>
            <a:r>
              <a:rPr lang="cs-CZ" sz="2200" dirty="0"/>
              <a:t>,</a:t>
            </a:r>
          </a:p>
          <a:p>
            <a:pPr>
              <a:buFontTx/>
              <a:buChar char="•"/>
            </a:pPr>
            <a:endParaRPr lang="cs-CZ" sz="2200" dirty="0"/>
          </a:p>
          <a:p>
            <a:pP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area </a:t>
            </a:r>
            <a:r>
              <a:rPr lang="cs-CZ" sz="2200" dirty="0" err="1"/>
              <a:t>of</a:t>
            </a:r>
            <a:r>
              <a:rPr lang="cs-CZ" sz="2200" dirty="0"/>
              <a:t> a 3D </a:t>
            </a:r>
            <a:r>
              <a:rPr lang="cs-CZ" sz="2200" dirty="0" err="1"/>
              <a:t>object</a:t>
            </a:r>
            <a:r>
              <a:rPr lang="cs-CZ" sz="22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530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5531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531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53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13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5314" name="Text Box 8"/>
          <p:cNvSpPr txBox="1">
            <a:spLocks noChangeArrowheads="1"/>
          </p:cNvSpPr>
          <p:nvPr/>
        </p:nvSpPr>
        <p:spPr bwMode="auto">
          <a:xfrm>
            <a:off x="812800" y="1722438"/>
            <a:ext cx="7105650" cy="328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  <a:p>
            <a:endParaRPr lang="cs-CZ" sz="2400"/>
          </a:p>
          <a:p>
            <a:r>
              <a:rPr lang="cs-CZ" sz="2400"/>
              <a:t>What does the number 7/3 mean? </a:t>
            </a:r>
            <a:r>
              <a:rPr lang="cs-CZ"/>
              <a:t> </a:t>
            </a:r>
          </a:p>
          <a:p>
            <a:endParaRPr lang="cs-CZ" sz="2200"/>
          </a:p>
          <a:p>
            <a:r>
              <a:rPr lang="cs-CZ" sz="2200"/>
              <a:t>It is the area below the function f(x) on the interval (1,2),</a:t>
            </a:r>
          </a:p>
          <a:p>
            <a:r>
              <a:rPr lang="cs-CZ" sz="2200"/>
              <a:t>See the next slide for a picture.</a:t>
            </a:r>
          </a:p>
        </p:txBody>
      </p:sp>
      <p:sp>
        <p:nvSpPr>
          <p:cNvPr id="55315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1658938" y="1512888"/>
          <a:ext cx="7778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4" name="Equation" r:id="rId3" imgW="419100" imgH="457200" progId="Equation.DSMT4">
                  <p:embed/>
                </p:oleObj>
              </mc:Choice>
              <mc:Fallback>
                <p:oleObj name="Equation" r:id="rId3" imgW="41910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1512888"/>
                        <a:ext cx="777875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2206625" y="2355850"/>
          <a:ext cx="2678113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5" name="Equation" r:id="rId5" imgW="1765300" imgH="508000" progId="Equation.DSMT4">
                  <p:embed/>
                </p:oleObj>
              </mc:Choice>
              <mc:Fallback>
                <p:oleObj name="Equation" r:id="rId5" imgW="1765300" imgH="50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25" y="2355850"/>
                        <a:ext cx="2678113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63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563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63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2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632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2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56329" name="Picture 1608" descr="Graf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1804988"/>
            <a:ext cx="5218113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862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6862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8627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86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29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8630" name="Text Box 8"/>
          <p:cNvSpPr txBox="1">
            <a:spLocks noChangeArrowheads="1"/>
          </p:cNvSpPr>
          <p:nvPr/>
        </p:nvSpPr>
        <p:spPr bwMode="auto">
          <a:xfrm>
            <a:off x="812800" y="1722438"/>
            <a:ext cx="7259638" cy="334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 an area bounded by functions:               , axis x,</a:t>
            </a:r>
          </a:p>
          <a:p>
            <a:r>
              <a:rPr lang="cs-CZ" sz="2400"/>
              <a:t>x = -1 and x = 2.</a:t>
            </a:r>
          </a:p>
          <a:p>
            <a:endParaRPr lang="cs-CZ" sz="2400"/>
          </a:p>
          <a:p>
            <a:r>
              <a:rPr lang="cs-CZ" sz="2400"/>
              <a:t>Solution: We must divide the interval of integration</a:t>
            </a:r>
          </a:p>
          <a:p>
            <a:r>
              <a:rPr lang="cs-CZ" sz="2400"/>
              <a:t>(-1,2) into two intervals: (-1,0) and (0,2) (WHY?):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endParaRPr lang="cs-CZ" sz="2200"/>
          </a:p>
        </p:txBody>
      </p:sp>
      <p:sp>
        <p:nvSpPr>
          <p:cNvPr id="68631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3" name="Rectangle 1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8621" name="Object 13"/>
          <p:cNvGraphicFramePr>
            <a:graphicFrameLocks noChangeAspect="1"/>
          </p:cNvGraphicFramePr>
          <p:nvPr/>
        </p:nvGraphicFramePr>
        <p:xfrm>
          <a:off x="5751513" y="1682750"/>
          <a:ext cx="9731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0" name="Equation" r:id="rId3" imgW="406224" imgH="228501" progId="Equation.DSMT4">
                  <p:embed/>
                </p:oleObj>
              </mc:Choice>
              <mc:Fallback>
                <p:oleObj name="Equation" r:id="rId3" imgW="406224" imgH="228501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1513" y="1682750"/>
                        <a:ext cx="973137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3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8623" name="Object 15"/>
          <p:cNvGraphicFramePr>
            <a:graphicFrameLocks noChangeAspect="1"/>
          </p:cNvGraphicFramePr>
          <p:nvPr/>
        </p:nvGraphicFramePr>
        <p:xfrm>
          <a:off x="893763" y="4157663"/>
          <a:ext cx="7218362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1" name="Equation" r:id="rId5" imgW="4241800" imgH="558800" progId="Equation.DSMT4">
                  <p:embed/>
                </p:oleObj>
              </mc:Choice>
              <mc:Fallback>
                <p:oleObj name="Equation" r:id="rId5" imgW="4241800" imgH="558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4157663"/>
                        <a:ext cx="7218362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819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192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19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2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192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2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81929" name="Picture 1694" descr="Graf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4513" y="1714500"/>
            <a:ext cx="5353050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Lecture</a:t>
            </a: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 10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736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</a:p>
          <a:p>
            <a:pPr algn="ctr"/>
            <a:r>
              <a:rPr lang="cs-CZ" altLang="cs-CZ" sz="2400" b="1"/>
              <a:t>Problem 2</a:t>
            </a:r>
            <a:endParaRPr lang="en-GB" altLang="cs-CZ" sz="2400" b="1"/>
          </a:p>
        </p:txBody>
      </p:sp>
      <p:sp>
        <p:nvSpPr>
          <p:cNvPr id="5736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736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73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65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7366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7558088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  <a:p>
            <a:r>
              <a:rPr lang="cs-CZ" sz="2400"/>
              <a:t>This result means that the area under the function on</a:t>
            </a:r>
          </a:p>
          <a:p>
            <a:r>
              <a:rPr lang="cs-CZ" sz="2400"/>
              <a:t> the interval (0,3) is 9.</a:t>
            </a:r>
          </a:p>
          <a:p>
            <a:endParaRPr lang="cs-CZ" sz="2400"/>
          </a:p>
          <a:p>
            <a:r>
              <a:rPr lang="cs-CZ" sz="2400"/>
              <a:t>Important note: if a function is positive on the interval</a:t>
            </a:r>
          </a:p>
          <a:p>
            <a:r>
              <a:rPr lang="cs-CZ" sz="2400"/>
              <a:t>of integration, then the result will be a positive number.</a:t>
            </a:r>
          </a:p>
          <a:p>
            <a:r>
              <a:rPr lang="cs-CZ" sz="2400"/>
              <a:t>However, for a negative function the result will be </a:t>
            </a:r>
          </a:p>
          <a:p>
            <a:r>
              <a:rPr lang="cs-CZ" sz="2400"/>
              <a:t>negative!</a:t>
            </a:r>
          </a:p>
          <a:p>
            <a:endParaRPr lang="cs-CZ" sz="2200"/>
          </a:p>
        </p:txBody>
      </p:sp>
      <p:sp>
        <p:nvSpPr>
          <p:cNvPr id="5736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6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69" name="Rectangle 1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1773238" y="1828800"/>
          <a:ext cx="757237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6" name="Equation" r:id="rId3" imgW="419100" imgH="469900" progId="Equation.DSMT4">
                  <p:embed/>
                </p:oleObj>
              </mc:Choice>
              <mc:Fallback>
                <p:oleObj name="Equation" r:id="rId3" imgW="4191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1828800"/>
                        <a:ext cx="757237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70" name="Rectangle 1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7359" name="Object 15"/>
          <p:cNvGraphicFramePr>
            <a:graphicFrameLocks noChangeAspect="1"/>
          </p:cNvGraphicFramePr>
          <p:nvPr/>
        </p:nvGraphicFramePr>
        <p:xfrm>
          <a:off x="2222500" y="2549525"/>
          <a:ext cx="2968625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7" name="Equation" r:id="rId5" imgW="1752600" imgH="508000" progId="Equation.DSMT4">
                  <p:embed/>
                </p:oleObj>
              </mc:Choice>
              <mc:Fallback>
                <p:oleObj name="Equation" r:id="rId5" imgW="1752600" imgH="508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2549525"/>
                        <a:ext cx="2968625" cy="855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240</TotalTime>
  <Words>645</Words>
  <Application>Microsoft Office PowerPoint</Application>
  <PresentationFormat>Předvádění na obrazovce (4:3)</PresentationFormat>
  <Paragraphs>255</Paragraphs>
  <Slides>16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Radmila Krkošková</cp:lastModifiedBy>
  <cp:revision>42</cp:revision>
  <dcterms:created xsi:type="dcterms:W3CDTF">2016-03-17T12:08:01Z</dcterms:created>
  <dcterms:modified xsi:type="dcterms:W3CDTF">2022-04-20T08:11:47Z</dcterms:modified>
</cp:coreProperties>
</file>