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273" r:id="rId5"/>
    <p:sldId id="275" r:id="rId6"/>
    <p:sldId id="274" r:id="rId7"/>
    <p:sldId id="277" r:id="rId8"/>
    <p:sldId id="302" r:id="rId9"/>
    <p:sldId id="278" r:id="rId10"/>
    <p:sldId id="279" r:id="rId11"/>
    <p:sldId id="280" r:id="rId12"/>
    <p:sldId id="303" r:id="rId13"/>
    <p:sldId id="281" r:id="rId14"/>
    <p:sldId id="283" r:id="rId15"/>
    <p:sldId id="285" r:id="rId16"/>
    <p:sldId id="286" r:id="rId17"/>
    <p:sldId id="304" r:id="rId18"/>
    <p:sldId id="287" r:id="rId19"/>
    <p:sldId id="288" r:id="rId20"/>
    <p:sldId id="289" r:id="rId21"/>
    <p:sldId id="290" r:id="rId22"/>
    <p:sldId id="291" r:id="rId23"/>
    <p:sldId id="292" r:id="rId24"/>
    <p:sldId id="301" r:id="rId25"/>
    <p:sldId id="306" r:id="rId26"/>
    <p:sldId id="294" r:id="rId27"/>
    <p:sldId id="295" r:id="rId28"/>
    <p:sldId id="296" r:id="rId29"/>
    <p:sldId id="305" r:id="rId30"/>
    <p:sldId id="297" r:id="rId31"/>
    <p:sldId id="298" r:id="rId32"/>
    <p:sldId id="307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672" autoAdjust="0"/>
    <p:restoredTop sz="94660"/>
  </p:normalViewPr>
  <p:slideViewPr>
    <p:cSldViewPr>
      <p:cViewPr>
        <p:scale>
          <a:sx n="110" d="100"/>
          <a:sy n="110" d="100"/>
        </p:scale>
        <p:origin x="516" y="-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1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0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4.jpeg"/><Relationship Id="rId9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2.přednáška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accent1"/>
                </a:solidFill>
              </a:rPr>
              <a:t>Krok 1.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Uspořádání dat a výpočty	     </a:t>
            </a:r>
          </a:p>
          <a:p>
            <a:pPr marL="0" indent="0">
              <a:buNone/>
            </a:pPr>
            <a:r>
              <a:rPr lang="cs-CZ" sz="2400" i="1" dirty="0"/>
              <a:t>X</a:t>
            </a:r>
            <a:r>
              <a:rPr lang="cs-CZ" sz="2400" dirty="0"/>
              <a:t> – kvalitativní znak (faktor), </a:t>
            </a:r>
            <a:r>
              <a:rPr lang="cs-CZ" sz="2400" i="1" dirty="0"/>
              <a:t>Y</a:t>
            </a:r>
            <a:r>
              <a:rPr lang="cs-CZ" sz="2400" dirty="0"/>
              <a:t> - kvantitativní znak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Stanovení nulové hypotézy  </a:t>
            </a:r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baseline="-25000" dirty="0"/>
              <a:t>0</a:t>
            </a:r>
            <a:r>
              <a:rPr lang="cs-CZ" sz="2400" dirty="0"/>
              <a:t>: </a:t>
            </a:r>
            <a:r>
              <a:rPr lang="cs-CZ" sz="2400" i="1" dirty="0">
                <a:sym typeface="Symbol" pitchFamily="18" charset="2"/>
              </a:rPr>
              <a:t></a:t>
            </a:r>
            <a:r>
              <a:rPr lang="cs-CZ" sz="2400" i="1" baseline="-25000" dirty="0">
                <a:sym typeface="Symbol" pitchFamily="18" charset="2"/>
              </a:rPr>
              <a:t>i</a:t>
            </a:r>
            <a:r>
              <a:rPr lang="cs-CZ" sz="2400" dirty="0">
                <a:sym typeface="Symbol" pitchFamily="18" charset="2"/>
              </a:rPr>
              <a:t> </a:t>
            </a:r>
            <a:r>
              <a:rPr lang="cs-CZ" sz="2400" i="1" dirty="0">
                <a:sym typeface="Symbol" pitchFamily="18" charset="2"/>
              </a:rPr>
              <a:t></a:t>
            </a:r>
            <a:r>
              <a:rPr lang="cs-CZ" sz="2400" baseline="-25000" dirty="0">
                <a:sym typeface="Symbol" pitchFamily="18" charset="2"/>
              </a:rPr>
              <a:t>0 </a:t>
            </a:r>
            <a:r>
              <a:rPr lang="cs-CZ" sz="2400" dirty="0">
                <a:sym typeface="Symbol" pitchFamily="18" charset="2"/>
              </a:rPr>
              <a:t> pro všechna </a:t>
            </a:r>
            <a:r>
              <a:rPr lang="cs-CZ" sz="2400" i="1" dirty="0">
                <a:sym typeface="Symbol" pitchFamily="18" charset="2"/>
              </a:rPr>
              <a:t>i </a:t>
            </a:r>
            <a:r>
              <a:rPr lang="cs-CZ" sz="2400" dirty="0">
                <a:sym typeface="Symbol" pitchFamily="18" charset="2"/>
              </a:rPr>
              <a:t>=1,2,…,</a:t>
            </a:r>
            <a:r>
              <a:rPr lang="cs-CZ" sz="2400" i="1" dirty="0">
                <a:sym typeface="Symbol" pitchFamily="18" charset="2"/>
              </a:rPr>
              <a:t>k</a:t>
            </a:r>
            <a:endParaRPr lang="cs-CZ" sz="2400" i="1" baseline="-25000" dirty="0">
              <a:sym typeface="Symbol" pitchFamily="18" charset="2"/>
            </a:endParaRP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Jednofaktorová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ANOVA - postup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47149"/>
              </p:ext>
            </p:extLst>
          </p:nvPr>
        </p:nvGraphicFramePr>
        <p:xfrm>
          <a:off x="1187624" y="2355726"/>
          <a:ext cx="1828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r:id="rId5" imgW="952500" imgH="457200" progId="Equation.3">
                  <p:embed/>
                </p:oleObj>
              </mc:Choice>
              <mc:Fallback>
                <p:oleObj r:id="rId5" imgW="952500" imgH="457200" progId="Equation.3">
                  <p:embed/>
                  <p:pic>
                    <p:nvPicPr>
                      <p:cNvPr id="0" name="Object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355726"/>
                        <a:ext cx="1828800" cy="695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146982"/>
              </p:ext>
            </p:extLst>
          </p:nvPr>
        </p:nvGraphicFramePr>
        <p:xfrm>
          <a:off x="3657600" y="2355726"/>
          <a:ext cx="1828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r:id="rId7" imgW="1308100" imgH="558800" progId="Equation.3">
                  <p:embed/>
                </p:oleObj>
              </mc:Choice>
              <mc:Fallback>
                <p:oleObj r:id="rId7" imgW="1308100" imgH="558800" progId="Equation.3">
                  <p:embed/>
                  <p:pic>
                    <p:nvPicPr>
                      <p:cNvPr id="0" name="Object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355726"/>
                        <a:ext cx="1828800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200" dirty="0"/>
              <a:t>Celkový součet čtverců: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 err="1"/>
              <a:t>Meziskupinový</a:t>
            </a:r>
            <a:r>
              <a:rPr lang="cs-CZ" sz="2200" dirty="0"/>
              <a:t> součet čtverců: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/>
              <a:t>Vnitroskupinový součet čtverců: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Krok 2. Výpočet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183402"/>
              </p:ext>
            </p:extLst>
          </p:nvPr>
        </p:nvGraphicFramePr>
        <p:xfrm>
          <a:off x="3543300" y="771550"/>
          <a:ext cx="205740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9" r:id="rId5" imgW="1295400" imgH="457200" progId="Equation.3">
                  <p:embed/>
                </p:oleObj>
              </mc:Choice>
              <mc:Fallback>
                <p:oleObj r:id="rId5" imgW="1295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771550"/>
                        <a:ext cx="2057400" cy="57606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07580"/>
              </p:ext>
            </p:extLst>
          </p:nvPr>
        </p:nvGraphicFramePr>
        <p:xfrm>
          <a:off x="4139952" y="1851670"/>
          <a:ext cx="2133600" cy="618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0" r:id="rId7" imgW="1320227" imgH="431613" progId="Equation.3">
                  <p:embed/>
                </p:oleObj>
              </mc:Choice>
              <mc:Fallback>
                <p:oleObj r:id="rId7" imgW="1320227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851670"/>
                        <a:ext cx="2133600" cy="61855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51187"/>
              </p:ext>
            </p:extLst>
          </p:nvPr>
        </p:nvGraphicFramePr>
        <p:xfrm>
          <a:off x="4234408" y="2931790"/>
          <a:ext cx="22098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" r:id="rId9" imgW="1409700" imgH="457200" progId="Equation.3">
                  <p:embed/>
                </p:oleObj>
              </mc:Choice>
              <mc:Fallback>
                <p:oleObj r:id="rId9" imgW="14097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408" y="2931790"/>
                        <a:ext cx="2209800" cy="715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200" dirty="0"/>
              <a:t>Základní vztah ANOVA: </a:t>
            </a:r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r>
              <a:rPr lang="cs-CZ" sz="2200" dirty="0"/>
              <a:t>Výpočet testového kritéria: 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Krok 2. Výpočet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580334"/>
              </p:ext>
            </p:extLst>
          </p:nvPr>
        </p:nvGraphicFramePr>
        <p:xfrm>
          <a:off x="3707904" y="771550"/>
          <a:ext cx="187220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r:id="rId5" imgW="990600" imgH="241300" progId="Equation.3">
                  <p:embed/>
                </p:oleObj>
              </mc:Choice>
              <mc:Fallback>
                <p:oleObj r:id="rId5" imgW="990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771550"/>
                        <a:ext cx="1872208" cy="4320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708104"/>
              </p:ext>
            </p:extLst>
          </p:nvPr>
        </p:nvGraphicFramePr>
        <p:xfrm>
          <a:off x="3786981" y="1707654"/>
          <a:ext cx="1570037" cy="128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Rovnice" r:id="rId7" imgW="660400" imgH="787400" progId="Equation.3">
                  <p:embed/>
                </p:oleObj>
              </mc:Choice>
              <mc:Fallback>
                <p:oleObj name="Rovnice" r:id="rId7" imgW="6604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981" y="1707654"/>
                        <a:ext cx="1570037" cy="128704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1545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/>
              <a:t>Jestliže platí:  </a:t>
            </a:r>
            <a:r>
              <a:rPr lang="cs-CZ" sz="2400" i="1" dirty="0"/>
              <a:t>F</a:t>
            </a:r>
            <a:r>
              <a:rPr lang="cs-CZ" sz="2400" dirty="0"/>
              <a:t> </a:t>
            </a:r>
            <a:r>
              <a:rPr lang="en-US" sz="2400" dirty="0"/>
              <a:t>&gt;</a:t>
            </a:r>
            <a:r>
              <a:rPr lang="cs-CZ" sz="2400" dirty="0"/>
              <a:t>  </a:t>
            </a:r>
            <a:r>
              <a:rPr lang="cs-CZ" sz="2400" i="1" dirty="0"/>
              <a:t>F</a:t>
            </a:r>
            <a:r>
              <a:rPr lang="cs-CZ" sz="2400" baseline="-25000" dirty="0"/>
              <a:t>1-</a:t>
            </a:r>
            <a:r>
              <a:rPr lang="cs-CZ" sz="2400" baseline="-25000" dirty="0">
                <a:sym typeface="Symbol" pitchFamily="18" charset="2"/>
              </a:rPr>
              <a:t>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cs-CZ" sz="2400" i="1" dirty="0">
                <a:sym typeface="Symbol" pitchFamily="18" charset="2"/>
              </a:rPr>
              <a:t>k</a:t>
            </a:r>
            <a:r>
              <a:rPr lang="cs-CZ" sz="2400" dirty="0">
                <a:sym typeface="Symbol" pitchFamily="18" charset="2"/>
              </a:rPr>
              <a:t>-1,</a:t>
            </a:r>
            <a:r>
              <a:rPr lang="cs-CZ" sz="2400" i="1" dirty="0">
                <a:sym typeface="Symbol" pitchFamily="18" charset="2"/>
              </a:rPr>
              <a:t>n</a:t>
            </a:r>
            <a:r>
              <a:rPr lang="cs-CZ" sz="2400" dirty="0">
                <a:sym typeface="Symbol" pitchFamily="18" charset="2"/>
              </a:rPr>
              <a:t>-</a:t>
            </a:r>
            <a:r>
              <a:rPr lang="cs-CZ" sz="2400" i="1" dirty="0">
                <a:sym typeface="Symbol" pitchFamily="18" charset="2"/>
              </a:rPr>
              <a:t>k</a:t>
            </a:r>
            <a:r>
              <a:rPr lang="cs-CZ" sz="2400" dirty="0">
                <a:sym typeface="Symbol" pitchFamily="18" charset="2"/>
              </a:rPr>
              <a:t>)   pak </a:t>
            </a:r>
          </a:p>
          <a:p>
            <a:pPr>
              <a:buNone/>
            </a:pPr>
            <a:r>
              <a:rPr lang="cs-CZ" sz="2400" dirty="0">
                <a:sym typeface="Symbol" pitchFamily="18" charset="2"/>
              </a:rPr>
              <a:t>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zamítáme  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en-US" sz="2400" dirty="0">
                <a:sym typeface="Symbol" pitchFamily="18" charset="2"/>
              </a:rPr>
              <a:t>)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jinak  </a:t>
            </a:r>
            <a:r>
              <a:rPr lang="cs-CZ" sz="2400" dirty="0">
                <a:sym typeface="Symbol" pitchFamily="18" charset="2"/>
              </a:rPr>
              <a:t>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nezamítáme 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ne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cs-CZ" sz="2400" dirty="0">
                <a:sym typeface="Symbol" pitchFamily="18" charset="2"/>
              </a:rPr>
              <a:t>),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přitom </a:t>
            </a:r>
            <a:r>
              <a:rPr lang="cs-CZ" sz="2400" i="1" dirty="0"/>
              <a:t>F</a:t>
            </a:r>
            <a:r>
              <a:rPr lang="cs-CZ" sz="2400" baseline="-25000" dirty="0"/>
              <a:t>1-</a:t>
            </a:r>
            <a:r>
              <a:rPr lang="cs-CZ" sz="2400" baseline="-25000" dirty="0">
                <a:sym typeface="Symbol" pitchFamily="18" charset="2"/>
              </a:rPr>
              <a:t>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1</a:t>
            </a:r>
            <a:r>
              <a:rPr lang="cs-CZ" sz="2400" dirty="0">
                <a:sym typeface="Symbol" pitchFamily="18" charset="2"/>
              </a:rPr>
              <a:t>,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2</a:t>
            </a:r>
            <a:r>
              <a:rPr lang="cs-CZ" sz="2400" dirty="0">
                <a:sym typeface="Symbol" pitchFamily="18" charset="2"/>
              </a:rPr>
              <a:t>) je kritická hodnota </a:t>
            </a:r>
            <a:r>
              <a:rPr lang="cs-CZ" sz="2400" dirty="0" err="1">
                <a:solidFill>
                  <a:schemeClr val="accent1"/>
                </a:solidFill>
                <a:sym typeface="Symbol" pitchFamily="18" charset="2"/>
              </a:rPr>
              <a:t>Fisherova</a:t>
            </a:r>
            <a:r>
              <a:rPr lang="cs-CZ" sz="2400" dirty="0">
                <a:solidFill>
                  <a:schemeClr val="accent1"/>
                </a:solidFill>
                <a:sym typeface="Symbol" pitchFamily="18" charset="2"/>
              </a:rPr>
              <a:t> rozdělení</a:t>
            </a:r>
          </a:p>
          <a:p>
            <a:pPr>
              <a:buNone/>
            </a:pPr>
            <a:r>
              <a:rPr lang="cs-CZ" sz="2400" dirty="0"/>
              <a:t>	(tabelováno pro různé hodnoty 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1</a:t>
            </a:r>
            <a:r>
              <a:rPr lang="cs-CZ" sz="2400" dirty="0">
                <a:sym typeface="Symbol" pitchFamily="18" charset="2"/>
              </a:rPr>
              <a:t>,</a:t>
            </a:r>
            <a:r>
              <a:rPr lang="cs-CZ" sz="2400" i="1" dirty="0">
                <a:sym typeface="Symbol" pitchFamily="18" charset="2"/>
              </a:rPr>
              <a:t>df</a:t>
            </a:r>
            <a:r>
              <a:rPr lang="cs-CZ" sz="2400" baseline="-25000" dirty="0">
                <a:sym typeface="Symbol" pitchFamily="18" charset="2"/>
              </a:rPr>
              <a:t>2 </a:t>
            </a:r>
            <a:r>
              <a:rPr lang="cs-CZ" sz="2400" dirty="0">
                <a:sym typeface="Symbol" pitchFamily="18" charset="2"/>
              </a:rPr>
              <a:t> a  ). </a:t>
            </a:r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Krok 3. Testování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br>
              <a:rPr lang="cs-CZ" dirty="0"/>
            </a:b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899592" y="1002090"/>
            <a:ext cx="64807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b="1" dirty="0">
                <a:solidFill>
                  <a:srgbClr val="FFC000"/>
                </a:solidFill>
              </a:rPr>
              <a:t>Alternativně:</a:t>
            </a:r>
          </a:p>
          <a:p>
            <a:pPr>
              <a:buNone/>
            </a:pPr>
            <a:r>
              <a:rPr lang="cs-CZ" sz="2400" dirty="0"/>
              <a:t>Pro hodnotu kritéria </a:t>
            </a:r>
            <a:r>
              <a:rPr lang="cs-CZ" sz="2400" i="1" dirty="0"/>
              <a:t>F</a:t>
            </a:r>
            <a:r>
              <a:rPr lang="cs-CZ" sz="2400" dirty="0"/>
              <a:t>  vypočítáme </a:t>
            </a:r>
            <a:r>
              <a:rPr lang="cs-CZ" sz="2400" i="1" dirty="0"/>
              <a:t>p</a:t>
            </a:r>
            <a:r>
              <a:rPr lang="cs-CZ" sz="2400" dirty="0"/>
              <a:t>-hodnotu (signifikanci)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/>
              <a:t>Jestliže platí: </a:t>
            </a:r>
          </a:p>
          <a:p>
            <a:pPr>
              <a:buNone/>
            </a:pPr>
            <a:r>
              <a:rPr lang="cs-CZ" sz="2400" i="1" dirty="0"/>
              <a:t>p</a:t>
            </a:r>
            <a:r>
              <a:rPr lang="cs-CZ" sz="2400" dirty="0"/>
              <a:t>-hodnota </a:t>
            </a:r>
            <a:r>
              <a:rPr lang="en-US" sz="2400" dirty="0"/>
              <a:t> &lt; </a:t>
            </a:r>
            <a:r>
              <a:rPr lang="cs-CZ" sz="2400" dirty="0"/>
              <a:t> </a:t>
            </a:r>
            <a:r>
              <a:rPr lang="cs-CZ" sz="2400" dirty="0">
                <a:sym typeface="Symbol" pitchFamily="18" charset="2"/>
              </a:rPr>
              <a:t>  pak 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zamítáme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cs-CZ" sz="2400" dirty="0">
                <a:sym typeface="Symbol" pitchFamily="18" charset="2"/>
              </a:rPr>
              <a:t>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en-US" sz="2400" dirty="0">
                <a:sym typeface="Symbol" pitchFamily="18" charset="2"/>
              </a:rPr>
              <a:t>)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jinak  </a:t>
            </a:r>
            <a:r>
              <a:rPr lang="cs-CZ" sz="2400" dirty="0">
                <a:sym typeface="Symbol" pitchFamily="18" charset="2"/>
              </a:rPr>
              <a:t>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nezamítáme (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faktor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ne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m</a:t>
            </a:r>
            <a:r>
              <a:rPr lang="cs-CZ" sz="2400" dirty="0">
                <a:solidFill>
                  <a:srgbClr val="FFC000"/>
                </a:solidFill>
                <a:sym typeface="Symbol" pitchFamily="18" charset="2"/>
              </a:rPr>
              <a:t>á</a:t>
            </a:r>
            <a:r>
              <a:rPr lang="en-US" sz="2400" dirty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C000"/>
                </a:solidFill>
                <a:sym typeface="Symbol" pitchFamily="18" charset="2"/>
              </a:rPr>
              <a:t>vliv</a:t>
            </a:r>
            <a:r>
              <a:rPr lang="cs-CZ" sz="2400" dirty="0">
                <a:sym typeface="Symbol" pitchFamily="18" charset="2"/>
              </a:rPr>
              <a:t>)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Předpoklad ANOVA:</a:t>
            </a:r>
            <a:r>
              <a:rPr lang="cs-CZ" sz="2400" dirty="0"/>
              <a:t> normálně rozdělený znak </a:t>
            </a:r>
            <a:r>
              <a:rPr lang="cs-CZ" sz="2400" i="1" dirty="0"/>
              <a:t>Y</a:t>
            </a:r>
            <a:endParaRPr lang="cs-CZ" sz="2400" baseline="-250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76064"/>
          </a:xfrm>
        </p:spPr>
        <p:txBody>
          <a:bodyPr/>
          <a:lstStyle/>
          <a:p>
            <a:r>
              <a:rPr lang="cs-CZ" dirty="0">
                <a:solidFill>
                  <a:srgbClr val="333399"/>
                </a:solidFill>
              </a:rPr>
              <a:t> </a:t>
            </a:r>
            <a:r>
              <a:rPr lang="cs-CZ" b="1" dirty="0"/>
              <a:t>Řešení příkladu v Excelu</a:t>
            </a:r>
            <a:endParaRPr lang="cs-CZ" b="1" dirty="0">
              <a:solidFill>
                <a:srgbClr val="333399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323528" y="843558"/>
            <a:ext cx="4534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Data</a:t>
            </a:r>
            <a:r>
              <a:rPr lang="cs-CZ" dirty="0" err="1">
                <a:sym typeface="Symbol" pitchFamily="18" charset="2"/>
              </a:rPr>
              <a:t>Analýza</a:t>
            </a:r>
            <a:r>
              <a:rPr lang="cs-CZ" dirty="0">
                <a:sym typeface="Symbol" pitchFamily="18" charset="2"/>
              </a:rPr>
              <a:t> dat ANOVA: Jeden faktor…</a:t>
            </a:r>
            <a:endParaRPr lang="cs-CZ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572198" y="1212890"/>
            <a:ext cx="5545138" cy="29836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572000" y="3219823"/>
            <a:ext cx="973777" cy="504056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72198" y="4196576"/>
            <a:ext cx="83922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/>
              <a:t>p-</a:t>
            </a:r>
            <a:r>
              <a:rPr lang="cs-CZ" dirty="0"/>
              <a:t>hodnota = 0,847 </a:t>
            </a:r>
            <a:r>
              <a:rPr lang="en-US" dirty="0"/>
              <a:t>&gt; 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cs-CZ" dirty="0">
                <a:sym typeface="Symbol" pitchFamily="18" charset="2"/>
              </a:rPr>
              <a:t>H</a:t>
            </a:r>
            <a:r>
              <a:rPr lang="cs-CZ" baseline="-25000" dirty="0">
                <a:sym typeface="Symbol" pitchFamily="18" charset="2"/>
              </a:rPr>
              <a:t>0</a:t>
            </a:r>
            <a:r>
              <a:rPr lang="cs-CZ" dirty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ne</a:t>
            </a:r>
            <a:r>
              <a:rPr lang="cs-CZ" dirty="0">
                <a:sym typeface="Symbol" pitchFamily="18" charset="2"/>
              </a:rPr>
              <a:t>zamítáme</a:t>
            </a:r>
            <a:r>
              <a:rPr lang="en-US" dirty="0">
                <a:sym typeface="Symbol" pitchFamily="18" charset="2"/>
              </a:rPr>
              <a:t>,</a:t>
            </a:r>
            <a:r>
              <a:rPr lang="cs-CZ" dirty="0">
                <a:sym typeface="Symbol" pitchFamily="18" charset="2"/>
              </a:rPr>
              <a:t>tzn.</a:t>
            </a:r>
            <a:r>
              <a:rPr lang="en-US" dirty="0">
                <a:sym typeface="Symbol" pitchFamily="18" charset="2"/>
              </a:rPr>
              <a:t>v</a:t>
            </a:r>
            <a:r>
              <a:rPr lang="cs-CZ" dirty="0">
                <a:sym typeface="Symbol" pitchFamily="18" charset="2"/>
              </a:rPr>
              <a:t>ě</a:t>
            </a:r>
            <a:r>
              <a:rPr lang="en-US" dirty="0">
                <a:sym typeface="Symbol" pitchFamily="18" charset="2"/>
              </a:rPr>
              <a:t>k </a:t>
            </a:r>
            <a:r>
              <a:rPr lang="cs-CZ" dirty="0">
                <a:sym typeface="Symbol" pitchFamily="18" charset="2"/>
              </a:rPr>
              <a:t>n</a:t>
            </a:r>
            <a:r>
              <a:rPr lang="en-US" dirty="0" err="1">
                <a:sym typeface="Symbol" pitchFamily="18" charset="2"/>
              </a:rPr>
              <a:t>em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na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konzumaci</a:t>
            </a:r>
            <a:r>
              <a:rPr lang="cs-CZ" dirty="0">
                <a:sym typeface="Symbol" pitchFamily="18" charset="2"/>
              </a:rPr>
              <a:t> limonád vliv!</a:t>
            </a:r>
          </a:p>
        </p:txBody>
      </p:sp>
    </p:spTree>
    <p:extLst>
      <p:ext uri="{BB962C8B-B14F-4D97-AF65-F5344CB8AC3E}">
        <p14:creationId xmlns:p14="http://schemas.microsoft.com/office/powerpoint/2010/main" val="1122736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Těsnost závislosti v ANOVA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467544" y="915566"/>
            <a:ext cx="78488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/>
              <a:t>Faktor </a:t>
            </a:r>
            <a:r>
              <a:rPr lang="cs-CZ" sz="2200" i="1" dirty="0"/>
              <a:t>X</a:t>
            </a:r>
            <a:r>
              <a:rPr lang="cs-CZ" sz="2200" dirty="0"/>
              <a:t> má </a:t>
            </a:r>
            <a:r>
              <a:rPr lang="cs-CZ" sz="2200" i="1" dirty="0"/>
              <a:t>k</a:t>
            </a:r>
            <a:r>
              <a:rPr lang="cs-CZ" sz="2200" dirty="0"/>
              <a:t> kategorií, sledovaný znak </a:t>
            </a:r>
            <a:r>
              <a:rPr lang="cs-CZ" sz="2200" i="1" dirty="0"/>
              <a:t>Y</a:t>
            </a:r>
            <a:r>
              <a:rPr lang="cs-CZ" sz="2200" dirty="0"/>
              <a:t> je kvantitativní</a:t>
            </a:r>
          </a:p>
          <a:p>
            <a:endParaRPr lang="cs-CZ" sz="2200" dirty="0"/>
          </a:p>
          <a:p>
            <a:r>
              <a:rPr lang="cs-CZ" sz="2200" b="1" i="1" dirty="0">
                <a:solidFill>
                  <a:schemeClr val="accent1"/>
                </a:solidFill>
              </a:rPr>
              <a:t>Poměr korelace</a:t>
            </a:r>
            <a:r>
              <a:rPr lang="cs-CZ" sz="2200" dirty="0"/>
              <a:t> </a:t>
            </a:r>
            <a:r>
              <a:rPr lang="cs-CZ" sz="2200" i="1" dirty="0"/>
              <a:t>P</a:t>
            </a:r>
            <a:r>
              <a:rPr lang="cs-CZ" sz="2200" dirty="0"/>
              <a:t>:  </a:t>
            </a:r>
          </a:p>
          <a:p>
            <a:endParaRPr lang="cs-CZ" sz="2200" dirty="0"/>
          </a:p>
          <a:p>
            <a:r>
              <a:rPr lang="cs-CZ" sz="2200" dirty="0"/>
              <a:t>kde   </a:t>
            </a:r>
            <a:r>
              <a:rPr lang="cs-CZ" sz="2200" i="1" dirty="0" err="1"/>
              <a:t>S</a:t>
            </a:r>
            <a:r>
              <a:rPr lang="cs-CZ" sz="2200" i="1" baseline="-25000" dirty="0" err="1"/>
              <a:t>y</a:t>
            </a:r>
            <a:r>
              <a:rPr lang="cs-CZ" sz="2200" baseline="-25000" dirty="0"/>
              <a:t> </a:t>
            </a:r>
            <a:r>
              <a:rPr lang="cs-CZ" sz="2200" dirty="0"/>
              <a:t> - celkový součet čtverců  </a:t>
            </a:r>
          </a:p>
          <a:p>
            <a:r>
              <a:rPr lang="cs-CZ" sz="2200" dirty="0"/>
              <a:t>	 </a:t>
            </a:r>
          </a:p>
          <a:p>
            <a:r>
              <a:rPr lang="cs-CZ" sz="2200" i="1" dirty="0"/>
              <a:t>       </a:t>
            </a:r>
            <a:r>
              <a:rPr lang="cs-CZ" sz="2200" i="1" dirty="0" err="1"/>
              <a:t>S</a:t>
            </a:r>
            <a:r>
              <a:rPr lang="cs-CZ" sz="2200" i="1" baseline="-25000" dirty="0" err="1"/>
              <a:t>y,m</a:t>
            </a:r>
            <a:r>
              <a:rPr lang="cs-CZ" sz="2200" dirty="0"/>
              <a:t> - </a:t>
            </a:r>
            <a:r>
              <a:rPr lang="cs-CZ" sz="2200" dirty="0" err="1"/>
              <a:t>meziskupinový</a:t>
            </a:r>
            <a:r>
              <a:rPr lang="cs-CZ" sz="2200" dirty="0"/>
              <a:t> součet čtverců</a:t>
            </a:r>
          </a:p>
          <a:p>
            <a:endParaRPr lang="cs-CZ" sz="22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812957"/>
              </p:ext>
            </p:extLst>
          </p:nvPr>
        </p:nvGraphicFramePr>
        <p:xfrm>
          <a:off x="3059832" y="1419622"/>
          <a:ext cx="115212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3" name="Rovnice" r:id="rId6" imgW="622300" imgH="457200" progId="Equation.3">
                  <p:embed/>
                </p:oleObj>
              </mc:Choice>
              <mc:Fallback>
                <p:oleObj name="Rovnice" r:id="rId6" imgW="622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419622"/>
                        <a:ext cx="1152128" cy="9361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86574"/>
              </p:ext>
            </p:extLst>
          </p:nvPr>
        </p:nvGraphicFramePr>
        <p:xfrm>
          <a:off x="4386808" y="2100125"/>
          <a:ext cx="2057400" cy="740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4" r:id="rId8" imgW="1295400" imgH="457200" progId="Equation.3">
                  <p:embed/>
                </p:oleObj>
              </mc:Choice>
              <mc:Fallback>
                <p:oleObj r:id="rId8" imgW="12954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808" y="2100125"/>
                        <a:ext cx="2057400" cy="74069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611087"/>
              </p:ext>
            </p:extLst>
          </p:nvPr>
        </p:nvGraphicFramePr>
        <p:xfrm>
          <a:off x="5220072" y="2823780"/>
          <a:ext cx="21336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r:id="rId10" imgW="1320227" imgH="431613" progId="Equation.3">
                  <p:embed/>
                </p:oleObj>
              </mc:Choice>
              <mc:Fallback>
                <p:oleObj r:id="rId10" imgW="1320227" imgH="4316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823780"/>
                        <a:ext cx="2133600" cy="690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Těsnost závislosti v ANOVA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467544" y="915566"/>
            <a:ext cx="784887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200" dirty="0"/>
          </a:p>
          <a:p>
            <a:r>
              <a:rPr lang="cs-CZ" sz="2400" b="1" i="1" dirty="0">
                <a:solidFill>
                  <a:schemeClr val="accent1"/>
                </a:solidFill>
              </a:rPr>
              <a:t>Poměr determinace</a:t>
            </a:r>
            <a:r>
              <a:rPr lang="cs-CZ" sz="2400" dirty="0"/>
              <a:t> </a:t>
            </a:r>
            <a:r>
              <a:rPr lang="cs-CZ" sz="2400" b="1" dirty="0"/>
              <a:t> </a:t>
            </a:r>
            <a:r>
              <a:rPr lang="cs-CZ" sz="2400" b="1" i="1" dirty="0"/>
              <a:t>P </a:t>
            </a:r>
            <a:r>
              <a:rPr lang="cs-CZ" sz="2400" b="1" baseline="30000" dirty="0"/>
              <a:t>2</a:t>
            </a:r>
          </a:p>
          <a:p>
            <a:endParaRPr lang="cs-CZ" sz="2400" b="1" baseline="30000" dirty="0"/>
          </a:p>
          <a:p>
            <a:endParaRPr lang="cs-CZ" sz="2400" b="1" baseline="30000" dirty="0"/>
          </a:p>
          <a:p>
            <a:r>
              <a:rPr lang="cs-CZ" sz="2400" b="1" dirty="0"/>
              <a:t>Čím je </a:t>
            </a:r>
            <a:r>
              <a:rPr lang="cs-CZ" sz="2400" b="1" i="1" dirty="0"/>
              <a:t>P</a:t>
            </a:r>
            <a:r>
              <a:rPr lang="cs-CZ" sz="2400" b="1" dirty="0"/>
              <a:t> bližší k 1, tím je závislost sledovaného znaku na daném faktoru silnější, </a:t>
            </a:r>
          </a:p>
          <a:p>
            <a:r>
              <a:rPr lang="cs-CZ" sz="2400" b="1" dirty="0"/>
              <a:t>čím je blíže k 0, tím je závislost slabší.</a:t>
            </a:r>
          </a:p>
        </p:txBody>
      </p:sp>
    </p:spTree>
    <p:extLst>
      <p:ext uri="{BB962C8B-B14F-4D97-AF65-F5344CB8AC3E}">
        <p14:creationId xmlns:p14="http://schemas.microsoft.com/office/powerpoint/2010/main" val="118745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Průzkum spokojenosti zákazníků v supermarketech v ČR (</a:t>
            </a:r>
            <a:r>
              <a:rPr lang="cs-CZ" sz="2400" dirty="0">
                <a:solidFill>
                  <a:srgbClr val="FFC000"/>
                </a:solidFill>
              </a:rPr>
              <a:t>Spokojenost v Hypernově, TESCO</a:t>
            </a:r>
            <a:r>
              <a:rPr lang="cs-CZ" sz="2400" dirty="0"/>
              <a:t>)</a:t>
            </a:r>
          </a:p>
          <a:p>
            <a:r>
              <a:rPr lang="cs-CZ" sz="2400" dirty="0"/>
              <a:t>Průzkum obliby výrobku/služby (</a:t>
            </a:r>
            <a:r>
              <a:rPr lang="cs-CZ" sz="2400" dirty="0">
                <a:solidFill>
                  <a:srgbClr val="FFC000"/>
                </a:solidFill>
              </a:rPr>
              <a:t>Obliba </a:t>
            </a:r>
            <a:r>
              <a:rPr lang="cs-CZ" sz="2400" dirty="0" err="1">
                <a:solidFill>
                  <a:srgbClr val="FFC000"/>
                </a:solidFill>
              </a:rPr>
              <a:t>Coca</a:t>
            </a:r>
            <a:r>
              <a:rPr lang="cs-CZ" sz="2400" dirty="0">
                <a:solidFill>
                  <a:srgbClr val="FFC000"/>
                </a:solidFill>
              </a:rPr>
              <a:t> </a:t>
            </a:r>
            <a:r>
              <a:rPr lang="cs-CZ" sz="2400" dirty="0" err="1">
                <a:solidFill>
                  <a:srgbClr val="FFC000"/>
                </a:solidFill>
              </a:rPr>
              <a:t>Coly</a:t>
            </a:r>
            <a:r>
              <a:rPr lang="cs-CZ" sz="2400" dirty="0"/>
              <a:t>)</a:t>
            </a:r>
          </a:p>
          <a:p>
            <a:r>
              <a:rPr lang="cs-CZ" sz="2400" dirty="0"/>
              <a:t>7 bodové hodnoticí škály (spokojenosti)</a:t>
            </a:r>
          </a:p>
          <a:p>
            <a:r>
              <a:rPr lang="cs-CZ" sz="2400" dirty="0"/>
              <a:t>Byl vytvořen dotazník a na jehož základě byla získána data - vzorek 200 zákazníků</a:t>
            </a:r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Studie spokojenosti / oblíbenosti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7"/>
            <a:ext cx="784887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věková kategorie zákazníků (1 až 5)</a:t>
            </a:r>
          </a:p>
          <a:p>
            <a:pPr>
              <a:buNone/>
            </a:pPr>
            <a:r>
              <a:rPr lang="cs-CZ" sz="2400" dirty="0"/>
              <a:t>	(1=18až21, 2=22až29, 3=30až44, 4=45až59, 5=60+)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postoj na škále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/>
                </a:solidFill>
              </a:rPr>
              <a:t>   1= velmi nespokojen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spokojen</a:t>
            </a:r>
            <a:r>
              <a:rPr lang="cs-CZ" sz="2400" dirty="0"/>
              <a:t> např. k otázkám: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Celková spokojenost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Příjemná obsluha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Čistota prodejen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Spokojenost v supermarketech Hypernova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Co je analýza rozptylu - ANOVA</a:t>
            </a:r>
          </a:p>
          <a:p>
            <a:r>
              <a:rPr lang="cs-CZ" sz="2400" dirty="0"/>
              <a:t>ANOVA v marketingu a </a:t>
            </a:r>
            <a:r>
              <a:rPr lang="cs-CZ" sz="2400" dirty="0" err="1"/>
              <a:t>managemetnu</a:t>
            </a:r>
            <a:endParaRPr lang="cs-CZ" sz="2400" dirty="0"/>
          </a:p>
          <a:p>
            <a:r>
              <a:rPr lang="cs-CZ" sz="2400" dirty="0" err="1"/>
              <a:t>Jednofaktorová</a:t>
            </a:r>
            <a:r>
              <a:rPr lang="cs-CZ" sz="2400" dirty="0"/>
              <a:t> ANOVA</a:t>
            </a:r>
          </a:p>
          <a:p>
            <a:r>
              <a:rPr lang="cs-CZ" sz="2400" dirty="0"/>
              <a:t>Míry závislosti: determinační a korelační poměr</a:t>
            </a:r>
          </a:p>
          <a:p>
            <a:r>
              <a:rPr lang="cs-CZ" sz="2400" dirty="0"/>
              <a:t>Použití ANOVA v případových studiích</a:t>
            </a:r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Téma:   Analýza rozptylu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/>
              <a:t> </a:t>
            </a:r>
          </a:p>
          <a:p>
            <a:pPr>
              <a:buNone/>
            </a:pPr>
            <a:r>
              <a:rPr lang="cs-CZ" sz="2400" b="1" dirty="0"/>
              <a:t>		H</a:t>
            </a:r>
            <a:r>
              <a:rPr lang="cs-CZ" sz="2400" b="1" baseline="-25000" dirty="0"/>
              <a:t>0</a:t>
            </a:r>
            <a:r>
              <a:rPr lang="cs-CZ" sz="2400" b="1" dirty="0"/>
              <a:t>: věk nemá na spokojenost k otázce vliv </a:t>
            </a:r>
          </a:p>
          <a:p>
            <a:pPr>
              <a:buNone/>
            </a:pPr>
            <a:r>
              <a:rPr lang="cs-CZ" sz="2400" b="1" dirty="0"/>
              <a:t>	</a:t>
            </a:r>
          </a:p>
          <a:p>
            <a:pPr>
              <a:buNone/>
            </a:pPr>
            <a:r>
              <a:rPr lang="cs-CZ" sz="2400" b="1" dirty="0">
                <a:sym typeface="Symbol" pitchFamily="18" charset="2"/>
              </a:rPr>
              <a:t>		H</a:t>
            </a:r>
            <a:r>
              <a:rPr lang="cs-CZ" sz="2400" b="1" baseline="-25000" dirty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  <a:p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ke spokojenosti v supermarketech Hypernova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1. 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vzdělání zákazníků (1 až 7)</a:t>
            </a:r>
          </a:p>
          <a:p>
            <a:pPr>
              <a:buNone/>
            </a:pPr>
            <a:r>
              <a:rPr lang="cs-CZ" sz="2400" dirty="0"/>
              <a:t>	(1=</a:t>
            </a:r>
            <a:r>
              <a:rPr lang="en-US" sz="2400" dirty="0"/>
              <a:t>Z</a:t>
            </a:r>
            <a:r>
              <a:rPr lang="cs-CZ" sz="2400" dirty="0"/>
              <a:t>, 2=</a:t>
            </a:r>
            <a:r>
              <a:rPr lang="en-US" sz="2400" dirty="0"/>
              <a:t>Z+</a:t>
            </a:r>
            <a:r>
              <a:rPr lang="cs-CZ" sz="2400" dirty="0"/>
              <a:t>, 3=</a:t>
            </a:r>
            <a:r>
              <a:rPr lang="en-US" sz="2400" dirty="0"/>
              <a:t>SOU</a:t>
            </a:r>
            <a:r>
              <a:rPr lang="cs-CZ" sz="2400" dirty="0"/>
              <a:t>, 4=</a:t>
            </a:r>
            <a:r>
              <a:rPr lang="en-US" sz="2400" dirty="0"/>
              <a:t>SOU+</a:t>
            </a:r>
            <a:r>
              <a:rPr lang="cs-CZ" sz="2400" dirty="0"/>
              <a:t>, 5=</a:t>
            </a:r>
            <a:r>
              <a:rPr lang="en-US" sz="2400" dirty="0"/>
              <a:t>S</a:t>
            </a:r>
            <a:r>
              <a:rPr lang="cs-CZ" sz="2400" dirty="0"/>
              <a:t>Š, 6=SŠ+, 7=VŠ)</a:t>
            </a:r>
          </a:p>
          <a:p>
            <a:r>
              <a:rPr lang="cs-CZ" sz="2400" dirty="0"/>
              <a:t>2. 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– příjem zákazníků(1 až 9)</a:t>
            </a:r>
          </a:p>
          <a:p>
            <a:pPr>
              <a:buNone/>
            </a:pPr>
            <a:r>
              <a:rPr lang="cs-CZ" sz="2400" dirty="0"/>
              <a:t>	(1=6000Kč, 2=6001Kč až10000Kč,…,9 =24000Kč a více)</a:t>
            </a:r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na škále </a:t>
            </a:r>
            <a:r>
              <a:rPr lang="cs-CZ" sz="2400" dirty="0">
                <a:solidFill>
                  <a:schemeClr val="accent1"/>
                </a:solidFill>
              </a:rPr>
              <a:t>1= velmi nespokojen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spokojen</a:t>
            </a:r>
            <a:r>
              <a:rPr lang="cs-CZ" sz="2400" dirty="0"/>
              <a:t> např. k následujícím otázkám: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Spokojenost s cenou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Spokojenost s prestiží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Spokojenost s kvalitou nápoje</a:t>
            </a: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Obliba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Coca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Coly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134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 oblíbenosti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Coca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Coly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403648" y="1419623"/>
            <a:ext cx="6408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b="1" dirty="0"/>
              <a:t>H</a:t>
            </a:r>
            <a:r>
              <a:rPr lang="cs-CZ" sz="2400" b="1" baseline="-25000" dirty="0"/>
              <a:t>0</a:t>
            </a:r>
            <a:r>
              <a:rPr lang="cs-CZ" sz="2400" b="1" dirty="0"/>
              <a:t>: věk nemá na spokojenost k otázce vliv</a:t>
            </a:r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/>
              <a:t> </a:t>
            </a:r>
          </a:p>
          <a:p>
            <a:pPr>
              <a:buNone/>
            </a:pPr>
            <a:r>
              <a:rPr lang="cs-CZ" sz="2400" b="1" dirty="0">
                <a:sym typeface="Symbol" pitchFamily="18" charset="2"/>
              </a:rPr>
              <a:t>H</a:t>
            </a:r>
            <a:r>
              <a:rPr lang="cs-CZ" sz="2400" b="1" baseline="-25000" dirty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455146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Sociologický průzkum voličů v ČR</a:t>
            </a:r>
          </a:p>
          <a:p>
            <a:r>
              <a:rPr lang="cs-CZ" sz="2400" dirty="0"/>
              <a:t>Průzkum názorů a postojů </a:t>
            </a:r>
          </a:p>
          <a:p>
            <a:pPr>
              <a:buNone/>
            </a:pPr>
            <a:r>
              <a:rPr lang="cs-CZ" sz="2400" dirty="0"/>
              <a:t>	(5 a 7 bodové hodnoticí škály: od zcela nesouhlasím po zcela souhlasím)</a:t>
            </a:r>
          </a:p>
          <a:p>
            <a:r>
              <a:rPr lang="cs-CZ" sz="2400" dirty="0"/>
              <a:t>Populace 7 mil. voličů</a:t>
            </a:r>
          </a:p>
          <a:p>
            <a:r>
              <a:rPr lang="cs-CZ" sz="2400" dirty="0"/>
              <a:t>Byl vytvořen dotazník a na jeho základě byla získána data - vzorek 1000 voličů - občanů ČR nad 18 let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99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6840760" cy="223224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Znak </a:t>
            </a:r>
            <a:r>
              <a:rPr lang="cs-CZ" sz="2400" i="1" dirty="0"/>
              <a:t>X</a:t>
            </a:r>
            <a:r>
              <a:rPr lang="cs-CZ" sz="2400" dirty="0"/>
              <a:t> - </a:t>
            </a:r>
            <a:r>
              <a:rPr lang="cs-CZ" sz="2400" dirty="0">
                <a:solidFill>
                  <a:schemeClr val="tx2"/>
                </a:solidFill>
              </a:rPr>
              <a:t>faktor</a:t>
            </a:r>
            <a:r>
              <a:rPr lang="cs-CZ" sz="2400" dirty="0"/>
              <a:t> - vzdělání voličů </a:t>
            </a:r>
            <a:r>
              <a:rPr lang="cs-CZ" sz="2400" dirty="0">
                <a:solidFill>
                  <a:schemeClr val="tx2"/>
                </a:solidFill>
              </a:rPr>
              <a:t>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15)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	(</a:t>
            </a:r>
            <a:r>
              <a:rPr lang="cs-CZ" sz="2400" i="1" dirty="0"/>
              <a:t>k</a:t>
            </a:r>
            <a:r>
              <a:rPr lang="cs-CZ" sz="2400" dirty="0"/>
              <a:t> = 4: 1=základní, 2=vyučen, 3=maturita, 4=VŠ)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Znak </a:t>
            </a:r>
            <a:r>
              <a:rPr lang="cs-CZ" sz="2400" i="1" dirty="0"/>
              <a:t>Y</a:t>
            </a:r>
            <a:r>
              <a:rPr lang="cs-CZ" sz="2400" dirty="0"/>
              <a:t> - postoj na škále </a:t>
            </a:r>
            <a:r>
              <a:rPr lang="cs-CZ" sz="2400" dirty="0">
                <a:solidFill>
                  <a:schemeClr val="accent1"/>
                </a:solidFill>
              </a:rPr>
              <a:t>1= velmi nesouhlasím</a:t>
            </a:r>
            <a:r>
              <a:rPr lang="cs-CZ" sz="2400" dirty="0"/>
              <a:t> až </a:t>
            </a:r>
            <a:r>
              <a:rPr lang="cs-CZ" sz="2400" dirty="0">
                <a:solidFill>
                  <a:schemeClr val="accent2"/>
                </a:solidFill>
              </a:rPr>
              <a:t>5= velmi souhlasím</a:t>
            </a:r>
            <a:r>
              <a:rPr lang="cs-CZ" sz="2400" dirty="0"/>
              <a:t> např. k následujícím otázkám:</a:t>
            </a:r>
          </a:p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86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(1) Lidé, které volíme do parlamentu jsou darebáci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8g)</a:t>
            </a:r>
          </a:p>
          <a:p>
            <a:pPr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(2) Stát má lidem zajistit práci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8n)</a:t>
            </a:r>
          </a:p>
          <a:p>
            <a:pPr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(3) Rodina je základem společnosti (</a:t>
            </a:r>
            <a:r>
              <a:rPr lang="cs-CZ" sz="2400" dirty="0" err="1">
                <a:solidFill>
                  <a:schemeClr val="tx2"/>
                </a:solidFill>
              </a:rPr>
              <a:t>ot</a:t>
            </a:r>
            <a:r>
              <a:rPr lang="cs-CZ" sz="2400" dirty="0">
                <a:solidFill>
                  <a:schemeClr val="tx2"/>
                </a:solidFill>
              </a:rPr>
              <a:t>. 12g)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Sociologická studie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43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</a:p>
          <a:p>
            <a:pPr>
              <a:buNone/>
            </a:pPr>
            <a:r>
              <a:rPr lang="cs-CZ" sz="2400" b="1" dirty="0">
                <a:solidFill>
                  <a:schemeClr val="tx2"/>
                </a:solidFill>
              </a:rPr>
              <a:t>		</a:t>
            </a:r>
          </a:p>
          <a:p>
            <a:pPr>
              <a:buNone/>
            </a:pPr>
            <a:r>
              <a:rPr lang="cs-CZ" sz="2400" b="1" dirty="0">
                <a:solidFill>
                  <a:schemeClr val="tx2"/>
                </a:solidFill>
              </a:rPr>
              <a:t>		</a:t>
            </a:r>
            <a:r>
              <a:rPr lang="cs-CZ" sz="2400" b="1" dirty="0"/>
              <a:t>H</a:t>
            </a:r>
            <a:r>
              <a:rPr lang="cs-CZ" sz="2400" b="1" baseline="-25000" dirty="0"/>
              <a:t>0</a:t>
            </a:r>
            <a:r>
              <a:rPr lang="cs-CZ" sz="2400" b="1" dirty="0"/>
              <a:t>: vzdělání nemá na postoj k otázce vliv </a:t>
            </a:r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/>
              <a:t>            </a:t>
            </a:r>
            <a:r>
              <a:rPr lang="cs-CZ" sz="2400" b="1" dirty="0">
                <a:sym typeface="Symbol" pitchFamily="18" charset="2"/>
              </a:rPr>
              <a:t>H</a:t>
            </a:r>
            <a:r>
              <a:rPr lang="cs-CZ" sz="2400" b="1" baseline="-25000" dirty="0">
                <a:sym typeface="Symbol" pitchFamily="18" charset="2"/>
              </a:rPr>
              <a:t>1</a:t>
            </a:r>
            <a:r>
              <a:rPr lang="cs-CZ" sz="2400" b="1" dirty="0">
                <a:sym typeface="Symbol" pitchFamily="18" charset="2"/>
              </a:rPr>
              <a:t>: „opak H</a:t>
            </a:r>
            <a:r>
              <a:rPr lang="cs-CZ" sz="2400" b="1" baseline="-25000" dirty="0">
                <a:sym typeface="Symbol" pitchFamily="18" charset="2"/>
              </a:rPr>
              <a:t>0</a:t>
            </a:r>
            <a:r>
              <a:rPr lang="cs-CZ" sz="2400" b="1" dirty="0">
                <a:sym typeface="Symbol" pitchFamily="18" charset="2"/>
              </a:rPr>
              <a:t>“</a:t>
            </a:r>
          </a:p>
          <a:p>
            <a:pPr marL="0" indent="0"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Hypotéza k sociologické studii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97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27534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 err="1"/>
              <a:t>Data</a:t>
            </a:r>
            <a:r>
              <a:rPr lang="cs-CZ" sz="2200" dirty="0" err="1">
                <a:sym typeface="Symbol" pitchFamily="18" charset="2"/>
              </a:rPr>
              <a:t>Analýza</a:t>
            </a:r>
            <a:r>
              <a:rPr lang="cs-CZ" sz="2200" dirty="0">
                <a:sym typeface="Symbol" pitchFamily="18" charset="2"/>
              </a:rPr>
              <a:t> dat ANOVA: Jeden faktor…</a:t>
            </a:r>
          </a:p>
          <a:p>
            <a:pPr marL="0" indent="0">
              <a:buNone/>
            </a:pPr>
            <a:endParaRPr lang="cs-CZ" sz="2400" dirty="0">
              <a:sym typeface="Symbol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Řešení sociologické studie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244205"/>
              </p:ext>
            </p:extLst>
          </p:nvPr>
        </p:nvGraphicFramePr>
        <p:xfrm>
          <a:off x="755576" y="1059582"/>
          <a:ext cx="5114925" cy="3096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4" name="List" r:id="rId5" imgW="5114840" imgH="3286171" progId="Excel.Sheet.8">
                  <p:embed/>
                </p:oleObj>
              </mc:Choice>
              <mc:Fallback>
                <p:oleObj name="List" r:id="rId5" imgW="5114840" imgH="3286171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059582"/>
                        <a:ext cx="5114925" cy="30963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élník 4"/>
          <p:cNvSpPr/>
          <p:nvPr/>
        </p:nvSpPr>
        <p:spPr>
          <a:xfrm>
            <a:off x="395536" y="4131825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/>
              <a:t>p-</a:t>
            </a:r>
            <a:r>
              <a:rPr lang="cs-CZ" dirty="0"/>
              <a:t>hodnota = 0,015 </a:t>
            </a:r>
            <a:r>
              <a:rPr lang="en-US" dirty="0">
                <a:cs typeface="Times New Roman" pitchFamily="18" charset="0"/>
              </a:rPr>
              <a:t>&lt;</a:t>
            </a:r>
            <a:r>
              <a:rPr lang="en-US" dirty="0"/>
              <a:t> 0,05 </a:t>
            </a:r>
            <a:r>
              <a:rPr lang="en-US" dirty="0">
                <a:sym typeface="Symbol" pitchFamily="18" charset="2"/>
              </a:rPr>
              <a:t> </a:t>
            </a:r>
            <a:r>
              <a:rPr lang="cs-CZ" dirty="0">
                <a:sym typeface="Symbol" pitchFamily="18" charset="2"/>
              </a:rPr>
              <a:t>H</a:t>
            </a:r>
            <a:r>
              <a:rPr lang="cs-CZ" baseline="-25000" dirty="0">
                <a:sym typeface="Symbol" pitchFamily="18" charset="2"/>
              </a:rPr>
              <a:t>0</a:t>
            </a:r>
            <a:r>
              <a:rPr lang="cs-CZ" dirty="0">
                <a:sym typeface="Symbol" pitchFamily="18" charset="2"/>
              </a:rPr>
              <a:t> zamítáme</a:t>
            </a:r>
            <a:r>
              <a:rPr lang="en-US" dirty="0">
                <a:sym typeface="Symbol" pitchFamily="18" charset="2"/>
              </a:rPr>
              <a:t>, </a:t>
            </a:r>
            <a:r>
              <a:rPr lang="cs-CZ" dirty="0">
                <a:sym typeface="Symbol" pitchFamily="18" charset="2"/>
              </a:rPr>
              <a:t>tzn.</a:t>
            </a:r>
            <a:r>
              <a:rPr lang="en-US" dirty="0">
                <a:sym typeface="Symbol" pitchFamily="18" charset="2"/>
              </a:rPr>
              <a:t>v</a:t>
            </a:r>
            <a:r>
              <a:rPr lang="cs-CZ" dirty="0">
                <a:sym typeface="Symbol" pitchFamily="18" charset="2"/>
              </a:rPr>
              <a:t>zdělání </a:t>
            </a:r>
            <a:r>
              <a:rPr lang="en-US" dirty="0">
                <a:sym typeface="Symbol" pitchFamily="18" charset="2"/>
              </a:rPr>
              <a:t>m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na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postoj</a:t>
            </a:r>
            <a:r>
              <a:rPr lang="en-US" dirty="0">
                <a:sym typeface="Symbol" pitchFamily="18" charset="2"/>
              </a:rPr>
              <a:t> k </a:t>
            </a:r>
            <a:r>
              <a:rPr lang="en-US" dirty="0" err="1">
                <a:sym typeface="Symbol" pitchFamily="18" charset="2"/>
              </a:rPr>
              <a:t>ot</a:t>
            </a:r>
            <a:r>
              <a:rPr lang="cs-CZ" dirty="0">
                <a:sym typeface="Symbol" pitchFamily="18" charset="2"/>
              </a:rPr>
              <a:t>á</a:t>
            </a:r>
            <a:r>
              <a:rPr lang="en-US" dirty="0" err="1">
                <a:sym typeface="Symbol" pitchFamily="18" charset="2"/>
              </a:rPr>
              <a:t>zce</a:t>
            </a:r>
            <a:r>
              <a:rPr lang="en-US" dirty="0">
                <a:sym typeface="Symbol" pitchFamily="18" charset="2"/>
              </a:rPr>
              <a:t> </a:t>
            </a:r>
            <a:r>
              <a:rPr lang="cs-CZ" dirty="0">
                <a:sym typeface="Symbol" pitchFamily="18" charset="2"/>
              </a:rPr>
              <a:t>(1) vliv!</a:t>
            </a:r>
          </a:p>
        </p:txBody>
      </p:sp>
    </p:spTree>
    <p:extLst>
      <p:ext uri="{BB962C8B-B14F-4D97-AF65-F5344CB8AC3E}">
        <p14:creationId xmlns:p14="http://schemas.microsoft.com/office/powerpoint/2010/main" val="1796164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721015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200" i="1" dirty="0"/>
              <a:t>X</a:t>
            </a:r>
            <a:r>
              <a:rPr lang="cs-CZ" sz="2200" dirty="0"/>
              <a:t> - kvalitativní znak (faktor), </a:t>
            </a:r>
          </a:p>
          <a:p>
            <a:pPr>
              <a:lnSpc>
                <a:spcPct val="80000"/>
              </a:lnSpc>
            </a:pPr>
            <a:endParaRPr lang="cs-CZ" sz="2200" i="1" dirty="0"/>
          </a:p>
          <a:p>
            <a:pPr>
              <a:lnSpc>
                <a:spcPct val="80000"/>
              </a:lnSpc>
            </a:pPr>
            <a:r>
              <a:rPr lang="cs-CZ" sz="2200" i="1" dirty="0"/>
              <a:t>Y</a:t>
            </a:r>
            <a:r>
              <a:rPr lang="cs-CZ" sz="2200" dirty="0"/>
              <a:t> - kvantitativní nebo </a:t>
            </a:r>
            <a:r>
              <a:rPr lang="cs-CZ" sz="2200" dirty="0">
                <a:solidFill>
                  <a:schemeClr val="tx2"/>
                </a:solidFill>
              </a:rPr>
              <a:t>ordinální</a:t>
            </a:r>
            <a:r>
              <a:rPr lang="cs-CZ" sz="2200" dirty="0"/>
              <a:t> znak</a:t>
            </a:r>
          </a:p>
          <a:p>
            <a:pPr>
              <a:lnSpc>
                <a:spcPct val="80000"/>
              </a:lnSpc>
            </a:pPr>
            <a:endParaRPr lang="cs-CZ" sz="2200" dirty="0"/>
          </a:p>
          <a:p>
            <a:pPr marL="0" indent="0">
              <a:lnSpc>
                <a:spcPct val="80000"/>
              </a:lnSpc>
              <a:buNone/>
            </a:pP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i="1" dirty="0"/>
              <a:t>T</a:t>
            </a:r>
            <a:r>
              <a:rPr lang="cs-CZ" sz="2200" dirty="0"/>
              <a:t> - testové kritérium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200" i="1" dirty="0"/>
          </a:p>
          <a:p>
            <a:pPr marL="0" indent="0">
              <a:lnSpc>
                <a:spcPct val="80000"/>
              </a:lnSpc>
              <a:buNone/>
            </a:pPr>
            <a:endParaRPr lang="cs-CZ" sz="2200" i="1" dirty="0"/>
          </a:p>
          <a:p>
            <a:pPr marL="0" indent="0">
              <a:lnSpc>
                <a:spcPct val="80000"/>
              </a:lnSpc>
              <a:buNone/>
            </a:pPr>
            <a:endParaRPr lang="cs-CZ" sz="2200" dirty="0"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endParaRPr lang="cs-CZ" sz="2200" b="1" i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Kruskal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Wallisova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40900"/>
              </p:ext>
            </p:extLst>
          </p:nvPr>
        </p:nvGraphicFramePr>
        <p:xfrm>
          <a:off x="3707904" y="2283718"/>
          <a:ext cx="33123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83718"/>
                        <a:ext cx="3312368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148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cs-CZ" sz="2200" i="1" dirty="0"/>
          </a:p>
          <a:p>
            <a:pPr>
              <a:lnSpc>
                <a:spcPct val="80000"/>
              </a:lnSpc>
            </a:pPr>
            <a:endParaRPr lang="cs-CZ" sz="2200" i="1" dirty="0"/>
          </a:p>
          <a:p>
            <a:pPr marL="0" indent="0">
              <a:lnSpc>
                <a:spcPct val="80000"/>
              </a:lnSpc>
              <a:buNone/>
            </a:pPr>
            <a:endParaRPr lang="cs-CZ" sz="2200" i="1" dirty="0"/>
          </a:p>
          <a:p>
            <a:pPr>
              <a:lnSpc>
                <a:spcPct val="80000"/>
              </a:lnSpc>
            </a:pPr>
            <a:r>
              <a:rPr lang="cs-CZ" sz="2200" i="1" dirty="0">
                <a:highlight>
                  <a:srgbClr val="FFFF00"/>
                </a:highlight>
              </a:rPr>
              <a:t>n</a:t>
            </a:r>
            <a:r>
              <a:rPr lang="cs-CZ" sz="2200" dirty="0">
                <a:highlight>
                  <a:srgbClr val="FFFF00"/>
                </a:highlight>
              </a:rPr>
              <a:t> - počet všech respondentů</a:t>
            </a:r>
          </a:p>
          <a:p>
            <a:pPr>
              <a:lnSpc>
                <a:spcPct val="80000"/>
              </a:lnSpc>
            </a:pPr>
            <a:r>
              <a:rPr lang="cs-CZ" sz="2200" i="1" dirty="0" err="1"/>
              <a:t>n</a:t>
            </a:r>
            <a:r>
              <a:rPr lang="cs-CZ" sz="2200" i="1" baseline="-25000" dirty="0" err="1"/>
              <a:t>j</a:t>
            </a:r>
            <a:r>
              <a:rPr lang="cs-CZ" sz="2200" dirty="0"/>
              <a:t> - počet respondentů j-té kategorie</a:t>
            </a:r>
          </a:p>
          <a:p>
            <a:pPr>
              <a:lnSpc>
                <a:spcPct val="80000"/>
              </a:lnSpc>
            </a:pPr>
            <a:r>
              <a:rPr lang="cs-CZ" sz="2200" i="1" dirty="0"/>
              <a:t>k</a:t>
            </a:r>
            <a:r>
              <a:rPr lang="cs-CZ" sz="2200" dirty="0"/>
              <a:t> - počet kategorií faktoru</a:t>
            </a:r>
          </a:p>
          <a:p>
            <a:pPr>
              <a:lnSpc>
                <a:spcPct val="80000"/>
              </a:lnSpc>
            </a:pPr>
            <a:r>
              <a:rPr lang="cs-CZ" sz="2200" i="1" dirty="0" err="1">
                <a:highlight>
                  <a:srgbClr val="FFFF00"/>
                </a:highlight>
              </a:rPr>
              <a:t>P</a:t>
            </a:r>
            <a:r>
              <a:rPr lang="cs-CZ" sz="2200" i="1" baseline="-25000" dirty="0" err="1">
                <a:highlight>
                  <a:srgbClr val="FFFF00"/>
                </a:highlight>
              </a:rPr>
              <a:t>j</a:t>
            </a:r>
            <a:r>
              <a:rPr lang="cs-CZ" sz="2200" baseline="-25000" dirty="0">
                <a:highlight>
                  <a:srgbClr val="FFFF00"/>
                </a:highlight>
              </a:rPr>
              <a:t> </a:t>
            </a:r>
            <a:r>
              <a:rPr lang="cs-CZ" sz="2200" dirty="0">
                <a:highlight>
                  <a:srgbClr val="FFFF00"/>
                </a:highlight>
              </a:rPr>
              <a:t>- součet pořadí v j-té třídě </a:t>
            </a:r>
            <a:r>
              <a:rPr lang="cs-CZ" sz="2200" dirty="0"/>
              <a:t>(příslušné j-té kategorii)</a:t>
            </a:r>
          </a:p>
          <a:p>
            <a:pPr>
              <a:lnSpc>
                <a:spcPct val="80000"/>
              </a:lnSpc>
            </a:pPr>
            <a:r>
              <a:rPr lang="cs-CZ" sz="2200" dirty="0"/>
              <a:t>H</a:t>
            </a:r>
            <a:r>
              <a:rPr lang="cs-CZ" sz="2200" baseline="-25000" dirty="0"/>
              <a:t>0</a:t>
            </a:r>
            <a:r>
              <a:rPr lang="cs-CZ" sz="2200" dirty="0"/>
              <a:t> - faktor neovlivňuje pořadí</a:t>
            </a:r>
          </a:p>
          <a:p>
            <a:pPr>
              <a:lnSpc>
                <a:spcPct val="80000"/>
              </a:lnSpc>
            </a:pPr>
            <a:r>
              <a:rPr lang="cs-CZ" sz="2200" i="1" dirty="0">
                <a:cs typeface="Times New Roman" pitchFamily="18" charset="0"/>
                <a:sym typeface="Symbol" pitchFamily="18" charset="2"/>
              </a:rPr>
              <a:t>d</a:t>
            </a:r>
            <a:r>
              <a:rPr lang="en-US" sz="2200" i="1" dirty="0">
                <a:cs typeface="Times New Roman" pitchFamily="18" charset="0"/>
                <a:sym typeface="Symbol" pitchFamily="18" charset="2"/>
              </a:rPr>
              <a:t>f</a:t>
            </a:r>
            <a:r>
              <a:rPr lang="cs-CZ" sz="2200" i="1" dirty="0">
                <a:cs typeface="Times New Roman" pitchFamily="18" charset="0"/>
                <a:sym typeface="Symbol" pitchFamily="18" charset="2"/>
              </a:rPr>
              <a:t> = k-</a:t>
            </a:r>
            <a:r>
              <a:rPr lang="cs-CZ" sz="2200" dirty="0">
                <a:cs typeface="Times New Roman" pitchFamily="18" charset="0"/>
                <a:sym typeface="Symbol" pitchFamily="18" charset="2"/>
              </a:rPr>
              <a:t>1 </a:t>
            </a:r>
          </a:p>
          <a:p>
            <a:pPr>
              <a:lnSpc>
                <a:spcPct val="80000"/>
              </a:lnSpc>
            </a:pPr>
            <a:r>
              <a:rPr lang="el-GR" sz="2200" i="1" dirty="0">
                <a:cs typeface="Times New Roman" pitchFamily="18" charset="0"/>
                <a:sym typeface="Symbol" pitchFamily="18" charset="2"/>
              </a:rPr>
              <a:t>α</a:t>
            </a:r>
            <a:r>
              <a:rPr lang="cs-CZ" sz="2200" dirty="0">
                <a:cs typeface="Times New Roman" pitchFamily="18" charset="0"/>
                <a:sym typeface="Symbol" pitchFamily="18" charset="2"/>
              </a:rPr>
              <a:t> – hladina významnosti (obvykle 0,05)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i="1" dirty="0"/>
              <a:t>T</a:t>
            </a:r>
            <a:r>
              <a:rPr lang="cs-CZ" sz="2200" dirty="0"/>
              <a:t> - se porovnává s kritickou hodnotou </a:t>
            </a:r>
            <a:r>
              <a:rPr lang="cs-CZ" sz="2200" dirty="0">
                <a:highlight>
                  <a:srgbClr val="FFFF00"/>
                </a:highlight>
                <a:sym typeface="Symbol" pitchFamily="18" charset="2"/>
              </a:rPr>
              <a:t>CHISQ.INV(1-</a:t>
            </a:r>
            <a:r>
              <a:rPr lang="el-GR" sz="2200" i="1" dirty="0">
                <a:highlight>
                  <a:srgbClr val="FFFF00"/>
                </a:highlight>
                <a:cs typeface="Times New Roman" pitchFamily="18" charset="0"/>
                <a:sym typeface="Symbol" pitchFamily="18" charset="2"/>
              </a:rPr>
              <a:t>α</a:t>
            </a:r>
            <a:r>
              <a:rPr lang="en-US" sz="2200" dirty="0">
                <a:highlight>
                  <a:srgbClr val="FFFF00"/>
                </a:highlight>
                <a:cs typeface="Times New Roman" pitchFamily="18" charset="0"/>
                <a:sym typeface="Symbol" pitchFamily="18" charset="2"/>
              </a:rPr>
              <a:t> ; </a:t>
            </a:r>
            <a:r>
              <a:rPr lang="en-US" sz="2200" i="1" dirty="0">
                <a:highlight>
                  <a:srgbClr val="FFFF00"/>
                </a:highlight>
                <a:cs typeface="Times New Roman" pitchFamily="18" charset="0"/>
                <a:sym typeface="Symbol" pitchFamily="18" charset="2"/>
              </a:rPr>
              <a:t>df</a:t>
            </a:r>
            <a:r>
              <a:rPr lang="en-US" sz="2200" dirty="0">
                <a:highlight>
                  <a:srgbClr val="FFFF00"/>
                </a:highlight>
                <a:cs typeface="Times New Roman" pitchFamily="18" charset="0"/>
                <a:sym typeface="Symbol" pitchFamily="18" charset="2"/>
              </a:rPr>
              <a:t>)</a:t>
            </a:r>
            <a:endParaRPr lang="cs-CZ" sz="2200" dirty="0">
              <a:highlight>
                <a:srgbClr val="FFFF00"/>
              </a:highlight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endParaRPr lang="cs-CZ" sz="2200" b="1" i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Kruskal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Wallisova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ANOVA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15604"/>
              </p:ext>
            </p:extLst>
          </p:nvPr>
        </p:nvGraphicFramePr>
        <p:xfrm>
          <a:off x="1763688" y="843558"/>
          <a:ext cx="33123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843558"/>
                        <a:ext cx="3312368" cy="864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</a:pPr>
            <a:r>
              <a:rPr lang="cs-CZ" sz="2400" dirty="0"/>
              <a:t>Analýza rozptylu - ANOVA –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/>
              <a:t>        z anglického </a:t>
            </a:r>
            <a:r>
              <a:rPr lang="cs-CZ" sz="2400" dirty="0" err="1">
                <a:solidFill>
                  <a:schemeClr val="accent1"/>
                </a:solidFill>
              </a:rPr>
              <a:t>AN</a:t>
            </a:r>
            <a:r>
              <a:rPr lang="cs-CZ" sz="2400" dirty="0" err="1"/>
              <a:t>alysis</a:t>
            </a:r>
            <a:r>
              <a:rPr lang="cs-CZ" sz="2400" dirty="0"/>
              <a:t> </a:t>
            </a:r>
            <a:r>
              <a:rPr lang="cs-CZ" sz="2400" dirty="0" err="1">
                <a:solidFill>
                  <a:schemeClr val="accent1"/>
                </a:solidFill>
              </a:rPr>
              <a:t>O</a:t>
            </a:r>
            <a:r>
              <a:rPr lang="cs-CZ" sz="2400" dirty="0" err="1"/>
              <a:t>f</a:t>
            </a:r>
            <a:r>
              <a:rPr lang="cs-CZ" sz="2400" dirty="0"/>
              <a:t> </a:t>
            </a:r>
            <a:r>
              <a:rPr lang="cs-CZ" sz="2400" dirty="0">
                <a:solidFill>
                  <a:schemeClr val="accent1"/>
                </a:solidFill>
              </a:rPr>
              <a:t>Va</a:t>
            </a:r>
            <a:r>
              <a:rPr lang="cs-CZ" sz="2400" dirty="0"/>
              <a:t>riance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/>
              <a:t>        (</a:t>
            </a:r>
            <a:r>
              <a:rPr lang="cs-CZ" sz="2400" dirty="0" err="1"/>
              <a:t>Jednofaktorová</a:t>
            </a:r>
            <a:r>
              <a:rPr lang="cs-CZ" sz="2400" dirty="0"/>
              <a:t> = </a:t>
            </a:r>
            <a:r>
              <a:rPr lang="cs-CZ" sz="2400" dirty="0" err="1"/>
              <a:t>One-way</a:t>
            </a:r>
            <a:r>
              <a:rPr lang="cs-CZ" sz="2400" dirty="0"/>
              <a:t>)</a:t>
            </a:r>
          </a:p>
          <a:p>
            <a:pPr marL="457200" indent="-457200">
              <a:lnSpc>
                <a:spcPct val="80000"/>
              </a:lnSpc>
            </a:pPr>
            <a:endParaRPr lang="cs-CZ" sz="2400" dirty="0"/>
          </a:p>
          <a:p>
            <a:pPr marL="457200" indent="-457200">
              <a:lnSpc>
                <a:spcPct val="80000"/>
              </a:lnSpc>
            </a:pPr>
            <a:endParaRPr lang="cs-CZ" sz="2400" dirty="0"/>
          </a:p>
          <a:p>
            <a:pPr marL="457200" indent="-457200">
              <a:lnSpc>
                <a:spcPct val="80000"/>
              </a:lnSpc>
            </a:pPr>
            <a:r>
              <a:rPr lang="cs-CZ" sz="2400" dirty="0"/>
              <a:t>ANOVA je rozšířením parametrických (a </a:t>
            </a:r>
            <a:r>
              <a:rPr lang="cs-CZ" sz="2400" dirty="0" err="1"/>
              <a:t>neparametrických</a:t>
            </a:r>
            <a:r>
              <a:rPr lang="cs-CZ" sz="2400" dirty="0"/>
              <a:t>) testů hypotéz na více než 2 výběry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Co je analýza rozptylu?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byty: Má počet pokojů vliv na cenu bytu?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11" name="Picture 59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771550"/>
            <a:ext cx="5793486" cy="38164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3398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Výpočet testového kritéria pomocí vzorce:</a:t>
            </a:r>
          </a:p>
          <a:p>
            <a:pPr marL="0" indent="0"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byty: Má počet pokojů vliv na cenu bytu?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1389"/>
              </p:ext>
            </p:extLst>
          </p:nvPr>
        </p:nvGraphicFramePr>
        <p:xfrm>
          <a:off x="2483768" y="1419622"/>
          <a:ext cx="304641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Rovnice" r:id="rId5" imgW="1739900" imgH="508000" progId="Equation.3">
                  <p:embed/>
                </p:oleObj>
              </mc:Choice>
              <mc:Fallback>
                <p:oleObj name="Rovnice" r:id="rId5" imgW="17399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419622"/>
                        <a:ext cx="3046413" cy="890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67544" y="2392156"/>
            <a:ext cx="655272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Výpočet p-hodnoty pomocí funkce </a:t>
            </a:r>
          </a:p>
          <a:p>
            <a:pPr>
              <a:spcBef>
                <a:spcPct val="50000"/>
              </a:spcBef>
            </a:pPr>
            <a:r>
              <a:rPr lang="cs-CZ" sz="2000" dirty="0"/>
              <a:t>C</a:t>
            </a:r>
            <a:r>
              <a:rPr lang="en-US" sz="2000" dirty="0"/>
              <a:t>HIDIST</a:t>
            </a:r>
            <a:r>
              <a:rPr lang="cs-CZ" sz="2000" dirty="0"/>
              <a:t>(</a:t>
            </a:r>
            <a:r>
              <a:rPr lang="en-US" sz="2000" i="1" dirty="0"/>
              <a:t>T;</a:t>
            </a:r>
            <a:r>
              <a:rPr lang="cs-CZ" sz="2000" i="1" dirty="0"/>
              <a:t>k – </a:t>
            </a:r>
            <a:r>
              <a:rPr lang="cs-CZ" sz="2000" dirty="0"/>
              <a:t>1) =CHIDIST(22,05</a:t>
            </a:r>
            <a:r>
              <a:rPr lang="en-US" sz="2000" dirty="0"/>
              <a:t>;4) = 0,0002</a:t>
            </a:r>
            <a:endParaRPr lang="cs-CZ" sz="2000" dirty="0"/>
          </a:p>
          <a:p>
            <a:pPr>
              <a:spcBef>
                <a:spcPct val="50000"/>
              </a:spcBef>
            </a:pPr>
            <a:r>
              <a:rPr lang="en-US" sz="2000" dirty="0" err="1"/>
              <a:t>Nulovou</a:t>
            </a:r>
            <a:r>
              <a:rPr lang="en-US" sz="2000" dirty="0"/>
              <a:t> </a:t>
            </a:r>
            <a:r>
              <a:rPr lang="en-US" sz="2000" dirty="0" err="1"/>
              <a:t>hypot</a:t>
            </a:r>
            <a:r>
              <a:rPr lang="cs-CZ" sz="2000" dirty="0" err="1"/>
              <a:t>ézu</a:t>
            </a:r>
            <a:r>
              <a:rPr lang="cs-CZ" sz="2000" dirty="0"/>
              <a:t> zamítáme! </a:t>
            </a:r>
          </a:p>
          <a:p>
            <a:pPr>
              <a:spcBef>
                <a:spcPct val="50000"/>
              </a:spcBef>
            </a:pPr>
            <a:r>
              <a:rPr lang="cs-CZ" sz="2000" dirty="0"/>
              <a:t>Faktor Počet pokojů má vliv na Cenu!</a:t>
            </a:r>
          </a:p>
        </p:txBody>
      </p:sp>
    </p:spTree>
    <p:extLst>
      <p:ext uri="{BB962C8B-B14F-4D97-AF65-F5344CB8AC3E}">
        <p14:creationId xmlns:p14="http://schemas.microsoft.com/office/powerpoint/2010/main" val="11322830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71600" y="1839476"/>
            <a:ext cx="65527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dirty="0"/>
              <a:t>Děkuji Vám za pozornost!!!</a:t>
            </a:r>
          </a:p>
        </p:txBody>
      </p:sp>
    </p:spTree>
    <p:extLst>
      <p:ext uri="{BB962C8B-B14F-4D97-AF65-F5344CB8AC3E}">
        <p14:creationId xmlns:p14="http://schemas.microsoft.com/office/powerpoint/2010/main" val="98344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cs-CZ" sz="2400" dirty="0"/>
              <a:t>Ovlivňuje kvalitativní faktor kvantitativní hodnoty znaku?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/>
              <a:t>2.     Pochází  </a:t>
            </a:r>
            <a:r>
              <a:rPr lang="cs-CZ" sz="2400" i="1" dirty="0"/>
              <a:t>k </a:t>
            </a:r>
            <a:r>
              <a:rPr lang="cs-CZ" sz="2400" dirty="0"/>
              <a:t>(</a:t>
            </a:r>
            <a:r>
              <a:rPr lang="cs-CZ" sz="2400" i="1" dirty="0"/>
              <a:t> </a:t>
            </a:r>
            <a:r>
              <a:rPr lang="cs-CZ" sz="2400" dirty="0">
                <a:sym typeface="Symbol" pitchFamily="18" charset="2"/>
              </a:rPr>
              <a:t> 3 )</a:t>
            </a:r>
            <a:r>
              <a:rPr lang="cs-CZ" sz="2400" dirty="0"/>
              <a:t> vzorků  ze stejné populace?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  </a:t>
            </a:r>
            <a:endParaRPr lang="cs-CZ" sz="2400" dirty="0">
              <a:solidFill>
                <a:schemeClr val="accent1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>
                <a:solidFill>
                  <a:schemeClr val="accent1"/>
                </a:solidFill>
              </a:rPr>
              <a:t>Příklady:</a:t>
            </a:r>
            <a:r>
              <a:rPr lang="cs-CZ" sz="2400" dirty="0"/>
              <a:t> 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(1) Má věk respondentů vliv na konzumaci daného nápoje?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		   </a:t>
            </a:r>
          </a:p>
          <a:p>
            <a:pPr marL="457200" indent="-457200">
              <a:lnSpc>
                <a:spcPct val="80000"/>
              </a:lnSpc>
              <a:buNone/>
            </a:pPr>
            <a:r>
              <a:rPr lang="cs-CZ" sz="2400" dirty="0"/>
              <a:t>(2) Ovlivňuje vzdělání respondentů jejich názor na poslance v parlamentu?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ANOVA řeší 2 problémy (dvojí interpretace):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/>
              <a:t>Firma chce na trhu se sycenými nealkoholickými nápoji uplatnit svůj novy výrobek (nápoj K)</a:t>
            </a:r>
          </a:p>
          <a:p>
            <a:r>
              <a:rPr lang="cs-CZ" sz="2400" dirty="0"/>
              <a:t>Na fakultě je bufet a několik prodejních automatů s nealko nápoji</a:t>
            </a:r>
          </a:p>
          <a:p>
            <a:r>
              <a:rPr lang="cs-CZ" sz="2400" dirty="0"/>
              <a:t>Fakulta má cca 4000 studentů a 400 zaměstnanců</a:t>
            </a:r>
          </a:p>
          <a:p>
            <a:r>
              <a:rPr lang="cs-CZ" sz="2400" dirty="0"/>
              <a:t>Byl vytvořen dotazník a na jehož základě byla získána data - vzorek 100 studentů a zaměstnanců 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Marketingová studie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Dotazník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1864426" y="106878"/>
            <a:ext cx="4435766" cy="448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613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000" dirty="0"/>
              <a:t>Znak </a:t>
            </a:r>
            <a:r>
              <a:rPr lang="cs-CZ" sz="2000" i="1" dirty="0"/>
              <a:t>X</a:t>
            </a:r>
            <a:r>
              <a:rPr lang="cs-CZ" sz="2000" dirty="0"/>
              <a:t> tzv. </a:t>
            </a:r>
            <a:r>
              <a:rPr lang="cs-CZ" sz="2000" dirty="0">
                <a:solidFill>
                  <a:srgbClr val="FFCC66"/>
                </a:solidFill>
              </a:rPr>
              <a:t>faktor</a:t>
            </a:r>
            <a:r>
              <a:rPr lang="cs-CZ" sz="2000" dirty="0"/>
              <a:t> - věk studentů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(18 až 22 let: </a:t>
            </a:r>
            <a:r>
              <a:rPr lang="cs-CZ" sz="2000" i="1" dirty="0"/>
              <a:t>k </a:t>
            </a:r>
            <a:r>
              <a:rPr lang="cs-CZ" sz="2000" dirty="0"/>
              <a:t>= 5)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Znak </a:t>
            </a:r>
            <a:r>
              <a:rPr lang="cs-CZ" sz="2000" i="1" dirty="0"/>
              <a:t>Y</a:t>
            </a:r>
            <a:r>
              <a:rPr lang="cs-CZ" sz="2000" dirty="0"/>
              <a:t> - konzumace limonády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(počet lahví/týden - kvantitativní data)</a:t>
            </a:r>
          </a:p>
          <a:p>
            <a:pPr>
              <a:lnSpc>
                <a:spcPct val="90000"/>
              </a:lnSpc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H</a:t>
            </a:r>
            <a:r>
              <a:rPr lang="cs-CZ" sz="2000" baseline="-25000" dirty="0"/>
              <a:t>0</a:t>
            </a:r>
            <a:r>
              <a:rPr lang="cs-CZ" sz="2000" dirty="0"/>
              <a:t>: Věk nemá na konzumaci limonád vliv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(jinak řečeno: skupiny vytvořené podle věku pocházejí z jediné populace </a:t>
            </a:r>
            <a:r>
              <a:rPr lang="cs-CZ" sz="2000" dirty="0">
                <a:sym typeface="Symbol" pitchFamily="18" charset="2"/>
              </a:rPr>
              <a:t> </a:t>
            </a:r>
            <a:r>
              <a:rPr lang="cs-CZ" sz="2000" i="1" dirty="0">
                <a:sym typeface="Symbol" pitchFamily="18" charset="2"/>
              </a:rPr>
              <a:t></a:t>
            </a:r>
            <a:r>
              <a:rPr lang="cs-CZ" sz="2000" i="1" baseline="-25000" dirty="0">
                <a:sym typeface="Symbol" pitchFamily="18" charset="2"/>
              </a:rPr>
              <a:t>k</a:t>
            </a:r>
            <a:r>
              <a:rPr lang="cs-CZ" sz="2000" dirty="0">
                <a:sym typeface="Symbol" pitchFamily="18" charset="2"/>
              </a:rPr>
              <a:t> </a:t>
            </a:r>
            <a:r>
              <a:rPr lang="cs-CZ" sz="2000" i="1" dirty="0">
                <a:sym typeface="Symbol" pitchFamily="18" charset="2"/>
              </a:rPr>
              <a:t></a:t>
            </a:r>
            <a:r>
              <a:rPr lang="cs-CZ" sz="2000" baseline="-25000" dirty="0">
                <a:sym typeface="Symbol" pitchFamily="18" charset="2"/>
              </a:rPr>
              <a:t>0</a:t>
            </a:r>
            <a:r>
              <a:rPr lang="cs-CZ" sz="2000" dirty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ym typeface="Symbol" pitchFamily="18" charset="2"/>
              </a:rPr>
              <a:t>H</a:t>
            </a:r>
            <a:r>
              <a:rPr lang="cs-CZ" sz="2000" baseline="-25000" dirty="0">
                <a:sym typeface="Symbol" pitchFamily="18" charset="2"/>
              </a:rPr>
              <a:t>1</a:t>
            </a:r>
            <a:r>
              <a:rPr lang="cs-CZ" sz="2000" dirty="0">
                <a:sym typeface="Symbol" pitchFamily="18" charset="2"/>
              </a:rPr>
              <a:t>: „opak H</a:t>
            </a:r>
            <a:r>
              <a:rPr lang="cs-CZ" sz="2000" baseline="-25000" dirty="0">
                <a:sym typeface="Symbol" pitchFamily="18" charset="2"/>
              </a:rPr>
              <a:t>0</a:t>
            </a:r>
            <a:r>
              <a:rPr lang="cs-CZ" sz="2000" dirty="0">
                <a:sym typeface="Symbol" pitchFamily="18" charset="2"/>
              </a:rPr>
              <a:t>“</a:t>
            </a:r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cs-CZ" sz="2800" dirty="0">
              <a:solidFill>
                <a:schemeClr val="accent1"/>
              </a:solidFill>
              <a:sym typeface="Symbol" pitchFamily="18" charset="2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cs-CZ" sz="2800" b="1" dirty="0">
                <a:solidFill>
                  <a:schemeClr val="accent1"/>
                </a:solidFill>
                <a:sym typeface="Symbol" pitchFamily="18" charset="2"/>
              </a:rPr>
              <a:t>Idea:</a:t>
            </a:r>
          </a:p>
          <a:p>
            <a:pPr marL="0" indent="0" algn="ctr">
              <a:lnSpc>
                <a:spcPct val="90000"/>
              </a:lnSpc>
              <a:buNone/>
            </a:pPr>
            <a:endParaRPr lang="cs-CZ" sz="2800" dirty="0">
              <a:solidFill>
                <a:schemeClr val="accent1"/>
              </a:solidFill>
              <a:sym typeface="Symbol" pitchFamily="18" charset="2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cs-CZ" sz="2800" dirty="0">
                <a:sym typeface="Symbol" pitchFamily="18" charset="2"/>
              </a:rPr>
              <a:t> </a:t>
            </a:r>
            <a:r>
              <a:rPr lang="cs-CZ" b="1" dirty="0">
                <a:sym typeface="Symbol" pitchFamily="18" charset="2"/>
              </a:rPr>
              <a:t>Čím větší variabilita (tj. rozptyl) </a:t>
            </a:r>
            <a:r>
              <a:rPr lang="cs-CZ" b="1" dirty="0">
                <a:solidFill>
                  <a:schemeClr val="tx2"/>
                </a:solidFill>
                <a:sym typeface="Symbol" pitchFamily="18" charset="2"/>
              </a:rPr>
              <a:t>mezi skupinami</a:t>
            </a:r>
            <a:r>
              <a:rPr lang="cs-CZ" b="1" dirty="0">
                <a:sym typeface="Symbol" pitchFamily="18" charset="2"/>
              </a:rPr>
              <a:t>, tím větší vliv faktoru!!!</a:t>
            </a:r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1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059582"/>
            <a:ext cx="741682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dirty="0">
              <a:latin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203598"/>
            <a:ext cx="5853113" cy="309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5484262" cy="507703"/>
          </a:xfrm>
        </p:spPr>
        <p:txBody>
          <a:bodyPr/>
          <a:lstStyle/>
          <a:p>
            <a:r>
              <a:rPr lang="cs-CZ" b="1" dirty="0"/>
              <a:t>Počet vypitých limonád roste s věkem?!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1691680" y="2067694"/>
            <a:ext cx="4450919" cy="8640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4208</TotalTime>
  <Words>1302</Words>
  <Application>Microsoft Office PowerPoint</Application>
  <PresentationFormat>Předvádění na obrazovce (16:9)</PresentationFormat>
  <Paragraphs>259</Paragraphs>
  <Slides>32</Slides>
  <Notes>31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32</vt:i4>
      </vt:variant>
    </vt:vector>
  </HeadingPairs>
  <TitlesOfParts>
    <vt:vector size="40" baseType="lpstr">
      <vt:lpstr>Arial</vt:lpstr>
      <vt:lpstr>Calibri</vt:lpstr>
      <vt:lpstr>Enriqueta</vt:lpstr>
      <vt:lpstr>Times New Roman</vt:lpstr>
      <vt:lpstr>SLU</vt:lpstr>
      <vt:lpstr>Equation.3</vt:lpstr>
      <vt:lpstr>Rovnice</vt:lpstr>
      <vt:lpstr>List</vt:lpstr>
      <vt:lpstr>Statistické zpracování dat  2.přednáška </vt:lpstr>
      <vt:lpstr>Téma:   Analýza rozptylu</vt:lpstr>
      <vt:lpstr>Co je analýza rozptylu?</vt:lpstr>
      <vt:lpstr>ANOVA řeší 2 problémy (dvojí interpretace):</vt:lpstr>
      <vt:lpstr>Marketingová studie 1</vt:lpstr>
      <vt:lpstr>Dotazník</vt:lpstr>
      <vt:lpstr>Příklad 1</vt:lpstr>
      <vt:lpstr>Příklad 1</vt:lpstr>
      <vt:lpstr>Počet vypitých limonád roste s věkem?!</vt:lpstr>
      <vt:lpstr>Jednofaktorová ANOVA - postup</vt:lpstr>
      <vt:lpstr>Krok 2. Výpočet</vt:lpstr>
      <vt:lpstr>Krok 2. Výpočet</vt:lpstr>
      <vt:lpstr>Krok 3. Testování</vt:lpstr>
      <vt:lpstr> </vt:lpstr>
      <vt:lpstr> Řešení příkladu v Excelu</vt:lpstr>
      <vt:lpstr>Těsnost závislosti v ANOVA</vt:lpstr>
      <vt:lpstr>Těsnost závislosti v ANOVA</vt:lpstr>
      <vt:lpstr>Studie spokojenosti / oblíbenosti</vt:lpstr>
      <vt:lpstr>Spokojenost v supermarketech Hypernova</vt:lpstr>
      <vt:lpstr>Hypotéza ke spokojenosti v supermarketech Hypernova</vt:lpstr>
      <vt:lpstr>Obliba Coca  Coly</vt:lpstr>
      <vt:lpstr>Hypotéza k oblíbenosti Coca Coly</vt:lpstr>
      <vt:lpstr>Sociologická studie</vt:lpstr>
      <vt:lpstr>Sociologická studie</vt:lpstr>
      <vt:lpstr>Sociologická studie</vt:lpstr>
      <vt:lpstr>Hypotéza k sociologické studii</vt:lpstr>
      <vt:lpstr>Řešení sociologické studie v Excelu</vt:lpstr>
      <vt:lpstr>Kruskal – Wallisova ANOVA</vt:lpstr>
      <vt:lpstr>Kruskal – Wallisova ANOVA</vt:lpstr>
      <vt:lpstr>Příklad byty: Má počet pokojů vliv na cenu bytu?</vt:lpstr>
      <vt:lpstr>Příklad byty: Má počet pokojů vliv na cenu bytu?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100</cp:revision>
  <dcterms:created xsi:type="dcterms:W3CDTF">2016-07-06T15:42:34Z</dcterms:created>
  <dcterms:modified xsi:type="dcterms:W3CDTF">2024-10-14T06:57:17Z</dcterms:modified>
</cp:coreProperties>
</file>