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72" r:id="rId4"/>
    <p:sldId id="273" r:id="rId5"/>
    <p:sldId id="275" r:id="rId6"/>
    <p:sldId id="277" r:id="rId7"/>
    <p:sldId id="302" r:id="rId8"/>
    <p:sldId id="278" r:id="rId9"/>
    <p:sldId id="279" r:id="rId10"/>
    <p:sldId id="306" r:id="rId11"/>
    <p:sldId id="307" r:id="rId12"/>
    <p:sldId id="308" r:id="rId13"/>
    <p:sldId id="280" r:id="rId14"/>
    <p:sldId id="309" r:id="rId15"/>
    <p:sldId id="310" r:id="rId16"/>
    <p:sldId id="303" r:id="rId17"/>
    <p:sldId id="311" r:id="rId18"/>
    <p:sldId id="281" r:id="rId19"/>
    <p:sldId id="283" r:id="rId20"/>
    <p:sldId id="285" r:id="rId21"/>
    <p:sldId id="286" r:id="rId22"/>
    <p:sldId id="312" r:id="rId23"/>
    <p:sldId id="304" r:id="rId24"/>
    <p:sldId id="287" r:id="rId25"/>
    <p:sldId id="288" r:id="rId26"/>
    <p:sldId id="289" r:id="rId27"/>
    <p:sldId id="290" r:id="rId28"/>
    <p:sldId id="291" r:id="rId29"/>
    <p:sldId id="292" r:id="rId30"/>
    <p:sldId id="313" r:id="rId31"/>
    <p:sldId id="301" r:id="rId32"/>
    <p:sldId id="314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80" d="100"/>
          <a:sy n="80" d="100"/>
        </p:scale>
        <p:origin x="-1098" y="-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2.wmf"/><Relationship Id="rId4" Type="http://schemas.openxmlformats.org/officeDocument/2006/relationships/image" Target="../media/image4.jpeg"/><Relationship Id="rId9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zpracování dat 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3.přednáška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dirty="0" err="1" smtClean="0"/>
              <a:t>Data</a:t>
            </a:r>
            <a:r>
              <a:rPr lang="cs-CZ" sz="1800" dirty="0" err="1" smtClean="0">
                <a:sym typeface="Symbol" pitchFamily="18" charset="2"/>
              </a:rPr>
              <a:t></a:t>
            </a:r>
            <a:r>
              <a:rPr lang="cs-CZ" sz="1800" dirty="0" err="1">
                <a:sym typeface="Symbol" pitchFamily="18" charset="2"/>
              </a:rPr>
              <a:t>Analýza</a:t>
            </a:r>
            <a:r>
              <a:rPr lang="cs-CZ" sz="1800" dirty="0">
                <a:sym typeface="Symbol" pitchFamily="18" charset="2"/>
              </a:rPr>
              <a:t> dat ANOVA: Jeden faktor…</a:t>
            </a:r>
            <a:endParaRPr lang="cs-CZ" sz="18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Jednofaktorová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ANOVA – příklad v Excelu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4204579"/>
            <a:ext cx="6840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p</a:t>
            </a:r>
            <a:r>
              <a:rPr lang="cs-CZ" dirty="0"/>
              <a:t>-hodnota</a:t>
            </a:r>
            <a:r>
              <a:rPr lang="en-US" dirty="0"/>
              <a:t> = </a:t>
            </a:r>
            <a:r>
              <a:rPr lang="en-US" dirty="0" smtClean="0"/>
              <a:t>0,</a:t>
            </a:r>
            <a:r>
              <a:rPr lang="cs-CZ" dirty="0" smtClean="0"/>
              <a:t>835 </a:t>
            </a:r>
            <a:r>
              <a:rPr lang="en-US" dirty="0"/>
              <a:t>&gt;</a:t>
            </a:r>
            <a:r>
              <a:rPr lang="en-US" dirty="0" smtClean="0"/>
              <a:t> </a:t>
            </a:r>
            <a:r>
              <a:rPr lang="en-US" dirty="0"/>
              <a:t>0,05 </a:t>
            </a:r>
            <a:r>
              <a:rPr lang="en-US" dirty="0">
                <a:sym typeface="Symbol" pitchFamily="18" charset="2"/>
              </a:rPr>
              <a:t> </a:t>
            </a:r>
            <a:r>
              <a:rPr lang="en-US" dirty="0" err="1">
                <a:sym typeface="Symbol" pitchFamily="18" charset="2"/>
              </a:rPr>
              <a:t>faktor</a:t>
            </a:r>
            <a:r>
              <a:rPr lang="en-US" dirty="0">
                <a:sym typeface="Symbol" pitchFamily="18" charset="2"/>
              </a:rPr>
              <a:t> </a:t>
            </a:r>
            <a:r>
              <a:rPr lang="cs-CZ" b="1" dirty="0" smtClean="0">
                <a:solidFill>
                  <a:schemeClr val="tx2"/>
                </a:solidFill>
                <a:sym typeface="Symbol" pitchFamily="18" charset="2"/>
              </a:rPr>
              <a:t>řidič </a:t>
            </a:r>
            <a:r>
              <a:rPr lang="cs-CZ" dirty="0" smtClean="0">
                <a:solidFill>
                  <a:schemeClr val="tx2"/>
                </a:solidFill>
                <a:sym typeface="Symbol" pitchFamily="18" charset="2"/>
              </a:rPr>
              <a:t>ne</a:t>
            </a:r>
            <a:r>
              <a:rPr lang="cs-CZ" dirty="0" smtClean="0">
                <a:sym typeface="Symbol" pitchFamily="18" charset="2"/>
              </a:rPr>
              <a:t>má na </a:t>
            </a:r>
            <a:r>
              <a:rPr lang="cs-CZ" dirty="0">
                <a:sym typeface="Symbol" pitchFamily="18" charset="2"/>
              </a:rPr>
              <a:t>spotřebu vliv</a:t>
            </a:r>
            <a:endParaRPr lang="en-US" dirty="0">
              <a:sym typeface="Symbol" pitchFamily="18" charset="2"/>
            </a:endParaRP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651" y="1200150"/>
            <a:ext cx="5573897" cy="30044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240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dirty="0" err="1" smtClean="0"/>
              <a:t>Data</a:t>
            </a:r>
            <a:r>
              <a:rPr lang="cs-CZ" sz="1800" dirty="0" err="1" smtClean="0">
                <a:sym typeface="Symbol" pitchFamily="18" charset="2"/>
              </a:rPr>
              <a:t>Analýza</a:t>
            </a:r>
            <a:r>
              <a:rPr lang="cs-CZ" sz="1800" dirty="0" smtClean="0">
                <a:sym typeface="Symbol" pitchFamily="18" charset="2"/>
              </a:rPr>
              <a:t> dat ANOVA: Dva faktory bez opakování</a:t>
            </a:r>
            <a:endParaRPr lang="cs-CZ" sz="18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Dvoufaktorová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ANOVA – 1. příklad v Excelu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228861"/>
            <a:ext cx="6408738" cy="323657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7682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dirty="0" smtClean="0"/>
              <a:t>H0: faktor řidič nemá na spotřebu vliv</a:t>
            </a:r>
          </a:p>
          <a:p>
            <a:pPr marL="0" indent="0">
              <a:buNone/>
            </a:pPr>
            <a:r>
              <a:rPr lang="cs-CZ" sz="2000" b="1" dirty="0" smtClean="0">
                <a:latin typeface="Times New Roman" pitchFamily="18" charset="0"/>
              </a:rPr>
              <a:t>H1: faktor řidič má na spotřebu vliv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Times New Roman" pitchFamily="18" charset="0"/>
              </a:rPr>
              <a:t>Výsledek: H0 nelze zamítnout</a:t>
            </a:r>
          </a:p>
          <a:p>
            <a:pPr marL="0" indent="0">
              <a:buNone/>
            </a:pPr>
            <a:endParaRPr lang="cs-CZ" sz="20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333399"/>
                </a:solidFill>
                <a:latin typeface="Times New Roman" pitchFamily="18" charset="0"/>
              </a:rPr>
              <a:t>H0: faktor benzín nemá na spotřebu vliv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rgbClr val="333399"/>
                </a:solidFill>
                <a:latin typeface="Times New Roman" pitchFamily="18" charset="0"/>
              </a:rPr>
              <a:t>H1: faktor benzín má na spotřebu vliv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Times New Roman" pitchFamily="18" charset="0"/>
              </a:rPr>
              <a:t>Výsledek: H0 zamítáme</a:t>
            </a:r>
          </a:p>
          <a:p>
            <a:pPr marL="0" indent="0">
              <a:buNone/>
            </a:pPr>
            <a:endParaRPr lang="cs-CZ" sz="2000" b="1" dirty="0">
              <a:solidFill>
                <a:srgbClr val="333399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cs-CZ" sz="2000" b="1" dirty="0" smtClean="0">
              <a:solidFill>
                <a:srgbClr val="333399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cs-CZ" sz="20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Dvoufaktorová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ANOVA – 1. příklad v Excelu - výsledek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234444" y="3603657"/>
            <a:ext cx="864096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/>
              <a:t>Za současného působení faktorů faktor </a:t>
            </a:r>
            <a:r>
              <a:rPr lang="cs-CZ" sz="2000" b="1" dirty="0">
                <a:solidFill>
                  <a:schemeClr val="tx2"/>
                </a:solidFill>
              </a:rPr>
              <a:t>řidiči</a:t>
            </a:r>
            <a:r>
              <a:rPr lang="cs-CZ" sz="2000" dirty="0"/>
              <a:t> nemá na spotřebu </a:t>
            </a:r>
            <a:r>
              <a:rPr lang="cs-CZ" sz="2000" dirty="0" smtClean="0"/>
              <a:t>vliv, </a:t>
            </a:r>
          </a:p>
          <a:p>
            <a:pPr>
              <a:spcBef>
                <a:spcPct val="50000"/>
              </a:spcBef>
            </a:pPr>
            <a:r>
              <a:rPr lang="cs-CZ" sz="2000" dirty="0" smtClean="0"/>
              <a:t>faktor </a:t>
            </a:r>
            <a:r>
              <a:rPr lang="cs-CZ" sz="2000" b="1" dirty="0">
                <a:solidFill>
                  <a:schemeClr val="tx2"/>
                </a:solidFill>
              </a:rPr>
              <a:t>benzín</a:t>
            </a:r>
            <a:r>
              <a:rPr lang="cs-CZ" sz="2000" dirty="0"/>
              <a:t> vliv má!</a:t>
            </a:r>
          </a:p>
        </p:txBody>
      </p:sp>
    </p:spTree>
    <p:extLst>
      <p:ext uri="{BB962C8B-B14F-4D97-AF65-F5344CB8AC3E}">
        <p14:creationId xmlns:p14="http://schemas.microsoft.com/office/powerpoint/2010/main" val="182588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1800" dirty="0"/>
              <a:t> </a:t>
            </a:r>
            <a:r>
              <a:rPr lang="cs-CZ" sz="1800" dirty="0" err="1"/>
              <a:t>Data</a:t>
            </a:r>
            <a:r>
              <a:rPr lang="cs-CZ" sz="1800" dirty="0" err="1">
                <a:sym typeface="Symbol" pitchFamily="18" charset="2"/>
              </a:rPr>
              <a:t>Analýza</a:t>
            </a:r>
            <a:r>
              <a:rPr lang="cs-CZ" sz="1800" dirty="0">
                <a:sym typeface="Symbol" pitchFamily="18" charset="2"/>
              </a:rPr>
              <a:t> dat ANOVA: Dva faktory s opakováním…</a:t>
            </a:r>
            <a:endParaRPr lang="cs-CZ" sz="18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Dvoufaktorová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ANOVA – 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v Excelu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125538"/>
            <a:ext cx="5329238" cy="346243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2621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1800" dirty="0"/>
              <a:t> </a:t>
            </a: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049" y="195487"/>
            <a:ext cx="4595833" cy="453650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3439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1800" dirty="0"/>
              <a:t> </a:t>
            </a: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Dvoufaktorová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ANOVA – 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v 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Excelu - výsledek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1" y="874713"/>
            <a:ext cx="5577785" cy="184105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/>
              <a:t>Za současného působení mají oba faktory: </a:t>
            </a:r>
            <a:r>
              <a:rPr lang="cs-CZ" sz="2000" b="1" dirty="0" smtClean="0">
                <a:solidFill>
                  <a:schemeClr val="tx2"/>
                </a:solidFill>
              </a:rPr>
              <a:t>řidiči</a:t>
            </a:r>
            <a:r>
              <a:rPr lang="cs-CZ" sz="2000" dirty="0" smtClean="0"/>
              <a:t> a </a:t>
            </a:r>
            <a:r>
              <a:rPr lang="cs-CZ" sz="2000" b="1" dirty="0">
                <a:solidFill>
                  <a:schemeClr val="tx2"/>
                </a:solidFill>
              </a:rPr>
              <a:t>benzín</a:t>
            </a:r>
            <a:r>
              <a:rPr lang="cs-CZ" sz="2000" dirty="0"/>
              <a:t> na spotřebu vliv!</a:t>
            </a:r>
          </a:p>
        </p:txBody>
      </p:sp>
    </p:spTree>
    <p:extLst>
      <p:ext uri="{BB962C8B-B14F-4D97-AF65-F5344CB8AC3E}">
        <p14:creationId xmlns:p14="http://schemas.microsoft.com/office/powerpoint/2010/main" val="62527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0485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cs-CZ" sz="2400" b="1" dirty="0" smtClean="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cs-CZ" sz="2400" b="1" dirty="0" smtClean="0">
                <a:solidFill>
                  <a:schemeClr val="accent1"/>
                </a:solidFill>
              </a:rPr>
              <a:t>Faktory</a:t>
            </a:r>
            <a:r>
              <a:rPr lang="cs-CZ" sz="2400" dirty="0"/>
              <a:t>: </a:t>
            </a:r>
            <a:endParaRPr lang="cs-CZ" sz="2400" i="1" dirty="0"/>
          </a:p>
          <a:p>
            <a:pPr>
              <a:lnSpc>
                <a:spcPct val="80000"/>
              </a:lnSpc>
              <a:buNone/>
            </a:pPr>
            <a:r>
              <a:rPr lang="cs-CZ" sz="2400" i="1" dirty="0" smtClean="0"/>
              <a:t>X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cs-CZ" sz="2400" dirty="0"/>
              <a:t>- Pohlaví (2 kategorie: Muž, Žena)</a:t>
            </a:r>
          </a:p>
          <a:p>
            <a:pPr>
              <a:lnSpc>
                <a:spcPct val="80000"/>
              </a:lnSpc>
              <a:buNone/>
            </a:pPr>
            <a:r>
              <a:rPr lang="cs-CZ" sz="2400" i="1" dirty="0" smtClean="0"/>
              <a:t>X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- Typ vybrané odměny (2 kategorie: </a:t>
            </a:r>
            <a:r>
              <a:rPr lang="cs-CZ" sz="2400" dirty="0" smtClean="0"/>
              <a:t>Peníze </a:t>
            </a:r>
            <a:r>
              <a:rPr lang="cs-CZ" sz="2400" dirty="0"/>
              <a:t>nebo Nápoje</a:t>
            </a:r>
            <a:r>
              <a:rPr lang="cs-CZ" sz="2400" dirty="0" smtClean="0"/>
              <a:t>)</a:t>
            </a:r>
          </a:p>
          <a:p>
            <a:pPr>
              <a:lnSpc>
                <a:spcPct val="80000"/>
              </a:lnSpc>
              <a:buNone/>
            </a:pPr>
            <a:endParaRPr lang="cs-CZ" sz="2400" dirty="0"/>
          </a:p>
          <a:p>
            <a:pPr>
              <a:lnSpc>
                <a:spcPct val="80000"/>
              </a:lnSpc>
              <a:buNone/>
            </a:pPr>
            <a:endParaRPr lang="cs-CZ" sz="2400" dirty="0"/>
          </a:p>
          <a:p>
            <a:pPr>
              <a:lnSpc>
                <a:spcPct val="80000"/>
              </a:lnSpc>
              <a:buNone/>
            </a:pPr>
            <a:r>
              <a:rPr lang="cs-CZ" sz="2400" b="1" dirty="0" smtClean="0">
                <a:solidFill>
                  <a:schemeClr val="accent1"/>
                </a:solidFill>
              </a:rPr>
              <a:t>Znak</a:t>
            </a:r>
            <a:r>
              <a:rPr lang="cs-CZ" sz="2400" dirty="0"/>
              <a:t>:      </a:t>
            </a:r>
            <a:endParaRPr lang="cs-CZ" sz="2400" i="1" dirty="0"/>
          </a:p>
          <a:p>
            <a:pPr>
              <a:lnSpc>
                <a:spcPct val="80000"/>
              </a:lnSpc>
              <a:buNone/>
            </a:pPr>
            <a:r>
              <a:rPr lang="cs-CZ" sz="2400" i="1" dirty="0" smtClean="0"/>
              <a:t>Y</a:t>
            </a:r>
            <a:r>
              <a:rPr lang="cs-CZ" sz="2400" dirty="0" smtClean="0"/>
              <a:t> </a:t>
            </a:r>
            <a:r>
              <a:rPr lang="cs-CZ" sz="2400" dirty="0"/>
              <a:t>- pravděpodobnost zakoupení nové </a:t>
            </a:r>
            <a:r>
              <a:rPr lang="cs-CZ" sz="2400" dirty="0" smtClean="0"/>
              <a:t>limonády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 </a:t>
            </a:r>
            <a:r>
              <a:rPr lang="cs-CZ" sz="2400" dirty="0" smtClean="0"/>
              <a:t>    (</a:t>
            </a:r>
            <a:r>
              <a:rPr lang="cs-CZ" sz="2400" dirty="0"/>
              <a:t>kvantitativní data)</a:t>
            </a:r>
          </a:p>
          <a:p>
            <a:pPr>
              <a:lnSpc>
                <a:spcPct val="80000"/>
              </a:lnSpc>
              <a:buNone/>
            </a:pPr>
            <a:endParaRPr lang="cs-CZ" sz="24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Nealko nápoje - studie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54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0485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cs-CZ" sz="2400" b="1" dirty="0" smtClean="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cs-CZ" sz="2400" dirty="0"/>
          </a:p>
          <a:p>
            <a:pPr algn="ctr">
              <a:lnSpc>
                <a:spcPct val="80000"/>
              </a:lnSpc>
              <a:buNone/>
            </a:pPr>
            <a:r>
              <a:rPr lang="cs-CZ" sz="2400" dirty="0" smtClean="0"/>
              <a:t>    Každá </a:t>
            </a:r>
            <a:r>
              <a:rPr lang="cs-CZ" sz="2400" dirty="0"/>
              <a:t>hodnota prvního faktoru se kombinuje s </a:t>
            </a:r>
            <a:r>
              <a:rPr lang="cs-CZ" sz="2400" dirty="0" smtClean="0"/>
              <a:t>každou</a:t>
            </a:r>
          </a:p>
          <a:p>
            <a:pPr algn="ctr">
              <a:lnSpc>
                <a:spcPct val="80000"/>
              </a:lnSpc>
              <a:buNone/>
            </a:pPr>
            <a:endParaRPr lang="cs-CZ" sz="2400" dirty="0"/>
          </a:p>
          <a:p>
            <a:pPr algn="ctr">
              <a:lnSpc>
                <a:spcPct val="80000"/>
              </a:lnSpc>
              <a:buNone/>
            </a:pPr>
            <a:r>
              <a:rPr lang="cs-CZ" sz="2400" dirty="0" smtClean="0"/>
              <a:t>    </a:t>
            </a:r>
            <a:r>
              <a:rPr lang="cs-CZ" sz="2400" dirty="0"/>
              <a:t>hodnotou druhého faktoru vícekrát (15x) – </a:t>
            </a:r>
            <a:endParaRPr lang="cs-CZ" sz="2400" dirty="0" smtClean="0"/>
          </a:p>
          <a:p>
            <a:pPr algn="ctr">
              <a:lnSpc>
                <a:spcPct val="80000"/>
              </a:lnSpc>
              <a:buNone/>
            </a:pPr>
            <a:endParaRPr lang="cs-CZ" sz="2400" dirty="0" smtClean="0"/>
          </a:p>
          <a:p>
            <a:pPr algn="ctr">
              <a:lnSpc>
                <a:spcPct val="80000"/>
              </a:lnSpc>
              <a:buNone/>
            </a:pPr>
            <a:r>
              <a:rPr lang="cs-CZ" sz="2400" dirty="0"/>
              <a:t> </a:t>
            </a:r>
            <a:r>
              <a:rPr lang="cs-CZ" sz="2400" dirty="0" smtClean="0"/>
              <a:t>   </a:t>
            </a:r>
            <a:r>
              <a:rPr lang="cs-CZ" sz="2400" b="1" dirty="0" smtClean="0"/>
              <a:t>2F </a:t>
            </a:r>
            <a:r>
              <a:rPr lang="cs-CZ" sz="2400" b="1" dirty="0"/>
              <a:t>ANOVA s opakováním </a:t>
            </a:r>
          </a:p>
          <a:p>
            <a:pPr marL="0" indent="0" algn="ctr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Nealko nápoje - studie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29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err="1"/>
              <a:t>Data</a:t>
            </a:r>
            <a:r>
              <a:rPr lang="cs-CZ" sz="1800" dirty="0" err="1">
                <a:sym typeface="Symbol" pitchFamily="18" charset="2"/>
              </a:rPr>
              <a:t>Analýza</a:t>
            </a:r>
            <a:r>
              <a:rPr lang="cs-CZ" sz="1800" dirty="0">
                <a:sym typeface="Symbol" pitchFamily="18" charset="2"/>
              </a:rPr>
              <a:t> dat </a:t>
            </a:r>
            <a:r>
              <a:rPr lang="cs-CZ" sz="1800" dirty="0" smtClean="0">
                <a:sym typeface="Symbol" pitchFamily="18" charset="2"/>
              </a:rPr>
              <a:t></a:t>
            </a:r>
          </a:p>
          <a:p>
            <a:pPr marL="0" indent="0">
              <a:buNone/>
            </a:pPr>
            <a:r>
              <a:rPr lang="cs-CZ" sz="1800" dirty="0" smtClean="0">
                <a:sym typeface="Symbol" pitchFamily="18" charset="2"/>
              </a:rPr>
              <a:t>ANOVA</a:t>
            </a:r>
            <a:r>
              <a:rPr lang="cs-CZ" sz="1800" dirty="0">
                <a:sym typeface="Symbol" pitchFamily="18" charset="2"/>
              </a:rPr>
              <a:t>: Dva faktory s opakováním…</a:t>
            </a:r>
            <a:endParaRPr lang="cs-CZ" sz="18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Nealko nápoje - studie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364778"/>
            <a:ext cx="2664296" cy="422319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414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Nealko nápoje – studie – výpočet v Excelu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699542"/>
            <a:ext cx="4913313" cy="396043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1592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4400" b="1" dirty="0" smtClean="0"/>
          </a:p>
          <a:p>
            <a:pPr marL="0" indent="0" algn="ctr">
              <a:buNone/>
            </a:pPr>
            <a:r>
              <a:rPr lang="cs-CZ" sz="4400" b="1" dirty="0" err="1" smtClean="0"/>
              <a:t>Dvoufaktorová</a:t>
            </a:r>
            <a:r>
              <a:rPr lang="cs-CZ" sz="4400" b="1" dirty="0" smtClean="0"/>
              <a:t>  a </a:t>
            </a:r>
            <a:r>
              <a:rPr lang="cs-CZ" sz="4400" b="1" dirty="0" err="1" smtClean="0"/>
              <a:t>vícefaktorová</a:t>
            </a:r>
            <a:r>
              <a:rPr lang="cs-CZ" sz="4400" b="1" dirty="0" smtClean="0"/>
              <a:t>  ANOVA</a:t>
            </a:r>
            <a:endParaRPr lang="cs-CZ" sz="4400" b="1" dirty="0"/>
          </a:p>
          <a:p>
            <a:pPr>
              <a:lnSpc>
                <a:spcPct val="90000"/>
              </a:lnSpc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Téma přednášky: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76064"/>
          </a:xfrm>
        </p:spPr>
        <p:txBody>
          <a:bodyPr/>
          <a:lstStyle/>
          <a:p>
            <a:r>
              <a:rPr lang="cs-CZ" b="1" dirty="0" smtClean="0">
                <a:solidFill>
                  <a:srgbClr val="307871"/>
                </a:solidFill>
              </a:rPr>
              <a:t>Nealko nápoje – formulace hypotéz</a:t>
            </a:r>
            <a:endParaRPr lang="cs-CZ" b="1" dirty="0">
              <a:solidFill>
                <a:srgbClr val="307871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5" name="Obdélník 4"/>
          <p:cNvSpPr/>
          <p:nvPr/>
        </p:nvSpPr>
        <p:spPr>
          <a:xfrm>
            <a:off x="539552" y="843558"/>
            <a:ext cx="70911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b="1" dirty="0"/>
              <a:t>H</a:t>
            </a:r>
            <a:r>
              <a:rPr lang="cs-CZ" b="1" baseline="-25000" dirty="0"/>
              <a:t>0</a:t>
            </a:r>
            <a:r>
              <a:rPr lang="cs-CZ" b="1" dirty="0" smtClean="0"/>
              <a:t>: výběr odměny nemá </a:t>
            </a:r>
            <a:r>
              <a:rPr lang="cs-CZ" b="1" dirty="0"/>
              <a:t>na </a:t>
            </a:r>
            <a:r>
              <a:rPr lang="cs-CZ" b="1" dirty="0" smtClean="0"/>
              <a:t>pravděpodobnost nákupu vliv  </a:t>
            </a:r>
            <a:endParaRPr lang="cs-CZ" b="1" dirty="0"/>
          </a:p>
          <a:p>
            <a:pPr>
              <a:buNone/>
            </a:pPr>
            <a:r>
              <a:rPr lang="cs-CZ" b="1" dirty="0" smtClean="0">
                <a:sym typeface="Symbol" pitchFamily="18" charset="2"/>
              </a:rPr>
              <a:t>H</a:t>
            </a:r>
            <a:r>
              <a:rPr lang="cs-CZ" b="1" baseline="-25000" dirty="0" smtClean="0">
                <a:sym typeface="Symbol" pitchFamily="18" charset="2"/>
              </a:rPr>
              <a:t>1</a:t>
            </a:r>
            <a:r>
              <a:rPr lang="cs-CZ" b="1" dirty="0">
                <a:sym typeface="Symbol" pitchFamily="18" charset="2"/>
              </a:rPr>
              <a:t>: „opak H</a:t>
            </a:r>
            <a:r>
              <a:rPr lang="cs-CZ" b="1" baseline="-25000" dirty="0">
                <a:sym typeface="Symbol" pitchFamily="18" charset="2"/>
              </a:rPr>
              <a:t>0</a:t>
            </a:r>
            <a:r>
              <a:rPr lang="cs-CZ" b="1" dirty="0" smtClean="0">
                <a:sym typeface="Symbol" pitchFamily="18" charset="2"/>
              </a:rPr>
              <a:t>“</a:t>
            </a:r>
          </a:p>
          <a:p>
            <a:pPr>
              <a:buNone/>
            </a:pPr>
            <a:endParaRPr lang="cs-CZ" b="1" dirty="0">
              <a:sym typeface="Symbol" pitchFamily="18" charset="2"/>
            </a:endParaRPr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  <a:sym typeface="Symbol" pitchFamily="18" charset="2"/>
              </a:rPr>
              <a:t>Výsledek: </a:t>
            </a:r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  <a:sym typeface="Symbol" pitchFamily="18" charset="2"/>
              </a:rPr>
              <a:t>H</a:t>
            </a:r>
            <a:r>
              <a:rPr lang="cs-CZ" b="1" baseline="-25000" dirty="0" smtClean="0">
                <a:solidFill>
                  <a:srgbClr val="FF0000"/>
                </a:solidFill>
              </a:rPr>
              <a:t>0 </a:t>
            </a:r>
            <a:r>
              <a:rPr lang="cs-CZ" b="1" dirty="0" smtClean="0">
                <a:solidFill>
                  <a:srgbClr val="FF0000"/>
                </a:solidFill>
              </a:rPr>
              <a:t>zamítáme; typ odměny má na pravděpodobnost nákupu vliv  </a:t>
            </a:r>
            <a:endParaRPr lang="cs-CZ" b="1" dirty="0" smtClean="0">
              <a:solidFill>
                <a:srgbClr val="FF0000"/>
              </a:solidFill>
              <a:sym typeface="Symbol" pitchFamily="18" charset="2"/>
            </a:endParaRPr>
          </a:p>
          <a:p>
            <a:pPr>
              <a:buNone/>
            </a:pPr>
            <a:endParaRPr lang="cs-CZ" b="1" dirty="0" smtClean="0">
              <a:sym typeface="Symbol" pitchFamily="18" charset="2"/>
            </a:endParaRPr>
          </a:p>
          <a:p>
            <a:pPr>
              <a:buNone/>
            </a:pPr>
            <a:endParaRPr lang="cs-CZ" b="1" dirty="0">
              <a:sym typeface="Symbol" pitchFamily="18" charset="2"/>
            </a:endParaRPr>
          </a:p>
          <a:p>
            <a:pPr>
              <a:buNone/>
            </a:pPr>
            <a:r>
              <a:rPr lang="cs-CZ" b="1" dirty="0"/>
              <a:t>H</a:t>
            </a:r>
            <a:r>
              <a:rPr lang="cs-CZ" b="1" baseline="-25000" dirty="0"/>
              <a:t>0</a:t>
            </a:r>
            <a:r>
              <a:rPr lang="cs-CZ" b="1" dirty="0"/>
              <a:t>: </a:t>
            </a:r>
            <a:r>
              <a:rPr lang="cs-CZ" b="1" dirty="0" smtClean="0"/>
              <a:t>pohlaví nemá </a:t>
            </a:r>
            <a:r>
              <a:rPr lang="cs-CZ" b="1" dirty="0"/>
              <a:t>na pravděpodobnost nákupu vliv  	</a:t>
            </a:r>
          </a:p>
          <a:p>
            <a:pPr>
              <a:buNone/>
            </a:pPr>
            <a:r>
              <a:rPr lang="cs-CZ" b="1" dirty="0">
                <a:sym typeface="Symbol" pitchFamily="18" charset="2"/>
              </a:rPr>
              <a:t>H</a:t>
            </a:r>
            <a:r>
              <a:rPr lang="cs-CZ" b="1" baseline="-25000" dirty="0">
                <a:sym typeface="Symbol" pitchFamily="18" charset="2"/>
              </a:rPr>
              <a:t>1</a:t>
            </a:r>
            <a:r>
              <a:rPr lang="cs-CZ" b="1" dirty="0">
                <a:sym typeface="Symbol" pitchFamily="18" charset="2"/>
              </a:rPr>
              <a:t>: „opak H</a:t>
            </a:r>
            <a:r>
              <a:rPr lang="cs-CZ" b="1" baseline="-25000" dirty="0">
                <a:sym typeface="Symbol" pitchFamily="18" charset="2"/>
              </a:rPr>
              <a:t>0</a:t>
            </a:r>
            <a:r>
              <a:rPr lang="cs-CZ" b="1" dirty="0">
                <a:sym typeface="Symbol" pitchFamily="18" charset="2"/>
              </a:rPr>
              <a:t>“</a:t>
            </a:r>
          </a:p>
          <a:p>
            <a:pPr>
              <a:buNone/>
            </a:pPr>
            <a:endParaRPr lang="cs-CZ" b="1" dirty="0">
              <a:sym typeface="Symbol" pitchFamily="18" charset="2"/>
            </a:endParaRPr>
          </a:p>
          <a:p>
            <a:pPr>
              <a:buNone/>
            </a:pPr>
            <a:r>
              <a:rPr lang="cs-CZ" b="1" dirty="0">
                <a:solidFill>
                  <a:srgbClr val="FF0000"/>
                </a:solidFill>
                <a:sym typeface="Symbol" pitchFamily="18" charset="2"/>
              </a:rPr>
              <a:t>Výsledek: </a:t>
            </a:r>
          </a:p>
          <a:p>
            <a:pPr>
              <a:buNone/>
            </a:pPr>
            <a:r>
              <a:rPr lang="cs-CZ" b="1" dirty="0">
                <a:solidFill>
                  <a:srgbClr val="FF0000"/>
                </a:solidFill>
                <a:sym typeface="Symbol" pitchFamily="18" charset="2"/>
              </a:rPr>
              <a:t>H</a:t>
            </a:r>
            <a:r>
              <a:rPr lang="cs-CZ" b="1" baseline="-25000" dirty="0">
                <a:solidFill>
                  <a:srgbClr val="FF0000"/>
                </a:solidFill>
              </a:rPr>
              <a:t>0 </a:t>
            </a:r>
            <a:r>
              <a:rPr lang="cs-CZ" b="1" dirty="0" smtClean="0">
                <a:solidFill>
                  <a:srgbClr val="FF0000"/>
                </a:solidFill>
              </a:rPr>
              <a:t>nelze zamítnout; pohlaví  nemá </a:t>
            </a:r>
            <a:r>
              <a:rPr lang="cs-CZ" b="1" dirty="0">
                <a:solidFill>
                  <a:srgbClr val="FF0000"/>
                </a:solidFill>
              </a:rPr>
              <a:t>na pravděpodobnost nákupu vliv  </a:t>
            </a:r>
            <a:endParaRPr lang="cs-CZ" b="1" dirty="0" smtClean="0">
              <a:sym typeface="Symbol" pitchFamily="18" charset="2"/>
            </a:endParaRPr>
          </a:p>
          <a:p>
            <a:pPr>
              <a:buNone/>
            </a:pPr>
            <a:endParaRPr lang="cs-CZ" b="1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2273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Obliba </a:t>
            </a:r>
            <a:r>
              <a:rPr lang="cs-CZ" b="1" dirty="0" err="1" smtClean="0"/>
              <a:t>Coca</a:t>
            </a:r>
            <a:r>
              <a:rPr lang="cs-CZ" b="1" dirty="0" smtClean="0"/>
              <a:t> </a:t>
            </a:r>
            <a:r>
              <a:rPr lang="cs-CZ" b="1" dirty="0" err="1" smtClean="0"/>
              <a:t>Coly</a:t>
            </a:r>
            <a:r>
              <a:rPr lang="cs-CZ" b="1" dirty="0" smtClean="0"/>
              <a:t> (2 faktory) - studie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356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sz="2400" b="1" dirty="0">
                <a:solidFill>
                  <a:schemeClr val="accent1"/>
                </a:solidFill>
              </a:rPr>
              <a:t>Faktory</a:t>
            </a:r>
            <a:r>
              <a:rPr lang="cs-CZ" sz="2400" dirty="0"/>
              <a:t>: </a:t>
            </a:r>
            <a:endParaRPr lang="cs-CZ" sz="2400" dirty="0" smtClean="0"/>
          </a:p>
          <a:p>
            <a:pPr>
              <a:lnSpc>
                <a:spcPct val="80000"/>
              </a:lnSpc>
            </a:pPr>
            <a:endParaRPr lang="cs-CZ" sz="2400" i="1" dirty="0"/>
          </a:p>
          <a:p>
            <a:pPr>
              <a:lnSpc>
                <a:spcPct val="80000"/>
              </a:lnSpc>
            </a:pPr>
            <a:r>
              <a:rPr lang="cs-CZ" sz="2400" i="1" dirty="0" smtClean="0"/>
              <a:t>X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– Pohlaví </a:t>
            </a:r>
            <a:r>
              <a:rPr lang="cs-CZ" sz="2400" dirty="0"/>
              <a:t>(2 kategorie: Muž, Žena)</a:t>
            </a:r>
          </a:p>
          <a:p>
            <a:pPr>
              <a:lnSpc>
                <a:spcPct val="80000"/>
              </a:lnSpc>
            </a:pPr>
            <a:r>
              <a:rPr lang="cs-CZ" sz="2400" i="1" dirty="0" smtClean="0"/>
              <a:t>X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– Vzdělání (7 kategorií: 1=Z,…,7=VŠ</a:t>
            </a:r>
            <a:r>
              <a:rPr lang="cs-CZ" sz="2400" dirty="0" smtClean="0"/>
              <a:t>)</a:t>
            </a:r>
          </a:p>
          <a:p>
            <a:pPr>
              <a:lnSpc>
                <a:spcPct val="80000"/>
              </a:lnSpc>
            </a:pPr>
            <a:endParaRPr lang="cs-CZ" sz="2400" dirty="0"/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1"/>
                </a:solidFill>
              </a:rPr>
              <a:t>Znak</a:t>
            </a:r>
            <a:r>
              <a:rPr lang="cs-CZ" sz="2400" dirty="0"/>
              <a:t>:      </a:t>
            </a:r>
            <a:endParaRPr lang="cs-CZ" sz="2400" dirty="0" smtClean="0"/>
          </a:p>
          <a:p>
            <a:pPr>
              <a:lnSpc>
                <a:spcPct val="80000"/>
              </a:lnSpc>
            </a:pPr>
            <a:r>
              <a:rPr lang="cs-CZ" sz="2400" i="1" dirty="0" smtClean="0"/>
              <a:t>Y</a:t>
            </a:r>
            <a:r>
              <a:rPr lang="cs-CZ" sz="2400" dirty="0" smtClean="0"/>
              <a:t> </a:t>
            </a:r>
            <a:r>
              <a:rPr lang="cs-CZ" sz="2400" dirty="0"/>
              <a:t>– spokojenost s cenou nápoje      </a:t>
            </a:r>
            <a:endParaRPr lang="cs-CZ" sz="2400" dirty="0" smtClean="0"/>
          </a:p>
          <a:p>
            <a:pPr>
              <a:lnSpc>
                <a:spcPct val="80000"/>
              </a:lnSpc>
            </a:pPr>
            <a:r>
              <a:rPr lang="cs-CZ" sz="2400" dirty="0" smtClean="0"/>
              <a:t>(</a:t>
            </a:r>
            <a:r>
              <a:rPr lang="cs-CZ" sz="2400" dirty="0"/>
              <a:t>1=velmi nespokojen až 7=velmi spokojen)</a:t>
            </a:r>
          </a:p>
          <a:p>
            <a:pPr>
              <a:lnSpc>
                <a:spcPct val="80000"/>
              </a:lnSpc>
            </a:pPr>
            <a:endParaRPr lang="cs-CZ" dirty="0" smtClean="0"/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 smtClean="0"/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118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Obliba </a:t>
            </a:r>
            <a:r>
              <a:rPr lang="cs-CZ" b="1" dirty="0" err="1" smtClean="0"/>
              <a:t>Coca</a:t>
            </a:r>
            <a:r>
              <a:rPr lang="cs-CZ" b="1" dirty="0" smtClean="0"/>
              <a:t> </a:t>
            </a:r>
            <a:r>
              <a:rPr lang="cs-CZ" b="1" dirty="0" err="1" smtClean="0"/>
              <a:t>Coly</a:t>
            </a:r>
            <a:r>
              <a:rPr lang="cs-CZ" b="1" dirty="0" smtClean="0"/>
              <a:t> (2 faktory) - studie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sz="2400" dirty="0"/>
          </a:p>
          <a:p>
            <a:pPr algn="ctr">
              <a:lnSpc>
                <a:spcPct val="80000"/>
              </a:lnSpc>
            </a:pPr>
            <a:r>
              <a:rPr lang="cs-CZ" sz="2400" dirty="0"/>
              <a:t>Každá hodnota prvního faktoru se kombinuje s </a:t>
            </a:r>
            <a:r>
              <a:rPr lang="cs-CZ" sz="2400" dirty="0" smtClean="0"/>
              <a:t>každou</a:t>
            </a:r>
          </a:p>
          <a:p>
            <a:pPr algn="ctr">
              <a:lnSpc>
                <a:spcPct val="80000"/>
              </a:lnSpc>
            </a:pPr>
            <a:endParaRPr lang="cs-CZ" sz="2400" dirty="0"/>
          </a:p>
          <a:p>
            <a:pPr algn="ctr">
              <a:lnSpc>
                <a:spcPct val="80000"/>
              </a:lnSpc>
            </a:pPr>
            <a:r>
              <a:rPr lang="cs-CZ" sz="2400" dirty="0" smtClean="0"/>
              <a:t> </a:t>
            </a:r>
            <a:r>
              <a:rPr lang="cs-CZ" sz="2400" dirty="0"/>
              <a:t>hodnotou druhého faktoru vícekrát (4x) – </a:t>
            </a:r>
            <a:endParaRPr lang="cs-CZ" sz="2400" dirty="0" smtClean="0"/>
          </a:p>
          <a:p>
            <a:pPr algn="ctr">
              <a:lnSpc>
                <a:spcPct val="80000"/>
              </a:lnSpc>
            </a:pPr>
            <a:endParaRPr lang="cs-CZ" sz="2400" b="1" dirty="0" smtClean="0"/>
          </a:p>
          <a:p>
            <a:pPr algn="ctr">
              <a:lnSpc>
                <a:spcPct val="80000"/>
              </a:lnSpc>
            </a:pPr>
            <a:r>
              <a:rPr lang="cs-CZ" sz="2400" b="1" dirty="0" smtClean="0"/>
              <a:t>2F </a:t>
            </a:r>
            <a:r>
              <a:rPr lang="cs-CZ" sz="2400" b="1" dirty="0"/>
              <a:t>ANOVA s opakováním </a:t>
            </a:r>
            <a:endParaRPr lang="cs-CZ" sz="2400" b="1" dirty="0" smtClean="0"/>
          </a:p>
          <a:p>
            <a:pPr algn="ctr"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 smtClean="0"/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 smtClean="0"/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 smtClean="0"/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23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Řešení úlohy v GRETLU (spotřeba vody)  – zadání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3" name="Obdélník 2"/>
          <p:cNvSpPr/>
          <p:nvPr/>
        </p:nvSpPr>
        <p:spPr>
          <a:xfrm>
            <a:off x="467544" y="915566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Ve třech městech okresu Karviná jsme v jednotlivých dnech sledovali průměrnou spotřebu pitné vody (v m</a:t>
            </a:r>
            <a:r>
              <a:rPr lang="cs-CZ" sz="2400" baseline="30000" dirty="0"/>
              <a:t>3</a:t>
            </a:r>
            <a:r>
              <a:rPr lang="cs-CZ" sz="2400" dirty="0"/>
              <a:t>) na jednoho obyvatele. Zjistěte, zda je průměrná spotřeba vody závislá na dni v týdnu, a je-li spotřeba v různých městech různá. Uvažujte hladinu významnosti 0,05. Zjištěné údaje jsou uvedeny v </a:t>
            </a:r>
            <a:r>
              <a:rPr lang="cs-CZ" sz="2400" dirty="0" smtClean="0"/>
              <a:t>následující tabulce.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874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35563285"/>
              </p:ext>
            </p:extLst>
          </p:nvPr>
        </p:nvGraphicFramePr>
        <p:xfrm>
          <a:off x="611558" y="843557"/>
          <a:ext cx="5184577" cy="3364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8954"/>
                <a:gridCol w="1240198"/>
                <a:gridCol w="1240198"/>
                <a:gridCol w="1425227"/>
              </a:tblGrid>
              <a:tr h="383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Karviná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Petřvald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Bohumín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</a:tr>
              <a:tr h="4108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Po</a:t>
                      </a:r>
                      <a:endParaRPr lang="cs-CZ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0,6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0,7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0,5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</a:tr>
              <a:tr h="383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Út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0,7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0,6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0,6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</a:tr>
              <a:tr h="383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St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0,9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0,8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0,7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</a:tr>
              <a:tr h="383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Čt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0,6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0,6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0,5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</a:tr>
              <a:tr h="383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Pá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1,3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0,8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</a:tr>
              <a:tr h="383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So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1,2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1,6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1,3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</a:tr>
              <a:tr h="383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Ne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1,2</a:t>
                      </a:r>
                      <a:endParaRPr lang="cs-CZ" sz="240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1,3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9050" marR="19050" marT="0" marB="0"/>
                </a:tc>
              </a:tr>
            </a:tbl>
          </a:graphicData>
        </a:graphic>
      </p:graphicFrame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Řešení úlohy v GRETLU – </a:t>
            </a:r>
            <a:r>
              <a:rPr lang="cs-CZ" b="1" dirty="0" smtClean="0"/>
              <a:t>data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31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7"/>
            <a:ext cx="7848872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/>
              <a:t>Formulace první dvojice hypotéz: </a:t>
            </a:r>
          </a:p>
          <a:p>
            <a:pPr marL="0" indent="0">
              <a:buNone/>
            </a:pPr>
            <a:r>
              <a:rPr lang="cs-CZ" sz="2400" dirty="0"/>
              <a:t>H</a:t>
            </a:r>
            <a:r>
              <a:rPr lang="cs-CZ" sz="2400" baseline="-25000" dirty="0"/>
              <a:t>0</a:t>
            </a:r>
            <a:r>
              <a:rPr lang="cs-CZ" sz="2400" dirty="0"/>
              <a:t>: spotřeba pitné vody nezávisí na dnu v týdnu,</a:t>
            </a:r>
          </a:p>
          <a:p>
            <a:pPr marL="0" indent="0">
              <a:buNone/>
            </a:pPr>
            <a:r>
              <a:rPr lang="cs-CZ" sz="2400" dirty="0"/>
              <a:t>H</a:t>
            </a:r>
            <a:r>
              <a:rPr lang="cs-CZ" sz="2400" baseline="-25000" dirty="0"/>
              <a:t>1</a:t>
            </a:r>
            <a:r>
              <a:rPr lang="cs-CZ" sz="2400" dirty="0"/>
              <a:t>: spotřeba pitné vody závisí na dnu v týdnu.</a:t>
            </a:r>
          </a:p>
          <a:p>
            <a:pPr marL="0" indent="0">
              <a:buNone/>
            </a:pPr>
            <a:r>
              <a:rPr lang="cs-CZ" sz="2400" dirty="0"/>
              <a:t> </a:t>
            </a:r>
          </a:p>
          <a:p>
            <a:r>
              <a:rPr lang="cs-CZ" sz="2400" b="1" dirty="0"/>
              <a:t>Formulace druhé dvojice hypotéz: </a:t>
            </a:r>
          </a:p>
          <a:p>
            <a:pPr marL="0" indent="0">
              <a:buNone/>
            </a:pPr>
            <a:r>
              <a:rPr lang="cs-CZ" sz="2400" dirty="0"/>
              <a:t>H</a:t>
            </a:r>
            <a:r>
              <a:rPr lang="cs-CZ" sz="2400" baseline="-25000" dirty="0"/>
              <a:t>0</a:t>
            </a:r>
            <a:r>
              <a:rPr lang="cs-CZ" sz="2400" dirty="0"/>
              <a:t>: spotřeba pitné vody nezávisí na městě,</a:t>
            </a:r>
          </a:p>
          <a:p>
            <a:pPr marL="0" indent="0">
              <a:buNone/>
            </a:pPr>
            <a:r>
              <a:rPr lang="cs-CZ" sz="2400" dirty="0"/>
              <a:t>H</a:t>
            </a:r>
            <a:r>
              <a:rPr lang="cs-CZ" sz="2400" baseline="-25000" dirty="0"/>
              <a:t>1</a:t>
            </a:r>
            <a:r>
              <a:rPr lang="cs-CZ" sz="2400" dirty="0"/>
              <a:t>: spotřeba pitné vody závisí na městě.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Řešení úlohy v GRETLU – formulace hypotéz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65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400" b="1" dirty="0" smtClean="0"/>
              <a:t> </a:t>
            </a:r>
          </a:p>
          <a:p>
            <a:pPr>
              <a:buNone/>
            </a:pPr>
            <a:r>
              <a:rPr lang="cs-CZ" sz="2400" b="1" dirty="0"/>
              <a:t>	</a:t>
            </a:r>
            <a:r>
              <a:rPr lang="cs-CZ" sz="2400" b="1" dirty="0" smtClean="0"/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Řešení úlohy v GRETLU – 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zadání hodnot do programu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4"/>
          <a:stretch>
            <a:fillRect/>
          </a:stretch>
        </p:blipFill>
        <p:spPr>
          <a:xfrm>
            <a:off x="1547664" y="657224"/>
            <a:ext cx="4569672" cy="414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3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84887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Řešení úlohy v GRETLU – </a:t>
            </a:r>
            <a:r>
              <a:rPr lang="cs-CZ" dirty="0" smtClean="0"/>
              <a:t> Testování první dvojice hypotéz.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15566"/>
            <a:ext cx="3816424" cy="3491664"/>
          </a:xfrm>
          <a:prstGeom prst="rect">
            <a:avLst/>
          </a:prstGeom>
        </p:spPr>
      </p:pic>
      <p:pic>
        <p:nvPicPr>
          <p:cNvPr id="8" name="Obrázek 7"/>
          <p:cNvPicPr/>
          <p:nvPr/>
        </p:nvPicPr>
        <p:blipFill>
          <a:blip r:embed="rId5"/>
          <a:stretch>
            <a:fillRect/>
          </a:stretch>
        </p:blipFill>
        <p:spPr>
          <a:xfrm>
            <a:off x="4571999" y="915565"/>
            <a:ext cx="3880963" cy="354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31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84887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Řešení úlohy v GRETLU – </a:t>
            </a:r>
            <a:r>
              <a:rPr lang="cs-CZ" b="1" dirty="0"/>
              <a:t> </a:t>
            </a:r>
            <a:r>
              <a:rPr lang="cs-CZ" b="1" dirty="0" smtClean="0"/>
              <a:t>výsledek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28152" y="843558"/>
            <a:ext cx="72728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400" dirty="0"/>
              <a:t>Výsledek: p-hodnota = 4,42.10</a:t>
            </a:r>
            <a:r>
              <a:rPr lang="cs-CZ" sz="2400" baseline="30000" dirty="0"/>
              <a:t>-5</a:t>
            </a:r>
            <a:r>
              <a:rPr lang="cs-CZ" sz="2400" dirty="0"/>
              <a:t> a tato hodnota je menší než hladina významnosti 0,05, proto nulovou hypotézu o nezávislosti spotřeby pitné vody na dnu v týdnu zamítáme. </a:t>
            </a:r>
            <a:endParaRPr lang="cs-CZ" sz="2400" dirty="0" smtClean="0"/>
          </a:p>
          <a:p>
            <a:pPr algn="just"/>
            <a:endParaRPr lang="cs-CZ" sz="2400" dirty="0"/>
          </a:p>
          <a:p>
            <a:pPr algn="just"/>
            <a:r>
              <a:rPr lang="cs-CZ" sz="2400" dirty="0" smtClean="0"/>
              <a:t>Můžeme </a:t>
            </a:r>
            <a:r>
              <a:rPr lang="cs-CZ" sz="2400" dirty="0"/>
              <a:t>tedy tvrdit, že spotřeba pitné vody z 95 % </a:t>
            </a:r>
            <a:r>
              <a:rPr lang="cs-CZ" sz="2400" b="1" dirty="0"/>
              <a:t>závisí</a:t>
            </a:r>
            <a:r>
              <a:rPr lang="cs-CZ" sz="2400" dirty="0"/>
              <a:t> na dnu v týdnu.</a:t>
            </a:r>
          </a:p>
        </p:txBody>
      </p:sp>
    </p:spTree>
    <p:extLst>
      <p:ext uri="{BB962C8B-B14F-4D97-AF65-F5344CB8AC3E}">
        <p14:creationId xmlns:p14="http://schemas.microsoft.com/office/powerpoint/2010/main" val="45514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920880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Řešení úlohy v GRETLU – </a:t>
            </a:r>
            <a:r>
              <a:rPr lang="cs-CZ" dirty="0"/>
              <a:t> Testování </a:t>
            </a:r>
            <a:r>
              <a:rPr lang="cs-CZ" dirty="0" smtClean="0"/>
              <a:t>druhé dvojice </a:t>
            </a:r>
            <a:r>
              <a:rPr lang="cs-CZ" dirty="0"/>
              <a:t>hypotéz.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4"/>
          <a:stretch>
            <a:fillRect/>
          </a:stretch>
        </p:blipFill>
        <p:spPr>
          <a:xfrm>
            <a:off x="550984" y="987574"/>
            <a:ext cx="3588968" cy="3312368"/>
          </a:xfrm>
          <a:prstGeom prst="rect">
            <a:avLst/>
          </a:prstGeom>
        </p:spPr>
      </p:pic>
      <p:pic>
        <p:nvPicPr>
          <p:cNvPr id="8" name="Obrázek 7"/>
          <p:cNvPicPr/>
          <p:nvPr/>
        </p:nvPicPr>
        <p:blipFill>
          <a:blip r:embed="rId5"/>
          <a:stretch>
            <a:fillRect/>
          </a:stretch>
        </p:blipFill>
        <p:spPr>
          <a:xfrm>
            <a:off x="4283968" y="987575"/>
            <a:ext cx="4344769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9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Techniky testů hypotéz o rozdílech mezi skupinami,      kdy rozdíly způsobuje 2 nebo více faktorů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Příklad otázek, na které odpovídá 2F ANOVA:</a:t>
            </a:r>
            <a:r>
              <a:rPr lang="cs-CZ" sz="2400" b="1" dirty="0"/>
              <a:t>  </a:t>
            </a:r>
          </a:p>
          <a:p>
            <a:r>
              <a:rPr lang="cs-CZ" sz="2400" dirty="0"/>
              <a:t>- Má typ obalu nové limonády, resp. pohlaví respondentů vliv na uváděnou pravděpodobnost prodeje limonády? </a:t>
            </a:r>
          </a:p>
          <a:p>
            <a:pPr>
              <a:buNone/>
            </a:pPr>
            <a:r>
              <a:rPr lang="cs-CZ" sz="2400" dirty="0"/>
              <a:t>	- Která složka má větší vliv? </a:t>
            </a:r>
          </a:p>
          <a:p>
            <a:pPr>
              <a:buNone/>
            </a:pPr>
            <a:r>
              <a:rPr lang="cs-CZ" sz="2400" dirty="0"/>
              <a:t>	- Je celkový vliv součtem vlivů jednotlivých znaků posuzovaných odděleně?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2Faktorová ANOVA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28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920880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Řešení úlohy v GRETLU – </a:t>
            </a:r>
            <a:r>
              <a:rPr lang="cs-CZ" b="1" dirty="0"/>
              <a:t> výsledek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13792" y="922440"/>
            <a:ext cx="73265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400" dirty="0"/>
              <a:t>Výsledek: p-hodnota = 0,123 a tato hodnota není menší než hladina významnosti 0,05, proto nulovou hypotézu o nezávislosti spotřeby pitné vody na městě nelze zamítnout. </a:t>
            </a:r>
            <a:endParaRPr lang="cs-CZ" sz="2400" dirty="0" smtClean="0"/>
          </a:p>
          <a:p>
            <a:pPr algn="just"/>
            <a:endParaRPr lang="cs-CZ" sz="2400" dirty="0"/>
          </a:p>
          <a:p>
            <a:pPr algn="just"/>
            <a:r>
              <a:rPr lang="cs-CZ" sz="2400" dirty="0" smtClean="0"/>
              <a:t>Z</a:t>
            </a:r>
            <a:r>
              <a:rPr lang="cs-CZ" sz="2400" dirty="0"/>
              <a:t> 95 % </a:t>
            </a:r>
            <a:r>
              <a:rPr lang="cs-CZ" sz="2400" b="1" dirty="0"/>
              <a:t>nebylo prokázáno</a:t>
            </a:r>
            <a:r>
              <a:rPr lang="cs-CZ" sz="2400" dirty="0"/>
              <a:t>, že by spotřeba pitné vody závisela na městě.</a:t>
            </a:r>
          </a:p>
        </p:txBody>
      </p:sp>
    </p:spTree>
    <p:extLst>
      <p:ext uri="{BB962C8B-B14F-4D97-AF65-F5344CB8AC3E}">
        <p14:creationId xmlns:p14="http://schemas.microsoft.com/office/powerpoint/2010/main" val="332406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7686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cs-CZ" sz="2800" b="1" dirty="0">
                <a:solidFill>
                  <a:srgbClr val="000000"/>
                </a:solidFill>
              </a:rPr>
              <a:t>ANOVA</a:t>
            </a:r>
            <a:r>
              <a:rPr lang="cs-CZ" sz="2800" dirty="0"/>
              <a:t> </a:t>
            </a:r>
          </a:p>
          <a:p>
            <a:pPr algn="ctr">
              <a:buFontTx/>
              <a:buNone/>
            </a:pPr>
            <a:r>
              <a:rPr lang="cs-CZ" sz="2400" dirty="0"/>
              <a:t>	1-faktorová nebo 2-faktorová </a:t>
            </a:r>
          </a:p>
          <a:p>
            <a:pPr algn="ctr">
              <a:buFontTx/>
              <a:buNone/>
            </a:pPr>
            <a:r>
              <a:rPr lang="cs-CZ" sz="2400" dirty="0"/>
              <a:t>	je účinným analytickým nástrojem  </a:t>
            </a:r>
            <a:endParaRPr lang="cs-CZ" sz="2400" dirty="0" smtClean="0"/>
          </a:p>
          <a:p>
            <a:pPr algn="ctr">
              <a:buFontTx/>
              <a:buNone/>
            </a:pPr>
            <a:r>
              <a:rPr lang="cs-CZ" sz="2400" dirty="0" smtClean="0"/>
              <a:t>při  </a:t>
            </a:r>
            <a:r>
              <a:rPr lang="cs-CZ" sz="2400" dirty="0"/>
              <a:t>analýze kvalitativních/kvantitativních </a:t>
            </a:r>
            <a:r>
              <a:rPr lang="cs-CZ" sz="2400" dirty="0" smtClean="0"/>
              <a:t>dat </a:t>
            </a:r>
          </a:p>
          <a:p>
            <a:pPr algn="ctr">
              <a:buFontTx/>
              <a:buNone/>
            </a:pPr>
            <a:r>
              <a:rPr lang="cs-CZ" sz="2400" dirty="0" smtClean="0"/>
              <a:t>získaných </a:t>
            </a:r>
            <a:r>
              <a:rPr lang="cs-CZ" sz="2400" dirty="0"/>
              <a:t>z dotazníkových šetření! 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Shrnutí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08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43608" y="1851670"/>
            <a:ext cx="6192688" cy="100811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cs-CZ" sz="4000" dirty="0" smtClean="0">
                <a:latin typeface="Times New Roman" pitchFamily="18" charset="0"/>
                <a:cs typeface="Times New Roman" pitchFamily="18" charset="0"/>
              </a:rPr>
              <a:t>Děkuji Vám za pozornost!!!</a:t>
            </a:r>
            <a:endParaRPr lang="cs-CZ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Závěr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77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buNone/>
            </a:pPr>
            <a:endParaRPr lang="cs-CZ" sz="2400" b="1" dirty="0" smtClean="0"/>
          </a:p>
          <a:p>
            <a:pPr marL="0" indent="0" algn="ctr">
              <a:lnSpc>
                <a:spcPct val="80000"/>
              </a:lnSpc>
              <a:buNone/>
            </a:pPr>
            <a:r>
              <a:rPr lang="cs-CZ" sz="2400" b="1" dirty="0" smtClean="0"/>
              <a:t>Účinky </a:t>
            </a:r>
            <a:r>
              <a:rPr lang="cs-CZ" sz="2400" b="1" dirty="0"/>
              <a:t>jednotlivých znaků mohou </a:t>
            </a:r>
            <a:r>
              <a:rPr lang="cs-CZ" sz="2400" b="1" dirty="0" smtClean="0"/>
              <a:t>být:</a:t>
            </a:r>
          </a:p>
          <a:p>
            <a:pPr marL="0" indent="0" algn="ctr">
              <a:lnSpc>
                <a:spcPct val="80000"/>
              </a:lnSpc>
              <a:buNone/>
            </a:pPr>
            <a:endParaRPr lang="cs-CZ" sz="2400" b="1" dirty="0" smtClean="0"/>
          </a:p>
          <a:p>
            <a:pPr marL="457200" indent="-457200" algn="ctr">
              <a:lnSpc>
                <a:spcPct val="80000"/>
              </a:lnSpc>
              <a:buAutoNum type="alphaLcParenR"/>
            </a:pPr>
            <a:r>
              <a:rPr lang="cs-CZ" sz="2400" b="1" dirty="0" smtClean="0"/>
              <a:t>vzájemně </a:t>
            </a:r>
            <a:r>
              <a:rPr lang="cs-CZ" sz="2400" b="1" dirty="0"/>
              <a:t>nezávislé (bez </a:t>
            </a:r>
            <a:r>
              <a:rPr lang="cs-CZ" sz="2400" b="1" dirty="0" smtClean="0"/>
              <a:t>interakce),</a:t>
            </a:r>
          </a:p>
          <a:p>
            <a:pPr marL="457200" indent="-457200" algn="ctr">
              <a:lnSpc>
                <a:spcPct val="80000"/>
              </a:lnSpc>
              <a:buAutoNum type="alphaLcParenR"/>
            </a:pPr>
            <a:r>
              <a:rPr lang="cs-CZ" sz="2400" b="1" dirty="0" smtClean="0"/>
              <a:t>závislé </a:t>
            </a:r>
            <a:r>
              <a:rPr lang="cs-CZ" sz="2400" b="1" dirty="0"/>
              <a:t>(s interakcí</a:t>
            </a:r>
            <a:r>
              <a:rPr lang="cs-CZ" sz="2400" dirty="0" smtClean="0"/>
              <a:t>)</a:t>
            </a:r>
            <a:endParaRPr lang="cs-CZ" sz="2400" dirty="0"/>
          </a:p>
          <a:p>
            <a:pPr marL="0" indent="0">
              <a:lnSpc>
                <a:spcPct val="80000"/>
              </a:lnSpc>
              <a:buNone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ANOVA bez interakce, ANOVA s interakcí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31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chemeClr val="tx2"/>
                </a:solidFill>
              </a:rPr>
              <a:t>Předpoklad:</a:t>
            </a:r>
            <a:r>
              <a:rPr lang="cs-CZ" sz="2400" b="1" dirty="0"/>
              <a:t> </a:t>
            </a:r>
            <a:r>
              <a:rPr lang="cs-CZ" sz="2400" dirty="0"/>
              <a:t>Účinky jednotlivých znaků jsou vzájemně nezávislé, sčítají se</a:t>
            </a:r>
          </a:p>
          <a:p>
            <a:r>
              <a:rPr lang="cs-CZ" sz="2400" dirty="0"/>
              <a:t>Každý respondent se nachází v právě jediné skupině tříděné podle 1. faktoru </a:t>
            </a:r>
            <a:r>
              <a:rPr lang="cs-CZ" sz="2400" i="1" dirty="0"/>
              <a:t>X</a:t>
            </a:r>
            <a:r>
              <a:rPr lang="cs-CZ" sz="2400" baseline="-25000" dirty="0"/>
              <a:t>1</a:t>
            </a:r>
            <a:r>
              <a:rPr lang="cs-CZ" sz="2400" dirty="0"/>
              <a:t> a právě jediné skupině podle 2. faktoru </a:t>
            </a:r>
            <a:r>
              <a:rPr lang="cs-CZ" sz="2400" i="1" dirty="0"/>
              <a:t>X</a:t>
            </a:r>
            <a:r>
              <a:rPr lang="cs-CZ" sz="2400" baseline="-25000" dirty="0"/>
              <a:t>2</a:t>
            </a:r>
            <a:endParaRPr lang="cs-CZ" sz="2400" dirty="0"/>
          </a:p>
          <a:p>
            <a:r>
              <a:rPr lang="cs-CZ" sz="2400" dirty="0"/>
              <a:t>Často se jedná o vyhodnocení experimentu, kdy se sleduje vliv dvou faktorů na daný znak, jeden faktor je ovlivnitelný výběrem hodnot</a:t>
            </a:r>
          </a:p>
          <a:p>
            <a:pPr>
              <a:lnSpc>
                <a:spcPct val="80000"/>
              </a:lnSpc>
              <a:buNone/>
            </a:pPr>
            <a:endParaRPr lang="cs-CZ" sz="2000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 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2-faktorová ANOVA bez interakce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91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cs-CZ" sz="2000" dirty="0">
              <a:sym typeface="Symbol" pitchFamily="18" charset="2"/>
            </a:endParaRPr>
          </a:p>
          <a:p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 faktorová ANOVA - Příklad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915566"/>
            <a:ext cx="6480175" cy="197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683568" y="3147814"/>
            <a:ext cx="64807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/>
              <a:t>Každý řidič jede s každým typem benzínu právě jedenkrát – bez </a:t>
            </a:r>
            <a:r>
              <a:rPr lang="cs-CZ" sz="2400" dirty="0" smtClean="0"/>
              <a:t>opakování.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017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None/>
            </a:pPr>
            <a:endParaRPr lang="cs-CZ" sz="2800" dirty="0" smtClean="0">
              <a:solidFill>
                <a:schemeClr val="accent1"/>
              </a:solidFill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cs-CZ" sz="2000" dirty="0"/>
              <a:t>Celkový součet čtverců</a:t>
            </a:r>
            <a:r>
              <a:rPr lang="cs-CZ" sz="2000" dirty="0" smtClean="0"/>
              <a:t>:</a:t>
            </a:r>
          </a:p>
          <a:p>
            <a:pPr>
              <a:lnSpc>
                <a:spcPct val="90000"/>
              </a:lnSpc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000" dirty="0" err="1" smtClean="0"/>
              <a:t>Meziskupinový</a:t>
            </a:r>
            <a:r>
              <a:rPr lang="cs-CZ" sz="2000" dirty="0" smtClean="0"/>
              <a:t> součet </a:t>
            </a:r>
            <a:r>
              <a:rPr lang="cs-CZ" sz="2000" dirty="0"/>
              <a:t>čtverců</a:t>
            </a:r>
            <a:r>
              <a:rPr lang="cs-CZ" sz="2000" dirty="0" smtClean="0"/>
              <a:t>:</a:t>
            </a:r>
          </a:p>
          <a:p>
            <a:pPr>
              <a:lnSpc>
                <a:spcPct val="90000"/>
              </a:lnSpc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000" dirty="0" smtClean="0"/>
              <a:t>Meziblokový součet čtverců:</a:t>
            </a:r>
          </a:p>
          <a:p>
            <a:pPr>
              <a:lnSpc>
                <a:spcPct val="90000"/>
              </a:lnSpc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000" dirty="0" smtClean="0"/>
              <a:t>Vnitroskupinový součet čtverců:</a:t>
            </a:r>
            <a:endParaRPr lang="cs-CZ" sz="2000" dirty="0"/>
          </a:p>
          <a:p>
            <a:pPr>
              <a:lnSpc>
                <a:spcPct val="90000"/>
              </a:lnSpc>
            </a:pPr>
            <a:endParaRPr lang="cs-CZ" sz="2000" dirty="0">
              <a:sym typeface="Symbol" pitchFamily="18" charset="2"/>
            </a:endParaRPr>
          </a:p>
          <a:p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2-faktorová ANOVA: Součty čtverců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57587" y="1148049"/>
            <a:ext cx="2028825" cy="63035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59936" y="1748949"/>
            <a:ext cx="2057400" cy="682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59936" y="2431574"/>
            <a:ext cx="2057400" cy="70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1960" y="3085450"/>
            <a:ext cx="3276600" cy="728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1285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5484262" cy="507703"/>
          </a:xfrm>
        </p:spPr>
        <p:txBody>
          <a:bodyPr/>
          <a:lstStyle/>
          <a:p>
            <a:r>
              <a:rPr lang="cs-CZ" b="1" dirty="0"/>
              <a:t>2-faktorová ANOVA: Součty čtverců</a:t>
            </a:r>
          </a:p>
        </p:txBody>
      </p:sp>
      <p:sp>
        <p:nvSpPr>
          <p:cNvPr id="9" name="Text Box 16"/>
          <p:cNvSpPr txBox="1">
            <a:spLocks noGrp="1" noChangeArrowheads="1"/>
          </p:cNvSpPr>
          <p:nvPr>
            <p:ph idx="4294967295"/>
          </p:nvPr>
        </p:nvSpPr>
        <p:spPr bwMode="auto">
          <a:xfrm>
            <a:off x="250825" y="1058863"/>
            <a:ext cx="7416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/>
              <a:t>Základní vztah 2F ANOVA</a:t>
            </a:r>
            <a:r>
              <a:rPr lang="cs-CZ" sz="2000" dirty="0" smtClean="0"/>
              <a:t>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cs-CZ" sz="2000" dirty="0" smtClean="0"/>
              <a:t>  </a:t>
            </a:r>
            <a:endParaRPr lang="cs-CZ" sz="2000" dirty="0"/>
          </a:p>
          <a:p>
            <a:pPr>
              <a:spcBef>
                <a:spcPct val="50000"/>
              </a:spcBef>
            </a:pPr>
            <a:r>
              <a:rPr lang="cs-CZ" sz="2000" dirty="0" smtClean="0"/>
              <a:t>Testová kritéria: </a:t>
            </a:r>
            <a:endParaRPr lang="cs-CZ" sz="2000" dirty="0"/>
          </a:p>
        </p:txBody>
      </p:sp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1043110"/>
            <a:ext cx="2736304" cy="43204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456636"/>
              </p:ext>
            </p:extLst>
          </p:nvPr>
        </p:nvGraphicFramePr>
        <p:xfrm>
          <a:off x="827584" y="2571750"/>
          <a:ext cx="2627312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4" name="Rovnice" r:id="rId6" imgW="1104900" imgH="825500" progId="Equation.3">
                  <p:embed/>
                </p:oleObj>
              </mc:Choice>
              <mc:Fallback>
                <p:oleObj name="Rovnice" r:id="rId6" imgW="1104900" imgH="8255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571750"/>
                        <a:ext cx="2627312" cy="1425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719926"/>
              </p:ext>
            </p:extLst>
          </p:nvPr>
        </p:nvGraphicFramePr>
        <p:xfrm>
          <a:off x="4552473" y="2571750"/>
          <a:ext cx="2657475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5" name="Rovnice" r:id="rId8" imgW="1117600" imgH="825500" progId="Equation.3">
                  <p:embed/>
                </p:oleObj>
              </mc:Choice>
              <mc:Fallback>
                <p:oleObj name="Rovnice" r:id="rId8" imgW="1117600" imgH="8255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473" y="2571750"/>
                        <a:ext cx="2657475" cy="1425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737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dirty="0" err="1" smtClean="0"/>
              <a:t>Data</a:t>
            </a:r>
            <a:r>
              <a:rPr lang="cs-CZ" sz="1800" dirty="0" err="1" smtClean="0">
                <a:sym typeface="Symbol" pitchFamily="18" charset="2"/>
              </a:rPr>
              <a:t></a:t>
            </a:r>
            <a:r>
              <a:rPr lang="cs-CZ" sz="1800" dirty="0" err="1">
                <a:sym typeface="Symbol" pitchFamily="18" charset="2"/>
              </a:rPr>
              <a:t>Analýza</a:t>
            </a:r>
            <a:r>
              <a:rPr lang="cs-CZ" sz="1800" dirty="0">
                <a:sym typeface="Symbol" pitchFamily="18" charset="2"/>
              </a:rPr>
              <a:t> dat ANOVA: Jeden faktor…</a:t>
            </a:r>
            <a:endParaRPr lang="cs-CZ" sz="18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Jednofaktorová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ANOVA – příklad v Excelu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316137"/>
            <a:ext cx="5865815" cy="28884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Obdélník 6"/>
          <p:cNvSpPr/>
          <p:nvPr/>
        </p:nvSpPr>
        <p:spPr>
          <a:xfrm>
            <a:off x="395536" y="4204579"/>
            <a:ext cx="6840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p</a:t>
            </a:r>
            <a:r>
              <a:rPr lang="cs-CZ" dirty="0"/>
              <a:t>-hodnota</a:t>
            </a:r>
            <a:r>
              <a:rPr lang="en-US" dirty="0"/>
              <a:t> = 0,003</a:t>
            </a:r>
            <a:r>
              <a:rPr lang="cs-CZ" dirty="0"/>
              <a:t> </a:t>
            </a:r>
            <a:r>
              <a:rPr lang="en-US" dirty="0"/>
              <a:t>&lt; 0,05 </a:t>
            </a:r>
            <a:r>
              <a:rPr lang="en-US" dirty="0">
                <a:sym typeface="Symbol" pitchFamily="18" charset="2"/>
              </a:rPr>
              <a:t> </a:t>
            </a:r>
            <a:r>
              <a:rPr lang="en-US" dirty="0" err="1">
                <a:sym typeface="Symbol" pitchFamily="18" charset="2"/>
              </a:rPr>
              <a:t>faktor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b="1" dirty="0" err="1">
                <a:solidFill>
                  <a:schemeClr val="tx2"/>
                </a:solidFill>
                <a:sym typeface="Symbol" pitchFamily="18" charset="2"/>
              </a:rPr>
              <a:t>benz</a:t>
            </a:r>
            <a:r>
              <a:rPr lang="cs-CZ" b="1" dirty="0" err="1">
                <a:solidFill>
                  <a:schemeClr val="tx2"/>
                </a:solidFill>
                <a:sym typeface="Symbol" pitchFamily="18" charset="2"/>
              </a:rPr>
              <a:t>ín</a:t>
            </a:r>
            <a:r>
              <a:rPr lang="cs-CZ" dirty="0">
                <a:sym typeface="Symbol" pitchFamily="18" charset="2"/>
              </a:rPr>
              <a:t> má </a:t>
            </a:r>
            <a:r>
              <a:rPr lang="cs-CZ" dirty="0" smtClean="0">
                <a:sym typeface="Symbol" pitchFamily="18" charset="2"/>
              </a:rPr>
              <a:t>na </a:t>
            </a:r>
            <a:r>
              <a:rPr lang="cs-CZ" dirty="0">
                <a:sym typeface="Symbol" pitchFamily="18" charset="2"/>
              </a:rPr>
              <a:t>spotřebu vliv</a:t>
            </a:r>
            <a:endParaRPr lang="en-US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9347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8608</TotalTime>
  <Words>847</Words>
  <Application>Microsoft Office PowerPoint</Application>
  <PresentationFormat>Předvádění na obrazovce (16:9)</PresentationFormat>
  <Paragraphs>254</Paragraphs>
  <Slides>32</Slides>
  <Notes>31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4" baseType="lpstr">
      <vt:lpstr>SLU</vt:lpstr>
      <vt:lpstr>Rovnice</vt:lpstr>
      <vt:lpstr>Statistické zpracování dat  3.přednáška </vt:lpstr>
      <vt:lpstr>Téma přednášky:</vt:lpstr>
      <vt:lpstr>2Faktorová ANOVA</vt:lpstr>
      <vt:lpstr>ANOVA bez interakce, ANOVA s interakcí</vt:lpstr>
      <vt:lpstr>2-faktorová ANOVA bez interakce</vt:lpstr>
      <vt:lpstr>2 faktorová ANOVA - Příklad </vt:lpstr>
      <vt:lpstr>2-faktorová ANOVA: Součty čtverců</vt:lpstr>
      <vt:lpstr>2-faktorová ANOVA: Součty čtverců</vt:lpstr>
      <vt:lpstr>Jednofaktorová ANOVA – příklad v Excelu</vt:lpstr>
      <vt:lpstr>Jednofaktorová ANOVA – příklad v Excelu</vt:lpstr>
      <vt:lpstr>Dvoufaktorová ANOVA – 1. příklad v Excelu</vt:lpstr>
      <vt:lpstr>Dvoufaktorová ANOVA – 1. příklad v Excelu - výsledek</vt:lpstr>
      <vt:lpstr>Dvoufaktorová ANOVA – 2. příklad v Excelu</vt:lpstr>
      <vt:lpstr>Prezentace aplikace PowerPoint</vt:lpstr>
      <vt:lpstr>Dvoufaktorová ANOVA – 2. příklad v Excelu - výsledek</vt:lpstr>
      <vt:lpstr>Nealko nápoje - studie</vt:lpstr>
      <vt:lpstr>Nealko nápoje - studie</vt:lpstr>
      <vt:lpstr>Nealko nápoje - studie</vt:lpstr>
      <vt:lpstr>Nealko nápoje – studie – výpočet v Excelu</vt:lpstr>
      <vt:lpstr>Nealko nápoje – formulace hypotéz</vt:lpstr>
      <vt:lpstr>Obliba Coca Coly (2 faktory) - studie</vt:lpstr>
      <vt:lpstr>Obliba Coca Coly (2 faktory) - studie</vt:lpstr>
      <vt:lpstr>Řešení úlohy v GRETLU (spotřeba vody)  – zadání </vt:lpstr>
      <vt:lpstr>Řešení úlohy v GRETLU – data</vt:lpstr>
      <vt:lpstr>Řešení úlohy v GRETLU – formulace hypotéz</vt:lpstr>
      <vt:lpstr>Řešení úlohy v GRETLU – zadání hodnot do programu</vt:lpstr>
      <vt:lpstr>Řešení úlohy v GRETLU –  Testování první dvojice hypotéz. </vt:lpstr>
      <vt:lpstr>Řešení úlohy v GRETLU –  výsledek</vt:lpstr>
      <vt:lpstr>Řešení úlohy v GRETLU –  Testování druhé dvojice hypotéz.</vt:lpstr>
      <vt:lpstr>Řešení úlohy v GRETLU –  výsledek</vt:lpstr>
      <vt:lpstr>Shrnutí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stoklasova</cp:lastModifiedBy>
  <cp:revision>120</cp:revision>
  <dcterms:created xsi:type="dcterms:W3CDTF">2016-07-06T15:42:34Z</dcterms:created>
  <dcterms:modified xsi:type="dcterms:W3CDTF">2018-02-21T05:18:32Z</dcterms:modified>
</cp:coreProperties>
</file>