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26"/>
  </p:handoutMasterIdLst>
  <p:sldIdLst>
    <p:sldId id="262" r:id="rId5"/>
    <p:sldId id="279" r:id="rId6"/>
    <p:sldId id="263" r:id="rId7"/>
    <p:sldId id="264" r:id="rId8"/>
    <p:sldId id="271" r:id="rId9"/>
    <p:sldId id="270" r:id="rId10"/>
    <p:sldId id="267" r:id="rId11"/>
    <p:sldId id="272" r:id="rId12"/>
    <p:sldId id="273" r:id="rId13"/>
    <p:sldId id="280" r:id="rId14"/>
    <p:sldId id="274" r:id="rId15"/>
    <p:sldId id="275" r:id="rId16"/>
    <p:sldId id="276" r:id="rId17"/>
    <p:sldId id="277" r:id="rId18"/>
    <p:sldId id="281" r:id="rId19"/>
    <p:sldId id="278" r:id="rId20"/>
    <p:sldId id="283" r:id="rId21"/>
    <p:sldId id="268" r:id="rId22"/>
    <p:sldId id="269" r:id="rId23"/>
    <p:sldId id="282" r:id="rId24"/>
    <p:sldId id="266" r:id="rId25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6" userDrawn="1">
          <p15:clr>
            <a:srgbClr val="A4A3A4"/>
          </p15:clr>
        </p15:guide>
        <p15:guide id="2" pos="4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871"/>
    <a:srgbClr val="55BBB1"/>
    <a:srgbClr val="ACDED9"/>
    <a:srgbClr val="1B4541"/>
    <a:srgbClr val="839ECF"/>
    <a:srgbClr val="B1C2E1"/>
    <a:srgbClr val="385890"/>
    <a:srgbClr val="6587C3"/>
    <a:srgbClr val="223558"/>
    <a:srgbClr val="F5D3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3026"/>
        <p:guide pos="43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09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70135AE5-81D3-44E6-A59B-B021E1FCED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C9066C1-7F0F-45F8-ABD0-75892C0FB0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C83FC-E443-4837-A0C8-5C903D60FF95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BF468A7-4853-4CEE-8A35-F48A276FC7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F32276D-BA84-4CDE-843C-3F96E2D1BC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A11C6-7F78-4A59-8AEC-860400BC4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385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88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524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1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060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555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48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697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680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8225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99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39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C8B1C-927A-47B0-A48E-07839BA1748C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808B9-4D1F-4069-9EB9-CD8802008F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84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u.cz/opf/cz/aktuality/15/1195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s.slu.cz/auth/thesi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cholar.google.cz/" TargetMode="External"/><Relationship Id="rId5" Type="http://schemas.openxmlformats.org/officeDocument/2006/relationships/hyperlink" Target="https://www.citace.com/" TargetMode="External"/><Relationship Id="rId4" Type="http://schemas.openxmlformats.org/officeDocument/2006/relationships/hyperlink" Target="https://www.zotero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CF937454-C819-4C95-813A-73E6A1E76613}"/>
              </a:ext>
            </a:extLst>
          </p:cNvPr>
          <p:cNvGrpSpPr/>
          <p:nvPr/>
        </p:nvGrpSpPr>
        <p:grpSpPr>
          <a:xfrm>
            <a:off x="-163148" y="0"/>
            <a:ext cx="9307148" cy="5143500"/>
            <a:chOff x="-163148" y="0"/>
            <a:chExt cx="9307148" cy="5143500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3DB907D3-9F92-4892-8CBE-EA7F3D683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13" name="Obdélník: se zakulacenými rohy 12">
              <a:extLst>
                <a:ext uri="{FF2B5EF4-FFF2-40B4-BE49-F238E27FC236}">
                  <a16:creationId xmlns:a16="http://schemas.microsoft.com/office/drawing/2014/main" id="{85237D80-94D7-45A4-A3FA-12A54210D606}"/>
                </a:ext>
              </a:extLst>
            </p:cNvPr>
            <p:cNvSpPr/>
            <p:nvPr/>
          </p:nvSpPr>
          <p:spPr>
            <a:xfrm>
              <a:off x="-163148" y="4515966"/>
              <a:ext cx="2480595" cy="288032"/>
            </a:xfrm>
            <a:prstGeom prst="roundRect">
              <a:avLst>
                <a:gd name="adj" fmla="val 50000"/>
              </a:avLst>
            </a:prstGeom>
            <a:solidFill>
              <a:srgbClr val="3078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4" name="TextovéPole 13">
              <a:extLst>
                <a:ext uri="{FF2B5EF4-FFF2-40B4-BE49-F238E27FC236}">
                  <a16:creationId xmlns:a16="http://schemas.microsoft.com/office/drawing/2014/main" id="{7524115B-EB76-44B4-A8B2-02837B9EB826}"/>
                </a:ext>
              </a:extLst>
            </p:cNvPr>
            <p:cNvSpPr txBox="1"/>
            <p:nvPr/>
          </p:nvSpPr>
          <p:spPr>
            <a:xfrm>
              <a:off x="611559" y="4496221"/>
              <a:ext cx="17058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b="1" dirty="0">
                  <a:solidFill>
                    <a:schemeClr val="bg1"/>
                  </a:solidFill>
                </a:rPr>
                <a:t>www.slu.cz/opf/cz</a:t>
              </a:r>
            </a:p>
          </p:txBody>
        </p:sp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A0950B4E-DAB5-43A2-898E-94A6A0769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2392" y="325900"/>
              <a:ext cx="1953684" cy="956834"/>
            </a:xfrm>
            <a:prstGeom prst="rect">
              <a:avLst/>
            </a:prstGeom>
          </p:spPr>
        </p:pic>
      </p:grpSp>
      <p:sp>
        <p:nvSpPr>
          <p:cNvPr id="9" name="Nadpis 1">
            <a:extLst>
              <a:ext uri="{FF2B5EF4-FFF2-40B4-BE49-F238E27FC236}">
                <a16:creationId xmlns:a16="http://schemas.microsoft.com/office/drawing/2014/main" id="{687E8438-E225-4B7F-A764-FEFBC2D78C02}"/>
              </a:ext>
            </a:extLst>
          </p:cNvPr>
          <p:cNvSpPr txBox="1">
            <a:spLocks/>
          </p:cNvSpPr>
          <p:nvPr/>
        </p:nvSpPr>
        <p:spPr>
          <a:xfrm>
            <a:off x="611559" y="1176948"/>
            <a:ext cx="5040560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b="1" cap="all" dirty="0">
                <a:solidFill>
                  <a:srgbClr val="307871"/>
                </a:solidFill>
              </a:rPr>
              <a:t>specifika tvorby bakalářských prací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5C589846-0791-43CE-8FFB-8E00A7889DA2}"/>
              </a:ext>
            </a:extLst>
          </p:cNvPr>
          <p:cNvSpPr txBox="1">
            <a:spLocks/>
          </p:cNvSpPr>
          <p:nvPr/>
        </p:nvSpPr>
        <p:spPr>
          <a:xfrm>
            <a:off x="5292080" y="3867894"/>
            <a:ext cx="2016224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altLang="cs-CZ" sz="1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Ing. Radka Bauerová, Ph.D.</a:t>
            </a:r>
          </a:p>
          <a:p>
            <a:pPr algn="r"/>
            <a:r>
              <a:rPr lang="cs-CZ" altLang="cs-CZ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21.10.2025</a:t>
            </a:r>
          </a:p>
        </p:txBody>
      </p:sp>
      <p:sp>
        <p:nvSpPr>
          <p:cNvPr id="12" name="Podnadpis 2">
            <a:extLst>
              <a:ext uri="{FF2B5EF4-FFF2-40B4-BE49-F238E27FC236}">
                <a16:creationId xmlns:a16="http://schemas.microsoft.com/office/drawing/2014/main" id="{78A62DA0-465C-4E19-B567-BEF2445B33A3}"/>
              </a:ext>
            </a:extLst>
          </p:cNvPr>
          <p:cNvSpPr txBox="1">
            <a:spLocks/>
          </p:cNvSpPr>
          <p:nvPr/>
        </p:nvSpPr>
        <p:spPr>
          <a:xfrm>
            <a:off x="630089" y="3219822"/>
            <a:ext cx="3672408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Studijní program marketing</a:t>
            </a:r>
          </a:p>
        </p:txBody>
      </p: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FB0B3410-AB3B-4EDF-9D45-E78871371410}"/>
              </a:ext>
            </a:extLst>
          </p:cNvPr>
          <p:cNvCxnSpPr>
            <a:cxnSpLocks/>
          </p:cNvCxnSpPr>
          <p:nvPr/>
        </p:nvCxnSpPr>
        <p:spPr>
          <a:xfrm flipH="1">
            <a:off x="709604" y="229529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06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52415" y="264166"/>
            <a:ext cx="8264459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cs-CZ" sz="2800" b="1" cap="all" dirty="0">
                <a:solidFill>
                  <a:srgbClr val="307871"/>
                </a:solidFill>
              </a:rPr>
              <a:t>Otázky k Teoretické části</a:t>
            </a:r>
            <a:endParaRPr kumimoji="0" lang="cs-CZ" sz="28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352416" y="843613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0CC39367-37A1-4DEF-92A2-393EBF93CADF}"/>
              </a:ext>
            </a:extLst>
          </p:cNvPr>
          <p:cNvSpPr/>
          <p:nvPr/>
        </p:nvSpPr>
        <p:spPr>
          <a:xfrm>
            <a:off x="352415" y="1417588"/>
            <a:ext cx="80568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Blip>
                <a:blip r:embed="rId3"/>
              </a:buBlip>
            </a:pPr>
            <a:r>
              <a:rPr lang="cs-CZ" sz="2400" dirty="0"/>
              <a:t> Kde rozhodně nehledat odborné zdroje?</a:t>
            </a:r>
          </a:p>
          <a:p>
            <a:pPr algn="just">
              <a:buBlip>
                <a:blip r:embed="rId3"/>
              </a:buBlip>
            </a:pPr>
            <a:endParaRPr lang="cs-CZ" sz="2400" dirty="0"/>
          </a:p>
          <a:p>
            <a:pPr algn="just">
              <a:buBlip>
                <a:blip r:embed="rId3"/>
              </a:buBlip>
            </a:pPr>
            <a:r>
              <a:rPr lang="cs-CZ" sz="2400" dirty="0"/>
              <a:t> Co je důležité u citací?</a:t>
            </a:r>
          </a:p>
          <a:p>
            <a:pPr algn="just">
              <a:buBlip>
                <a:blip r:embed="rId3"/>
              </a:buBlip>
            </a:pPr>
            <a:endParaRPr lang="cs-CZ" sz="2400" dirty="0"/>
          </a:p>
          <a:p>
            <a:pPr algn="just">
              <a:buBlip>
                <a:blip r:embed="rId3"/>
              </a:buBlip>
            </a:pPr>
            <a:r>
              <a:rPr lang="cs-CZ" sz="2400" dirty="0"/>
              <a:t> Kolik různých přístupů/autorů byste chtěli vidět v teoretické kapitole?</a:t>
            </a:r>
          </a:p>
          <a:p>
            <a:pPr algn="just">
              <a:buBlip>
                <a:blip r:embed="rId3"/>
              </a:buBlip>
            </a:pPr>
            <a:endParaRPr lang="cs-CZ" sz="2400" dirty="0"/>
          </a:p>
          <a:p>
            <a:pPr algn="just">
              <a:buBlip>
                <a:blip r:embed="rId3"/>
              </a:buBlip>
            </a:pPr>
            <a:r>
              <a:rPr lang="cs-CZ" sz="2400" dirty="0"/>
              <a:t> Máte dotaz?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FD7C442-5F45-4365-85DB-DBE96D3B6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7880" y="264166"/>
            <a:ext cx="3076350" cy="2050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568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52415" y="264166"/>
            <a:ext cx="8264459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cs-CZ" sz="2800" b="1" cap="all" dirty="0">
                <a:solidFill>
                  <a:srgbClr val="307871"/>
                </a:solidFill>
              </a:rPr>
              <a:t>2. Kapitola – charakteristika subjektu</a:t>
            </a:r>
            <a:endParaRPr kumimoji="0" lang="cs-CZ" sz="28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352416" y="843613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266419" y="981748"/>
            <a:ext cx="87540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Obsahuje charakteristiku zkoumané společnosti – charakteristika (krátká historie), organizační členění, předmět podnikání, subjekty, charakteristika portfolia, charakteristika konkurence či trhu (vyznačuje-li se specifiky) apod.​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Pro tuto kapitolu nelze pouze zkopírovat informace z webových stránek firmy!​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I druhá kapitola musí mít odkazy na zdroje (web, interní materiály firmy atd.).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29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52415" y="264166"/>
            <a:ext cx="8264459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cs-CZ" sz="2800" b="1" cap="all" dirty="0">
                <a:solidFill>
                  <a:srgbClr val="307871"/>
                </a:solidFill>
              </a:rPr>
              <a:t>3. Kapitola – vlastní výzkum</a:t>
            </a:r>
            <a:endParaRPr kumimoji="0" lang="cs-CZ" sz="28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352416" y="843613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266419" y="981748"/>
            <a:ext cx="87540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Smyslem této kapitoly je nejprve charakterizovat současný stav řešené problematiky, poté naplánovat vlastní výzkum, provést jej, vyhodnotit a vytvořit závěry. 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Dodržujeme logiku výzkumu – začínáme sekundárními daty, až po jejich vyčerpání plánujeme získání primárních dat. 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Vhodné je dodržet plán marketingového výzkumu – doporučuji přečíst publikaci Marketingový výzkum od Kozla, viz dále. 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Analytická kapitola by měla poskytnout dostatek dat, abyste byli schopni sepsat kapitolu návrhovou. 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Neexistuje tedy univerzální odpověď, kolik zde musí být obsaženo analýz a jakých, ale musíte prezentovat tolik dat, abyste byli schopni vyřešit problém a splnit cíl. 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015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52415" y="264166"/>
            <a:ext cx="8264459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cs-CZ" sz="2800" b="1" cap="all" dirty="0">
                <a:solidFill>
                  <a:srgbClr val="307871"/>
                </a:solidFill>
              </a:rPr>
              <a:t>Výzkumný proces dle Kozel a kol. (2011, s. 73)</a:t>
            </a:r>
            <a:endParaRPr kumimoji="0" lang="cs-CZ" sz="28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352416" y="843613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266419" y="932776"/>
            <a:ext cx="680589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PŘÍPRAVNÁ ETAPA​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1. fáze – definování problému, cíle a výzkumných hypotéz. ​</a:t>
            </a: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2. fáze – orientační analýza. ​</a:t>
            </a: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3. fáze – plán marketingového výzkumu - typ údajů, metody a techniky jejich sběru, výběrový soubor, časový harmonogram, kontrola plánu.​</a:t>
            </a: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4. fáze – předvýzkum.​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REALIZAČNÍ ETAPA​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5. fáze – sběr údajů.​</a:t>
            </a: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6. fáze – zpracování údajů.​</a:t>
            </a: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7. fáze – analýza získaných údajů – zpracování pomocí programů MS Excel a IBM SPSS.​</a:t>
            </a: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8. fáze – interpretace získaných informací.​</a:t>
            </a: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9. fáze – prezentace výsledků.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756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52415" y="264166"/>
            <a:ext cx="8264459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it-IT" sz="2800" b="1" cap="all" dirty="0">
                <a:solidFill>
                  <a:srgbClr val="307871"/>
                </a:solidFill>
              </a:rPr>
              <a:t>4. Kapitola – návrhy a doporučení</a:t>
            </a:r>
            <a:endParaRPr kumimoji="0" lang="cs-CZ" sz="28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352416" y="843613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266419" y="981748"/>
            <a:ext cx="87540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Podrobná charakteristika doporučení a návrhů, jejichž realizace v praxi by pomohla vyřešit v práci vytyčený problém.​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Návrhy a doporučení je nutno formulovat na základě výsledků třetí kapitoly – vlastní přínos práce. (protože na otázku č. XY odpovědělo tolik respondentů tak a tak, doporučuje se firmě chovat se takto …)​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Návrhy a doporučení dostatečně zdůvodnit, vysvětlit jejich přínosy a náklady (finanční, lidské, časové atd.). Je vhodné pro návrhy vytvořit přímo kalkulaci, pokud nelze, postupujeme alespoň obecně. Navrhovat umí každý, vy musíte prokázat, že jsou návrhy vhodné, ale i realistické.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144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52415" y="264166"/>
            <a:ext cx="8264459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all" spc="0" normalizeH="0" baseline="0" noProof="0" dirty="0">
                <a:ln>
                  <a:noFill/>
                </a:ln>
                <a:solidFill>
                  <a:srgbClr val="30787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Otázky k praktické části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352416" y="843613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0CC39367-37A1-4DEF-92A2-393EBF93CADF}"/>
              </a:ext>
            </a:extLst>
          </p:cNvPr>
          <p:cNvSpPr/>
          <p:nvPr/>
        </p:nvSpPr>
        <p:spPr>
          <a:xfrm>
            <a:off x="352415" y="1196942"/>
            <a:ext cx="80568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Blip>
                <a:blip r:embed="rId3"/>
              </a:buBlip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cs-CZ" sz="2400" dirty="0">
                <a:solidFill>
                  <a:prstClr val="black"/>
                </a:solidFill>
              </a:rPr>
              <a:t>Co myslíte, že je největší past při sběru dat?</a:t>
            </a:r>
          </a:p>
          <a:p>
            <a:pPr lvl="0" algn="just">
              <a:buBlip>
                <a:blip r:embed="rId3"/>
              </a:buBlip>
            </a:pPr>
            <a:endParaRPr lang="cs-CZ" sz="2400" dirty="0">
              <a:solidFill>
                <a:prstClr val="black"/>
              </a:solidFill>
            </a:endParaRPr>
          </a:p>
          <a:p>
            <a:pPr lvl="0" algn="just">
              <a:buBlip>
                <a:blip r:embed="rId3"/>
              </a:buBlip>
            </a:pPr>
            <a:r>
              <a:rPr lang="cs-CZ" sz="2400" dirty="0">
                <a:solidFill>
                  <a:prstClr val="black"/>
                </a:solidFill>
              </a:rPr>
              <a:t> Kdy má smysl dělat primární výzkum a kdy si vystačíte se sekundárními daty?</a:t>
            </a:r>
          </a:p>
          <a:p>
            <a:pPr lvl="0" algn="just">
              <a:buBlip>
                <a:blip r:embed="rId3"/>
              </a:buBlip>
            </a:pPr>
            <a:endParaRPr lang="cs-CZ" sz="2400" dirty="0">
              <a:solidFill>
                <a:prstClr val="black"/>
              </a:solidFill>
            </a:endParaRPr>
          </a:p>
          <a:p>
            <a:pPr lvl="0" algn="just">
              <a:buBlip>
                <a:blip r:embed="rId3"/>
              </a:buBlip>
            </a:pPr>
            <a:r>
              <a:rPr lang="cs-CZ" sz="2400" dirty="0">
                <a:solidFill>
                  <a:prstClr val="black"/>
                </a:solidFill>
              </a:rPr>
              <a:t> Kdo z vás už má jasno, jaký výzkum bude dělat?</a:t>
            </a:r>
          </a:p>
          <a:p>
            <a:pPr lvl="0" algn="just">
              <a:buBlip>
                <a:blip r:embed="rId3"/>
              </a:buBlip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 algn="just">
              <a:buBlip>
                <a:blip r:embed="rId3"/>
              </a:buBlip>
            </a:pPr>
            <a:r>
              <a:rPr lang="cs-CZ" sz="2400" dirty="0"/>
              <a:t>Jak byste přesvědčili firmu, aby realizovala vaše doporučení?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290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52415" y="264166"/>
            <a:ext cx="8264459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it-IT" sz="2800" b="1" cap="all" dirty="0">
                <a:solidFill>
                  <a:srgbClr val="307871"/>
                </a:solidFill>
              </a:rPr>
              <a:t>Závěr</a:t>
            </a:r>
            <a:endParaRPr kumimoji="0" lang="cs-CZ" sz="28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352416" y="843613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D4725376-0A45-40FF-A7C7-907F4BF73F18}"/>
              </a:ext>
            </a:extLst>
          </p:cNvPr>
          <p:cNvSpPr txBox="1">
            <a:spLocks/>
          </p:cNvSpPr>
          <p:nvPr/>
        </p:nvSpPr>
        <p:spPr>
          <a:xfrm>
            <a:off x="352415" y="1196942"/>
            <a:ext cx="7998629" cy="30321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400" dirty="0"/>
              <a:t>V závěru práce by měla být dostatečně zdůvodněna zjištění, ke kterým autor dospěl během zpracovávání bakalářské práce a v podstatě se jedná o celkové zhodnocení práce.</a:t>
            </a:r>
          </a:p>
          <a:p>
            <a:pPr algn="just">
              <a:buBlip>
                <a:blip r:embed="rId3"/>
              </a:buBlip>
            </a:pPr>
            <a:endParaRPr lang="cs-CZ" sz="1400" dirty="0"/>
          </a:p>
          <a:p>
            <a:pPr marL="0" indent="0" algn="just">
              <a:buNone/>
            </a:pPr>
            <a:r>
              <a:rPr lang="cs-CZ" sz="1400" dirty="0"/>
              <a:t>Závěr tedy obsahuje shrnutí hlavních výsledků práce; navíc by měl autor brát v potaz, že si v úvodu stanovil cíl své bakalářské práce a všechno jeho úsilí by mělo směřovat k naplnění tohoto cíle. Proto je nezbytné, aby měl student toto vždy na paměti a neodchýlil se od stanoveného cíle. </a:t>
            </a:r>
          </a:p>
          <a:p>
            <a:pPr algn="just">
              <a:buBlip>
                <a:blip r:embed="rId3"/>
              </a:buBlip>
            </a:pPr>
            <a:endParaRPr lang="cs-CZ" sz="1400" dirty="0"/>
          </a:p>
          <a:p>
            <a:pPr marL="0" indent="0" algn="just">
              <a:buNone/>
            </a:pPr>
            <a:r>
              <a:rPr lang="cs-CZ" sz="1400" dirty="0"/>
              <a:t>Pokud jsou v úvodu bakalářské práce stanoveny pracovní hypotézy, je zapotřebí poukázat na to, jak se je podařilo potvrdit nebo vyvrátit.</a:t>
            </a:r>
          </a:p>
          <a:p>
            <a:pPr algn="just">
              <a:buBlip>
                <a:blip r:embed="rId3"/>
              </a:buBlip>
            </a:pPr>
            <a:endParaRPr lang="cs-CZ" sz="1400" dirty="0"/>
          </a:p>
          <a:p>
            <a:pPr marL="0" indent="0" algn="just">
              <a:buNone/>
            </a:pPr>
            <a:r>
              <a:rPr lang="cs-CZ" sz="1400" dirty="0"/>
              <a:t>Důležitou součástí závěru jsou vymezení vlastního přínosu práce či nástin doporučení a návrhů, jejichž realizace by pomohla vyřešit v práci vytyčený problém. </a:t>
            </a:r>
          </a:p>
        </p:txBody>
      </p:sp>
    </p:spTree>
    <p:extLst>
      <p:ext uri="{BB962C8B-B14F-4D97-AF65-F5344CB8AC3E}">
        <p14:creationId xmlns:p14="http://schemas.microsoft.com/office/powerpoint/2010/main" val="2597407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83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598080" y="464069"/>
            <a:ext cx="8245881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b="1" cap="all" dirty="0">
                <a:solidFill>
                  <a:srgbClr val="307871"/>
                </a:solidFill>
              </a:rPr>
              <a:t>Pravidla pro využívání AI na fakultě</a:t>
            </a:r>
            <a:endParaRPr lang="cs-CZ" sz="3200" b="1" cap="all" dirty="0">
              <a:solidFill>
                <a:srgbClr val="307871"/>
              </a:solidFill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000" b="1" cap="all" spc="100" dirty="0">
                  <a:solidFill>
                    <a:schemeClr val="bg1">
                      <a:lumMod val="50000"/>
                    </a:schemeClr>
                  </a:solidFill>
                </a:rPr>
                <a:t>Slezská univerzita</a:t>
              </a:r>
            </a:p>
          </p:txBody>
        </p:sp>
      </p:grpSp>
      <p:sp>
        <p:nvSpPr>
          <p:cNvPr id="2" name="Obdélník 1">
            <a:extLst>
              <a:ext uri="{FF2B5EF4-FFF2-40B4-BE49-F238E27FC236}">
                <a16:creationId xmlns:a16="http://schemas.microsoft.com/office/drawing/2014/main" id="{D1C99EE3-209C-4F87-B983-DB019520521A}"/>
              </a:ext>
            </a:extLst>
          </p:cNvPr>
          <p:cNvSpPr/>
          <p:nvPr/>
        </p:nvSpPr>
        <p:spPr>
          <a:xfrm>
            <a:off x="1097280" y="2387083"/>
            <a:ext cx="3595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AC6E23F-A7DA-4545-A8C5-D7CCB84AB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04" y="1357708"/>
            <a:ext cx="3173482" cy="3173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E24F94D8-78AB-4E33-9282-F38D1CB1C2FD}"/>
              </a:ext>
            </a:extLst>
          </p:cNvPr>
          <p:cNvSpPr/>
          <p:nvPr/>
        </p:nvSpPr>
        <p:spPr>
          <a:xfrm>
            <a:off x="4326095" y="2387083"/>
            <a:ext cx="328199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Využití AI studentem na zpracování praktické části, generování výpočtů apod. nebo v případě podezření na zpracování jakýchkoli textů a neuvedení dané skutečnosti v poznámce pod čarou.</a:t>
            </a:r>
            <a:endParaRPr lang="cs-CZ" dirty="0"/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5902F130-6E38-484B-9DCF-719AF7638E0C}"/>
              </a:ext>
            </a:extLst>
          </p:cNvPr>
          <p:cNvCxnSpPr>
            <a:cxnSpLocks/>
          </p:cNvCxnSpPr>
          <p:nvPr/>
        </p:nvCxnSpPr>
        <p:spPr>
          <a:xfrm flipV="1">
            <a:off x="3759628" y="3514725"/>
            <a:ext cx="566467" cy="6070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869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7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598080" y="464069"/>
            <a:ext cx="8245881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b="1" cap="all" dirty="0">
                <a:solidFill>
                  <a:srgbClr val="307871"/>
                </a:solidFill>
              </a:rPr>
              <a:t>Pravidla pro využívání AI na fakultě</a:t>
            </a:r>
            <a:endParaRPr lang="cs-CZ" sz="3200" b="1" cap="all" dirty="0">
              <a:solidFill>
                <a:srgbClr val="307871"/>
              </a:solidFill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000" b="1" cap="all" spc="100" dirty="0">
                  <a:solidFill>
                    <a:schemeClr val="bg1">
                      <a:lumMod val="50000"/>
                    </a:schemeClr>
                  </a:solidFill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598081" y="1313102"/>
            <a:ext cx="8245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cs-CZ" b="1" dirty="0"/>
              <a:t>Výňatek z pravidel týkající se využití v závěrečných pracích:</a:t>
            </a:r>
            <a:endParaRPr lang="cs-CZ" sz="1400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D1C99EE3-209C-4F87-B983-DB019520521A}"/>
              </a:ext>
            </a:extLst>
          </p:cNvPr>
          <p:cNvSpPr/>
          <p:nvPr/>
        </p:nvSpPr>
        <p:spPr>
          <a:xfrm>
            <a:off x="1097280" y="2387083"/>
            <a:ext cx="3595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109576A-939C-42B3-9E3A-E5930DD72CFD}"/>
              </a:ext>
            </a:extLst>
          </p:cNvPr>
          <p:cNvSpPr/>
          <p:nvPr/>
        </p:nvSpPr>
        <p:spPr>
          <a:xfrm>
            <a:off x="598080" y="1682434"/>
            <a:ext cx="834589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cs-CZ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7) Pokud student používá při zpracování závěrečné či jiné práce AI je nutné to </a:t>
            </a:r>
            <a:r>
              <a:rPr lang="cs-CZ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uvést včetně konkrétního zdroje</a:t>
            </a:r>
            <a:r>
              <a:rPr lang="cs-CZ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tedy kompletního </a:t>
            </a:r>
            <a:r>
              <a:rPr lang="cs-CZ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promptingu</a:t>
            </a:r>
            <a:r>
              <a:rPr lang="cs-CZ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(Posloupnost výzev, které řídí proces generování textu a vymezují kontext, vedou model k tomu, aby pochopil, co od něj uživatel chce.). V textu práce uvede v dané části </a:t>
            </a:r>
            <a:r>
              <a:rPr lang="cs-CZ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do poznámky pod čarou </a:t>
            </a:r>
            <a:r>
              <a:rPr lang="cs-CZ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viz. níže, jak konkrétně byla AI využita a případně uvede konkrétní prompty či konkrétní aplikace, které využil). Na konci kapitoly může student navíc shrnout v poznámce pod čarou, jak v dané kapitole konkrétně AI využil. Je nutné uvést i použití pro parafrázování, využití kontroly gramatiky apod.</a:t>
            </a:r>
            <a:r>
              <a:rPr lang="en-US" sz="1400" dirty="0">
                <a:solidFill>
                  <a:srgbClr val="307871"/>
                </a:solidFill>
                <a:latin typeface="Times New Roman" panose="02020603050405020304" pitchFamily="18" charset="0"/>
              </a:rPr>
              <a:t>​</a:t>
            </a:r>
            <a:endParaRPr lang="en-US" sz="1400" dirty="0">
              <a:solidFill>
                <a:srgbClr val="307871"/>
              </a:solidFill>
              <a:latin typeface="Segoe UI" panose="020B0502040204020203" pitchFamily="34" charset="0"/>
            </a:endParaRPr>
          </a:p>
          <a:p>
            <a:pPr algn="just" fontAlgn="base"/>
            <a:r>
              <a:rPr lang="cs-CZ" sz="1400" dirty="0">
                <a:solidFill>
                  <a:srgbClr val="307871"/>
                </a:solidFill>
                <a:latin typeface="Times New Roman" panose="02020603050405020304" pitchFamily="18" charset="0"/>
              </a:rPr>
              <a:t>Např.: </a:t>
            </a:r>
            <a:r>
              <a:rPr lang="cs-CZ" sz="1400" dirty="0" err="1">
                <a:solidFill>
                  <a:srgbClr val="307871"/>
                </a:solidFill>
                <a:latin typeface="Times New Roman" panose="02020603050405020304" pitchFamily="18" charset="0"/>
              </a:rPr>
              <a:t>ChatGPT</a:t>
            </a:r>
            <a:r>
              <a:rPr lang="cs-CZ" sz="1400" dirty="0">
                <a:solidFill>
                  <a:srgbClr val="307871"/>
                </a:solidFill>
                <a:latin typeface="Times New Roman" panose="02020603050405020304" pitchFamily="18" charset="0"/>
              </a:rPr>
              <a:t> 3.5 byl využitý pro vytvoření struktury kapitoly. Následně byla použita aplikace </a:t>
            </a:r>
            <a:r>
              <a:rPr lang="cs-CZ" sz="1400" dirty="0" err="1">
                <a:solidFill>
                  <a:srgbClr val="307871"/>
                </a:solidFill>
                <a:latin typeface="Times New Roman" panose="02020603050405020304" pitchFamily="18" charset="0"/>
              </a:rPr>
              <a:t>Grammarly</a:t>
            </a:r>
            <a:r>
              <a:rPr lang="cs-CZ" sz="1400" dirty="0">
                <a:solidFill>
                  <a:srgbClr val="307871"/>
                </a:solidFill>
                <a:latin typeface="Times New Roman" panose="02020603050405020304" pitchFamily="18" charset="0"/>
              </a:rPr>
              <a:t> pro jazykovou korekturu textu. MS </a:t>
            </a:r>
            <a:r>
              <a:rPr lang="cs-CZ" sz="1400" dirty="0" err="1">
                <a:solidFill>
                  <a:srgbClr val="307871"/>
                </a:solidFill>
                <a:latin typeface="Times New Roman" panose="02020603050405020304" pitchFamily="18" charset="0"/>
              </a:rPr>
              <a:t>Copilot</a:t>
            </a:r>
            <a:r>
              <a:rPr lang="cs-CZ" sz="1400" dirty="0">
                <a:solidFill>
                  <a:srgbClr val="307871"/>
                </a:solidFill>
                <a:latin typeface="Times New Roman" panose="02020603050405020304" pitchFamily="18" charset="0"/>
              </a:rPr>
              <a:t> byl použitý pro generování schématu popisující životní cyklus podniku. Pokud je konkrétní část zpracována využitím AI uvádíme k danému odstavci např.: OPENAI. „Jaký je životní cyklus podniku a jaké zahrnuje fáze?“. ChatGPT-3.5. [cit. 20. února 2024]. Dostupné z: https://chat.openai.com/.​</a:t>
            </a:r>
            <a:endParaRPr lang="cs-CZ" sz="1400" dirty="0">
              <a:solidFill>
                <a:srgbClr val="307871"/>
              </a:solidFill>
              <a:latin typeface="Segoe UI" panose="020B0502040204020203" pitchFamily="34" charset="0"/>
            </a:endParaRPr>
          </a:p>
          <a:p>
            <a:pPr algn="just" fontAlgn="base"/>
            <a:r>
              <a:rPr lang="cs-CZ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8) Vyučující, vedoucí práce či oponent může uvést v posudku jakékoli podezření na využití AI jiným nedoporučeným způsobem, například využití AI studentem na zpracování praktické části, generování výpočtů apod. nebo v případě podezření na zpracování jakýchkoli textů a neuvedení dané skutečnosti v poznámce pod čarou.</a:t>
            </a:r>
            <a:endParaRPr lang="en-US" sz="1400" b="0" i="0" dirty="0">
              <a:solidFill>
                <a:srgbClr val="307871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2ED0283D-7E9F-4795-B1E9-F701BC50FBEE}"/>
              </a:ext>
            </a:extLst>
          </p:cNvPr>
          <p:cNvSpPr/>
          <p:nvPr/>
        </p:nvSpPr>
        <p:spPr>
          <a:xfrm>
            <a:off x="598080" y="4856962"/>
            <a:ext cx="66089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Celé znění pravidel zde: </a:t>
            </a:r>
            <a:r>
              <a:rPr lang="cs-CZ" sz="1400" u="sng" dirty="0">
                <a:solidFill>
                  <a:srgbClr val="0000FF"/>
                </a:solidFill>
                <a:latin typeface="Times New Roman" panose="02020603050405020304" pitchFamily="18" charset="0"/>
                <a:hlinkClick r:id="rId3"/>
              </a:rPr>
              <a:t>https://www.slu.cz/opf/cz/aktuality/15/1195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226320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9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-839980" y="407836"/>
            <a:ext cx="6279504" cy="66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cap="all" dirty="0">
                <a:solidFill>
                  <a:srgbClr val="307871"/>
                </a:solidFill>
              </a:rPr>
              <a:t>Zajímavé odkazy: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000" b="1" cap="all" spc="100" dirty="0">
                  <a:solidFill>
                    <a:schemeClr val="bg1">
                      <a:lumMod val="50000"/>
                    </a:schemeClr>
                  </a:solidFill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598081" y="1313102"/>
            <a:ext cx="824588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cs-CZ" dirty="0"/>
              <a:t>Přístup k obhájeným závěrečným pracím u nás na fakultě: </a:t>
            </a:r>
            <a:r>
              <a:rPr lang="cs-CZ" u="sng" dirty="0">
                <a:hlinkClick r:id="rId3"/>
              </a:rPr>
              <a:t>https://is.slu.cz/auth/thesis/</a:t>
            </a:r>
            <a:r>
              <a:rPr lang="cs-CZ" dirty="0"/>
              <a:t>​</a:t>
            </a:r>
          </a:p>
          <a:p>
            <a:pPr fontAlgn="base"/>
            <a:r>
              <a:rPr lang="en-US" dirty="0"/>
              <a:t>​</a:t>
            </a:r>
          </a:p>
          <a:p>
            <a:pPr fontAlgn="base"/>
            <a:r>
              <a:rPr lang="cs-CZ" dirty="0"/>
              <a:t>​</a:t>
            </a:r>
            <a:r>
              <a:rPr lang="cs-CZ" dirty="0" err="1"/>
              <a:t>Zotero</a:t>
            </a:r>
            <a:r>
              <a:rPr lang="cs-CZ" dirty="0"/>
              <a:t>: </a:t>
            </a:r>
            <a:r>
              <a:rPr lang="cs-CZ" u="sng" dirty="0">
                <a:hlinkClick r:id="rId4"/>
              </a:rPr>
              <a:t>https://www.zotero.org/</a:t>
            </a:r>
            <a:r>
              <a:rPr lang="cs-CZ" dirty="0"/>
              <a:t> - pomáhá při citování vědeckých článků, knih</a:t>
            </a:r>
            <a:r>
              <a:rPr lang="en-US" dirty="0"/>
              <a:t>​</a:t>
            </a:r>
          </a:p>
          <a:p>
            <a:pPr fontAlgn="base"/>
            <a:r>
              <a:rPr lang="cs-CZ" dirty="0"/>
              <a:t>​</a:t>
            </a:r>
          </a:p>
          <a:p>
            <a:pPr fontAlgn="base"/>
            <a:r>
              <a:rPr lang="cs-CZ" dirty="0"/>
              <a:t>Generátor citací: </a:t>
            </a:r>
            <a:r>
              <a:rPr lang="cs-CZ" u="sng" dirty="0">
                <a:hlinkClick r:id="rId5"/>
              </a:rPr>
              <a:t>https://www.citace.com/</a:t>
            </a:r>
            <a:r>
              <a:rPr lang="cs-CZ" dirty="0"/>
              <a:t> (použít „Citace Pro“ </a:t>
            </a:r>
            <a:r>
              <a:rPr lang="cs-CZ"/>
              <a:t>pro nastavení APA) </a:t>
            </a:r>
            <a:endParaRPr lang="cs-CZ" dirty="0"/>
          </a:p>
          <a:p>
            <a:pPr fontAlgn="base"/>
            <a:endParaRPr lang="cs-CZ" dirty="0"/>
          </a:p>
          <a:p>
            <a:pPr fontAlgn="base"/>
            <a:endParaRPr lang="cs-CZ" dirty="0"/>
          </a:p>
          <a:p>
            <a:pPr fontAlgn="base"/>
            <a:r>
              <a:rPr lang="cs-CZ" dirty="0"/>
              <a:t>Vědecká databáze Google </a:t>
            </a:r>
            <a:r>
              <a:rPr lang="cs-CZ" dirty="0" err="1"/>
              <a:t>Scholar</a:t>
            </a:r>
            <a:r>
              <a:rPr lang="cs-CZ" dirty="0"/>
              <a:t>: </a:t>
            </a:r>
            <a:r>
              <a:rPr lang="cs-CZ" u="sng" dirty="0">
                <a:hlinkClick r:id="rId6"/>
              </a:rPr>
              <a:t>https://scholar.google.cz/</a:t>
            </a:r>
            <a:r>
              <a:rPr lang="cs-CZ" dirty="0"/>
              <a:t>​</a:t>
            </a:r>
          </a:p>
          <a:p>
            <a:pPr fontAlgn="base"/>
            <a:endParaRPr lang="en-GB" dirty="0"/>
          </a:p>
          <a:p>
            <a:pPr algn="just"/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06025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506005" y="368605"/>
            <a:ext cx="7081338" cy="66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all" spc="0" normalizeH="0" baseline="0" noProof="0" dirty="0">
                <a:ln>
                  <a:noFill/>
                </a:ln>
                <a:solidFill>
                  <a:srgbClr val="30787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OTÁZKY K ZAMYŠLENÍ NA ZAČÁTEK…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598081" y="1313102"/>
            <a:ext cx="82458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B78A16D9-C7FA-4919-804E-26585AC41044}"/>
              </a:ext>
            </a:extLst>
          </p:cNvPr>
          <p:cNvSpPr/>
          <p:nvPr/>
        </p:nvSpPr>
        <p:spPr>
          <a:xfrm>
            <a:off x="598081" y="1473154"/>
            <a:ext cx="80568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Blip>
                <a:blip r:embed="rId3"/>
              </a:buBlip>
            </a:pPr>
            <a:r>
              <a:rPr lang="cs-CZ" sz="2000" dirty="0"/>
              <a:t> Co je podle vás největší překážkou při psaní bakalářské práce?</a:t>
            </a:r>
          </a:p>
          <a:p>
            <a:pPr algn="just">
              <a:buBlip>
                <a:blip r:embed="rId3"/>
              </a:buBlip>
            </a:pPr>
            <a:endParaRPr lang="cs-CZ" sz="2000" dirty="0"/>
          </a:p>
          <a:p>
            <a:pPr algn="just">
              <a:buBlip>
                <a:blip r:embed="rId3"/>
              </a:buBlip>
            </a:pPr>
            <a:r>
              <a:rPr lang="cs-CZ" sz="2000" dirty="0"/>
              <a:t> Kdy je podle vás ideální začít psát? </a:t>
            </a:r>
          </a:p>
          <a:p>
            <a:pPr algn="just"/>
            <a:r>
              <a:rPr lang="cs-CZ" sz="2000" dirty="0"/>
              <a:t>(a) měsíc před odevzdáním, (b) hned po zadání, (c) „nějak to stihnu“ 😄</a:t>
            </a:r>
          </a:p>
          <a:p>
            <a:pPr algn="just">
              <a:buBlip>
                <a:blip r:embed="rId3"/>
              </a:buBlip>
            </a:pPr>
            <a:endParaRPr lang="cs-CZ" sz="2000" dirty="0"/>
          </a:p>
          <a:p>
            <a:pPr algn="just">
              <a:buBlip>
                <a:blip r:embed="rId3"/>
              </a:buBlip>
            </a:pPr>
            <a:r>
              <a:rPr lang="cs-CZ" sz="2000" dirty="0"/>
              <a:t> Jaký je rozdíl mezi „téma“ a „cíl práce“?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9967D99-C29E-4FFD-B554-FA35DA7876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753" y="2933981"/>
            <a:ext cx="3225246" cy="2150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8685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52415" y="264166"/>
            <a:ext cx="8264459" cy="6686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all" spc="0" normalizeH="0" baseline="0" noProof="0" dirty="0">
                <a:ln>
                  <a:noFill/>
                </a:ln>
                <a:solidFill>
                  <a:srgbClr val="30787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Otázky k formálním náležitostem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352416" y="843613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0CC39367-37A1-4DEF-92A2-393EBF93CADF}"/>
              </a:ext>
            </a:extLst>
          </p:cNvPr>
          <p:cNvSpPr/>
          <p:nvPr/>
        </p:nvSpPr>
        <p:spPr>
          <a:xfrm>
            <a:off x="352414" y="924459"/>
            <a:ext cx="80568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Blip>
                <a:blip r:embed="rId3"/>
              </a:buBlip>
            </a:pPr>
            <a:r>
              <a:rPr lang="cs-CZ" sz="2400" dirty="0">
                <a:solidFill>
                  <a:prstClr val="black"/>
                </a:solidFill>
              </a:rPr>
              <a:t> Co znamená „psát v trpném rodě“? Uveďte příklad.</a:t>
            </a:r>
          </a:p>
          <a:p>
            <a:pPr lvl="0" algn="just">
              <a:buBlip>
                <a:blip r:embed="rId3"/>
              </a:buBlip>
            </a:pPr>
            <a:endParaRPr lang="cs-CZ" sz="2400" dirty="0">
              <a:solidFill>
                <a:prstClr val="black"/>
              </a:solidFill>
            </a:endParaRPr>
          </a:p>
          <a:p>
            <a:pPr lvl="0" algn="just">
              <a:buBlip>
                <a:blip r:embed="rId3"/>
              </a:buBlip>
            </a:pPr>
            <a:r>
              <a:rPr lang="cs-CZ" sz="2400" dirty="0">
                <a:solidFill>
                  <a:prstClr val="black"/>
                </a:solidFill>
              </a:rPr>
              <a:t> Jaký je rozdíl mezi abstraktem a anotací?</a:t>
            </a:r>
          </a:p>
          <a:p>
            <a:pPr lvl="0" algn="just">
              <a:buBlip>
                <a:blip r:embed="rId3"/>
              </a:buBlip>
            </a:pPr>
            <a:endParaRPr lang="cs-CZ" sz="2400" dirty="0">
              <a:solidFill>
                <a:prstClr val="black"/>
              </a:solidFill>
            </a:endParaRPr>
          </a:p>
          <a:p>
            <a:pPr lvl="0" algn="just">
              <a:buBlip>
                <a:blip r:embed="rId3"/>
              </a:buBlip>
            </a:pPr>
            <a:r>
              <a:rPr lang="cs-CZ" sz="2400" dirty="0">
                <a:solidFill>
                  <a:prstClr val="black"/>
                </a:solidFill>
              </a:rPr>
              <a:t> Co by se stalo, kdybychom neuváděli zdroje správně?</a:t>
            </a:r>
          </a:p>
          <a:p>
            <a:pPr lvl="0" algn="just">
              <a:buBlip>
                <a:blip r:embed="rId3"/>
              </a:buBlip>
            </a:pPr>
            <a:endParaRPr lang="cs-CZ" sz="2400" dirty="0">
              <a:solidFill>
                <a:prstClr val="black"/>
              </a:solidFill>
            </a:endParaRPr>
          </a:p>
          <a:p>
            <a:pPr lvl="0" algn="just">
              <a:buBlip>
                <a:blip r:embed="rId3"/>
              </a:buBlip>
            </a:pPr>
            <a:r>
              <a:rPr lang="cs-CZ" sz="2400" dirty="0">
                <a:solidFill>
                  <a:prstClr val="black"/>
                </a:solidFill>
              </a:rPr>
              <a:t> Můžeme použít AI při psaní bakalářské práce? Za jakých podmínek? </a:t>
            </a:r>
          </a:p>
          <a:p>
            <a:pPr lvl="0" algn="just">
              <a:buBlip>
                <a:blip r:embed="rId3"/>
              </a:buBlip>
            </a:pPr>
            <a:endParaRPr lang="cs-CZ" sz="2400" dirty="0">
              <a:solidFill>
                <a:prstClr val="black"/>
              </a:solidFill>
            </a:endParaRPr>
          </a:p>
          <a:p>
            <a:pPr lvl="0" algn="just">
              <a:buBlip>
                <a:blip r:embed="rId3"/>
              </a:buBlip>
            </a:pPr>
            <a:r>
              <a:rPr lang="cs-CZ" sz="2400" dirty="0">
                <a:solidFill>
                  <a:prstClr val="black"/>
                </a:solidFill>
              </a:rPr>
              <a:t> Jak správně zaznamenat použití AI v práci?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B336017-1F1F-465D-8B24-A34588005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170" y="1"/>
            <a:ext cx="2078830" cy="2078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1136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B610EB80-C87B-4447-9825-BAC98404569D}"/>
              </a:ext>
            </a:extLst>
          </p:cNvPr>
          <p:cNvGrpSpPr/>
          <p:nvPr/>
        </p:nvGrpSpPr>
        <p:grpSpPr>
          <a:xfrm>
            <a:off x="-396552" y="-20538"/>
            <a:ext cx="9540552" cy="5143500"/>
            <a:chOff x="-396552" y="0"/>
            <a:chExt cx="9540552" cy="5143500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9B2297F0-AFBE-478F-99F6-7560D3C6C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13" name="Obdélník: se zakulacenými rohy 12">
              <a:extLst>
                <a:ext uri="{FF2B5EF4-FFF2-40B4-BE49-F238E27FC236}">
                  <a16:creationId xmlns:a16="http://schemas.microsoft.com/office/drawing/2014/main" id="{85237D80-94D7-45A4-A3FA-12A54210D606}"/>
                </a:ext>
              </a:extLst>
            </p:cNvPr>
            <p:cNvSpPr/>
            <p:nvPr/>
          </p:nvSpPr>
          <p:spPr>
            <a:xfrm>
              <a:off x="-396552" y="4515966"/>
              <a:ext cx="2749938" cy="288032"/>
            </a:xfrm>
            <a:prstGeom prst="roundRect">
              <a:avLst>
                <a:gd name="adj" fmla="val 50000"/>
              </a:avLst>
            </a:prstGeom>
            <a:solidFill>
              <a:srgbClr val="3078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4" name="TextovéPole 13">
              <a:extLst>
                <a:ext uri="{FF2B5EF4-FFF2-40B4-BE49-F238E27FC236}">
                  <a16:creationId xmlns:a16="http://schemas.microsoft.com/office/drawing/2014/main" id="{7524115B-EB76-44B4-A8B2-02837B9EB826}"/>
                </a:ext>
              </a:extLst>
            </p:cNvPr>
            <p:cNvSpPr txBox="1"/>
            <p:nvPr/>
          </p:nvSpPr>
          <p:spPr>
            <a:xfrm>
              <a:off x="611559" y="4496221"/>
              <a:ext cx="16816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b="1" dirty="0">
                  <a:solidFill>
                    <a:schemeClr val="bg1"/>
                  </a:solidFill>
                </a:rPr>
                <a:t>www.slu.cz/opf/cz</a:t>
              </a:r>
            </a:p>
          </p:txBody>
        </p:sp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A0950B4E-DAB5-43A2-898E-94A6A0769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9702" y="325900"/>
              <a:ext cx="1953684" cy="956834"/>
            </a:xfrm>
            <a:prstGeom prst="rect">
              <a:avLst/>
            </a:prstGeom>
          </p:spPr>
        </p:pic>
      </p:grpSp>
      <p:sp>
        <p:nvSpPr>
          <p:cNvPr id="9" name="Nadpis 1">
            <a:extLst>
              <a:ext uri="{FF2B5EF4-FFF2-40B4-BE49-F238E27FC236}">
                <a16:creationId xmlns:a16="http://schemas.microsoft.com/office/drawing/2014/main" id="{C51D9093-0704-4F4C-A1A1-D0B3B97BA909}"/>
              </a:ext>
            </a:extLst>
          </p:cNvPr>
          <p:cNvSpPr txBox="1">
            <a:spLocks/>
          </p:cNvSpPr>
          <p:nvPr/>
        </p:nvSpPr>
        <p:spPr>
          <a:xfrm>
            <a:off x="6012160" y="4083918"/>
            <a:ext cx="2538172" cy="86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3200" b="1" cap="all" dirty="0">
                <a:solidFill>
                  <a:srgbClr val="307871"/>
                </a:solidFill>
              </a:rPr>
              <a:t>Děkuji</a:t>
            </a:r>
            <a:br>
              <a:rPr lang="cs-CZ" sz="3200" b="1" cap="all" dirty="0">
                <a:solidFill>
                  <a:srgbClr val="307871"/>
                </a:solidFill>
              </a:rPr>
            </a:br>
            <a:r>
              <a:rPr lang="cs-CZ" sz="3200" b="1" cap="all" dirty="0">
                <a:solidFill>
                  <a:srgbClr val="307871"/>
                </a:solidFill>
              </a:rPr>
              <a:t>za pozornost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9A9B91F-6637-4FE4-900E-B46F6B54CB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988" y="1061630"/>
            <a:ext cx="2160240" cy="280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17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13F11D11-9FCA-4671-BA5C-C8A78A2406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9F32186E-5A08-4375-B0BD-0C87E62A8DFA}"/>
              </a:ext>
            </a:extLst>
          </p:cNvPr>
          <p:cNvSpPr txBox="1">
            <a:spLocks/>
          </p:cNvSpPr>
          <p:nvPr/>
        </p:nvSpPr>
        <p:spPr>
          <a:xfrm>
            <a:off x="596752" y="2553819"/>
            <a:ext cx="7324477" cy="2736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3"/>
              </a:buBlip>
            </a:pPr>
            <a:r>
              <a:rPr lang="cs-CZ" sz="1400" dirty="0"/>
              <a:t>Pro psaní závěrečné práce existuje </a:t>
            </a:r>
            <a:r>
              <a:rPr lang="cs-CZ" sz="1400" b="1" dirty="0"/>
              <a:t>Pokyn děkana č. 3/2024</a:t>
            </a:r>
            <a:r>
              <a:rPr lang="cs-CZ" sz="1400" dirty="0"/>
              <a:t> pro úpravy, zveřejňování a ukládání vysokoškolských kvalifikačních prací, dále máme šablonu pro Word, a Vašeho vedoucího na konzultace.​</a:t>
            </a:r>
          </a:p>
          <a:p>
            <a:pPr algn="just">
              <a:buBlip>
                <a:blip r:embed="rId3"/>
              </a:buBlip>
            </a:pPr>
            <a:r>
              <a:rPr lang="cs-CZ" sz="1400" dirty="0"/>
              <a:t>Naučte se pracovat s časem – </a:t>
            </a:r>
            <a:r>
              <a:rPr lang="cs-CZ" sz="1400" b="1" dirty="0"/>
              <a:t>psát včas, konzultovat včas</a:t>
            </a:r>
            <a:r>
              <a:rPr lang="cs-CZ" sz="1400" dirty="0"/>
              <a:t>, vedoucí vás má přes 20.​</a:t>
            </a:r>
          </a:p>
          <a:p>
            <a:pPr algn="just">
              <a:buBlip>
                <a:blip r:embed="rId3"/>
              </a:buBlip>
            </a:pPr>
            <a:r>
              <a:rPr lang="cs-CZ" sz="1400" dirty="0"/>
              <a:t>Je to vaše (první) vědecká práce – její vypracování je řízeno určitou logikou, je třeba pracovat s literaturou, vhodně citovat, naplánovat, provést a vyhodnotit výzkum, vyvodit závěry a navrhnout doporučení. </a:t>
            </a:r>
            <a:endParaRPr lang="cs-CZ" altLang="cs-CZ" sz="1400" dirty="0">
              <a:solidFill>
                <a:srgbClr val="307871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Nadpis 1">
            <a:extLst>
              <a:ext uri="{FF2B5EF4-FFF2-40B4-BE49-F238E27FC236}">
                <a16:creationId xmlns:a16="http://schemas.microsoft.com/office/drawing/2014/main" id="{E3EB44EC-C4DB-45B3-B140-89D74BD24ABC}"/>
              </a:ext>
            </a:extLst>
          </p:cNvPr>
          <p:cNvSpPr txBox="1">
            <a:spLocks/>
          </p:cNvSpPr>
          <p:nvPr/>
        </p:nvSpPr>
        <p:spPr>
          <a:xfrm>
            <a:off x="596752" y="462980"/>
            <a:ext cx="6279504" cy="66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b="1" cap="all" dirty="0">
                <a:solidFill>
                  <a:srgbClr val="307871"/>
                </a:solidFill>
              </a:rPr>
              <a:t>Smysl psaní bakalářské práce</a:t>
            </a:r>
          </a:p>
        </p:txBody>
      </p: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5F0C02EF-9092-4081-AAC3-2797EEE80548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4024DE07-41B5-86BA-1F1B-9BB483A781F1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0C8291C8-494C-0945-9236-0EF536F33F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661E9A3-47F9-AC71-EFA6-1AB9369B1CB1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000" b="1" cap="all" spc="100" dirty="0">
                  <a:solidFill>
                    <a:schemeClr val="bg1">
                      <a:lumMod val="50000"/>
                    </a:schemeClr>
                  </a:solidFill>
                </a:rPr>
                <a:t>Slezská univerzita</a:t>
              </a:r>
            </a:p>
          </p:txBody>
        </p:sp>
      </p:grpSp>
      <p:sp>
        <p:nvSpPr>
          <p:cNvPr id="2" name="Obdélník 1">
            <a:extLst>
              <a:ext uri="{FF2B5EF4-FFF2-40B4-BE49-F238E27FC236}">
                <a16:creationId xmlns:a16="http://schemas.microsoft.com/office/drawing/2014/main" id="{179E6BB1-85B4-4BE4-AF80-D261F1B99FF3}"/>
              </a:ext>
            </a:extLst>
          </p:cNvPr>
          <p:cNvSpPr/>
          <p:nvPr/>
        </p:nvSpPr>
        <p:spPr>
          <a:xfrm>
            <a:off x="596752" y="1366562"/>
            <a:ext cx="77232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400" b="1" dirty="0"/>
              <a:t>Celou prací autor dává najevo, že dokáže poznat oblast vhodnou ke zkoumání, je schopen si stanovit cíl, nastudovat informace teoretické, pochopit současnou situaci, naplánovat a provést vlastní výzkum, vše vyhodnotit, a na základě všech těchto informací vytvořit doporučení pro vyřešení problému. Z toho plyne struktura, viz dále.</a:t>
            </a:r>
          </a:p>
        </p:txBody>
      </p:sp>
    </p:spTree>
    <p:extLst>
      <p:ext uri="{BB962C8B-B14F-4D97-AF65-F5344CB8AC3E}">
        <p14:creationId xmlns:p14="http://schemas.microsoft.com/office/powerpoint/2010/main" val="3381936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596752" y="462980"/>
            <a:ext cx="6279504" cy="66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b="1" cap="all" dirty="0">
                <a:solidFill>
                  <a:srgbClr val="307871"/>
                </a:solidFill>
              </a:rPr>
              <a:t>ČASTÉ CHYBY PŘI ZPRACOVÁVÁNÍ PRÁCE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000" b="1" cap="all" spc="100" dirty="0">
                  <a:solidFill>
                    <a:schemeClr val="bg1">
                      <a:lumMod val="50000"/>
                    </a:schemeClr>
                  </a:solidFill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596752" y="1217638"/>
            <a:ext cx="83400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cs-CZ" sz="1400" dirty="0"/>
              <a:t>NEDODRŽENÍ CÍLE PRÁCE – musí odpovídat podkladu přesně slovo od slova!​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ŠPATNÝ FORMÁT CITACE​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ŠPATNĚ CITOVANÉ INTERNETOVÉ ZDROJE + do seznamu použitých pramenů a literatury je nemusíme dávat​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ŠPATNÉ PROVEDENÍ PŘÍMÉ A NEPŘÍMÉ CITACE​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ŠPATNÝ FORMÁT LITERATURY V ZÁVĚREČNÉM PŘEHLEDU LITERATURY​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ABSTRAKT X ANOTACE​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Pokud vkládáme obrázek, tabulku a vytváříme je jako nový na základě převzatých dat, tak ve zdroji uvedeme zdroj a doplníme „vlastní úprava“ nebo „vlastní propočty“. Pokud zcela nové např. na základě našich primárních dat – „vlastní zpracování“.​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V BP/DP NEPODTRHUJEME!​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Práce se píše v TRPNÉM RODĚ!​ (neosobní styl – je to odborná práce)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V závěrečném přehledu literatury zdroje seřazujeme ABECEDNĚ!​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Nedodržení aktuálního pokynu děkana – Pokyn děkana č. 3/2024 Úpravy, zveřejňování a ukládání závěrečných prací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 Častou chybou je, že se studenti neodkazují v textu na tabulku/obrázek, který do práce vložili.</a:t>
            </a:r>
          </a:p>
          <a:p>
            <a:pPr marL="228600" indent="-228600">
              <a:buFont typeface="+mj-lt"/>
              <a:buAutoNum type="arabicPeriod"/>
            </a:pPr>
            <a:r>
              <a:rPr lang="cs-CZ" sz="1400" dirty="0"/>
              <a:t> Studenti zapomínají, že mezi kapitolou a podkapitolou je potřeba mít text.</a:t>
            </a:r>
          </a:p>
        </p:txBody>
      </p:sp>
    </p:spTree>
    <p:extLst>
      <p:ext uri="{BB962C8B-B14F-4D97-AF65-F5344CB8AC3E}">
        <p14:creationId xmlns:p14="http://schemas.microsoft.com/office/powerpoint/2010/main" val="1461400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9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97148" y="368605"/>
            <a:ext cx="6279504" cy="66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cs-CZ" sz="3200" b="1" cap="all" dirty="0">
                <a:solidFill>
                  <a:srgbClr val="307871"/>
                </a:solidFill>
              </a:rPr>
              <a:t>Role vedoucího</a:t>
            </a:r>
            <a:endParaRPr kumimoji="0" lang="cs-CZ" sz="32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598081" y="1313102"/>
            <a:ext cx="82458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Vaše práce je Vaše – nesmí to být </a:t>
            </a:r>
            <a:r>
              <a:rPr lang="cs-CZ" dirty="0" err="1">
                <a:solidFill>
                  <a:prstClr val="black"/>
                </a:solidFill>
              </a:rPr>
              <a:t>kolaborativní</a:t>
            </a:r>
            <a:r>
              <a:rPr lang="cs-CZ" dirty="0">
                <a:solidFill>
                  <a:prstClr val="black"/>
                </a:solidFill>
              </a:rPr>
              <a:t> projekt. ​</a:t>
            </a:r>
          </a:p>
          <a:p>
            <a:pPr lvl="0" algn="just" fontAlgn="base"/>
            <a:endParaRPr lang="cs-CZ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Vedoucí práce je rádce, který dohlíží na smysl práce, její logiku a radí Vám.​</a:t>
            </a:r>
          </a:p>
          <a:p>
            <a:pPr lvl="0" algn="just" fontAlgn="base"/>
            <a:endParaRPr lang="cs-CZ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Může Vás upozornit na formální náležitosti, ale není to jeho/jí povinnost – je to Vaše práce.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34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9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97148" y="368605"/>
            <a:ext cx="6279504" cy="66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cs-CZ" sz="3200" b="1" cap="all" dirty="0">
                <a:solidFill>
                  <a:srgbClr val="307871"/>
                </a:solidFill>
              </a:rPr>
              <a:t>Doporučená struktura práce</a:t>
            </a:r>
            <a:endParaRPr kumimoji="0" lang="cs-CZ" sz="32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598081" y="1313102"/>
            <a:ext cx="82458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Úvod​</a:t>
            </a:r>
          </a:p>
          <a:p>
            <a:pPr lvl="0" algn="just" fontAlgn="base"/>
            <a:endParaRPr lang="cs-CZ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1. Teoretická východiska.​</a:t>
            </a:r>
          </a:p>
          <a:p>
            <a:pPr lvl="0" algn="just" fontAlgn="base"/>
            <a:endParaRPr lang="cs-CZ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2. Představení subjektu (firma, obec) nebo odvětví.​</a:t>
            </a:r>
          </a:p>
          <a:p>
            <a:pPr lvl="0" algn="just" fontAlgn="base"/>
            <a:endParaRPr lang="cs-CZ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3. Praktická část práce včetně metodiky.​</a:t>
            </a:r>
          </a:p>
          <a:p>
            <a:pPr lvl="0" algn="just" fontAlgn="base"/>
            <a:endParaRPr lang="cs-CZ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4. Návrhy, doporučení.​</a:t>
            </a:r>
          </a:p>
          <a:p>
            <a:pPr lvl="0" algn="just" fontAlgn="base"/>
            <a:endParaRPr lang="cs-CZ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Závěr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153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9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-1539228" y="363262"/>
            <a:ext cx="6279504" cy="66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cap="all" dirty="0">
                <a:solidFill>
                  <a:srgbClr val="307871"/>
                </a:solidFill>
              </a:rPr>
              <a:t>Abstrakt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1000" b="1" cap="all" spc="100" dirty="0">
                  <a:solidFill>
                    <a:schemeClr val="bg1">
                      <a:lumMod val="50000"/>
                    </a:schemeClr>
                  </a:solidFill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598081" y="1313102"/>
            <a:ext cx="824588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cs-CZ" dirty="0"/>
              <a:t>Skvělou pomůckou, jak napsat abstrakt mohou být jednoduché otázky, které stačí zodpovědět a následně sloučit do jednoho odstavce. Otázky mohou znít následovně:​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cs-CZ" b="1" dirty="0"/>
              <a:t>Čím se v textu práce zabýváte (jakým problémem, jaké je téma, jaký je cíl práce)?</a:t>
            </a:r>
            <a:r>
              <a:rPr lang="cs-CZ" dirty="0"/>
              <a:t>​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cs-CZ" b="1" dirty="0"/>
              <a:t>Jaké metody jste použili na zjištění / výzkum / řešení problému?</a:t>
            </a:r>
            <a:r>
              <a:rPr lang="cs-CZ" dirty="0"/>
              <a:t>​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cs-CZ" b="1" dirty="0"/>
              <a:t>Jakých výsledků jste dosáhli (konkrétní výsledky, jak dobře je </a:t>
            </a:r>
            <a:r>
              <a:rPr lang="cs-CZ" b="1" dirty="0" err="1"/>
              <a:t>problem</a:t>
            </a:r>
            <a:r>
              <a:rPr lang="cs-CZ" b="1" dirty="0"/>
              <a:t> vyřešen)?</a:t>
            </a:r>
            <a:r>
              <a:rPr lang="cs-CZ" dirty="0"/>
              <a:t>​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cs-CZ" b="1" dirty="0"/>
              <a:t>Čím je to užitečné vědě/čtenáři.</a:t>
            </a:r>
            <a:r>
              <a:rPr lang="cs-CZ" dirty="0"/>
              <a:t>​</a:t>
            </a:r>
          </a:p>
          <a:p>
            <a:pPr algn="just" fontAlgn="base"/>
            <a:r>
              <a:rPr lang="cs-CZ" dirty="0"/>
              <a:t>Odpovězte ve třech větách na každou z daných otázek a už máte velkou část abstraktu hotovou. Následně je vhodné si vzít k ruce zadání bakalářské / diplomové práce a porovnat ho s uvedeným textem. Osnova zadání by měla korespondovat s právě vytvořeným abstraktem.</a:t>
            </a:r>
            <a:r>
              <a:rPr lang="en-US" dirty="0"/>
              <a:t>​</a:t>
            </a:r>
          </a:p>
          <a:p>
            <a:pPr algn="just" fontAlgn="base"/>
            <a:r>
              <a:rPr lang="cs-CZ" b="1" dirty="0"/>
              <a:t>ABSTRAKT PÍŠEME DO JEDNOHO ODSTAVCE V DÉLCE 7 – 12 ŘÁDKŮ</a:t>
            </a:r>
            <a:r>
              <a:rPr lang="en-US" dirty="0"/>
              <a:t>​</a:t>
            </a:r>
          </a:p>
          <a:p>
            <a:pPr algn="just" fontAlgn="base"/>
            <a:r>
              <a:rPr lang="cs-CZ" b="1" dirty="0"/>
              <a:t>NEZAPOMENOUT TRPNÝ ROD!</a:t>
            </a:r>
            <a:endParaRPr lang="en-GB" dirty="0"/>
          </a:p>
          <a:p>
            <a:pPr algn="just"/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518486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9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709604" y="373086"/>
            <a:ext cx="6279504" cy="66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cs-CZ" sz="3200" b="1" cap="all" dirty="0">
                <a:solidFill>
                  <a:srgbClr val="307871"/>
                </a:solidFill>
              </a:rPr>
              <a:t>Úvod</a:t>
            </a:r>
            <a:endParaRPr kumimoji="0" lang="cs-CZ" sz="32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709604" y="1175158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598081" y="1313102"/>
            <a:ext cx="82458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Úvod má strukturu – obecný úvod do problematiky, cíl práce (cíl musí být naformulován naprosto totožně, jako je cíl v zadání práce!), metody a postupy pro dosažení cíle, popis kapitol. ​</a:t>
            </a:r>
          </a:p>
          <a:p>
            <a:pPr lvl="0" algn="just" fontAlgn="base"/>
            <a:endParaRPr lang="cs-CZ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​</a:t>
            </a:r>
          </a:p>
          <a:p>
            <a:pPr lvl="0" algn="just" fontAlgn="base"/>
            <a:endParaRPr lang="cs-CZ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dirty="0">
                <a:solidFill>
                  <a:prstClr val="black"/>
                </a:solidFill>
              </a:rPr>
              <a:t>Časté chyby – nepíšete neosobně, chybí jakýkoliv úvod do problematiky, znění cíle je zcela jiné, než v podkladu, za cílem není postup jeho dosažení.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428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F3A4B768-70D3-4237-B093-4A78E6219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9" y="0"/>
            <a:ext cx="9144000" cy="51435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333DD535-BEC4-44BC-A1E9-3D5CEA61D10A}"/>
              </a:ext>
            </a:extLst>
          </p:cNvPr>
          <p:cNvSpPr txBox="1">
            <a:spLocks/>
          </p:cNvSpPr>
          <p:nvPr/>
        </p:nvSpPr>
        <p:spPr>
          <a:xfrm>
            <a:off x="352416" y="264166"/>
            <a:ext cx="6279504" cy="668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cs-CZ" sz="2800" b="1" cap="all" dirty="0">
                <a:solidFill>
                  <a:srgbClr val="307871"/>
                </a:solidFill>
              </a:rPr>
              <a:t>1. Kapitola – teoretická východiska</a:t>
            </a:r>
            <a:endParaRPr kumimoji="0" lang="cs-CZ" sz="2800" b="1" i="0" u="none" strike="noStrike" kern="1200" cap="all" spc="0" normalizeH="0" baseline="0" noProof="0" dirty="0">
              <a:ln>
                <a:noFill/>
              </a:ln>
              <a:solidFill>
                <a:srgbClr val="30787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C988E75-0B0B-4E5B-9820-9ABAA2014EE1}"/>
              </a:ext>
            </a:extLst>
          </p:cNvPr>
          <p:cNvCxnSpPr>
            <a:cxnSpLocks/>
          </p:cNvCxnSpPr>
          <p:nvPr/>
        </p:nvCxnSpPr>
        <p:spPr>
          <a:xfrm flipH="1">
            <a:off x="352416" y="843613"/>
            <a:ext cx="997276" cy="0"/>
          </a:xfrm>
          <a:prstGeom prst="line">
            <a:avLst/>
          </a:prstGeom>
          <a:ln w="19050">
            <a:solidFill>
              <a:srgbClr val="3078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DEC2CE5-A50E-2E92-3E6A-692598B455F9}"/>
              </a:ext>
            </a:extLst>
          </p:cNvPr>
          <p:cNvGrpSpPr/>
          <p:nvPr/>
        </p:nvGrpSpPr>
        <p:grpSpPr>
          <a:xfrm>
            <a:off x="3802397" y="4659313"/>
            <a:ext cx="1539204" cy="288701"/>
            <a:chOff x="3802397" y="4659313"/>
            <a:chExt cx="1539204" cy="288701"/>
          </a:xfrm>
        </p:grpSpPr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C9C94C17-1791-AFEA-5C43-780CD873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1960" y="4659313"/>
              <a:ext cx="720080" cy="0"/>
            </a:xfrm>
            <a:prstGeom prst="line">
              <a:avLst/>
            </a:prstGeom>
            <a:ln>
              <a:solidFill>
                <a:srgbClr val="3078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1FC38B40-5013-09C2-51EB-FA3C812E9708}"/>
                </a:ext>
              </a:extLst>
            </p:cNvPr>
            <p:cNvSpPr txBox="1"/>
            <p:nvPr/>
          </p:nvSpPr>
          <p:spPr>
            <a:xfrm>
              <a:off x="3802397" y="4701793"/>
              <a:ext cx="15392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1200" cap="all" spc="10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Slezská univerzita</a:t>
              </a:r>
            </a:p>
          </p:txBody>
        </p: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514E42E7-4867-4441-A9F7-2F7748D20F52}"/>
              </a:ext>
            </a:extLst>
          </p:cNvPr>
          <p:cNvSpPr/>
          <p:nvPr/>
        </p:nvSpPr>
        <p:spPr>
          <a:xfrm>
            <a:off x="266419" y="981748"/>
            <a:ext cx="87540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Smyslem této kapitoly je vytvořit teoretický základ pro Vaše další snažení v této oblasti. Chcete proto pracovat s hodnotnými zdroji (knihy renomovaných autorů), ne jen s články na internetu.​</a:t>
            </a: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Obsah první kapitoly musí odpovídat řešené problematice ve třetí kapitole. 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Kapitola musí mít logickou souslednost – musí být jasné, proč autor postupuje určitým způsobem a kam míří – častou chybou je text působící jako nakopírované nesourodé části, u kterých není jasné, proč jsou uvedeny a kam text povede dále.​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Citace: ​Používáme systém APA – viz. metodický pokyn! ​Přímé citace využíváme střídměji než parafráze, obojí však vyžaduje uvedení odkazu.​ Většina textu první kapitoly je převzatá, proto bude mít každý odstavec (nebo věty) odkaz. 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Nezapomeňte však s teorií pracovat – uvést rozdílné přístupy několika autorů a vymezit se k nim (vlastní pohled, který bude použit v práci) – polemika. ​</a:t>
            </a:r>
          </a:p>
          <a:p>
            <a:pPr lvl="0" algn="just" fontAlgn="base"/>
            <a:endParaRPr lang="cs-CZ" sz="1400" dirty="0">
              <a:solidFill>
                <a:prstClr val="black"/>
              </a:solidFill>
            </a:endParaRPr>
          </a:p>
          <a:p>
            <a:pPr lvl="0" algn="just" fontAlgn="base"/>
            <a:r>
              <a:rPr lang="cs-CZ" sz="1400" dirty="0">
                <a:solidFill>
                  <a:prstClr val="black"/>
                </a:solidFill>
              </a:rPr>
              <a:t>Častým problémem je, že to studenti nějak dají dohromady, ale nechápou podstatu – poté se trápí v praktické části a nejsou schopni správně použít analýzy, naformulovat cíle, strategie.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45606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69f6d21-e2a1-4499-937e-7cd117887e17">
      <Terms xmlns="http://schemas.microsoft.com/office/infopath/2007/PartnerControls"/>
    </lcf76f155ced4ddcb4097134ff3c332f>
    <TaxCatchAll xmlns="648d1b4a-c446-40a4-8600-633a741400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623DFD44D9694DB179A25939B4AF7B" ma:contentTypeVersion="15" ma:contentTypeDescription="Vytvoří nový dokument" ma:contentTypeScope="" ma:versionID="4c03369ef162b4819551cb1636e113a0">
  <xsd:schema xmlns:xsd="http://www.w3.org/2001/XMLSchema" xmlns:xs="http://www.w3.org/2001/XMLSchema" xmlns:p="http://schemas.microsoft.com/office/2006/metadata/properties" xmlns:ns2="869f6d21-e2a1-4499-937e-7cd117887e17" xmlns:ns3="648d1b4a-c446-40a4-8600-633a74140010" targetNamespace="http://schemas.microsoft.com/office/2006/metadata/properties" ma:root="true" ma:fieldsID="74b16deee54aa6a477a3150856fd2369" ns2:_="" ns3:_="">
    <xsd:import namespace="869f6d21-e2a1-4499-937e-7cd117887e17"/>
    <xsd:import namespace="648d1b4a-c446-40a4-8600-633a74140010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9f6d21-e2a1-4499-937e-7cd117887e1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Značky obrázků" ma:readOnly="false" ma:fieldId="{5cf76f15-5ced-4ddc-b409-7134ff3c332f}" ma:taxonomyMulti="true" ma:sspId="bce56c0d-8add-4fe5-85a8-9b3e3d2b7a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d1b4a-c446-40a4-8600-633a74140010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d1d8f85b-e74d-45d3-ba12-042c44b05bfd}" ma:internalName="TaxCatchAll" ma:showField="CatchAllData" ma:web="648d1b4a-c446-40a4-8600-633a741400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BF132D-32F7-4CCA-B33B-6E360CFDB6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3937F9-AC47-4E01-87E2-698E64500E49}">
  <ds:schemaRefs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869f6d21-e2a1-4499-937e-7cd117887e17"/>
    <ds:schemaRef ds:uri="http://schemas.microsoft.com/office/infopath/2007/PartnerControls"/>
    <ds:schemaRef ds:uri="648d1b4a-c446-40a4-8600-633a7414001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847EE3C-3A83-476D-8D23-7355ACE30E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9f6d21-e2a1-4499-937e-7cd117887e17"/>
    <ds:schemaRef ds:uri="648d1b4a-c446-40a4-8600-633a741400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2097</Words>
  <Application>Microsoft Office PowerPoint</Application>
  <PresentationFormat>Předvádění na obrazovce (16:9)</PresentationFormat>
  <Paragraphs>186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Segoe UI</vt:lpstr>
      <vt:lpstr>Times New Roman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Alexandr Ochonský</dc:creator>
  <cp:lastModifiedBy>student</cp:lastModifiedBy>
  <cp:revision>100</cp:revision>
  <dcterms:created xsi:type="dcterms:W3CDTF">2016-07-06T15:42:34Z</dcterms:created>
  <dcterms:modified xsi:type="dcterms:W3CDTF">2025-10-21T14:59:40Z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0x010100A1623DFD44D9694DB179A25939B4AF7B</vt:lpwstr>
  </property>
  <property fmtid="{D5CDD505-2E9C-101B-9397-08002B2CF9AE}" pid="3" name="MediaServiceImageTags">
    <vt:lpwstr/>
  </property>
</Properties>
</file>