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57" r:id="rId3"/>
    <p:sldId id="266" r:id="rId4"/>
    <p:sldId id="267" r:id="rId5"/>
    <p:sldId id="265" r:id="rId6"/>
    <p:sldId id="268" r:id="rId7"/>
    <p:sldId id="269" r:id="rId8"/>
    <p:sldId id="270" r:id="rId9"/>
    <p:sldId id="271" r:id="rId10"/>
    <p:sldId id="272" r:id="rId11"/>
    <p:sldId id="273" r:id="rId12"/>
    <p:sldId id="274" r:id="rId13"/>
    <p:sldId id="275" r:id="rId14"/>
    <p:sldId id="276" r:id="rId15"/>
    <p:sldId id="263" r:id="rId16"/>
  </p:sldIdLst>
  <p:sldSz cx="9144000" cy="5143500" type="screen16x9"/>
  <p:notesSz cx="6858000" cy="9144000"/>
  <p:custDataLst>
    <p:tags r:id="rId18"/>
  </p:custDataLst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307871"/>
    <a:srgbClr val="981E3A"/>
    <a:srgbClr val="9F2B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43" y="80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gs" Target="tags/tag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097986-0C26-47DE-8982-7AD2B6842259}" type="datetimeFigureOut">
              <a:rPr lang="cs-CZ" smtClean="0"/>
              <a:t>26.10.2023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4000A-37E1-4D72-B31A-77993FD77D4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7445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1292730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8848978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7766978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56910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0086038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0522418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6603417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2970927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5311612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5228153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41418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509032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2880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 - obec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4536504" cy="507703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>
              <a:defRPr sz="2400">
                <a:solidFill>
                  <a:srgbClr val="000000"/>
                </a:solidFill>
              </a:defRPr>
            </a:lvl1pPr>
          </a:lstStyle>
          <a:p>
            <a:pPr algn="l"/>
            <a:r>
              <a:rPr lang="cs-CZ" sz="2400" dirty="0">
                <a:solidFill>
                  <a:srgbClr val="981E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listu</a:t>
            </a: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251520" y="699542"/>
            <a:ext cx="7416824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1520" y="4731990"/>
            <a:ext cx="8660516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236240" y="4731990"/>
            <a:ext cx="2895600" cy="27384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rgbClr val="307871"/>
                </a:solidFill>
              </a:defRPr>
            </a:lvl1pPr>
          </a:lstStyle>
          <a:p>
            <a:r>
              <a:rPr lang="cs-CZ" altLang="cs-CZ" dirty="0">
                <a:cs typeface="Times New Roman" panose="02020603050405020304" pitchFamily="18" charset="0"/>
              </a:rPr>
              <a:t>Prostor pro doplňující informace, poznámky</a:t>
            </a:r>
          </a:p>
        </p:txBody>
      </p:sp>
      <p:sp>
        <p:nvSpPr>
          <p:cNvPr id="20" name="Zástupný symbol pro číslo snímku 19"/>
          <p:cNvSpPr>
            <a:spLocks noGrp="1"/>
          </p:cNvSpPr>
          <p:nvPr>
            <p:ph type="sldNum" sz="quarter" idx="12"/>
          </p:nvPr>
        </p:nvSpPr>
        <p:spPr>
          <a:xfrm>
            <a:off x="7812360" y="4731990"/>
            <a:ext cx="1080120" cy="273844"/>
          </a:xfrm>
          <a:prstGeom prst="rect">
            <a:avLst/>
          </a:prstGeom>
        </p:spPr>
        <p:txBody>
          <a:bodyPr/>
          <a:lstStyle>
            <a:lvl1pPr algn="r">
              <a:defRPr>
                <a:solidFill>
                  <a:srgbClr val="307871"/>
                </a:solidFill>
              </a:defRPr>
            </a:lvl1pPr>
          </a:lstStyle>
          <a:p>
            <a:fld id="{560808B9-4D1F-4069-9EB9-CD8802008F4E}" type="slidenum">
              <a:rPr lang="cs-CZ" smtClean="0"/>
              <a:pPr/>
              <a:t>‹#›</a:t>
            </a:fld>
            <a:endParaRPr lang="cs-CZ" dirty="0"/>
          </a:p>
        </p:txBody>
      </p:sp>
      <p:pic>
        <p:nvPicPr>
          <p:cNvPr id="10" name="Obrázek 9">
            <a:extLst>
              <a:ext uri="{FF2B5EF4-FFF2-40B4-BE49-F238E27FC236}">
                <a16:creationId xmlns:a16="http://schemas.microsoft.com/office/drawing/2014/main" id="{54008DE5-A60E-4243-8C9C-3A5FF532C22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96876" y="91600"/>
            <a:ext cx="1311628" cy="10993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0602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68204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8845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lu.cz/opf/cz/file/cul/498e3252-d77e-4807-977d-024f4839c1f3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/>
          <p:nvPr/>
        </p:nvSpPr>
        <p:spPr>
          <a:xfrm>
            <a:off x="251520" y="267494"/>
            <a:ext cx="5616624" cy="4608512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30787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467544" y="699542"/>
            <a:ext cx="5184576" cy="2376264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algn="l"/>
            <a: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Úvod do studia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4294967295"/>
          </p:nvPr>
        </p:nvSpPr>
        <p:spPr>
          <a:xfrm>
            <a:off x="1763688" y="4011910"/>
            <a:ext cx="3888432" cy="576064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cs-CZ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Metodologie vědecké práce</a:t>
            </a:r>
          </a:p>
        </p:txBody>
      </p:sp>
      <p:sp>
        <p:nvSpPr>
          <p:cNvPr id="9" name="Podnadpis 2"/>
          <p:cNvSpPr txBox="1">
            <a:spLocks/>
          </p:cNvSpPr>
          <p:nvPr/>
        </p:nvSpPr>
        <p:spPr>
          <a:xfrm>
            <a:off x="6956047" y="4299942"/>
            <a:ext cx="2016224" cy="5760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cs-CZ" altLang="cs-CZ" sz="12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Iveta Palečková</a:t>
            </a:r>
            <a:endParaRPr lang="cs-CZ" altLang="cs-CZ" sz="12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" name="Obrázek 9">
            <a:extLst>
              <a:ext uri="{FF2B5EF4-FFF2-40B4-BE49-F238E27FC236}">
                <a16:creationId xmlns:a16="http://schemas.microsoft.com/office/drawing/2014/main" id="{237D8CC9-8599-4194-B51D-CC030F91884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0528" y="195486"/>
            <a:ext cx="2664000" cy="21967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6334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395536" y="1059582"/>
            <a:ext cx="8352928" cy="345638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19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Kvalitní disertace musí mít také strukturu, kterou očekává oponent, (který jí podle toho hodnotí)</a:t>
            </a:r>
          </a:p>
          <a:p>
            <a:pPr lvl="1" algn="just"/>
            <a:r>
              <a:rPr lang="cs-CZ" sz="15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Úvod (Co? Proč? Pro koho? Motivace) </a:t>
            </a:r>
          </a:p>
          <a:p>
            <a:pPr lvl="1" algn="just"/>
            <a:r>
              <a:rPr lang="cs-CZ" sz="15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Teoretická východiska (současný stav poznání problematiky) </a:t>
            </a:r>
          </a:p>
          <a:p>
            <a:pPr lvl="1" algn="just"/>
            <a:r>
              <a:rPr lang="cs-CZ" sz="15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Cíl práce, výzkumné otázky a pracovní hypotézy </a:t>
            </a:r>
          </a:p>
          <a:p>
            <a:pPr lvl="1" algn="just"/>
            <a:r>
              <a:rPr lang="cs-CZ" sz="15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Použité vědecké metody zkoumání, výzkumná metodologie</a:t>
            </a:r>
          </a:p>
          <a:p>
            <a:pPr lvl="1" algn="just"/>
            <a:r>
              <a:rPr lang="cs-CZ" sz="15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Vlastní výsledky disertace </a:t>
            </a:r>
          </a:p>
          <a:p>
            <a:pPr lvl="1" algn="just"/>
            <a:r>
              <a:rPr lang="cs-CZ" sz="15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Zhodnocení výsledků a jejich přínosů pro teorii a praxi</a:t>
            </a:r>
          </a:p>
          <a:p>
            <a:pPr lvl="1" algn="just"/>
            <a:r>
              <a:rPr lang="cs-CZ" sz="15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Doporučení pro případný další výzkum</a:t>
            </a:r>
          </a:p>
          <a:p>
            <a:pPr lvl="1" algn="just"/>
            <a:r>
              <a:rPr lang="cs-CZ" sz="15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Závěr (Co a jak bylo vyřešeno) </a:t>
            </a:r>
          </a:p>
          <a:p>
            <a:pPr lvl="1" algn="just"/>
            <a:r>
              <a:rPr lang="cs-CZ" sz="15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Použitá literatura</a:t>
            </a:r>
          </a:p>
          <a:p>
            <a:pPr lvl="1" algn="just"/>
            <a:r>
              <a:rPr lang="cs-CZ" sz="15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Vlastní publikace </a:t>
            </a:r>
          </a:p>
          <a:p>
            <a:pPr algn="just"/>
            <a:endParaRPr lang="cs-CZ" sz="19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cs-CZ" sz="19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7"/>
            <a:ext cx="7056784" cy="432048"/>
          </a:xfrm>
          <a:prstGeom prst="rect">
            <a:avLst/>
          </a:prstGeom>
        </p:spPr>
        <p:txBody>
          <a:bodyPr/>
          <a:lstStyle/>
          <a:p>
            <a:r>
              <a:rPr lang="cs-CZ" dirty="0">
                <a:solidFill>
                  <a:srgbClr val="307871"/>
                </a:solidFill>
              </a:rPr>
              <a:t>Dizertační práce</a:t>
            </a:r>
          </a:p>
        </p:txBody>
      </p:sp>
    </p:spTree>
    <p:extLst>
      <p:ext uri="{BB962C8B-B14F-4D97-AF65-F5344CB8AC3E}">
        <p14:creationId xmlns:p14="http://schemas.microsoft.com/office/powerpoint/2010/main" val="23041746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395536" y="1059582"/>
            <a:ext cx="8352928" cy="345638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cs-CZ" sz="19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7"/>
            <a:ext cx="7056784" cy="432048"/>
          </a:xfrm>
          <a:prstGeom prst="rect">
            <a:avLst/>
          </a:prstGeom>
        </p:spPr>
        <p:txBody>
          <a:bodyPr/>
          <a:lstStyle/>
          <a:p>
            <a:r>
              <a:rPr lang="cs-CZ" dirty="0">
                <a:solidFill>
                  <a:srgbClr val="307871"/>
                </a:solidFill>
              </a:rPr>
              <a:t>Doporučený postup zpracování disertace</a:t>
            </a:r>
          </a:p>
        </p:txBody>
      </p:sp>
      <p:pic>
        <p:nvPicPr>
          <p:cNvPr id="2" name="Obrázek 1">
            <a:extLst>
              <a:ext uri="{FF2B5EF4-FFF2-40B4-BE49-F238E27FC236}">
                <a16:creationId xmlns:a16="http://schemas.microsoft.com/office/drawing/2014/main" id="{0D30D5E7-1BFB-4351-AEB5-F60AC50EEB6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3608" y="843558"/>
            <a:ext cx="5904656" cy="37453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773433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395536" y="1059582"/>
            <a:ext cx="8352928" cy="345638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19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 úvodem k provádění výzkumu pro doktorské studium</a:t>
            </a:r>
          </a:p>
          <a:p>
            <a:pPr algn="just"/>
            <a:r>
              <a:rPr lang="cs-CZ" sz="19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Přednášky jsou výchozí orientací, studenti si musí problematiku samostatně nastudovat z literatury</a:t>
            </a:r>
          </a:p>
          <a:p>
            <a:pPr algn="just"/>
            <a:r>
              <a:rPr lang="cs-CZ" sz="19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 úspěšné ukončení doktorského studia je zapotřebí</a:t>
            </a:r>
          </a:p>
          <a:p>
            <a:pPr lvl="1" algn="just"/>
            <a:r>
              <a:rPr lang="cs-CZ" sz="15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PUBLIKOVAT</a:t>
            </a:r>
          </a:p>
          <a:p>
            <a:pPr lvl="1" algn="just"/>
            <a:r>
              <a:rPr lang="cs-CZ" sz="15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PROVÁDĚT VÝZKUM</a:t>
            </a:r>
          </a:p>
          <a:p>
            <a:pPr lvl="1" algn="just"/>
            <a:r>
              <a:rPr lang="cs-CZ" sz="15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NAPSAT ZPRÁVU O VÝZKUMU = DIZERTAČNÍ PRÁCI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7"/>
            <a:ext cx="7056784" cy="432048"/>
          </a:xfrm>
          <a:prstGeom prst="rect">
            <a:avLst/>
          </a:prstGeom>
        </p:spPr>
        <p:txBody>
          <a:bodyPr/>
          <a:lstStyle/>
          <a:p>
            <a:r>
              <a:rPr lang="cs-CZ" dirty="0">
                <a:solidFill>
                  <a:srgbClr val="307871"/>
                </a:solidFill>
              </a:rPr>
              <a:t>Metodologie vědecké práce</a:t>
            </a:r>
          </a:p>
        </p:txBody>
      </p:sp>
    </p:spTree>
    <p:extLst>
      <p:ext uri="{BB962C8B-B14F-4D97-AF65-F5344CB8AC3E}">
        <p14:creationId xmlns:p14="http://schemas.microsoft.com/office/powerpoint/2010/main" val="251441524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395536" y="1131590"/>
            <a:ext cx="8424936" cy="338437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19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Orientace v metodologii vědecké práce</a:t>
            </a:r>
          </a:p>
          <a:p>
            <a:pPr algn="just"/>
            <a:r>
              <a:rPr lang="cs-CZ" sz="19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Seminární práce obsahující návrh výzkumu pro řešení vlastní dizertační práce</a:t>
            </a:r>
          </a:p>
          <a:p>
            <a:pPr algn="just"/>
            <a:endParaRPr lang="cs-CZ" sz="19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cs-CZ" sz="19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Termíny zkoušky: </a:t>
            </a:r>
          </a:p>
          <a:p>
            <a:pPr lvl="1" algn="just"/>
            <a:r>
              <a:rPr lang="cs-CZ" sz="15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dle domluvy </a:t>
            </a:r>
          </a:p>
          <a:p>
            <a:pPr algn="just"/>
            <a:endParaRPr lang="cs-CZ" sz="19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7"/>
            <a:ext cx="7056784" cy="432048"/>
          </a:xfrm>
          <a:prstGeom prst="rect">
            <a:avLst/>
          </a:prstGeom>
        </p:spPr>
        <p:txBody>
          <a:bodyPr/>
          <a:lstStyle/>
          <a:p>
            <a:r>
              <a:rPr lang="cs-CZ" dirty="0">
                <a:solidFill>
                  <a:srgbClr val="307871"/>
                </a:solidFill>
              </a:rPr>
              <a:t>Požadavky ke zkoušce</a:t>
            </a:r>
          </a:p>
        </p:txBody>
      </p:sp>
    </p:spTree>
    <p:extLst>
      <p:ext uri="{BB962C8B-B14F-4D97-AF65-F5344CB8AC3E}">
        <p14:creationId xmlns:p14="http://schemas.microsoft.com/office/powerpoint/2010/main" val="319973033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395536" y="915566"/>
            <a:ext cx="8424936" cy="36004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15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Rozsah: 15-20 stran + přílohy, obhajoba u zkoušky. </a:t>
            </a:r>
          </a:p>
          <a:p>
            <a:pPr algn="just"/>
            <a:r>
              <a:rPr lang="cs-CZ" sz="15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Obsah:</a:t>
            </a:r>
          </a:p>
          <a:p>
            <a:pPr lvl="1" algn="just"/>
            <a:r>
              <a:rPr lang="cs-CZ" sz="11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Připravujeme „Návrh výzkumu“ = podklad pro Teze ke státní doktorské zkoušce</a:t>
            </a:r>
          </a:p>
          <a:p>
            <a:pPr lvl="1" algn="just"/>
            <a:r>
              <a:rPr lang="cs-CZ" sz="11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Vyjděme ze struktury tezí pro státní doktorskou zkoušku</a:t>
            </a:r>
          </a:p>
          <a:p>
            <a:pPr algn="just"/>
            <a:r>
              <a:rPr lang="cs-CZ" sz="15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Úvod do problematiky (vymezení tématu práce) </a:t>
            </a:r>
          </a:p>
          <a:p>
            <a:pPr algn="just"/>
            <a:r>
              <a:rPr lang="cs-CZ" sz="15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Současný stav poznání řešené problematiky (teoretická východiska, stav výzkumu) </a:t>
            </a:r>
          </a:p>
          <a:p>
            <a:pPr algn="just"/>
            <a:r>
              <a:rPr lang="cs-CZ" sz="15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Vymezení předmětu zkoumání, výzkumné otázky, cíl(e) dizertační práce, hypotézy, návrh použitých metod práce, charakteristika a způsob sběru dat, atd. podle zaměření dizertační práce </a:t>
            </a:r>
          </a:p>
          <a:p>
            <a:pPr algn="just"/>
            <a:r>
              <a:rPr lang="cs-CZ" sz="15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Dílčí dosavadní výsledky dizertační práce (například pilotní průzkum) </a:t>
            </a:r>
          </a:p>
          <a:p>
            <a:pPr algn="just"/>
            <a:r>
              <a:rPr lang="cs-CZ" sz="15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Návrh osnovy dizertační práce </a:t>
            </a:r>
          </a:p>
          <a:p>
            <a:pPr algn="just"/>
            <a:r>
              <a:rPr lang="cs-CZ" sz="15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 Seznam použitých pramenů a literatury citované podle platné normy </a:t>
            </a:r>
          </a:p>
          <a:p>
            <a:pPr algn="just"/>
            <a:r>
              <a:rPr lang="cs-CZ" sz="15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7. Přílohy </a:t>
            </a:r>
          </a:p>
          <a:p>
            <a:pPr algn="just"/>
            <a:r>
              <a:rPr lang="cs-CZ" sz="15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8. Přehled publikovaných prací autora </a:t>
            </a:r>
          </a:p>
          <a:p>
            <a:pPr algn="just"/>
            <a:r>
              <a:rPr lang="cs-CZ" sz="15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Rozšíříme o časový harmonogram</a:t>
            </a:r>
          </a:p>
          <a:p>
            <a:pPr algn="just"/>
            <a:endParaRPr lang="cs-CZ" sz="15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7"/>
            <a:ext cx="7056784" cy="432048"/>
          </a:xfrm>
          <a:prstGeom prst="rect">
            <a:avLst/>
          </a:prstGeom>
        </p:spPr>
        <p:txBody>
          <a:bodyPr/>
          <a:lstStyle/>
          <a:p>
            <a:r>
              <a:rPr lang="cs-CZ" dirty="0">
                <a:solidFill>
                  <a:srgbClr val="307871"/>
                </a:solidFill>
              </a:rPr>
              <a:t>Struktura seminární práce</a:t>
            </a:r>
          </a:p>
        </p:txBody>
      </p:sp>
    </p:spTree>
    <p:extLst>
      <p:ext uri="{BB962C8B-B14F-4D97-AF65-F5344CB8AC3E}">
        <p14:creationId xmlns:p14="http://schemas.microsoft.com/office/powerpoint/2010/main" val="361718392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627784" y="2317898"/>
            <a:ext cx="4536504" cy="507703"/>
          </a:xfrm>
          <a:prstGeom prst="rect">
            <a:avLst/>
          </a:prstGeom>
        </p:spPr>
        <p:txBody>
          <a:bodyPr/>
          <a:lstStyle/>
          <a:p>
            <a:r>
              <a:rPr lang="cs-CZ" dirty="0">
                <a:solidFill>
                  <a:srgbClr val="307871"/>
                </a:solidFill>
              </a:rPr>
              <a:t>Děkuji za pozornost</a:t>
            </a:r>
          </a:p>
        </p:txBody>
      </p:sp>
    </p:spTree>
    <p:extLst>
      <p:ext uri="{BB962C8B-B14F-4D97-AF65-F5344CB8AC3E}">
        <p14:creationId xmlns:p14="http://schemas.microsoft.com/office/powerpoint/2010/main" val="40533452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395536" y="1203598"/>
            <a:ext cx="8424936" cy="331236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Cílem studia v doktorském programu:</a:t>
            </a:r>
          </a:p>
          <a:p>
            <a:pPr lvl="1"/>
            <a:r>
              <a:rPr lang="cs-CZ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není získávání vědomostí, které se dají jednoduše využít v praktickém životě,</a:t>
            </a:r>
          </a:p>
          <a:p>
            <a:pPr lvl="1"/>
            <a:r>
              <a:rPr lang="cs-CZ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doktorský program nemůže ani nahradit profesní vzdělávání, kterého je třeba k výkonu povolání mimo sféru výzkumu a vysokého školství.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6408712" cy="576064"/>
          </a:xfrm>
          <a:prstGeom prst="rect">
            <a:avLst/>
          </a:prstGeom>
        </p:spPr>
        <p:txBody>
          <a:bodyPr/>
          <a:lstStyle/>
          <a:p>
            <a:r>
              <a:rPr lang="pl-PL" dirty="0">
                <a:solidFill>
                  <a:srgbClr val="307871"/>
                </a:solidFill>
              </a:rPr>
              <a:t>Co je cílem doktorského studia?</a:t>
            </a:r>
            <a:endParaRPr lang="cs-CZ" dirty="0">
              <a:solidFill>
                <a:srgbClr val="30787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75437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395536" y="1131590"/>
            <a:ext cx="8424936" cy="338437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Posláním doktorského programu je náročná individuální vědecká příprava s důrazem na metodologii vědy a schopnost realizace základního výzkumu.</a:t>
            </a:r>
          </a:p>
          <a:p>
            <a:pPr algn="just"/>
            <a:r>
              <a:rPr lang="cs-CZ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Samotné studium se musí odehrávat ve vědecky stimulujícím prostředí, student musí být od začátku členem výzkumného týmu a být v úzkém kontaktu se svým školitelem.</a:t>
            </a:r>
          </a:p>
          <a:p>
            <a:pPr algn="just"/>
            <a:r>
              <a:rPr lang="cs-CZ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Klíčem ke kvalitě je tedy úzké propojení doktorského studijního programu s výzkumnou činností instituce, jež je profilovaná a dlouhodobě koncepčně budovaná, opírá se o významné osobnosti daného oboru a má kvalitní zahraniční vědeckou spolupráci.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6408712" cy="576064"/>
          </a:xfrm>
          <a:prstGeom prst="rect">
            <a:avLst/>
          </a:prstGeom>
        </p:spPr>
        <p:txBody>
          <a:bodyPr/>
          <a:lstStyle/>
          <a:p>
            <a:r>
              <a:rPr lang="pl-PL" dirty="0">
                <a:solidFill>
                  <a:srgbClr val="307871"/>
                </a:solidFill>
              </a:rPr>
              <a:t>Co je cílem doktorského studia?</a:t>
            </a:r>
            <a:endParaRPr lang="cs-CZ" dirty="0">
              <a:solidFill>
                <a:srgbClr val="30787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15586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395536" y="1131590"/>
            <a:ext cx="8424936" cy="338437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https://www.slu.cz/opf/cz/file/cul/498e3252-d77e-4807-977d-024f4839c1f3</a:t>
            </a:r>
            <a:r>
              <a:rPr lang="cs-CZ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6408712" cy="576064"/>
          </a:xfrm>
          <a:prstGeom prst="rect">
            <a:avLst/>
          </a:prstGeom>
        </p:spPr>
        <p:txBody>
          <a:bodyPr/>
          <a:lstStyle/>
          <a:p>
            <a:r>
              <a:rPr lang="pl-PL" dirty="0">
                <a:solidFill>
                  <a:srgbClr val="307871"/>
                </a:solidFill>
              </a:rPr>
              <a:t>Pokyn děkana č. 14/2023</a:t>
            </a:r>
            <a:endParaRPr lang="cs-CZ" dirty="0">
              <a:solidFill>
                <a:srgbClr val="30787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97106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395536" y="1203598"/>
            <a:ext cx="8424936" cy="331236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19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Teze ke státní doktorské zkoušce (20 - 40 s.)</a:t>
            </a:r>
          </a:p>
          <a:p>
            <a:r>
              <a:rPr lang="cs-CZ" sz="19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Autoreferát k dizertační práci (max. 20 s.)</a:t>
            </a:r>
          </a:p>
          <a:p>
            <a:r>
              <a:rPr lang="cs-CZ" sz="19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Doktorská dizertační práce (cca 90-150 s.)</a:t>
            </a:r>
          </a:p>
          <a:p>
            <a:endParaRPr lang="cs-CZ" sz="19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sz="19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sz="19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Vše na webu oddělení </a:t>
            </a:r>
            <a:r>
              <a:rPr lang="cs-CZ" sz="19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VaV</a:t>
            </a:r>
            <a:r>
              <a:rPr lang="cs-CZ" sz="19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doktorské studium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7"/>
            <a:ext cx="7056784" cy="432048"/>
          </a:xfrm>
          <a:prstGeom prst="rect">
            <a:avLst/>
          </a:prstGeom>
        </p:spPr>
        <p:txBody>
          <a:bodyPr/>
          <a:lstStyle/>
          <a:p>
            <a:r>
              <a:rPr lang="cs-CZ" dirty="0">
                <a:solidFill>
                  <a:srgbClr val="307871"/>
                </a:solidFill>
              </a:rPr>
              <a:t>Písemné výstupy pro ukončení studia</a:t>
            </a:r>
          </a:p>
        </p:txBody>
      </p:sp>
    </p:spTree>
    <p:extLst>
      <p:ext uri="{BB962C8B-B14F-4D97-AF65-F5344CB8AC3E}">
        <p14:creationId xmlns:p14="http://schemas.microsoft.com/office/powerpoint/2010/main" val="9048483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395536" y="771550"/>
            <a:ext cx="8352928" cy="374441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19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Rozsah (20-40 stran), obsah:</a:t>
            </a:r>
          </a:p>
          <a:p>
            <a:pPr lvl="1"/>
            <a:r>
              <a:rPr lang="cs-CZ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Úvod do problematiky (vymezení tématu práce)</a:t>
            </a:r>
          </a:p>
          <a:p>
            <a:pPr lvl="1"/>
            <a:r>
              <a:rPr lang="cs-CZ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Současný stav poznání řešené problematiky (teoretická východiska, stav výzkumu)</a:t>
            </a:r>
          </a:p>
          <a:p>
            <a:pPr lvl="1"/>
            <a:r>
              <a:rPr lang="cs-CZ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Vymezení předmětu a metod zkoumání, výzkumné otázky, cíl(e) dizertační práce, hypotézy, návrh použitých metod práce, charakteristika a způsob sběru dat, atd. podle zaměření dizertační práce</a:t>
            </a:r>
          </a:p>
          <a:p>
            <a:pPr lvl="1"/>
            <a:r>
              <a:rPr lang="cs-CZ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Dílčí dosavadní výsledky dizertační práce (například pilotní průzkum) </a:t>
            </a:r>
          </a:p>
          <a:p>
            <a:pPr lvl="1"/>
            <a:r>
              <a:rPr lang="cs-CZ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Návrh osnovy dizertační práce</a:t>
            </a:r>
          </a:p>
          <a:p>
            <a:pPr lvl="1"/>
            <a:r>
              <a:rPr lang="cs-CZ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Seznam použitých pramenů a literatury citované podle platné normy</a:t>
            </a:r>
          </a:p>
          <a:p>
            <a:pPr lvl="1"/>
            <a:r>
              <a:rPr lang="cs-CZ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Přílohy</a:t>
            </a:r>
          </a:p>
          <a:p>
            <a:pPr lvl="1"/>
            <a:r>
              <a:rPr lang="cs-CZ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Přehled publikovaných prací autora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7"/>
            <a:ext cx="7056784" cy="432048"/>
          </a:xfrm>
          <a:prstGeom prst="rect">
            <a:avLst/>
          </a:prstGeom>
        </p:spPr>
        <p:txBody>
          <a:bodyPr/>
          <a:lstStyle/>
          <a:p>
            <a:r>
              <a:rPr lang="cs-CZ" dirty="0">
                <a:solidFill>
                  <a:srgbClr val="307871"/>
                </a:solidFill>
              </a:rPr>
              <a:t>Struktura tezí k SDZ (= Návrh výzkumu)</a:t>
            </a:r>
          </a:p>
        </p:txBody>
      </p:sp>
    </p:spTree>
    <p:extLst>
      <p:ext uri="{BB962C8B-B14F-4D97-AF65-F5344CB8AC3E}">
        <p14:creationId xmlns:p14="http://schemas.microsoft.com/office/powerpoint/2010/main" val="12825593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395536" y="771550"/>
            <a:ext cx="8352928" cy="374441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19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Zákon o VŠ</a:t>
            </a:r>
          </a:p>
          <a:p>
            <a:pPr lvl="1"/>
            <a:r>
              <a:rPr lang="cs-CZ" sz="15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Disertační práce musí obsahovat původní a uveřejněné výsledky nebo výsledky přijaté k uveřejnění</a:t>
            </a:r>
          </a:p>
          <a:p>
            <a:r>
              <a:rPr lang="cs-CZ" sz="19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Pokyn děkana 8/2023</a:t>
            </a:r>
          </a:p>
          <a:p>
            <a:r>
              <a:rPr lang="cs-CZ" sz="19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Práce je zpravidla původní ucelené pojednání. </a:t>
            </a:r>
          </a:p>
          <a:p>
            <a:r>
              <a:rPr lang="cs-CZ" sz="19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 dizertační práci lze výjimečně uznat i soubor publikací nebo ke zveřejnění přijatých rukopisů opatřených integrujícím textem. </a:t>
            </a:r>
          </a:p>
          <a:p>
            <a:r>
              <a:rPr lang="cs-CZ" sz="19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Publikacemi v tomto případě rozumíme </a:t>
            </a:r>
          </a:p>
          <a:p>
            <a:pPr lvl="1"/>
            <a:r>
              <a:rPr lang="cs-CZ" sz="15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články ve významných recenzovaných časopisech s impakt faktorem evidovaných v databázi Web </a:t>
            </a:r>
            <a:r>
              <a:rPr lang="cs-CZ" sz="15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sz="15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Science společnosti Thomson Reuters nebo </a:t>
            </a:r>
          </a:p>
          <a:p>
            <a:pPr lvl="1"/>
            <a:r>
              <a:rPr lang="cs-CZ" sz="15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vědecké recenzované monografie vydané v  uznávaných vydavatelstvích.</a:t>
            </a:r>
          </a:p>
          <a:p>
            <a:endParaRPr lang="cs-CZ" sz="19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sz="19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7"/>
            <a:ext cx="7056784" cy="432048"/>
          </a:xfrm>
          <a:prstGeom prst="rect">
            <a:avLst/>
          </a:prstGeom>
        </p:spPr>
        <p:txBody>
          <a:bodyPr/>
          <a:lstStyle/>
          <a:p>
            <a:r>
              <a:rPr lang="cs-CZ" dirty="0">
                <a:solidFill>
                  <a:srgbClr val="307871"/>
                </a:solidFill>
              </a:rPr>
              <a:t>Dizertační práce</a:t>
            </a:r>
          </a:p>
        </p:txBody>
      </p:sp>
    </p:spTree>
    <p:extLst>
      <p:ext uri="{BB962C8B-B14F-4D97-AF65-F5344CB8AC3E}">
        <p14:creationId xmlns:p14="http://schemas.microsoft.com/office/powerpoint/2010/main" val="10903608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395536" y="915566"/>
            <a:ext cx="8424936" cy="36004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cs-CZ" sz="19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Kvalitní disertace stojí na třech pilířích</a:t>
            </a:r>
          </a:p>
          <a:p>
            <a:pPr algn="just"/>
            <a:endParaRPr lang="cs-CZ" sz="19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cs-CZ" sz="19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Současný stav poznání světa – teoretická východiska (</a:t>
            </a:r>
            <a:r>
              <a:rPr lang="cs-CZ" sz="19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desk</a:t>
            </a:r>
            <a:r>
              <a:rPr lang="cs-CZ" sz="19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9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research</a:t>
            </a:r>
            <a:r>
              <a:rPr lang="cs-CZ" sz="19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– Jak by to mělo být?</a:t>
            </a:r>
          </a:p>
          <a:p>
            <a:pPr algn="just"/>
            <a:r>
              <a:rPr lang="cs-CZ" sz="19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Poznání reality v dané oblasti výzkumu (</a:t>
            </a:r>
            <a:r>
              <a:rPr lang="cs-CZ" sz="19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field</a:t>
            </a:r>
            <a:r>
              <a:rPr lang="cs-CZ" sz="19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9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research</a:t>
            </a:r>
            <a:r>
              <a:rPr lang="cs-CZ" sz="19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– Jak to ve skutečnosti je?</a:t>
            </a:r>
          </a:p>
          <a:p>
            <a:pPr algn="just"/>
            <a:r>
              <a:rPr lang="cs-CZ" sz="19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Vlastní zkušenosti z praktického řešení problémů (</a:t>
            </a:r>
            <a:r>
              <a:rPr lang="cs-CZ" sz="19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ethnographic</a:t>
            </a:r>
            <a:r>
              <a:rPr lang="cs-CZ" sz="19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9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research</a:t>
            </a:r>
            <a:r>
              <a:rPr lang="cs-CZ" sz="19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– Jak jsem to poznal já?   </a:t>
            </a:r>
          </a:p>
          <a:p>
            <a:pPr algn="just"/>
            <a:endParaRPr lang="cs-CZ" sz="19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cs-CZ" sz="19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7"/>
            <a:ext cx="7056784" cy="432048"/>
          </a:xfrm>
          <a:prstGeom prst="rect">
            <a:avLst/>
          </a:prstGeom>
        </p:spPr>
        <p:txBody>
          <a:bodyPr/>
          <a:lstStyle/>
          <a:p>
            <a:r>
              <a:rPr lang="cs-CZ" dirty="0">
                <a:solidFill>
                  <a:srgbClr val="307871"/>
                </a:solidFill>
              </a:rPr>
              <a:t>Dizertační práce</a:t>
            </a:r>
          </a:p>
        </p:txBody>
      </p:sp>
    </p:spTree>
    <p:extLst>
      <p:ext uri="{BB962C8B-B14F-4D97-AF65-F5344CB8AC3E}">
        <p14:creationId xmlns:p14="http://schemas.microsoft.com/office/powerpoint/2010/main" val="36800115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395536" y="1059582"/>
            <a:ext cx="8352928" cy="345638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19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Studijní a zkušební řád doktorských studijních programů Slezské univerzity v Opavě, Obchodně podnikatelské fakulty v Karviné stanoví doporučený obsah disertační práce následovně: </a:t>
            </a:r>
          </a:p>
          <a:p>
            <a:pPr algn="just"/>
            <a:r>
              <a:rPr lang="cs-CZ" sz="19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„Vlastní text disertační práce zpravidla obsahuje </a:t>
            </a:r>
          </a:p>
          <a:p>
            <a:pPr lvl="1" algn="just"/>
            <a:r>
              <a:rPr lang="cs-CZ" sz="15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přehled o současném stavu řešené problematiky, 	</a:t>
            </a:r>
          </a:p>
          <a:p>
            <a:pPr lvl="1" algn="just"/>
            <a:r>
              <a:rPr lang="cs-CZ" sz="15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cíl a obsah práce, </a:t>
            </a:r>
          </a:p>
          <a:p>
            <a:pPr lvl="1" algn="just"/>
            <a:r>
              <a:rPr lang="cs-CZ" sz="15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metody zpracování, </a:t>
            </a:r>
          </a:p>
          <a:p>
            <a:pPr lvl="1" algn="just"/>
            <a:r>
              <a:rPr lang="cs-CZ" sz="15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výsledky disertační práce s uvedením nových poznatků,</a:t>
            </a:r>
          </a:p>
          <a:p>
            <a:pPr lvl="1" algn="just"/>
            <a:r>
              <a:rPr lang="cs-CZ" sz="15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konkrétní závěry pro rozvoj vědního oboru a pro realizaci v praxi </a:t>
            </a:r>
          </a:p>
          <a:p>
            <a:pPr lvl="1" algn="just"/>
            <a:r>
              <a:rPr lang="cs-CZ" sz="15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použitou literaturu vztahující se k tématu disertace.“ </a:t>
            </a:r>
          </a:p>
          <a:p>
            <a:pPr algn="just"/>
            <a:r>
              <a:rPr lang="cs-CZ" sz="19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Rozsah 90-150 stran.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7"/>
            <a:ext cx="7056784" cy="432048"/>
          </a:xfrm>
          <a:prstGeom prst="rect">
            <a:avLst/>
          </a:prstGeom>
        </p:spPr>
        <p:txBody>
          <a:bodyPr/>
          <a:lstStyle/>
          <a:p>
            <a:r>
              <a:rPr lang="cs-CZ" dirty="0">
                <a:solidFill>
                  <a:srgbClr val="307871"/>
                </a:solidFill>
              </a:rPr>
              <a:t>Dizertační práce</a:t>
            </a:r>
          </a:p>
        </p:txBody>
      </p:sp>
    </p:spTree>
    <p:extLst>
      <p:ext uri="{BB962C8B-B14F-4D97-AF65-F5344CB8AC3E}">
        <p14:creationId xmlns:p14="http://schemas.microsoft.com/office/powerpoint/2010/main" val="68111231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GUID" val="4f4d211d-bb41-4da6-b84a-ac9ac811eb2e"/>
</p:tagLst>
</file>

<file path=ppt/theme/theme1.xml><?xml version="1.0" encoding="utf-8"?>
<a:theme xmlns:a="http://schemas.openxmlformats.org/drawingml/2006/main" name="SLU">
  <a:themeElements>
    <a:clrScheme name="SLU-text">
      <a:dk1>
        <a:srgbClr val="981E3A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LU-pismo_Time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2315</TotalTime>
  <Words>845</Words>
  <Application>Microsoft Office PowerPoint</Application>
  <PresentationFormat>Předvádění na obrazovce (16:9)</PresentationFormat>
  <Paragraphs>122</Paragraphs>
  <Slides>15</Slides>
  <Notes>13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15</vt:i4>
      </vt:variant>
    </vt:vector>
  </HeadingPairs>
  <TitlesOfParts>
    <vt:vector size="19" baseType="lpstr">
      <vt:lpstr>Arial</vt:lpstr>
      <vt:lpstr>Calibri</vt:lpstr>
      <vt:lpstr>Times New Roman</vt:lpstr>
      <vt:lpstr>SLU</vt:lpstr>
      <vt:lpstr>Úvod do studia</vt:lpstr>
      <vt:lpstr>Co je cílem doktorského studia?</vt:lpstr>
      <vt:lpstr>Co je cílem doktorského studia?</vt:lpstr>
      <vt:lpstr>Pokyn děkana č. 14/2023</vt:lpstr>
      <vt:lpstr>Písemné výstupy pro ukončení studia</vt:lpstr>
      <vt:lpstr>Struktura tezí k SDZ (= Návrh výzkumu)</vt:lpstr>
      <vt:lpstr>Dizertační práce</vt:lpstr>
      <vt:lpstr>Dizertační práce</vt:lpstr>
      <vt:lpstr>Dizertační práce</vt:lpstr>
      <vt:lpstr>Dizertační práce</vt:lpstr>
      <vt:lpstr>Doporučený postup zpracování disertace</vt:lpstr>
      <vt:lpstr>Metodologie vědecké práce</vt:lpstr>
      <vt:lpstr>Požadavky ke zkoušce</vt:lpstr>
      <vt:lpstr>Struktura seminární práce</vt:lpstr>
      <vt:lpstr>Děkuji za pozornost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dc:creator>Václav Minařík</dc:creator>
  <cp:lastModifiedBy>Iveta Palečková</cp:lastModifiedBy>
  <cp:revision>56</cp:revision>
  <dcterms:created xsi:type="dcterms:W3CDTF">2016-07-06T15:42:34Z</dcterms:created>
  <dcterms:modified xsi:type="dcterms:W3CDTF">2023-10-26T16:33:19Z</dcterms:modified>
</cp:coreProperties>
</file>