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67" r:id="rId4"/>
    <p:sldId id="265" r:id="rId5"/>
    <p:sldId id="268" r:id="rId6"/>
    <p:sldId id="269" r:id="rId7"/>
    <p:sldId id="270" r:id="rId8"/>
    <p:sldId id="272" r:id="rId9"/>
    <p:sldId id="271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6" r:id="rId23"/>
    <p:sldId id="287" r:id="rId24"/>
    <p:sldId id="288" r:id="rId25"/>
    <p:sldId id="289" r:id="rId26"/>
    <p:sldId id="290" r:id="rId27"/>
    <p:sldId id="291" r:id="rId28"/>
    <p:sldId id="292" r:id="rId29"/>
    <p:sldId id="293" r:id="rId30"/>
    <p:sldId id="296" r:id="rId31"/>
    <p:sldId id="294" r:id="rId32"/>
    <p:sldId id="295" r:id="rId33"/>
    <p:sldId id="263" r:id="rId34"/>
  </p:sldIdLst>
  <p:sldSz cx="9144000" cy="5143500" type="screen16x9"/>
  <p:notesSz cx="6858000" cy="9144000"/>
  <p:custDataLst>
    <p:tags r:id="rId36"/>
  </p:custData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730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70483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97177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24548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1559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40245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32605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31633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85994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16946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9057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06371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38351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36956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146667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894212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82355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758639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026242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440282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300939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559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603417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107507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0981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4081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91995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48392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67380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28177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1910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>
                <a:solidFill>
                  <a:srgbClr val="000000"/>
                </a:solidFill>
              </a:defRPr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dirty="0"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rgbClr val="307871"/>
                </a:solidFill>
              </a:defRPr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54008DE5-A60E-4243-8C9C-3A5FF532C22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6876" y="91600"/>
            <a:ext cx="1311628" cy="1099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30787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84576" cy="2376264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Formulace výzkumného problému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4011910"/>
            <a:ext cx="3888432" cy="57606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Metodologie vědecké práce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4299942"/>
            <a:ext cx="2016224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Iveta Palečková</a:t>
            </a:r>
            <a:endParaRPr lang="cs-CZ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237D8CC9-8599-4194-B51D-CC030F9188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528" y="195486"/>
            <a:ext cx="2664000" cy="2196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987574"/>
            <a:ext cx="8640960" cy="36724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cs-CZ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Identifikace výzkumného problému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61AE9639-5872-4994-886E-E7D57766A0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672" y="954058"/>
            <a:ext cx="5462631" cy="3992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997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843558"/>
            <a:ext cx="8784976" cy="38164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Výzkumná otázka (Research </a:t>
            </a:r>
            <a:r>
              <a:rPr lang="cs-CZ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 algn="just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jiným vyjádřením výzkumného problému.</a:t>
            </a:r>
          </a:p>
          <a:p>
            <a:pPr lvl="1" algn="just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Určuje, čemu chce výzkumník porozumět o výzkumném problému, který vedl k provedení výzkumu.</a:t>
            </a:r>
          </a:p>
          <a:p>
            <a:pPr lvl="1" algn="just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Výzkumné otázky dále specifikují stanovený účel výzkumné studie a naopak, blíže specifikují výzkumný problém.</a:t>
            </a:r>
          </a:p>
          <a:p>
            <a:pPr algn="just"/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CO? (explorace, deskripce, predikce, částečně evaluace a zhodnocení dopadů),</a:t>
            </a:r>
          </a:p>
          <a:p>
            <a:pPr algn="just"/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PROČ? (porozumění, explanace, částečně  evaluace a zhodnocení dopadů)</a:t>
            </a:r>
          </a:p>
          <a:p>
            <a:pPr algn="just"/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 JAK? (návrhy na zlepšení)</a:t>
            </a:r>
            <a:endParaRPr lang="cs-CZ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Výzkumná otázka</a:t>
            </a:r>
          </a:p>
        </p:txBody>
      </p:sp>
    </p:spTree>
    <p:extLst>
      <p:ext uri="{BB962C8B-B14F-4D97-AF65-F5344CB8AC3E}">
        <p14:creationId xmlns:p14="http://schemas.microsoft.com/office/powerpoint/2010/main" val="2525026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987574"/>
            <a:ext cx="8640960" cy="36724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cs-CZ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Identifikace výzkumné otázky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02FEA9D3-B5AF-4C9D-9808-383A23969E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5696" y="873270"/>
            <a:ext cx="5149772" cy="4065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189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1059582"/>
            <a:ext cx="8712968" cy="3528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Výzkumná otázka se dá použít pro generování dalších výzkumných otázek nebo výzkumných cílů.</a:t>
            </a:r>
          </a:p>
          <a:p>
            <a:pPr algn="just"/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Výzkumné cíle umožňují tzv. operacionalizaci výzkumné otázky – stanovení kroků vedoucích k jejímu odpovědění.</a:t>
            </a:r>
          </a:p>
          <a:p>
            <a:pPr algn="just"/>
            <a:endParaRPr lang="cs-CZ" sz="1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Výzkumné otázky  vyjadřují „CO?“,  tj. o čem je váš výzkum.</a:t>
            </a:r>
          </a:p>
          <a:p>
            <a:pPr algn="just"/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Výzkumné cíle vyjadřují „JAK?“ chcete strukturovat váš výzkum, aby bylo možné na otázky odpovědět.</a:t>
            </a:r>
          </a:p>
          <a:p>
            <a:pPr algn="just"/>
            <a:endParaRPr lang="cs-CZ" sz="1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Výzkumné cíle jsou komplementem k výzkumným otázkám a nástrojem jejich transformace do výzkumného projektu.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Formulace výzkumných cílů</a:t>
            </a:r>
          </a:p>
        </p:txBody>
      </p:sp>
    </p:spTree>
    <p:extLst>
      <p:ext uri="{BB962C8B-B14F-4D97-AF65-F5344CB8AC3E}">
        <p14:creationId xmlns:p14="http://schemas.microsoft.com/office/powerpoint/2010/main" val="4204714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1059582"/>
            <a:ext cx="8712968" cy="3528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Obecný/strategický/hlavní cíl (dlouhodobý a celkový)</a:t>
            </a:r>
          </a:p>
          <a:p>
            <a:pPr lvl="1" algn="just"/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řešení vybraného výzkumného či poznávacího problému</a:t>
            </a:r>
          </a:p>
          <a:p>
            <a:pPr algn="just"/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Specifické/dílčí cíle (explorace, deskripce, explanace, evaluace, predikce)</a:t>
            </a:r>
          </a:p>
          <a:p>
            <a:pPr lvl="1" algn="just"/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řešení dílčích, operacionalizovaných aspektů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Cíle výzkumu</a:t>
            </a:r>
          </a:p>
        </p:txBody>
      </p:sp>
    </p:spTree>
    <p:extLst>
      <p:ext uri="{BB962C8B-B14F-4D97-AF65-F5344CB8AC3E}">
        <p14:creationId xmlns:p14="http://schemas.microsoft.com/office/powerpoint/2010/main" val="16910464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1059582"/>
            <a:ext cx="8712968" cy="3528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 formulaci hlavního cíle vycházíme z výzkumné otázky. A naopak – musí být provázány.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každý výzkumný projekt máme mít JEDEN celkový (hlavní) cíl.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Odvozujeme ho z popisu problému.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 vyjadřovat celkovou hlavní aktivitu výzkumu a záměr výzkumu generovat požadovaný výsledek (výstup).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Vyjadřuje odpověď na výzkumnou otázku, musí s ní být konzistentní.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Hlavní cíl výzkumu</a:t>
            </a:r>
          </a:p>
        </p:txBody>
      </p:sp>
    </p:spTree>
    <p:extLst>
      <p:ext uri="{BB962C8B-B14F-4D97-AF65-F5344CB8AC3E}">
        <p14:creationId xmlns:p14="http://schemas.microsoft.com/office/powerpoint/2010/main" val="3376972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1059582"/>
            <a:ext cx="8712968" cy="3528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Akce: co chceme udělat? Měl by obsahovat silné sloveso jako kriticky zhodnotit, navrhnout, provést syntézu..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Záměr: čeho chceme dosáhnout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Výsledek: co bude hlavním výstupem výzkumu?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Forma: propojení cíle s výzkumnou otázkou tak, aby byla zřejmá odpověď na ni.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Charakteristiky hlavního cíle</a:t>
            </a:r>
          </a:p>
        </p:txBody>
      </p:sp>
    </p:spTree>
    <p:extLst>
      <p:ext uri="{BB962C8B-B14F-4D97-AF65-F5344CB8AC3E}">
        <p14:creationId xmlns:p14="http://schemas.microsoft.com/office/powerpoint/2010/main" val="28436555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1059582"/>
            <a:ext cx="8712968" cy="3528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Hlavní cíl vyjadřuje celkový výsledek/výstup výzkumného projektu. 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Abychom jej dosáhli musíme vytvořit řadu dílčích výstupů, které se dají vyjádřit jako dílčí nebo specifické cíle.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Účelem specifických cílů je sekvenčně definovat, jak bude dosaženo hlavního cíle.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ideálním případě dílčí cíl by měl reprezentovat významný postupný milník ve výzkum.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Formulace dílčích výzkumných cílů</a:t>
            </a:r>
          </a:p>
        </p:txBody>
      </p:sp>
    </p:spTree>
    <p:extLst>
      <p:ext uri="{BB962C8B-B14F-4D97-AF65-F5344CB8AC3E}">
        <p14:creationId xmlns:p14="http://schemas.microsoft.com/office/powerpoint/2010/main" val="10260297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1059582"/>
            <a:ext cx="8712968" cy="3528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Postupný: Cíle musí vytvářet určitou sekvenci, takže společně přispívají k dosažení hlavního cíle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Akce: Hledáme určitou aktivitu, která vytvoří/vygeneruje  dílčí výsledek projektu. Používáme opět silné sloveso.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Výstup: Odpovídá určité odpovědi nebo splnění milníku, dá se dokumentovat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Důkaz: Musí existovat hmatatelný důkaz o dosažení dílčího cíle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Charakteristika specifických cílů</a:t>
            </a:r>
          </a:p>
        </p:txBody>
      </p:sp>
    </p:spTree>
    <p:extLst>
      <p:ext uri="{BB962C8B-B14F-4D97-AF65-F5344CB8AC3E}">
        <p14:creationId xmlns:p14="http://schemas.microsoft.com/office/powerpoint/2010/main" val="5127649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467544" y="1131590"/>
            <a:ext cx="3600400" cy="34563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sz="1700" dirty="0">
                <a:solidFill>
                  <a:srgbClr val="002060"/>
                </a:solidFill>
                <a:latin typeface="Times New Roman" pitchFamily="18" charset="0"/>
              </a:rPr>
              <a:t>1. explorace (zmapovat, získat, otevřít, formulovat hypotézy, konceptualizovat...)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sz="1700" dirty="0">
                <a:solidFill>
                  <a:srgbClr val="002060"/>
                </a:solidFill>
                <a:latin typeface="Times New Roman" pitchFamily="18" charset="0"/>
              </a:rPr>
              <a:t>2. deskripce (popsat, klasifikovat, porovnat, strukturovat, monitorovat..)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sz="1700" dirty="0">
                <a:solidFill>
                  <a:srgbClr val="002060"/>
                </a:solidFill>
                <a:latin typeface="Times New Roman" pitchFamily="18" charset="0"/>
              </a:rPr>
              <a:t>3. explanace (vysvětlit, ověřit, potvrdit, vyvrátit, odhalit, nalézt mechanismy)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sz="1700" dirty="0">
                <a:solidFill>
                  <a:srgbClr val="002060"/>
                </a:solidFill>
                <a:latin typeface="Times New Roman" pitchFamily="18" charset="0"/>
              </a:rPr>
              <a:t>4. porozumění (pochopit, interpretovat...)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sz="1700" dirty="0">
                <a:solidFill>
                  <a:srgbClr val="002060"/>
                </a:solidFill>
                <a:latin typeface="Times New Roman" pitchFamily="18" charset="0"/>
              </a:rPr>
              <a:t>5. hodnocení (evaluace) (vyhodnotit, ocenit, zjistit efektivitu...)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Příklad zaměření cílů výzkumu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4E6265F1-51CA-4A45-A183-CD601AC17455}"/>
              </a:ext>
            </a:extLst>
          </p:cNvPr>
          <p:cNvSpPr txBox="1">
            <a:spLocks/>
          </p:cNvSpPr>
          <p:nvPr/>
        </p:nvSpPr>
        <p:spPr>
          <a:xfrm>
            <a:off x="4788024" y="1131590"/>
            <a:ext cx="3744416" cy="33123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sz="1700" dirty="0">
                <a:solidFill>
                  <a:srgbClr val="002060"/>
                </a:solidFill>
                <a:latin typeface="Times New Roman" pitchFamily="18" charset="0"/>
              </a:rPr>
              <a:t>6. predikce (předpovědět, prognózovat, odhadnout), 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sz="1700" dirty="0">
                <a:solidFill>
                  <a:srgbClr val="002060"/>
                </a:solidFill>
                <a:latin typeface="Times New Roman" pitchFamily="18" charset="0"/>
              </a:rPr>
              <a:t>7. stanovení cílů a priorit (formulovat, stanovit...)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sz="1700" dirty="0">
                <a:solidFill>
                  <a:srgbClr val="002060"/>
                </a:solidFill>
                <a:latin typeface="Times New Roman" pitchFamily="18" charset="0"/>
              </a:rPr>
              <a:t>8. definice problému (formulovat, definovat, strukturovat, vymezit...)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sz="1700" dirty="0">
                <a:solidFill>
                  <a:srgbClr val="002060"/>
                </a:solidFill>
                <a:latin typeface="Times New Roman" pitchFamily="18" charset="0"/>
              </a:rPr>
              <a:t>9. navržení řešení (navrhnout, vybrat optimální variantu, vyhodnotit varianty..)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sz="1700" dirty="0">
                <a:solidFill>
                  <a:srgbClr val="002060"/>
                </a:solidFill>
                <a:latin typeface="Times New Roman" pitchFamily="18" charset="0"/>
              </a:rPr>
              <a:t>10. metodologické vylepšení (navrhnout metodiku, ověřit, vylepšit...)</a:t>
            </a:r>
          </a:p>
        </p:txBody>
      </p:sp>
    </p:spTree>
    <p:extLst>
      <p:ext uri="{BB962C8B-B14F-4D97-AF65-F5344CB8AC3E}">
        <p14:creationId xmlns:p14="http://schemas.microsoft.com/office/powerpoint/2010/main" val="277124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03598"/>
            <a:ext cx="8424936" cy="33123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Výzkumné téma (</a:t>
            </a:r>
            <a:r>
              <a:rPr 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topic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- souhrnný název pro zaměření výzkumu, který řeší výzkumný problém. </a:t>
            </a:r>
          </a:p>
          <a:p>
            <a:pPr algn="just"/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Výzkumný problém – situace, kde existuje mezera (rozdíl) mezi skutečným a požadovaným (ideálním) stavem. </a:t>
            </a:r>
          </a:p>
          <a:p>
            <a:pPr lvl="1" algn="just"/>
            <a:r>
              <a:rPr lang="cs-CZ" sz="1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Problém neznamená, že je něco špatně a musí se to hned řešit. Také může znamenat zájem o zlepšení dané situace.</a:t>
            </a:r>
          </a:p>
          <a:p>
            <a:pPr algn="just"/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Výzkumná myšlenka/nápad (</a:t>
            </a:r>
            <a:r>
              <a:rPr 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idea) – počáteční nápad o výzkumu, který má být rozpracován do projektu výzkumu.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Základní pojmy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Charakteristika výzkumných cílů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5EAAFB8F-D0E8-4B92-BBC8-ABD8EDAF27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915566"/>
            <a:ext cx="6668078" cy="361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3779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1059582"/>
            <a:ext cx="8712968" cy="3528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Deskriptivní studie</a:t>
            </a:r>
          </a:p>
          <a:p>
            <a:pPr lvl="1" algn="just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Cílem je popsat zaměření studie, místa, kde se koná, např. zjistit názor lidí v organizaci na něco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Korelační studie</a:t>
            </a:r>
          </a:p>
          <a:p>
            <a:pPr lvl="1" algn="just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Navíc popsat proměnné, mezi kterými je nějaký vztah a popsat tento vztah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Studie s testováním hypotéz </a:t>
            </a:r>
          </a:p>
          <a:p>
            <a:pPr lvl="1" algn="just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Navíc popsat směr vztahu, např.</a:t>
            </a:r>
          </a:p>
          <a:p>
            <a:pPr lvl="1" algn="just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Zjistit, zda vyšší nezaměstnanost způsobí nárůst kriminality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Charakteristika výzkumných cílů</a:t>
            </a:r>
          </a:p>
        </p:txBody>
      </p:sp>
    </p:spTree>
    <p:extLst>
      <p:ext uri="{BB962C8B-B14F-4D97-AF65-F5344CB8AC3E}">
        <p14:creationId xmlns:p14="http://schemas.microsoft.com/office/powerpoint/2010/main" val="18310773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Schéma vazeb mezi problémem, cíli a otázkami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D3DAD347-E003-4AD4-8074-FF21EA33D5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8" y="915566"/>
            <a:ext cx="6047481" cy="369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7264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1059582"/>
            <a:ext cx="8712968" cy="3528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Teorii tvoří 4 skupiny prvků spojené se slůvky „jaký“, „jak“, „proč“ a skupinou „kdo, kde, kdy“.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JAKÉ jsou proměnné nebo koncepty (pojmy), které teorie zkoumá? (deskripce)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 jsou spolu propojeny, jaký je mezi nimi vztah? Klíčovým aspektem je kauzalita, vztah příčiny a účinku. (deskripce)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PROČ existuje mezi nim tento vztah? Je to kritický prvek teorie (explanace). Dobrá teorie musí najít logické vysvětlení vztahů.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Poslední skupina říká, KDO, KDY a KDE teorii  aplikoval.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Význam teorie pro psaní výzkumných otázek a cílů</a:t>
            </a:r>
          </a:p>
        </p:txBody>
      </p:sp>
    </p:spTree>
    <p:extLst>
      <p:ext uri="{BB962C8B-B14F-4D97-AF65-F5344CB8AC3E}">
        <p14:creationId xmlns:p14="http://schemas.microsoft.com/office/powerpoint/2010/main" val="27936085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1059582"/>
            <a:ext cx="8712968" cy="3528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Může nabídnout výzkumné náměty a výzkumné otázky, proměnné koncepty pro další testování.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Váš projekt bude určen k testování teorie (deduktivní přístup) nebo k vývoji nové teorie (induktivní přístup).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Tyto přístupy ovlivní formulaci výzkumné otázky a použité metody výzkumu (kvalitativní nebo kvantitativní.</a:t>
            </a:r>
          </a:p>
          <a:p>
            <a:pPr algn="just"/>
            <a:endParaRPr lang="cs-CZ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Již při formulaci výzkumného problému musíme prostudovat literaturu.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Proč je teorie důležitá?</a:t>
            </a:r>
          </a:p>
        </p:txBody>
      </p:sp>
    </p:spTree>
    <p:extLst>
      <p:ext uri="{BB962C8B-B14F-4D97-AF65-F5344CB8AC3E}">
        <p14:creationId xmlns:p14="http://schemas.microsoft.com/office/powerpoint/2010/main" val="20637415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1059582"/>
            <a:ext cx="8712968" cy="3528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+mj-lt"/>
              <a:buAutoNum type="arabicPeriod"/>
            </a:pP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Identifikace širší předmětné oblasti výzkumu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Rozdělení této oblasti do dílčích podoblastí.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Výběr předmětné oblasti, která nás zajímá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Formulace výzkumných otázek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Formulace cílů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Vyhodnocení dosažitelnosti cílů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Kontrola proveditelnosti</a:t>
            </a:r>
          </a:p>
          <a:p>
            <a:pPr algn="just"/>
            <a:endParaRPr lang="cs-CZ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Postup při formulaci výzkumného problému</a:t>
            </a:r>
          </a:p>
        </p:txBody>
      </p:sp>
    </p:spTree>
    <p:extLst>
      <p:ext uri="{BB962C8B-B14F-4D97-AF65-F5344CB8AC3E}">
        <p14:creationId xmlns:p14="http://schemas.microsoft.com/office/powerpoint/2010/main" val="38333795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07504" y="1059582"/>
            <a:ext cx="8856984" cy="3528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Creswell</a:t>
            </a: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Hypotézy používáme jen v kvantitativním výzkumu, v kvalitativním výzkumu se uplatňují zpravidla jen výzkumné otázky (VO).</a:t>
            </a:r>
          </a:p>
          <a:p>
            <a:pPr algn="just"/>
            <a:r>
              <a:rPr lang="cs-CZ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Punch</a:t>
            </a: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Hypotézy se mají používat, pokud je to vhodné, a nikoli automaticky či z povinnosti.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 pomocí kontrolních otázek:</a:t>
            </a:r>
          </a:p>
          <a:p>
            <a:pPr lvl="1" algn="just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Mohu pro každou specifickou otázku předem navrhnout predikci, co očekávám?</a:t>
            </a:r>
          </a:p>
          <a:p>
            <a:pPr lvl="1" algn="just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Vychází základ predikce z nějaké teorie?</a:t>
            </a:r>
          </a:p>
          <a:p>
            <a:pPr lvl="1" algn="just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Pokud ano, hypotézy zahrneme, jinak zůstaneme jen u VO.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Zahrnutí hypotéz do výzkumu</a:t>
            </a:r>
          </a:p>
        </p:txBody>
      </p:sp>
    </p:spTree>
    <p:extLst>
      <p:ext uri="{BB962C8B-B14F-4D97-AF65-F5344CB8AC3E}">
        <p14:creationId xmlns:p14="http://schemas.microsoft.com/office/powerpoint/2010/main" val="18889922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Zjednodušený model výzkumu (bez hypotéz)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AAA44044-BBF7-4D5B-9630-F518438AFF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788628"/>
            <a:ext cx="6911939" cy="3939881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764F8E74-E41B-45A0-8E68-2CCC1E825C5E}"/>
              </a:ext>
            </a:extLst>
          </p:cNvPr>
          <p:cNvSpPr/>
          <p:nvPr/>
        </p:nvSpPr>
        <p:spPr>
          <a:xfrm>
            <a:off x="6804248" y="4731990"/>
            <a:ext cx="2227096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500" dirty="0">
                <a:solidFill>
                  <a:srgbClr val="002060"/>
                </a:solidFill>
              </a:rPr>
              <a:t>Zdroj: </a:t>
            </a:r>
            <a:r>
              <a:rPr lang="cs-CZ" sz="1500" dirty="0" err="1">
                <a:solidFill>
                  <a:srgbClr val="002060"/>
                </a:solidFill>
              </a:rPr>
              <a:t>Punch</a:t>
            </a:r>
            <a:r>
              <a:rPr lang="cs-CZ" sz="1500" dirty="0">
                <a:solidFill>
                  <a:srgbClr val="002060"/>
                </a:solidFill>
              </a:rPr>
              <a:t> (2008)</a:t>
            </a:r>
          </a:p>
        </p:txBody>
      </p:sp>
    </p:spTree>
    <p:extLst>
      <p:ext uri="{BB962C8B-B14F-4D97-AF65-F5344CB8AC3E}">
        <p14:creationId xmlns:p14="http://schemas.microsoft.com/office/powerpoint/2010/main" val="2803156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Zjednodušený model výzkumu (s hypotézami)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64F8E74-E41B-45A0-8E68-2CCC1E825C5E}"/>
              </a:ext>
            </a:extLst>
          </p:cNvPr>
          <p:cNvSpPr/>
          <p:nvPr/>
        </p:nvSpPr>
        <p:spPr>
          <a:xfrm>
            <a:off x="6804248" y="4731990"/>
            <a:ext cx="2227096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500" dirty="0">
                <a:solidFill>
                  <a:srgbClr val="002060"/>
                </a:solidFill>
              </a:rPr>
              <a:t>Zdroj: </a:t>
            </a:r>
            <a:r>
              <a:rPr lang="cs-CZ" sz="1500" dirty="0" err="1">
                <a:solidFill>
                  <a:srgbClr val="002060"/>
                </a:solidFill>
              </a:rPr>
              <a:t>Punch</a:t>
            </a:r>
            <a:r>
              <a:rPr lang="cs-CZ" sz="1500" dirty="0">
                <a:solidFill>
                  <a:srgbClr val="002060"/>
                </a:solidFill>
              </a:rPr>
              <a:t> (2008)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11EFFEF2-1342-414B-9267-1E040802B9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693" y="843558"/>
            <a:ext cx="6980525" cy="374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277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1203598"/>
            <a:ext cx="8640960" cy="33843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Hypotéza je testovatelné tvrzení o vztazích mezi proměnnými.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Hypotézou můžeme testovat, zda existuje vztah mezi určitými skupinami s ohledem na nějakou proměnnou a můžeme použít formát „jestliže – pak“.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Formát formulace hypotéz</a:t>
            </a:r>
          </a:p>
        </p:txBody>
      </p:sp>
    </p:spTree>
    <p:extLst>
      <p:ext uri="{BB962C8B-B14F-4D97-AF65-F5344CB8AC3E}">
        <p14:creationId xmlns:p14="http://schemas.microsoft.com/office/powerpoint/2010/main" val="2974211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131590"/>
            <a:ext cx="8424936" cy="3600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Výzkumná otázka (</a:t>
            </a:r>
            <a:r>
              <a:rPr 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základní otázka (nebo otázky), které se výzkum týká a kterou řeší.  Je vyjádřením výzkumného problému v tázací formě.</a:t>
            </a:r>
          </a:p>
          <a:p>
            <a:pPr algn="just"/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Výzkumný cíl (</a:t>
            </a:r>
            <a:r>
              <a:rPr 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jasné sdělení, čeho chce výzkumník dosáhnout po dokončení výzkumu. Souvisí s výzkumnou otázkou.</a:t>
            </a:r>
          </a:p>
          <a:p>
            <a:pPr lvl="1" algn="just"/>
            <a:r>
              <a:rPr lang="cs-CZ" sz="1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Poznámka: Na formulaci výzkumného problému navazuje výběr a určení výzkumného designu.</a:t>
            </a:r>
          </a:p>
          <a:p>
            <a:pPr algn="just"/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Výzkumný design (</a:t>
            </a:r>
            <a:r>
              <a:rPr 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design) – uspořádání, rámec výzkumu pro sběr a analýzu dat, aby bylo možné odpovědět na výzkumné otázky a dosáhnout výzkumných cílů. Poskytuje zdůvodnění pro výběr datových zdrojů, výběr metod a technik sběru a analýzy dat.</a:t>
            </a:r>
          </a:p>
          <a:p>
            <a:pPr algn="just"/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Základní pojmy</a:t>
            </a:r>
          </a:p>
        </p:txBody>
      </p:sp>
    </p:spTree>
    <p:extLst>
      <p:ext uri="{BB962C8B-B14F-4D97-AF65-F5344CB8AC3E}">
        <p14:creationId xmlns:p14="http://schemas.microsoft.com/office/powerpoint/2010/main" val="32138913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1203598"/>
            <a:ext cx="8568952" cy="33843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 formulaci hypotéz je nutné se držet určitých zásad (Pavlica a kol., 2000):</a:t>
            </a:r>
          </a:p>
          <a:p>
            <a:pPr lvl="1" algn="just"/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měla by být formulována stručně, jednoznačně, logicky jednoduše</a:t>
            </a:r>
          </a:p>
          <a:p>
            <a:pPr lvl="1" algn="just"/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měla by být formulována ve formě oznamovací věty, nejčastěji implikace</a:t>
            </a:r>
          </a:p>
          <a:p>
            <a:pPr lvl="1" algn="just"/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měla by být ověřitelná, tj. všechny proměnné musejí být definovány operacionálně</a:t>
            </a:r>
          </a:p>
          <a:p>
            <a:pPr lvl="1" algn="just"/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měli bychom se vyhýbat slovům, která vyjadřují osobní a kulturní soudy či preference</a:t>
            </a:r>
          </a:p>
          <a:p>
            <a:pPr lvl="1" algn="just"/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hypotézu by neměla být vydávána definice nebo neurčité tvrzení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Formulace hypotéz</a:t>
            </a:r>
          </a:p>
        </p:txBody>
      </p:sp>
    </p:spTree>
    <p:extLst>
      <p:ext uri="{BB962C8B-B14F-4D97-AF65-F5344CB8AC3E}">
        <p14:creationId xmlns:p14="http://schemas.microsoft.com/office/powerpoint/2010/main" val="21228526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1203598"/>
            <a:ext cx="8640960" cy="33843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Výzkumník na základě formulace problému nebo výzkumných otázek formuluje hypotézy. 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Hypotéza: je podmíněný výrok o vztahu mezi dvěma nebo více proměnnými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Kritéria dobrých hypotéz:</a:t>
            </a:r>
          </a:p>
          <a:p>
            <a:pPr lvl="1" algn="just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hypotézy jsou výroky o vztazích mezi proměnnými v oznamovací větě,</a:t>
            </a:r>
          </a:p>
          <a:p>
            <a:pPr lvl="1" algn="just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hypotézy obsahují proměnné, které lze zjišťovat a měřit,</a:t>
            </a:r>
          </a:p>
          <a:p>
            <a:pPr lvl="1" algn="just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vztahy mezi proměnnými lze ověřovat.</a:t>
            </a:r>
          </a:p>
          <a:p>
            <a:pPr algn="just"/>
            <a:endParaRPr lang="cs-CZ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Definice hypotéz</a:t>
            </a:r>
          </a:p>
        </p:txBody>
      </p:sp>
    </p:spTree>
    <p:extLst>
      <p:ext uri="{BB962C8B-B14F-4D97-AF65-F5344CB8AC3E}">
        <p14:creationId xmlns:p14="http://schemas.microsoft.com/office/powerpoint/2010/main" val="24315114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1203598"/>
            <a:ext cx="8640960" cy="33843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Komplexní formulace výzkumného problému obsahuje: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Identifikace oblasti výzkumu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Identifikace tématu výzkumu v rámci dané oblasti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Formulace výzkumných otázek / formulace problému 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Formulace cílů  - používáme akčně orientovaných slov (sloves) jako – demonstrovat, vyhodnotit, navrhnout, …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Stanovení hypotéz (dají-li se použít).</a:t>
            </a:r>
          </a:p>
          <a:p>
            <a:pPr algn="just"/>
            <a:endParaRPr lang="cs-CZ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Formulace výzkumného problému - shrnutí</a:t>
            </a:r>
          </a:p>
        </p:txBody>
      </p:sp>
    </p:spTree>
    <p:extLst>
      <p:ext uri="{BB962C8B-B14F-4D97-AF65-F5344CB8AC3E}">
        <p14:creationId xmlns:p14="http://schemas.microsoft.com/office/powerpoint/2010/main" val="1520524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87824" y="2211710"/>
            <a:ext cx="2880320" cy="576064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4053345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03598"/>
            <a:ext cx="8496944" cy="34563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přitáhne pozornost a řekne, o čem výzkum (dizertační práce) je.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Účel názvu je pojmenovat, co děláme, výstižně, atraktivně i pro čtenáře/recenzenty, ale vhodně s ohledem na pravidla odborného textu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nemá být ani krátký, ani dlouhý a má mít dva základní prvky:</a:t>
            </a:r>
          </a:p>
          <a:p>
            <a:pPr lvl="1" algn="just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HLEDISKO – konkrétní oblast výzkumu, studie</a:t>
            </a:r>
          </a:p>
          <a:p>
            <a:pPr lvl="1" algn="just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PROČ – vysvětlit, proč toto hledisko je použito</a:t>
            </a:r>
          </a:p>
          <a:p>
            <a:pPr algn="just"/>
            <a:endParaRPr lang="cs-CZ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Téma a název výzkumu/výzkumného projektu/dizertační práce</a:t>
            </a:r>
          </a:p>
        </p:txBody>
      </p:sp>
    </p:spTree>
    <p:extLst>
      <p:ext uri="{BB962C8B-B14F-4D97-AF65-F5344CB8AC3E}">
        <p14:creationId xmlns:p14="http://schemas.microsoft.com/office/powerpoint/2010/main" val="904848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03598"/>
            <a:ext cx="8496944" cy="34563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předznamenává celou práci. Má být krátký, přesný a výstižný. 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Pokud možno má obsahovat klíčová slova, která charakterizují práci i příslušný postup.</a:t>
            </a:r>
          </a:p>
          <a:p>
            <a:pPr lvl="1" algn="just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upřesnění se dá použít podtitul.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Jiný druh názvu  přímo informuje o problému a cílech. </a:t>
            </a:r>
          </a:p>
          <a:p>
            <a:pPr lvl="1" algn="just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Obsahuje prvky dobře formulované výzkumné otázky.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Návrh názvu práce</a:t>
            </a:r>
          </a:p>
        </p:txBody>
      </p:sp>
    </p:spTree>
    <p:extLst>
      <p:ext uri="{BB962C8B-B14F-4D97-AF65-F5344CB8AC3E}">
        <p14:creationId xmlns:p14="http://schemas.microsoft.com/office/powerpoint/2010/main" val="1306330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8424936" cy="3600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Výzkumný námět vzniká jako nápad, obtížná situace k řešení.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Nejprve výzkumník pociťuje pochybnost, nesnáz, objeví se nápad.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Zdroje výzkumných námětů:</a:t>
            </a:r>
          </a:p>
          <a:p>
            <a:pPr lvl="1" algn="just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individuální zkušenost</a:t>
            </a:r>
          </a:p>
          <a:p>
            <a:pPr lvl="1" algn="just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odborné publikace (knihy a časopisy)</a:t>
            </a:r>
          </a:p>
          <a:p>
            <a:pPr lvl="1" algn="just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publicistika</a:t>
            </a:r>
          </a:p>
          <a:p>
            <a:pPr lvl="1" algn="just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osobní rozhovory</a:t>
            </a:r>
          </a:p>
          <a:p>
            <a:pPr lvl="1" algn="just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výsledky předchozích výzkumů</a:t>
            </a:r>
          </a:p>
          <a:p>
            <a:pPr lvl="1" algn="just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sdílené hodnoty</a:t>
            </a:r>
          </a:p>
          <a:p>
            <a:pPr lvl="1" algn="just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teorie (výzkumný problém je odvozován ze souhrnu tvrzení této teorie)</a:t>
            </a:r>
          </a:p>
          <a:p>
            <a:pPr algn="just"/>
            <a:endParaRPr lang="cs-CZ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Výzkumný námět/téma</a:t>
            </a:r>
          </a:p>
        </p:txBody>
      </p:sp>
    </p:spTree>
    <p:extLst>
      <p:ext uri="{BB962C8B-B14F-4D97-AF65-F5344CB8AC3E}">
        <p14:creationId xmlns:p14="http://schemas.microsoft.com/office/powerpoint/2010/main" val="3692342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1275606"/>
            <a:ext cx="8640960" cy="33843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Než začneme plánovat výzkum, je třeba mít myšlenku o tom, co chceme dělat.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Základním předpokladem zpracování výzkumného návrhu je formulace a vyjasnění výzkumného námětu.</a:t>
            </a:r>
          </a:p>
          <a:p>
            <a:pPr algn="just"/>
            <a:endParaRPr lang="cs-CZ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Východiska výzkumného námětu</a:t>
            </a:r>
          </a:p>
        </p:txBody>
      </p:sp>
    </p:spTree>
    <p:extLst>
      <p:ext uri="{BB962C8B-B14F-4D97-AF65-F5344CB8AC3E}">
        <p14:creationId xmlns:p14="http://schemas.microsoft.com/office/powerpoint/2010/main" val="3731689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8424936" cy="3600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Vědec na základě studia literatury, osobními rozhovory, pozorováním, studiem výsledků předchozích výzkumů zpřesňuje výzkumný námět a formuluje výzkumný problém.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je to problém?: "Problém je tázací věta nebo výrok, který se ptá: Jaký vztah existuje mezi dvěma nebo více proměnnými?" (</a:t>
            </a:r>
            <a:r>
              <a:rPr lang="cs-CZ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Kerlinger</a:t>
            </a: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1972, s. 32)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Problém: je výrok formulovaný ve formě otázky. Odpověď na tuto otázku je to, co hledáme výzkumem.</a:t>
            </a:r>
          </a:p>
          <a:p>
            <a:pPr algn="just"/>
            <a:r>
              <a:rPr lang="cs-CZ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Výzkumný problém se dá tedy vyjádřit pomocí výzkumného námětu a výzkumné otázky.</a:t>
            </a:r>
          </a:p>
          <a:p>
            <a:pPr algn="just"/>
            <a:endParaRPr lang="cs-CZ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Výběr a formulace výzkumného problému</a:t>
            </a:r>
          </a:p>
        </p:txBody>
      </p:sp>
    </p:spTree>
    <p:extLst>
      <p:ext uri="{BB962C8B-B14F-4D97-AF65-F5344CB8AC3E}">
        <p14:creationId xmlns:p14="http://schemas.microsoft.com/office/powerpoint/2010/main" val="3760212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987574"/>
            <a:ext cx="8640960" cy="36724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Formulace výzkumného problému je prvním a nejdůležitějším krokem výzkumného procesu. 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Výzkumný problém slouží jako základ výzkumné studie. Jestliže chceme jakýkoli problém vyřešit, musíme vědět, co je vlastně tím problémem a umět jej dobře a jasně popsat a identifikovat. Musíme jasně vědět, co chceme zjistit.</a:t>
            </a:r>
          </a:p>
          <a:p>
            <a:pPr marL="0" indent="0" algn="just">
              <a:buNone/>
            </a:pP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ALE: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Způsob, jakým formulujeme problém, určuje i následující kroky a postup výzkumu, tj. návrh designu studie, který dále použijeme, způsob výběru vzorku, výzkumný nástroj, typ analýzy atd.</a:t>
            </a:r>
          </a:p>
          <a:p>
            <a:pPr algn="just"/>
            <a:endParaRPr lang="cs-CZ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92888" cy="432047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Význam formulace výzkumného problému</a:t>
            </a:r>
          </a:p>
        </p:txBody>
      </p:sp>
    </p:spTree>
    <p:extLst>
      <p:ext uri="{BB962C8B-B14F-4D97-AF65-F5344CB8AC3E}">
        <p14:creationId xmlns:p14="http://schemas.microsoft.com/office/powerpoint/2010/main" val="31330399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47793f07-f03e-4db9-ad28-f269c2832db5"/>
</p:tagLst>
</file>

<file path=ppt/theme/theme1.xml><?xml version="1.0" encoding="utf-8"?>
<a:theme xmlns:a="http://schemas.openxmlformats.org/drawingml/2006/main" name="SLU">
  <a:themeElements>
    <a:clrScheme name="SLU-text">
      <a:dk1>
        <a:srgbClr val="981E3A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2344</TotalTime>
  <Words>1873</Words>
  <Application>Microsoft Office PowerPoint</Application>
  <PresentationFormat>Předvádění na obrazovce (16:9)</PresentationFormat>
  <Paragraphs>234</Paragraphs>
  <Slides>33</Slides>
  <Notes>31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37" baseType="lpstr">
      <vt:lpstr>Arial</vt:lpstr>
      <vt:lpstr>Calibri</vt:lpstr>
      <vt:lpstr>Times New Roman</vt:lpstr>
      <vt:lpstr>SLU</vt:lpstr>
      <vt:lpstr>Formulace výzkumného problému</vt:lpstr>
      <vt:lpstr>Základní pojmy</vt:lpstr>
      <vt:lpstr>Základní pojmy</vt:lpstr>
      <vt:lpstr>Téma a název výzkumu/výzkumného projektu/dizertační práce</vt:lpstr>
      <vt:lpstr>Návrh názvu práce</vt:lpstr>
      <vt:lpstr>Výzkumný námět/téma</vt:lpstr>
      <vt:lpstr>Východiska výzkumného námětu</vt:lpstr>
      <vt:lpstr>Výběr a formulace výzkumného problému</vt:lpstr>
      <vt:lpstr>Význam formulace výzkumného problému</vt:lpstr>
      <vt:lpstr>Identifikace výzkumného problému</vt:lpstr>
      <vt:lpstr>Výzkumná otázka</vt:lpstr>
      <vt:lpstr>Identifikace výzkumné otázky</vt:lpstr>
      <vt:lpstr>Formulace výzkumných cílů</vt:lpstr>
      <vt:lpstr>Cíle výzkumu</vt:lpstr>
      <vt:lpstr>Hlavní cíl výzkumu</vt:lpstr>
      <vt:lpstr>Charakteristiky hlavního cíle</vt:lpstr>
      <vt:lpstr>Formulace dílčích výzkumných cílů</vt:lpstr>
      <vt:lpstr>Charakteristika specifických cílů</vt:lpstr>
      <vt:lpstr>Příklad zaměření cílů výzkumu</vt:lpstr>
      <vt:lpstr>Charakteristika výzkumných cílů</vt:lpstr>
      <vt:lpstr>Charakteristika výzkumných cílů</vt:lpstr>
      <vt:lpstr>Schéma vazeb mezi problémem, cíli a otázkami</vt:lpstr>
      <vt:lpstr>Význam teorie pro psaní výzkumných otázek a cílů</vt:lpstr>
      <vt:lpstr>Proč je teorie důležitá?</vt:lpstr>
      <vt:lpstr>Postup při formulaci výzkumného problému</vt:lpstr>
      <vt:lpstr>Zahrnutí hypotéz do výzkumu</vt:lpstr>
      <vt:lpstr>Zjednodušený model výzkumu (bez hypotéz)</vt:lpstr>
      <vt:lpstr>Zjednodušený model výzkumu (s hypotézami)</vt:lpstr>
      <vt:lpstr>Formát formulace hypotéz</vt:lpstr>
      <vt:lpstr>Formulace hypotéz</vt:lpstr>
      <vt:lpstr>Definice hypotéz</vt:lpstr>
      <vt:lpstr>Formulace výzkumného problému - shrnutí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Iveta Palečková</cp:lastModifiedBy>
  <cp:revision>62</cp:revision>
  <dcterms:created xsi:type="dcterms:W3CDTF">2016-07-06T15:42:34Z</dcterms:created>
  <dcterms:modified xsi:type="dcterms:W3CDTF">2023-10-26T12:35:36Z</dcterms:modified>
</cp:coreProperties>
</file>