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57" r:id="rId3"/>
    <p:sldId id="267" r:id="rId4"/>
    <p:sldId id="265" r:id="rId5"/>
    <p:sldId id="268" r:id="rId6"/>
    <p:sldId id="269" r:id="rId7"/>
    <p:sldId id="270" r:id="rId8"/>
    <p:sldId id="297" r:id="rId9"/>
    <p:sldId id="271" r:id="rId10"/>
    <p:sldId id="274" r:id="rId11"/>
    <p:sldId id="276" r:id="rId12"/>
    <p:sldId id="277" r:id="rId13"/>
    <p:sldId id="278" r:id="rId14"/>
    <p:sldId id="279" r:id="rId15"/>
    <p:sldId id="280" r:id="rId16"/>
    <p:sldId id="298" r:id="rId17"/>
    <p:sldId id="281" r:id="rId18"/>
    <p:sldId id="299" r:id="rId19"/>
    <p:sldId id="284" r:id="rId20"/>
    <p:sldId id="287" r:id="rId21"/>
    <p:sldId id="300" r:id="rId22"/>
    <p:sldId id="288" r:id="rId23"/>
    <p:sldId id="289" r:id="rId24"/>
    <p:sldId id="290" r:id="rId25"/>
    <p:sldId id="302" r:id="rId26"/>
    <p:sldId id="303" r:id="rId27"/>
    <p:sldId id="304" r:id="rId28"/>
    <p:sldId id="305" r:id="rId29"/>
    <p:sldId id="293" r:id="rId30"/>
    <p:sldId id="296" r:id="rId31"/>
    <p:sldId id="294" r:id="rId32"/>
    <p:sldId id="295" r:id="rId33"/>
    <p:sldId id="301" r:id="rId34"/>
    <p:sldId id="263" r:id="rId35"/>
  </p:sldIdLst>
  <p:sldSz cx="9144000" cy="5143500" type="screen16x9"/>
  <p:notesSz cx="6858000" cy="9144000"/>
  <p:custDataLst>
    <p:tags r:id="rId37"/>
  </p:custDataLst>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77" y="80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26.10.2023</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31026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0124548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211559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7040245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22432605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13231633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41383514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39485994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3618681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22338351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3731466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1006371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4873245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40189421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23</a:t>
            </a:fld>
            <a:endParaRPr lang="cs-CZ"/>
          </a:p>
        </p:txBody>
      </p:sp>
    </p:spTree>
    <p:extLst>
      <p:ext uri="{BB962C8B-B14F-4D97-AF65-F5344CB8AC3E}">
        <p14:creationId xmlns:p14="http://schemas.microsoft.com/office/powerpoint/2010/main" val="42282355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24</a:t>
            </a:fld>
            <a:endParaRPr lang="cs-CZ"/>
          </a:p>
        </p:txBody>
      </p:sp>
    </p:spTree>
    <p:extLst>
      <p:ext uri="{BB962C8B-B14F-4D97-AF65-F5344CB8AC3E}">
        <p14:creationId xmlns:p14="http://schemas.microsoft.com/office/powerpoint/2010/main" val="9075863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25</a:t>
            </a:fld>
            <a:endParaRPr lang="cs-CZ"/>
          </a:p>
        </p:txBody>
      </p:sp>
    </p:spTree>
    <p:extLst>
      <p:ext uri="{BB962C8B-B14F-4D97-AF65-F5344CB8AC3E}">
        <p14:creationId xmlns:p14="http://schemas.microsoft.com/office/powerpoint/2010/main" val="414544628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26</a:t>
            </a:fld>
            <a:endParaRPr lang="cs-CZ"/>
          </a:p>
        </p:txBody>
      </p:sp>
    </p:spTree>
    <p:extLst>
      <p:ext uri="{BB962C8B-B14F-4D97-AF65-F5344CB8AC3E}">
        <p14:creationId xmlns:p14="http://schemas.microsoft.com/office/powerpoint/2010/main" val="34599714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27</a:t>
            </a:fld>
            <a:endParaRPr lang="cs-CZ"/>
          </a:p>
        </p:txBody>
      </p:sp>
    </p:spTree>
    <p:extLst>
      <p:ext uri="{BB962C8B-B14F-4D97-AF65-F5344CB8AC3E}">
        <p14:creationId xmlns:p14="http://schemas.microsoft.com/office/powerpoint/2010/main" val="25956956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28</a:t>
            </a:fld>
            <a:endParaRPr lang="cs-CZ"/>
          </a:p>
        </p:txBody>
      </p:sp>
    </p:spTree>
    <p:extLst>
      <p:ext uri="{BB962C8B-B14F-4D97-AF65-F5344CB8AC3E}">
        <p14:creationId xmlns:p14="http://schemas.microsoft.com/office/powerpoint/2010/main" val="391642034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29</a:t>
            </a:fld>
            <a:endParaRPr lang="cs-CZ"/>
          </a:p>
        </p:txBody>
      </p:sp>
    </p:spTree>
    <p:extLst>
      <p:ext uri="{BB962C8B-B14F-4D97-AF65-F5344CB8AC3E}">
        <p14:creationId xmlns:p14="http://schemas.microsoft.com/office/powerpoint/2010/main" val="34630093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30</a:t>
            </a:fld>
            <a:endParaRPr lang="cs-CZ"/>
          </a:p>
        </p:txBody>
      </p:sp>
    </p:spTree>
    <p:extLst>
      <p:ext uri="{BB962C8B-B14F-4D97-AF65-F5344CB8AC3E}">
        <p14:creationId xmlns:p14="http://schemas.microsoft.com/office/powerpoint/2010/main" val="1572559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42660341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31</a:t>
            </a:fld>
            <a:endParaRPr lang="cs-CZ"/>
          </a:p>
        </p:txBody>
      </p:sp>
    </p:spTree>
    <p:extLst>
      <p:ext uri="{BB962C8B-B14F-4D97-AF65-F5344CB8AC3E}">
        <p14:creationId xmlns:p14="http://schemas.microsoft.com/office/powerpoint/2010/main" val="42710750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32</a:t>
            </a:fld>
            <a:endParaRPr lang="cs-CZ"/>
          </a:p>
        </p:txBody>
      </p:sp>
    </p:spTree>
    <p:extLst>
      <p:ext uri="{BB962C8B-B14F-4D97-AF65-F5344CB8AC3E}">
        <p14:creationId xmlns:p14="http://schemas.microsoft.com/office/powerpoint/2010/main" val="33509813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33</a:t>
            </a:fld>
            <a:endParaRPr lang="cs-CZ"/>
          </a:p>
        </p:txBody>
      </p:sp>
    </p:spTree>
    <p:extLst>
      <p:ext uri="{BB962C8B-B14F-4D97-AF65-F5344CB8AC3E}">
        <p14:creationId xmlns:p14="http://schemas.microsoft.com/office/powerpoint/2010/main" val="293090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31840812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659199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2114839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9683380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2182817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1970483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solidFill>
                  <a:srgbClr val="000000"/>
                </a:solidFill>
              </a:defRPr>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dirty="0">
                <a:cs typeface="Times New Roman" panose="02020603050405020304" pitchFamily="18" charset="0"/>
              </a:rPr>
              <a:t>Prostor pro doplňující informace, poznámky</a:t>
            </a: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solidFill>
                  <a:srgbClr val="307871"/>
                </a:solidFill>
              </a:defRPr>
            </a:lvl1pPr>
          </a:lstStyle>
          <a:p>
            <a:fld id="{560808B9-4D1F-4069-9EB9-CD8802008F4E}" type="slidenum">
              <a:rPr lang="cs-CZ" smtClean="0"/>
              <a:pPr/>
              <a:t>‹#›</a:t>
            </a:fld>
            <a:endParaRPr lang="cs-CZ" dirty="0"/>
          </a:p>
        </p:txBody>
      </p:sp>
      <p:pic>
        <p:nvPicPr>
          <p:cNvPr id="10" name="Obrázek 9">
            <a:extLst>
              <a:ext uri="{FF2B5EF4-FFF2-40B4-BE49-F238E27FC236}">
                <a16:creationId xmlns:a16="http://schemas.microsoft.com/office/drawing/2014/main" id="{54008DE5-A60E-4243-8C9C-3A5FF532C22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796876" y="91600"/>
            <a:ext cx="1311628" cy="1099341"/>
          </a:xfrm>
          <a:prstGeom prst="rect">
            <a:avLst/>
          </a:prstGeom>
        </p:spPr>
      </p:pic>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hyperlink" Target="https://www.youtube.com/channel/UC2gcd-mfJUiUouhWvp5qLtw/videos" TargetMode="External"/><Relationship Id="rId3" Type="http://schemas.openxmlformats.org/officeDocument/2006/relationships/hyperlink" Target="https://www.writefull.com/" TargetMode="External"/><Relationship Id="rId7" Type="http://schemas.openxmlformats.org/officeDocument/2006/relationships/hyperlink" Target="https://www.aip.cz/podpora/nastroje/2527-writefull-startovaci-balicek-vsechny-produkty/"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hyperlink" Target="https://cite-slu-cz.writefull.ai/" TargetMode="External"/><Relationship Id="rId5" Type="http://schemas.openxmlformats.org/officeDocument/2006/relationships/hyperlink" Target="https://revise-slu-cz.writefull.ai/" TargetMode="External"/><Relationship Id="rId4" Type="http://schemas.openxmlformats.org/officeDocument/2006/relationships/hyperlink" Target="https://www.aip.cz/podpora/nastroje/2540-writefull-for-word-problemy-pri-instalaci/"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aeaweb.org/econlit/jelCodes.php?view=je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307871"/>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84576" cy="2376264"/>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Zpracování vědeckého textu a publikování</a:t>
            </a:r>
          </a:p>
        </p:txBody>
      </p:sp>
      <p:sp>
        <p:nvSpPr>
          <p:cNvPr id="3" name="Podnadpis 2"/>
          <p:cNvSpPr>
            <a:spLocks noGrp="1"/>
          </p:cNvSpPr>
          <p:nvPr>
            <p:ph type="subTitle" idx="4294967295"/>
          </p:nvPr>
        </p:nvSpPr>
        <p:spPr>
          <a:xfrm>
            <a:off x="1763688" y="4011910"/>
            <a:ext cx="3888432" cy="576064"/>
          </a:xfrm>
          <a:prstGeom prst="rect">
            <a:avLst/>
          </a:prstGeom>
        </p:spPr>
        <p:txBody>
          <a:bodyPr>
            <a:normAutofit/>
          </a:bodyPr>
          <a:lstStyle/>
          <a:p>
            <a:pPr marL="0" indent="0" algn="r">
              <a:buNone/>
            </a:pPr>
            <a:r>
              <a:rPr lang="cs-CZ" sz="1800" dirty="0">
                <a:solidFill>
                  <a:schemeClr val="bg1"/>
                </a:solidFill>
                <a:latin typeface="Times New Roman" panose="02020603050405020304" pitchFamily="18" charset="0"/>
                <a:cs typeface="Times New Roman" panose="02020603050405020304" pitchFamily="18" charset="0"/>
              </a:rPr>
              <a:t>Metodologie vědecké práce</a:t>
            </a:r>
          </a:p>
        </p:txBody>
      </p:sp>
      <p:sp>
        <p:nvSpPr>
          <p:cNvPr id="9" name="Podnadpis 2"/>
          <p:cNvSpPr txBox="1">
            <a:spLocks/>
          </p:cNvSpPr>
          <p:nvPr/>
        </p:nvSpPr>
        <p:spPr>
          <a:xfrm>
            <a:off x="6956047" y="4299942"/>
            <a:ext cx="2016224" cy="576064"/>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200" b="1" dirty="0">
                <a:solidFill>
                  <a:srgbClr val="307871"/>
                </a:solidFill>
                <a:latin typeface="Times New Roman" panose="02020603050405020304" pitchFamily="18" charset="0"/>
                <a:cs typeface="Times New Roman" panose="02020603050405020304" pitchFamily="18" charset="0"/>
              </a:rPr>
              <a:t>Iveta Palečková</a:t>
            </a:r>
            <a:endParaRPr lang="cs-CZ" altLang="cs-CZ" sz="1200" dirty="0">
              <a:solidFill>
                <a:srgbClr val="307871"/>
              </a:solidFill>
              <a:latin typeface="Times New Roman" panose="02020603050405020304" pitchFamily="18" charset="0"/>
              <a:cs typeface="Times New Roman" panose="02020603050405020304" pitchFamily="18" charset="0"/>
            </a:endParaRPr>
          </a:p>
        </p:txBody>
      </p:sp>
      <p:pic>
        <p:nvPicPr>
          <p:cNvPr id="10" name="Obrázek 9">
            <a:extLst>
              <a:ext uri="{FF2B5EF4-FFF2-40B4-BE49-F238E27FC236}">
                <a16:creationId xmlns:a16="http://schemas.microsoft.com/office/drawing/2014/main" id="{237D8CC9-8599-4194-B51D-CC030F9188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60528" y="195486"/>
            <a:ext cx="2664000" cy="2196729"/>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843558"/>
            <a:ext cx="8784976" cy="381642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Závěr – Shrnuje to nejdůležitější z předchozího textu.</a:t>
            </a:r>
          </a:p>
          <a:p>
            <a:pPr lvl="1" algn="just"/>
            <a:r>
              <a:rPr lang="cs-CZ" sz="1800" dirty="0">
                <a:solidFill>
                  <a:srgbClr val="002060"/>
                </a:solidFill>
                <a:latin typeface="Times New Roman" panose="02020603050405020304" pitchFamily="18" charset="0"/>
                <a:cs typeface="Times New Roman" panose="02020603050405020304" pitchFamily="18" charset="0"/>
              </a:rPr>
              <a:t>Představuje shrnutí postupu, dosažených výsledků a závěrů článku; neměl by obsahovat žádná nová zjištění, hypotézy, myšlenky. Závěr by měl informovat o dosažení cíle.</a:t>
            </a:r>
          </a:p>
          <a:p>
            <a:pPr algn="just"/>
            <a:r>
              <a:rPr lang="cs-CZ" sz="2200" dirty="0">
                <a:solidFill>
                  <a:srgbClr val="002060"/>
                </a:solidFill>
                <a:latin typeface="Times New Roman" panose="02020603050405020304" pitchFamily="18" charset="0"/>
                <a:cs typeface="Times New Roman" panose="02020603050405020304" pitchFamily="18" charset="0"/>
              </a:rPr>
              <a:t>Poděkování – považuje-li autor za vhodné poděkovat určité osobě či instituci za spolupráci (např. poskytnutá data), grantu (v případě řešení projektu je uvedení grantu podmínkou). Pozor – u projektů nutnost!</a:t>
            </a:r>
          </a:p>
          <a:p>
            <a:pPr algn="just"/>
            <a:r>
              <a:rPr lang="cs-CZ" sz="2200" dirty="0">
                <a:solidFill>
                  <a:srgbClr val="002060"/>
                </a:solidFill>
                <a:latin typeface="Times New Roman" panose="02020603050405020304" pitchFamily="18" charset="0"/>
                <a:cs typeface="Times New Roman" panose="02020603050405020304" pitchFamily="18" charset="0"/>
              </a:rPr>
              <a:t>Literatura – v případě vědeckého článku hovoříme o citované literatuře a jiných relevantních zdrojích, které byly využity při řešení problému. Veškeré použité zdroje by měly být v textu citovány.</a:t>
            </a:r>
          </a:p>
          <a:p>
            <a:pPr algn="just"/>
            <a:endParaRPr lang="cs-CZ" sz="2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Příklad struktury článku (4) </a:t>
            </a:r>
          </a:p>
        </p:txBody>
      </p:sp>
    </p:spTree>
    <p:extLst>
      <p:ext uri="{BB962C8B-B14F-4D97-AF65-F5344CB8AC3E}">
        <p14:creationId xmlns:p14="http://schemas.microsoft.com/office/powerpoint/2010/main" val="25250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Základní struktura (akronym </a:t>
            </a:r>
            <a:r>
              <a:rPr lang="cs-CZ" sz="2200" b="1" dirty="0">
                <a:solidFill>
                  <a:srgbClr val="002060"/>
                </a:solidFill>
                <a:latin typeface="Times New Roman" panose="02020603050405020304" pitchFamily="18" charset="0"/>
                <a:cs typeface="Times New Roman" panose="02020603050405020304" pitchFamily="18" charset="0"/>
              </a:rPr>
              <a:t>IMRAD</a:t>
            </a:r>
            <a:r>
              <a:rPr lang="cs-CZ" sz="2200" dirty="0">
                <a:solidFill>
                  <a:srgbClr val="002060"/>
                </a:solidFill>
                <a:latin typeface="Times New Roman" panose="02020603050405020304" pitchFamily="18" charset="0"/>
                <a:cs typeface="Times New Roman" panose="02020603050405020304" pitchFamily="18" charset="0"/>
              </a:rPr>
              <a:t>)</a:t>
            </a:r>
          </a:p>
          <a:p>
            <a:pPr algn="just"/>
            <a:r>
              <a:rPr lang="cs-CZ" sz="2200" dirty="0">
                <a:solidFill>
                  <a:srgbClr val="002060"/>
                </a:solidFill>
                <a:latin typeface="Times New Roman" panose="02020603050405020304" pitchFamily="18" charset="0"/>
                <a:cs typeface="Times New Roman" panose="02020603050405020304" pitchFamily="18" charset="0"/>
              </a:rPr>
              <a:t>(Tkadlec, E., 2007. Strategie a metody vědecké práce, Olomouc: UPOL, FP.)</a:t>
            </a:r>
          </a:p>
          <a:p>
            <a:pPr algn="just"/>
            <a:endParaRPr lang="cs-CZ" sz="2200" dirty="0">
              <a:solidFill>
                <a:srgbClr val="002060"/>
              </a:solidFill>
              <a:latin typeface="Times New Roman" panose="02020603050405020304" pitchFamily="18" charset="0"/>
              <a:cs typeface="Times New Roman" panose="02020603050405020304" pitchFamily="18" charset="0"/>
            </a:endParaRPr>
          </a:p>
          <a:p>
            <a:pPr algn="just"/>
            <a:r>
              <a:rPr lang="cs-CZ" sz="2200" dirty="0" err="1">
                <a:solidFill>
                  <a:srgbClr val="002060"/>
                </a:solidFill>
                <a:latin typeface="Times New Roman" panose="02020603050405020304" pitchFamily="18" charset="0"/>
                <a:cs typeface="Times New Roman" panose="02020603050405020304" pitchFamily="18" charset="0"/>
              </a:rPr>
              <a:t>Introduction</a:t>
            </a:r>
            <a:r>
              <a:rPr lang="cs-CZ" sz="2200" dirty="0">
                <a:solidFill>
                  <a:srgbClr val="002060"/>
                </a:solidFill>
                <a:latin typeface="Times New Roman" panose="02020603050405020304" pitchFamily="18" charset="0"/>
                <a:cs typeface="Times New Roman" panose="02020603050405020304" pitchFamily="18" charset="0"/>
              </a:rPr>
              <a:t>, </a:t>
            </a:r>
          </a:p>
          <a:p>
            <a:pPr algn="just"/>
            <a:r>
              <a:rPr lang="cs-CZ" sz="2200" dirty="0" err="1">
                <a:solidFill>
                  <a:srgbClr val="002060"/>
                </a:solidFill>
                <a:latin typeface="Times New Roman" panose="02020603050405020304" pitchFamily="18" charset="0"/>
                <a:cs typeface="Times New Roman" panose="02020603050405020304" pitchFamily="18" charset="0"/>
              </a:rPr>
              <a:t>Methods</a:t>
            </a:r>
            <a:r>
              <a:rPr lang="cs-CZ" sz="2200" dirty="0">
                <a:solidFill>
                  <a:srgbClr val="002060"/>
                </a:solidFill>
                <a:latin typeface="Times New Roman" panose="02020603050405020304" pitchFamily="18" charset="0"/>
                <a:cs typeface="Times New Roman" panose="02020603050405020304" pitchFamily="18" charset="0"/>
              </a:rPr>
              <a:t> (někdy </a:t>
            </a:r>
            <a:r>
              <a:rPr lang="cs-CZ" sz="2200" dirty="0" err="1">
                <a:solidFill>
                  <a:srgbClr val="002060"/>
                </a:solidFill>
                <a:latin typeface="Times New Roman" panose="02020603050405020304" pitchFamily="18" charset="0"/>
                <a:cs typeface="Times New Roman" panose="02020603050405020304" pitchFamily="18" charset="0"/>
              </a:rPr>
              <a:t>Materials</a:t>
            </a:r>
            <a:r>
              <a:rPr lang="cs-CZ" sz="2200" dirty="0">
                <a:solidFill>
                  <a:srgbClr val="002060"/>
                </a:solidFill>
                <a:latin typeface="Times New Roman" panose="02020603050405020304" pitchFamily="18" charset="0"/>
                <a:cs typeface="Times New Roman" panose="02020603050405020304" pitchFamily="18" charset="0"/>
              </a:rPr>
              <a:t> and </a:t>
            </a:r>
            <a:r>
              <a:rPr lang="cs-CZ" sz="2200" dirty="0" err="1">
                <a:solidFill>
                  <a:srgbClr val="002060"/>
                </a:solidFill>
                <a:latin typeface="Times New Roman" panose="02020603050405020304" pitchFamily="18" charset="0"/>
                <a:cs typeface="Times New Roman" panose="02020603050405020304" pitchFamily="18" charset="0"/>
              </a:rPr>
              <a:t>Method</a:t>
            </a:r>
            <a:r>
              <a:rPr lang="cs-CZ" sz="2200" dirty="0">
                <a:solidFill>
                  <a:srgbClr val="002060"/>
                </a:solidFill>
                <a:latin typeface="Times New Roman" panose="02020603050405020304" pitchFamily="18" charset="0"/>
                <a:cs typeface="Times New Roman" panose="02020603050405020304" pitchFamily="18" charset="0"/>
              </a:rPr>
              <a:t>)	 </a:t>
            </a:r>
          </a:p>
          <a:p>
            <a:pPr algn="just"/>
            <a:r>
              <a:rPr lang="cs-CZ" sz="2200" dirty="0" err="1">
                <a:solidFill>
                  <a:srgbClr val="002060"/>
                </a:solidFill>
                <a:latin typeface="Times New Roman" panose="02020603050405020304" pitchFamily="18" charset="0"/>
                <a:cs typeface="Times New Roman" panose="02020603050405020304" pitchFamily="18" charset="0"/>
              </a:rPr>
              <a:t>Results</a:t>
            </a:r>
            <a:r>
              <a:rPr lang="cs-CZ" sz="2200" dirty="0">
                <a:solidFill>
                  <a:srgbClr val="002060"/>
                </a:solidFill>
                <a:latin typeface="Times New Roman" panose="02020603050405020304" pitchFamily="18" charset="0"/>
                <a:cs typeface="Times New Roman" panose="02020603050405020304" pitchFamily="18" charset="0"/>
              </a:rPr>
              <a:t> and </a:t>
            </a:r>
          </a:p>
          <a:p>
            <a:pPr algn="just"/>
            <a:r>
              <a:rPr lang="cs-CZ" sz="2200" dirty="0" err="1">
                <a:solidFill>
                  <a:srgbClr val="002060"/>
                </a:solidFill>
                <a:latin typeface="Times New Roman" panose="02020603050405020304" pitchFamily="18" charset="0"/>
                <a:cs typeface="Times New Roman" panose="02020603050405020304" pitchFamily="18" charset="0"/>
              </a:rPr>
              <a:t>Discussion</a:t>
            </a:r>
            <a:r>
              <a:rPr lang="cs-CZ" sz="2200" dirty="0">
                <a:solidFill>
                  <a:srgbClr val="002060"/>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Struktura a organizace vědeckého článku v časopise</a:t>
            </a:r>
          </a:p>
        </p:txBody>
      </p:sp>
    </p:spTree>
    <p:extLst>
      <p:ext uri="{BB962C8B-B14F-4D97-AF65-F5344CB8AC3E}">
        <p14:creationId xmlns:p14="http://schemas.microsoft.com/office/powerpoint/2010/main" val="4204714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Nejlepší je ten název, který se skládá z nejmenšího možného počtu slov a současně adekvátně odráží obsah práce (</a:t>
            </a:r>
            <a:r>
              <a:rPr lang="cs-CZ" sz="2200" dirty="0" err="1">
                <a:solidFill>
                  <a:srgbClr val="002060"/>
                </a:solidFill>
                <a:latin typeface="Times New Roman" panose="02020603050405020304" pitchFamily="18" charset="0"/>
                <a:cs typeface="Times New Roman" panose="02020603050405020304" pitchFamily="18" charset="0"/>
              </a:rPr>
              <a:t>Day</a:t>
            </a:r>
            <a:r>
              <a:rPr lang="cs-CZ" sz="2200" dirty="0">
                <a:solidFill>
                  <a:srgbClr val="002060"/>
                </a:solidFill>
                <a:latin typeface="Times New Roman" panose="02020603050405020304" pitchFamily="18" charset="0"/>
                <a:cs typeface="Times New Roman" panose="02020603050405020304" pitchFamily="18" charset="0"/>
              </a:rPr>
              <a:t> 1998).</a:t>
            </a:r>
          </a:p>
          <a:p>
            <a:pPr algn="just"/>
            <a:r>
              <a:rPr lang="cs-CZ" sz="2200" dirty="0">
                <a:solidFill>
                  <a:srgbClr val="002060"/>
                </a:solidFill>
                <a:latin typeface="Times New Roman" panose="02020603050405020304" pitchFamily="18" charset="0"/>
                <a:cs typeface="Times New Roman" panose="02020603050405020304" pitchFamily="18" charset="0"/>
              </a:rPr>
              <a:t>Znamená to, že název má být krátký, ale dostatečně specifický, má mít správný syntax a současně být atraktivní pro co nejširší okruh čtenářů. </a:t>
            </a:r>
          </a:p>
          <a:p>
            <a:pPr algn="just"/>
            <a:r>
              <a:rPr lang="cs-CZ" sz="2200" dirty="0">
                <a:solidFill>
                  <a:srgbClr val="002060"/>
                </a:solidFill>
                <a:latin typeface="Times New Roman" panose="02020603050405020304" pitchFamily="18" charset="0"/>
                <a:cs typeface="Times New Roman" panose="02020603050405020304" pitchFamily="18" charset="0"/>
              </a:rPr>
              <a:t>Měl by být tvořen slovy vhodnými pro indexování a vyhledávání.</a:t>
            </a:r>
          </a:p>
          <a:p>
            <a:pPr algn="just"/>
            <a:r>
              <a:rPr lang="cs-CZ" sz="2200" dirty="0">
                <a:solidFill>
                  <a:srgbClr val="002060"/>
                </a:solidFill>
                <a:latin typeface="Times New Roman" panose="02020603050405020304" pitchFamily="18" charset="0"/>
                <a:cs typeface="Times New Roman" panose="02020603050405020304" pitchFamily="18" charset="0"/>
              </a:rPr>
              <a:t>Název, který se nevejde na dva řádky, je zcela určitě dlouhý. (max. 8-12 slov / 120 písmen).</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Název článku</a:t>
            </a:r>
          </a:p>
        </p:txBody>
      </p:sp>
    </p:spTree>
    <p:extLst>
      <p:ext uri="{BB962C8B-B14F-4D97-AF65-F5344CB8AC3E}">
        <p14:creationId xmlns:p14="http://schemas.microsoft.com/office/powerpoint/2010/main" val="1691046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Prací, které napsal jeden autor, je stále méně a průměrný počet autorů na článek neustále roste – tlak na odbornou publicitu.</a:t>
            </a:r>
          </a:p>
          <a:p>
            <a:pPr algn="just"/>
            <a:r>
              <a:rPr lang="cs-CZ" sz="2200" dirty="0">
                <a:solidFill>
                  <a:srgbClr val="002060"/>
                </a:solidFill>
                <a:latin typeface="Times New Roman" panose="02020603050405020304" pitchFamily="18" charset="0"/>
                <a:cs typeface="Times New Roman" panose="02020603050405020304" pitchFamily="18" charset="0"/>
              </a:rPr>
              <a:t>Autory by měli být jen ti, kteří k článku aktivně přispěli.</a:t>
            </a:r>
          </a:p>
          <a:p>
            <a:pPr algn="just"/>
            <a:r>
              <a:rPr lang="cs-CZ" sz="2200" dirty="0">
                <a:solidFill>
                  <a:srgbClr val="002060"/>
                </a:solidFill>
                <a:latin typeface="Times New Roman" panose="02020603050405020304" pitchFamily="18" charset="0"/>
                <a:cs typeface="Times New Roman" panose="02020603050405020304" pitchFamily="18" charset="0"/>
              </a:rPr>
              <a:t>Na seznamu autorů existují dvě významné pozice, které se odlišují od ostatních: první autor a poslední autor. </a:t>
            </a:r>
          </a:p>
          <a:p>
            <a:pPr algn="just"/>
            <a:r>
              <a:rPr lang="cs-CZ" sz="2200" dirty="0">
                <a:solidFill>
                  <a:srgbClr val="002060"/>
                </a:solidFill>
                <a:latin typeface="Times New Roman" panose="02020603050405020304" pitchFamily="18" charset="0"/>
                <a:cs typeface="Times New Roman" panose="02020603050405020304" pitchFamily="18" charset="0"/>
              </a:rPr>
              <a:t>První autor je ten, který práci píše a po diskusi s ostatními ji náležitě upravuje.</a:t>
            </a:r>
          </a:p>
          <a:p>
            <a:pPr algn="just"/>
            <a:r>
              <a:rPr lang="cs-CZ" sz="2200" dirty="0">
                <a:solidFill>
                  <a:srgbClr val="002060"/>
                </a:solidFill>
                <a:latin typeface="Times New Roman" panose="02020603050405020304" pitchFamily="18" charset="0"/>
                <a:cs typeface="Times New Roman" panose="02020603050405020304" pitchFamily="18" charset="0"/>
              </a:rPr>
              <a:t>Důležitá je adresa pracoviště včetně mailové adresy.</a:t>
            </a:r>
          </a:p>
          <a:p>
            <a:pPr algn="just"/>
            <a:r>
              <a:rPr lang="cs-CZ" sz="2200" dirty="0">
                <a:solidFill>
                  <a:srgbClr val="002060"/>
                </a:solidFill>
                <a:latin typeface="Times New Roman" panose="02020603050405020304" pitchFamily="18" charset="0"/>
                <a:cs typeface="Times New Roman" panose="02020603050405020304" pitchFamily="18" charset="0"/>
              </a:rPr>
              <a:t>Doktorand uvádí školící pracoviště.</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Autorství</a:t>
            </a:r>
          </a:p>
        </p:txBody>
      </p:sp>
    </p:spTree>
    <p:extLst>
      <p:ext uri="{BB962C8B-B14F-4D97-AF65-F5344CB8AC3E}">
        <p14:creationId xmlns:p14="http://schemas.microsoft.com/office/powerpoint/2010/main" val="3376972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Abstrakt práce je </a:t>
            </a:r>
            <a:r>
              <a:rPr lang="cs-CZ" sz="2200" dirty="0" err="1">
                <a:solidFill>
                  <a:srgbClr val="002060"/>
                </a:solidFill>
                <a:latin typeface="Times New Roman" panose="02020603050405020304" pitchFamily="18" charset="0"/>
                <a:cs typeface="Times New Roman" panose="02020603050405020304" pitchFamily="18" charset="0"/>
              </a:rPr>
              <a:t>miniverzí</a:t>
            </a:r>
            <a:r>
              <a:rPr lang="cs-CZ" sz="2200" dirty="0">
                <a:solidFill>
                  <a:srgbClr val="002060"/>
                </a:solidFill>
                <a:latin typeface="Times New Roman" panose="02020603050405020304" pitchFamily="18" charset="0"/>
                <a:cs typeface="Times New Roman" panose="02020603050405020304" pitchFamily="18" charset="0"/>
              </a:rPr>
              <a:t> práce, všech jejich oddílů IMRAD, proto se píše až jako poslední.</a:t>
            </a:r>
          </a:p>
          <a:p>
            <a:pPr algn="just"/>
            <a:r>
              <a:rPr lang="cs-CZ" sz="2200" dirty="0">
                <a:solidFill>
                  <a:srgbClr val="002060"/>
                </a:solidFill>
                <a:latin typeface="Times New Roman" panose="02020603050405020304" pitchFamily="18" charset="0"/>
                <a:cs typeface="Times New Roman" panose="02020603050405020304" pitchFamily="18" charset="0"/>
              </a:rPr>
              <a:t>Abstrakt by měl postupně podat informaci (1) o řešeném problému a hlavních cílech a rozsahu výzkumu, (2) o použitých metodách, (3) shrnout hlavní výsledky a (4) zformulovat hlavní závěry práce (co výsledky znamenají).</a:t>
            </a:r>
          </a:p>
          <a:p>
            <a:pPr algn="just"/>
            <a:r>
              <a:rPr lang="cs-CZ" sz="2200" dirty="0">
                <a:solidFill>
                  <a:srgbClr val="002060"/>
                </a:solidFill>
                <a:latin typeface="Times New Roman" panose="02020603050405020304" pitchFamily="18" charset="0"/>
                <a:cs typeface="Times New Roman" panose="02020603050405020304" pitchFamily="18" charset="0"/>
              </a:rPr>
              <a:t>Abstrakt by většinou neměl přesáhnout 250 slov (někdy až 400 slov) a měl by to být jeden odstavec.</a:t>
            </a:r>
          </a:p>
          <a:p>
            <a:pPr algn="just"/>
            <a:r>
              <a:rPr lang="cs-CZ" sz="2200" dirty="0">
                <a:solidFill>
                  <a:srgbClr val="002060"/>
                </a:solidFill>
                <a:latin typeface="Times New Roman" panose="02020603050405020304" pitchFamily="18" charset="0"/>
                <a:cs typeface="Times New Roman" panose="02020603050405020304" pitchFamily="18" charset="0"/>
              </a:rPr>
              <a:t>Za abstraktem se obyčejně uvádí kolem 5 klíčových slov. Ty by měly být seřazeny abecedně a neměly by opakovat slova z názvu práce.</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Abstrakt a klíčová slova</a:t>
            </a:r>
          </a:p>
        </p:txBody>
      </p:sp>
    </p:spTree>
    <p:extLst>
      <p:ext uri="{BB962C8B-B14F-4D97-AF65-F5344CB8AC3E}">
        <p14:creationId xmlns:p14="http://schemas.microsoft.com/office/powerpoint/2010/main" val="28436555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Má být zajímavý a upoutat širší okruh čtenářů i oponenta.</a:t>
            </a:r>
          </a:p>
          <a:p>
            <a:pPr algn="just"/>
            <a:r>
              <a:rPr lang="cs-CZ" sz="2200" dirty="0">
                <a:solidFill>
                  <a:srgbClr val="002060"/>
                </a:solidFill>
                <a:latin typeface="Times New Roman" panose="02020603050405020304" pitchFamily="18" charset="0"/>
                <a:cs typeface="Times New Roman" panose="02020603050405020304" pitchFamily="18" charset="0"/>
              </a:rPr>
              <a:t>Úvod má 3 hlavní úkoly: prostřednictvím odkazů na vybranou odbornou literaturu (1) definovat problém a ukázat, že tento problém je významný, (2) informovat o tom, kdo s problémem již něco dělal, pokud s ním někdo něco dělal a (3) explicitně říci, co chci s problémem udělat já. </a:t>
            </a:r>
          </a:p>
          <a:p>
            <a:pPr algn="just"/>
            <a:r>
              <a:rPr lang="cs-CZ" sz="2200" dirty="0">
                <a:solidFill>
                  <a:srgbClr val="002060"/>
                </a:solidFill>
                <a:latin typeface="Times New Roman" panose="02020603050405020304" pitchFamily="18" charset="0"/>
                <a:cs typeface="Times New Roman" panose="02020603050405020304" pitchFamily="18" charset="0"/>
              </a:rPr>
              <a:t>Ideální úvod je proto strukturovaný do 3, maximálně 4 odstavců.</a:t>
            </a:r>
          </a:p>
          <a:p>
            <a:pPr algn="just"/>
            <a:r>
              <a:rPr lang="cs-CZ" sz="2200" dirty="0">
                <a:solidFill>
                  <a:srgbClr val="002060"/>
                </a:solidFill>
                <a:latin typeface="Times New Roman" panose="02020603050405020304" pitchFamily="18" charset="0"/>
                <a:cs typeface="Times New Roman" panose="02020603050405020304" pitchFamily="18" charset="0"/>
              </a:rPr>
              <a:t>V prvních dvou naznačíme konceptuální problém práce, a to tak, že postupujeme od širšího problému ke specifickému. Ve třetím odstavci vyložíme naše cíle. Ty by měly logicky  vyplynout z popisu předchozího vývoje problému.</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Úvod - </a:t>
            </a:r>
            <a:r>
              <a:rPr lang="cs-CZ" dirty="0" err="1">
                <a:solidFill>
                  <a:srgbClr val="307871"/>
                </a:solidFill>
              </a:rPr>
              <a:t>Introduction</a:t>
            </a:r>
            <a:r>
              <a:rPr lang="cs-CZ" dirty="0">
                <a:solidFill>
                  <a:srgbClr val="307871"/>
                </a:solidFill>
              </a:rPr>
              <a:t> (1)</a:t>
            </a:r>
          </a:p>
        </p:txBody>
      </p:sp>
    </p:spTree>
    <p:extLst>
      <p:ext uri="{BB962C8B-B14F-4D97-AF65-F5344CB8AC3E}">
        <p14:creationId xmlns:p14="http://schemas.microsoft.com/office/powerpoint/2010/main" val="10260297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dirty="0">
                <a:solidFill>
                  <a:srgbClr val="002060"/>
                </a:solidFill>
                <a:latin typeface="Times New Roman" panose="02020603050405020304" pitchFamily="18" charset="0"/>
                <a:cs typeface="Times New Roman" panose="02020603050405020304" pitchFamily="18" charset="0"/>
              </a:rPr>
              <a:t>Definice problému, vysvětlení jeho širšího pozadí a zasazení problému do širšího kontextu je smyslem prvního odstavce, který má začínat jasnou a srozumitelnou větou.</a:t>
            </a:r>
          </a:p>
          <a:p>
            <a:pPr algn="just"/>
            <a:r>
              <a:rPr lang="cs-CZ" sz="1700" dirty="0">
                <a:solidFill>
                  <a:srgbClr val="002060"/>
                </a:solidFill>
                <a:latin typeface="Times New Roman" panose="02020603050405020304" pitchFamily="18" charset="0"/>
                <a:cs typeface="Times New Roman" panose="02020603050405020304" pitchFamily="18" charset="0"/>
              </a:rPr>
              <a:t>V dalším odstavci ukážeme, jaké jsou specifické projevy problému v konkrétním systému, který chceme studovat. V prvních dvou odstavcích odkazujeme pouze na zásadní klíčovou literaturu, která dokumentuje vývoj teorie, metod a evidence.</a:t>
            </a:r>
          </a:p>
          <a:p>
            <a:pPr algn="just"/>
            <a:r>
              <a:rPr lang="cs-CZ" sz="1700" dirty="0">
                <a:solidFill>
                  <a:srgbClr val="002060"/>
                </a:solidFill>
                <a:latin typeface="Times New Roman" panose="02020603050405020304" pitchFamily="18" charset="0"/>
                <a:cs typeface="Times New Roman" panose="02020603050405020304" pitchFamily="18" charset="0"/>
              </a:rPr>
              <a:t>V posledním odstavci (zpravidla třetím) vyjádříme explicitně, co je cílem práce: co a jak bude zkoumáno (metoda, metodický přístup), případně formulujeme hypotézy.</a:t>
            </a:r>
          </a:p>
          <a:p>
            <a:pPr algn="just"/>
            <a:r>
              <a:rPr lang="cs-CZ" sz="1700" dirty="0">
                <a:solidFill>
                  <a:srgbClr val="002060"/>
                </a:solidFill>
                <a:latin typeface="Times New Roman" panose="02020603050405020304" pitchFamily="18" charset="0"/>
                <a:cs typeface="Times New Roman" panose="02020603050405020304" pitchFamily="18" charset="0"/>
              </a:rPr>
              <a:t>Dobré je také připojení hlavního výsledku se zdůrazněním jeho významu.</a:t>
            </a:r>
          </a:p>
          <a:p>
            <a:pPr algn="just"/>
            <a:r>
              <a:rPr lang="cs-CZ" sz="1700" dirty="0">
                <a:solidFill>
                  <a:srgbClr val="002060"/>
                </a:solidFill>
                <a:latin typeface="Times New Roman" panose="02020603050405020304" pitchFamily="18" charset="0"/>
                <a:cs typeface="Times New Roman" panose="02020603050405020304" pitchFamily="18" charset="0"/>
              </a:rPr>
              <a:t>Z hlediska formálního píšeme Úvod většinou v přítomném čase, neboť mluvíme o akceptovaných faktech. Úvod je správným místem pro definici zkratek, které chceme dále v textu používat, nebo pro vysvětlení specifických termínů.</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Úvod - </a:t>
            </a:r>
            <a:r>
              <a:rPr lang="cs-CZ" dirty="0" err="1">
                <a:solidFill>
                  <a:srgbClr val="307871"/>
                </a:solidFill>
              </a:rPr>
              <a:t>Introduction</a:t>
            </a:r>
            <a:r>
              <a:rPr lang="cs-CZ" dirty="0">
                <a:solidFill>
                  <a:srgbClr val="307871"/>
                </a:solidFill>
              </a:rPr>
              <a:t> (2)</a:t>
            </a:r>
          </a:p>
        </p:txBody>
      </p:sp>
    </p:spTree>
    <p:extLst>
      <p:ext uri="{BB962C8B-B14F-4D97-AF65-F5344CB8AC3E}">
        <p14:creationId xmlns:p14="http://schemas.microsoft.com/office/powerpoint/2010/main" val="592435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solidFill>
                  <a:srgbClr val="002060"/>
                </a:solidFill>
                <a:latin typeface="Times New Roman" panose="02020603050405020304" pitchFamily="18" charset="0"/>
                <a:cs typeface="Times New Roman" panose="02020603050405020304" pitchFamily="18" charset="0"/>
              </a:rPr>
              <a:t>Jestliže se v </a:t>
            </a:r>
            <a:r>
              <a:rPr lang="cs-CZ" sz="2000" dirty="0" err="1">
                <a:solidFill>
                  <a:srgbClr val="002060"/>
                </a:solidFill>
                <a:latin typeface="Times New Roman" panose="02020603050405020304" pitchFamily="18" charset="0"/>
                <a:cs typeface="Times New Roman" panose="02020603050405020304" pitchFamily="18" charset="0"/>
              </a:rPr>
              <a:t>Introduction</a:t>
            </a:r>
            <a:r>
              <a:rPr lang="cs-CZ" sz="2000" dirty="0">
                <a:solidFill>
                  <a:srgbClr val="002060"/>
                </a:solidFill>
                <a:latin typeface="Times New Roman" panose="02020603050405020304" pitchFamily="18" charset="0"/>
                <a:cs typeface="Times New Roman" panose="02020603050405020304" pitchFamily="18" charset="0"/>
              </a:rPr>
              <a:t> zmíníme o metodě, kterou použijeme k řešení problému, zde je prostor pro poskytnutí všech nutných detailů. Jsou to všechny informace, bez kterých nelze práci reprodukovat. </a:t>
            </a:r>
          </a:p>
          <a:p>
            <a:pPr algn="just"/>
            <a:r>
              <a:rPr lang="cs-CZ" sz="2000" dirty="0">
                <a:solidFill>
                  <a:srgbClr val="002060"/>
                </a:solidFill>
                <a:latin typeface="Times New Roman" panose="02020603050405020304" pitchFamily="18" charset="0"/>
                <a:cs typeface="Times New Roman" panose="02020603050405020304" pitchFamily="18" charset="0"/>
              </a:rPr>
              <a:t>Jako první bývá Study </a:t>
            </a:r>
            <a:r>
              <a:rPr lang="cs-CZ" sz="2000" dirty="0" err="1">
                <a:solidFill>
                  <a:srgbClr val="002060"/>
                </a:solidFill>
                <a:latin typeface="Times New Roman" panose="02020603050405020304" pitchFamily="18" charset="0"/>
                <a:cs typeface="Times New Roman" panose="02020603050405020304" pitchFamily="18" charset="0"/>
              </a:rPr>
              <a:t>Site</a:t>
            </a:r>
            <a:r>
              <a:rPr lang="cs-CZ" sz="2000" dirty="0">
                <a:solidFill>
                  <a:srgbClr val="002060"/>
                </a:solidFill>
                <a:latin typeface="Times New Roman" panose="02020603050405020304" pitchFamily="18" charset="0"/>
                <a:cs typeface="Times New Roman" panose="02020603050405020304" pitchFamily="18" charset="0"/>
              </a:rPr>
              <a:t>, která přináší detailní popis studovaného místa.</a:t>
            </a:r>
          </a:p>
          <a:p>
            <a:pPr algn="just"/>
            <a:r>
              <a:rPr lang="cs-CZ" sz="2000" dirty="0">
                <a:solidFill>
                  <a:srgbClr val="002060"/>
                </a:solidFill>
                <a:latin typeface="Times New Roman" panose="02020603050405020304" pitchFamily="18" charset="0"/>
                <a:cs typeface="Times New Roman" panose="02020603050405020304" pitchFamily="18" charset="0"/>
              </a:rPr>
              <a:t>Další subkapitoly mohou být </a:t>
            </a:r>
            <a:r>
              <a:rPr lang="cs-CZ" sz="2000" dirty="0" err="1">
                <a:solidFill>
                  <a:srgbClr val="002060"/>
                </a:solidFill>
                <a:latin typeface="Times New Roman" panose="02020603050405020304" pitchFamily="18" charset="0"/>
                <a:cs typeface="Times New Roman" panose="02020603050405020304" pitchFamily="18" charset="0"/>
              </a:rPr>
              <a:t>Materials</a:t>
            </a:r>
            <a:r>
              <a:rPr lang="cs-CZ" sz="2000" dirty="0">
                <a:solidFill>
                  <a:srgbClr val="002060"/>
                </a:solidFill>
                <a:latin typeface="Times New Roman" panose="02020603050405020304" pitchFamily="18" charset="0"/>
                <a:cs typeface="Times New Roman" panose="02020603050405020304" pitchFamily="18" charset="0"/>
              </a:rPr>
              <a:t>, Data,  </a:t>
            </a:r>
            <a:r>
              <a:rPr lang="cs-CZ" sz="2000" dirty="0" err="1">
                <a:solidFill>
                  <a:srgbClr val="002060"/>
                </a:solidFill>
                <a:latin typeface="Times New Roman" panose="02020603050405020304" pitchFamily="18" charset="0"/>
                <a:cs typeface="Times New Roman" panose="02020603050405020304" pitchFamily="18" charset="0"/>
              </a:rPr>
              <a:t>Methods</a:t>
            </a:r>
            <a:r>
              <a:rPr lang="cs-CZ" sz="2000" dirty="0">
                <a:solidFill>
                  <a:srgbClr val="002060"/>
                </a:solidFill>
                <a:latin typeface="Times New Roman" panose="02020603050405020304" pitchFamily="18" charset="0"/>
                <a:cs typeface="Times New Roman" panose="02020603050405020304" pitchFamily="18" charset="0"/>
              </a:rPr>
              <a:t> and </a:t>
            </a:r>
            <a:r>
              <a:rPr lang="cs-CZ" sz="2000" dirty="0" err="1">
                <a:solidFill>
                  <a:srgbClr val="002060"/>
                </a:solidFill>
                <a:latin typeface="Times New Roman" panose="02020603050405020304" pitchFamily="18" charset="0"/>
                <a:cs typeface="Times New Roman" panose="02020603050405020304" pitchFamily="18" charset="0"/>
              </a:rPr>
              <a:t>Statistical</a:t>
            </a:r>
            <a:r>
              <a:rPr lang="cs-CZ" sz="2000" dirty="0">
                <a:solidFill>
                  <a:srgbClr val="002060"/>
                </a:solidFill>
                <a:latin typeface="Times New Roman" panose="02020603050405020304" pitchFamily="18" charset="0"/>
                <a:cs typeface="Times New Roman" panose="02020603050405020304" pitchFamily="18" charset="0"/>
              </a:rPr>
              <a:t> </a:t>
            </a:r>
            <a:r>
              <a:rPr lang="cs-CZ" sz="2000" dirty="0" err="1">
                <a:solidFill>
                  <a:srgbClr val="002060"/>
                </a:solidFill>
                <a:latin typeface="Times New Roman" panose="02020603050405020304" pitchFamily="18" charset="0"/>
                <a:cs typeface="Times New Roman" panose="02020603050405020304" pitchFamily="18" charset="0"/>
              </a:rPr>
              <a:t>Analysis</a:t>
            </a:r>
            <a:r>
              <a:rPr lang="cs-CZ" sz="2000" dirty="0">
                <a:solidFill>
                  <a:srgbClr val="002060"/>
                </a:solidFill>
                <a:latin typeface="Times New Roman" panose="02020603050405020304" pitchFamily="18" charset="0"/>
                <a:cs typeface="Times New Roman" panose="02020603050405020304" pitchFamily="18" charset="0"/>
              </a:rPr>
              <a:t>.</a:t>
            </a:r>
          </a:p>
          <a:p>
            <a:pPr algn="just"/>
            <a:r>
              <a:rPr lang="cs-CZ" sz="2000" dirty="0">
                <a:solidFill>
                  <a:srgbClr val="002060"/>
                </a:solidFill>
                <a:latin typeface="Times New Roman" panose="02020603050405020304" pitchFamily="18" charset="0"/>
                <a:cs typeface="Times New Roman" panose="02020603050405020304" pitchFamily="18" charset="0"/>
              </a:rPr>
              <a:t>Ujistíme se ale předem, jaké členění je v daném časopise obvyklé.</a:t>
            </a:r>
          </a:p>
          <a:p>
            <a:pPr algn="just"/>
            <a:r>
              <a:rPr lang="cs-CZ" sz="2000" dirty="0">
                <a:solidFill>
                  <a:srgbClr val="002060"/>
                </a:solidFill>
                <a:latin typeface="Times New Roman" panose="02020603050405020304" pitchFamily="18" charset="0"/>
                <a:cs typeface="Times New Roman" panose="02020603050405020304" pitchFamily="18" charset="0"/>
              </a:rPr>
              <a:t>Pro členění kapitoly se dvě hierarchické úrovně zpravidla plně postačují pro potřeby článku. Tři úrovně jsou v běžných článcích zpravidla povolené maximum.</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err="1">
                <a:solidFill>
                  <a:srgbClr val="307871"/>
                </a:solidFill>
              </a:rPr>
              <a:t>Materials</a:t>
            </a:r>
            <a:r>
              <a:rPr lang="cs-CZ" dirty="0">
                <a:solidFill>
                  <a:srgbClr val="307871"/>
                </a:solidFill>
              </a:rPr>
              <a:t> (Data) and </a:t>
            </a:r>
            <a:r>
              <a:rPr lang="cs-CZ" dirty="0" err="1">
                <a:solidFill>
                  <a:srgbClr val="307871"/>
                </a:solidFill>
              </a:rPr>
              <a:t>Methods</a:t>
            </a:r>
            <a:r>
              <a:rPr lang="cs-CZ" dirty="0">
                <a:solidFill>
                  <a:srgbClr val="307871"/>
                </a:solidFill>
              </a:rPr>
              <a:t> (1)</a:t>
            </a:r>
          </a:p>
        </p:txBody>
      </p:sp>
    </p:spTree>
    <p:extLst>
      <p:ext uri="{BB962C8B-B14F-4D97-AF65-F5344CB8AC3E}">
        <p14:creationId xmlns:p14="http://schemas.microsoft.com/office/powerpoint/2010/main" val="5127649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solidFill>
                  <a:srgbClr val="002060"/>
                </a:solidFill>
                <a:latin typeface="Times New Roman" panose="02020603050405020304" pitchFamily="18" charset="0"/>
                <a:cs typeface="Times New Roman" panose="02020603050405020304" pitchFamily="18" charset="0"/>
              </a:rPr>
              <a:t>V těchto podkapitolách uvedeme všechny důležité informace týkající se metodologie výzkumu, sběru a výběru dat, výzkumného designu, měření.</a:t>
            </a:r>
          </a:p>
          <a:p>
            <a:pPr algn="just"/>
            <a:r>
              <a:rPr lang="cs-CZ" sz="2000" dirty="0">
                <a:solidFill>
                  <a:srgbClr val="002060"/>
                </a:solidFill>
                <a:latin typeface="Times New Roman" panose="02020603050405020304" pitchFamily="18" charset="0"/>
                <a:cs typeface="Times New Roman" panose="02020603050405020304" pitchFamily="18" charset="0"/>
              </a:rPr>
              <a:t>Poslední subkapitolou metodické časti bývá popis analýzy dat. Zde definujeme proměnné a popíšeme, jaké statistické metody jsme použili k jejich analýze.</a:t>
            </a:r>
          </a:p>
          <a:p>
            <a:pPr algn="just"/>
            <a:r>
              <a:rPr lang="cs-CZ" sz="2000" dirty="0">
                <a:solidFill>
                  <a:srgbClr val="002060"/>
                </a:solidFill>
                <a:latin typeface="Times New Roman" panose="02020603050405020304" pitchFamily="18" charset="0"/>
                <a:cs typeface="Times New Roman" panose="02020603050405020304" pitchFamily="18" charset="0"/>
              </a:rPr>
              <a:t>Běžné postupy (např. výpočet směrodatné odchylky) ovšem nevysvětlujeme! </a:t>
            </a:r>
          </a:p>
          <a:p>
            <a:pPr algn="just"/>
            <a:r>
              <a:rPr lang="cs-CZ" sz="2000" dirty="0">
                <a:solidFill>
                  <a:srgbClr val="002060"/>
                </a:solidFill>
                <a:latin typeface="Times New Roman" panose="02020603050405020304" pitchFamily="18" charset="0"/>
                <a:cs typeface="Times New Roman" panose="02020603050405020304" pitchFamily="18" charset="0"/>
              </a:rPr>
              <a:t>Kapitola se zpravidla uzavírá odkazem na statistický software (R, STATA, SPSS).</a:t>
            </a:r>
          </a:p>
          <a:p>
            <a:pPr algn="just"/>
            <a:r>
              <a:rPr lang="cs-CZ" sz="2000" dirty="0">
                <a:solidFill>
                  <a:srgbClr val="002060"/>
                </a:solidFill>
                <a:latin typeface="Times New Roman" panose="02020603050405020304" pitchFamily="18" charset="0"/>
                <a:cs typeface="Times New Roman" panose="02020603050405020304" pitchFamily="18" charset="0"/>
              </a:rPr>
              <a:t>V celé kapitole se používá často minulý čas.</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err="1">
                <a:solidFill>
                  <a:srgbClr val="307871"/>
                </a:solidFill>
              </a:rPr>
              <a:t>Materials</a:t>
            </a:r>
            <a:r>
              <a:rPr lang="cs-CZ" dirty="0">
                <a:solidFill>
                  <a:srgbClr val="307871"/>
                </a:solidFill>
              </a:rPr>
              <a:t> (Data) and </a:t>
            </a:r>
            <a:r>
              <a:rPr lang="cs-CZ" dirty="0" err="1">
                <a:solidFill>
                  <a:srgbClr val="307871"/>
                </a:solidFill>
              </a:rPr>
              <a:t>Methods</a:t>
            </a:r>
            <a:r>
              <a:rPr lang="cs-CZ" dirty="0">
                <a:solidFill>
                  <a:srgbClr val="307871"/>
                </a:solidFill>
              </a:rPr>
              <a:t> (2)</a:t>
            </a:r>
          </a:p>
        </p:txBody>
      </p:sp>
    </p:spTree>
    <p:extLst>
      <p:ext uri="{BB962C8B-B14F-4D97-AF65-F5344CB8AC3E}">
        <p14:creationId xmlns:p14="http://schemas.microsoft.com/office/powerpoint/2010/main" val="2567294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solidFill>
                  <a:srgbClr val="002060"/>
                </a:solidFill>
                <a:latin typeface="Times New Roman" panose="02020603050405020304" pitchFamily="18" charset="0"/>
                <a:cs typeface="Times New Roman" panose="02020603050405020304" pitchFamily="18" charset="0"/>
              </a:rPr>
              <a:t>Kapitola </a:t>
            </a:r>
            <a:r>
              <a:rPr lang="cs-CZ" sz="2000" dirty="0" err="1">
                <a:solidFill>
                  <a:srgbClr val="002060"/>
                </a:solidFill>
                <a:latin typeface="Times New Roman" panose="02020603050405020304" pitchFamily="18" charset="0"/>
                <a:cs typeface="Times New Roman" panose="02020603050405020304" pitchFamily="18" charset="0"/>
              </a:rPr>
              <a:t>Results</a:t>
            </a:r>
            <a:r>
              <a:rPr lang="cs-CZ" sz="2000" dirty="0">
                <a:solidFill>
                  <a:srgbClr val="002060"/>
                </a:solidFill>
                <a:latin typeface="Times New Roman" panose="02020603050405020304" pitchFamily="18" charset="0"/>
                <a:cs typeface="Times New Roman" panose="02020603050405020304" pitchFamily="18" charset="0"/>
              </a:rPr>
              <a:t> je jádrem článku. Pokud jsou data v pořádku, má článkem větší naději na přijetí k publikaci. Jednotlivé výsledky se postupně seřadí od jednoduchých až po složitější.</a:t>
            </a:r>
          </a:p>
          <a:p>
            <a:pPr algn="just"/>
            <a:r>
              <a:rPr lang="cs-CZ" sz="2000" dirty="0">
                <a:solidFill>
                  <a:srgbClr val="002060"/>
                </a:solidFill>
                <a:latin typeface="Times New Roman" panose="02020603050405020304" pitchFamily="18" charset="0"/>
                <a:cs typeface="Times New Roman" panose="02020603050405020304" pitchFamily="18" charset="0"/>
              </a:rPr>
              <a:t>Často tato kapitola zůstává oddělena od metodické i diskusní části. </a:t>
            </a:r>
          </a:p>
          <a:p>
            <a:pPr algn="just"/>
            <a:r>
              <a:rPr lang="cs-CZ" sz="2000" dirty="0">
                <a:solidFill>
                  <a:srgbClr val="002060"/>
                </a:solidFill>
                <a:latin typeface="Times New Roman" panose="02020603050405020304" pitchFamily="18" charset="0"/>
                <a:cs typeface="Times New Roman" panose="02020603050405020304" pitchFamily="18" charset="0"/>
              </a:rPr>
              <a:t>Měly by zde být odkazy na tabulky a grafy. Hned v první větě jdeme přímo k věci. Jednotlivé výsledky konstatujeme, nikoliv interpretujeme. To je až věcí diskuse.</a:t>
            </a:r>
          </a:p>
          <a:p>
            <a:pPr algn="just"/>
            <a:r>
              <a:rPr lang="cs-CZ" sz="2000" dirty="0">
                <a:solidFill>
                  <a:srgbClr val="002060"/>
                </a:solidFill>
                <a:latin typeface="Times New Roman" panose="02020603050405020304" pitchFamily="18" charset="0"/>
                <a:cs typeface="Times New Roman" panose="02020603050405020304" pitchFamily="18" charset="0"/>
              </a:rPr>
              <a:t>Nedílnou součástí výsledků jsou statistické analýzy a doprovázející tabulky a grafy.</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Výsledky  - </a:t>
            </a:r>
            <a:r>
              <a:rPr lang="cs-CZ" dirty="0" err="1">
                <a:solidFill>
                  <a:srgbClr val="307871"/>
                </a:solidFill>
              </a:rPr>
              <a:t>Results</a:t>
            </a:r>
            <a:endParaRPr lang="cs-CZ" dirty="0">
              <a:solidFill>
                <a:srgbClr val="307871"/>
              </a:solidFill>
            </a:endParaRPr>
          </a:p>
        </p:txBody>
      </p:sp>
    </p:spTree>
    <p:extLst>
      <p:ext uri="{BB962C8B-B14F-4D97-AF65-F5344CB8AC3E}">
        <p14:creationId xmlns:p14="http://schemas.microsoft.com/office/powerpoint/2010/main" val="1831077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203598"/>
            <a:ext cx="8424936" cy="331236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solidFill>
                  <a:srgbClr val="002060"/>
                </a:solidFill>
                <a:latin typeface="Times New Roman" panose="02020603050405020304" pitchFamily="18" charset="0"/>
                <a:cs typeface="Times New Roman" panose="02020603050405020304" pitchFamily="18" charset="0"/>
              </a:rPr>
              <a:t>Veškeré poznatky a výsledky vědecké práce je třeba zveřejnit, aby se s nimi mohli seznámit také ostatní vědci zabývající se danou problematikou.</a:t>
            </a:r>
          </a:p>
          <a:p>
            <a:pPr algn="just"/>
            <a:r>
              <a:rPr lang="cs-CZ" sz="2000" dirty="0">
                <a:solidFill>
                  <a:srgbClr val="002060"/>
                </a:solidFill>
                <a:latin typeface="Times New Roman" panose="02020603050405020304" pitchFamily="18" charset="0"/>
                <a:cs typeface="Times New Roman" panose="02020603050405020304" pitchFamily="18" charset="0"/>
              </a:rPr>
              <a:t>Formy zveřejnění výsledků:</a:t>
            </a:r>
          </a:p>
          <a:p>
            <a:pPr lvl="1" algn="just"/>
            <a:r>
              <a:rPr lang="cs-CZ" sz="1600" dirty="0">
                <a:solidFill>
                  <a:srgbClr val="002060"/>
                </a:solidFill>
                <a:latin typeface="Times New Roman" panose="02020603050405020304" pitchFamily="18" charset="0"/>
                <a:cs typeface="Times New Roman" panose="02020603050405020304" pitchFamily="18" charset="0"/>
              </a:rPr>
              <a:t>přednáška na konferenci</a:t>
            </a:r>
          </a:p>
          <a:p>
            <a:pPr lvl="1" algn="just"/>
            <a:r>
              <a:rPr lang="cs-CZ" sz="1600" dirty="0">
                <a:solidFill>
                  <a:srgbClr val="002060"/>
                </a:solidFill>
                <a:latin typeface="Times New Roman" panose="02020603050405020304" pitchFamily="18" charset="0"/>
                <a:cs typeface="Times New Roman" panose="02020603050405020304" pitchFamily="18" charset="0"/>
              </a:rPr>
              <a:t>publikace v časopisech </a:t>
            </a:r>
          </a:p>
          <a:p>
            <a:pPr algn="just"/>
            <a:r>
              <a:rPr lang="cs-CZ" sz="2000" dirty="0">
                <a:solidFill>
                  <a:srgbClr val="002060"/>
                </a:solidFill>
                <a:latin typeface="Times New Roman" panose="02020603050405020304" pitchFamily="18" charset="0"/>
                <a:cs typeface="Times New Roman" panose="02020603050405020304" pitchFamily="18" charset="0"/>
              </a:rPr>
              <a:t>Publikace musí prezentovat objektivní hodnocení výsledků a její přijetí je realizováno na základě kladných/doporučujících recenzí. </a:t>
            </a:r>
          </a:p>
          <a:p>
            <a:pPr algn="just"/>
            <a:r>
              <a:rPr lang="cs-CZ" sz="2000" dirty="0">
                <a:solidFill>
                  <a:srgbClr val="002060"/>
                </a:solidFill>
                <a:latin typeface="Times New Roman" panose="02020603050405020304" pitchFamily="18" charset="0"/>
                <a:cs typeface="Times New Roman" panose="02020603050405020304" pitchFamily="18" charset="0"/>
              </a:rPr>
              <a:t>Předností publikace je zejména </a:t>
            </a:r>
            <a:r>
              <a:rPr lang="cs-CZ" sz="2000" dirty="0" err="1">
                <a:solidFill>
                  <a:srgbClr val="002060"/>
                </a:solidFill>
                <a:latin typeface="Times New Roman" panose="02020603050405020304" pitchFamily="18" charset="0"/>
                <a:cs typeface="Times New Roman" panose="02020603050405020304" pitchFamily="18" charset="0"/>
              </a:rPr>
              <a:t>vyhledatelnost</a:t>
            </a:r>
            <a:r>
              <a:rPr lang="cs-CZ" sz="2000" dirty="0">
                <a:solidFill>
                  <a:srgbClr val="002060"/>
                </a:solidFill>
                <a:latin typeface="Times New Roman" panose="02020603050405020304" pitchFamily="18" charset="0"/>
                <a:cs typeface="Times New Roman" panose="02020603050405020304" pitchFamily="18" charset="0"/>
              </a:rPr>
              <a:t> v různých databázích a následně možnost čtenářského ohlasu neboli citace. </a:t>
            </a:r>
          </a:p>
        </p:txBody>
      </p:sp>
      <p:sp>
        <p:nvSpPr>
          <p:cNvPr id="6" name="Nadpis 5"/>
          <p:cNvSpPr>
            <a:spLocks noGrp="1"/>
          </p:cNvSpPr>
          <p:nvPr>
            <p:ph type="title"/>
          </p:nvPr>
        </p:nvSpPr>
        <p:spPr>
          <a:xfrm>
            <a:off x="179512" y="195487"/>
            <a:ext cx="6840760" cy="432048"/>
          </a:xfrm>
          <a:prstGeom prst="rect">
            <a:avLst/>
          </a:prstGeom>
        </p:spPr>
        <p:txBody>
          <a:bodyPr/>
          <a:lstStyle/>
          <a:p>
            <a:r>
              <a:rPr lang="cs-CZ" dirty="0">
                <a:solidFill>
                  <a:srgbClr val="307871"/>
                </a:solidFill>
              </a:rPr>
              <a:t>Cesta k úspěšnému publikování</a:t>
            </a:r>
          </a:p>
        </p:txBody>
      </p:sp>
    </p:spTree>
    <p:extLst>
      <p:ext uri="{BB962C8B-B14F-4D97-AF65-F5344CB8AC3E}">
        <p14:creationId xmlns:p14="http://schemas.microsoft.com/office/powerpoint/2010/main" val="29975437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solidFill>
                  <a:srgbClr val="002060"/>
                </a:solidFill>
                <a:latin typeface="Times New Roman" panose="02020603050405020304" pitchFamily="18" charset="0"/>
                <a:cs typeface="Times New Roman" panose="02020603050405020304" pitchFamily="18" charset="0"/>
              </a:rPr>
              <a:t>Hlavním účelem kapitoly je interpretace výsledků: Co vlastně naše výsledky znamenají?</a:t>
            </a:r>
          </a:p>
          <a:p>
            <a:pPr algn="just"/>
            <a:r>
              <a:rPr lang="cs-CZ" sz="1800" dirty="0">
                <a:solidFill>
                  <a:srgbClr val="002060"/>
                </a:solidFill>
                <a:latin typeface="Times New Roman" panose="02020603050405020304" pitchFamily="18" charset="0"/>
                <a:cs typeface="Times New Roman" panose="02020603050405020304" pitchFamily="18" charset="0"/>
              </a:rPr>
              <a:t>Cizí výsledky nediskutujeme a když, tak jen velmi okrajově. Rovněž do diskuse nedodáváme nové výsledky, které nejsou v kapitole </a:t>
            </a:r>
            <a:r>
              <a:rPr lang="cs-CZ" sz="1800" dirty="0" err="1">
                <a:solidFill>
                  <a:srgbClr val="002060"/>
                </a:solidFill>
                <a:latin typeface="Times New Roman" panose="02020603050405020304" pitchFamily="18" charset="0"/>
                <a:cs typeface="Times New Roman" panose="02020603050405020304" pitchFamily="18" charset="0"/>
              </a:rPr>
              <a:t>Results</a:t>
            </a:r>
            <a:r>
              <a:rPr lang="cs-CZ" sz="1800" dirty="0">
                <a:solidFill>
                  <a:srgbClr val="002060"/>
                </a:solidFill>
                <a:latin typeface="Times New Roman" panose="02020603050405020304" pitchFamily="18" charset="0"/>
                <a:cs typeface="Times New Roman" panose="02020603050405020304" pitchFamily="18" charset="0"/>
              </a:rPr>
              <a:t>.</a:t>
            </a:r>
          </a:p>
          <a:p>
            <a:pPr algn="just"/>
            <a:r>
              <a:rPr lang="cs-CZ" sz="1800" dirty="0">
                <a:solidFill>
                  <a:srgbClr val="002060"/>
                </a:solidFill>
                <a:latin typeface="Times New Roman" panose="02020603050405020304" pitchFamily="18" charset="0"/>
                <a:cs typeface="Times New Roman" panose="02020603050405020304" pitchFamily="18" charset="0"/>
              </a:rPr>
              <a:t>Diskuse je současně kapitolou, která z hromady roztříštěných výsledků v sekci </a:t>
            </a:r>
            <a:r>
              <a:rPr lang="cs-CZ" sz="1800" dirty="0" err="1">
                <a:solidFill>
                  <a:srgbClr val="002060"/>
                </a:solidFill>
                <a:latin typeface="Times New Roman" panose="02020603050405020304" pitchFamily="18" charset="0"/>
                <a:cs typeface="Times New Roman" panose="02020603050405020304" pitchFamily="18" charset="0"/>
              </a:rPr>
              <a:t>Results</a:t>
            </a:r>
            <a:r>
              <a:rPr lang="cs-CZ" sz="1800" dirty="0">
                <a:solidFill>
                  <a:srgbClr val="002060"/>
                </a:solidFill>
                <a:latin typeface="Times New Roman" panose="02020603050405020304" pitchFamily="18" charset="0"/>
                <a:cs typeface="Times New Roman" panose="02020603050405020304" pitchFamily="18" charset="0"/>
              </a:rPr>
              <a:t> vybere ty hlavní, syntetizuje je a dá je do souvislosti s ostatní širší literaturou. Jak široce, to závisí na typu práce a na vašich schopnostech.</a:t>
            </a:r>
          </a:p>
          <a:p>
            <a:pPr algn="just"/>
            <a:r>
              <a:rPr lang="cs-CZ" sz="1800" dirty="0">
                <a:solidFill>
                  <a:srgbClr val="002060"/>
                </a:solidFill>
                <a:latin typeface="Times New Roman" panose="02020603050405020304" pitchFamily="18" charset="0"/>
                <a:cs typeface="Times New Roman" panose="02020603050405020304" pitchFamily="18" charset="0"/>
              </a:rPr>
              <a:t>Diskuse musí být dobře promyšlená, mít řád a jasnou strukturu. Dobře organizovaná diskuse se také dobře čte. Je to proto intelektuálně nejtěžší kapitola celého článku a bývá přepisována několikrát.</a:t>
            </a:r>
          </a:p>
          <a:p>
            <a:pPr algn="just"/>
            <a:r>
              <a:rPr lang="cs-CZ" sz="1800" dirty="0">
                <a:solidFill>
                  <a:srgbClr val="002060"/>
                </a:solidFill>
                <a:latin typeface="Times New Roman" panose="02020603050405020304" pitchFamily="18" charset="0"/>
                <a:cs typeface="Times New Roman" panose="02020603050405020304" pitchFamily="18" charset="0"/>
              </a:rPr>
              <a:t>Nelze ji psát, aniž byste měli v hlavě jasnou představu, co chcete diskutovat.</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Diskuze  - </a:t>
            </a:r>
            <a:r>
              <a:rPr lang="cs-CZ" dirty="0" err="1">
                <a:solidFill>
                  <a:srgbClr val="307871"/>
                </a:solidFill>
              </a:rPr>
              <a:t>Discussion</a:t>
            </a:r>
            <a:r>
              <a:rPr lang="cs-CZ" dirty="0">
                <a:solidFill>
                  <a:srgbClr val="307871"/>
                </a:solidFill>
              </a:rPr>
              <a:t> (1)</a:t>
            </a:r>
          </a:p>
        </p:txBody>
      </p:sp>
    </p:spTree>
    <p:extLst>
      <p:ext uri="{BB962C8B-B14F-4D97-AF65-F5344CB8AC3E}">
        <p14:creationId xmlns:p14="http://schemas.microsoft.com/office/powerpoint/2010/main" val="27936085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800" dirty="0">
                <a:solidFill>
                  <a:srgbClr val="002060"/>
                </a:solidFill>
                <a:latin typeface="Times New Roman" panose="02020603050405020304" pitchFamily="18" charset="0"/>
                <a:cs typeface="Times New Roman" panose="02020603050405020304" pitchFamily="18" charset="0"/>
              </a:rPr>
              <a:t>Po první úvodní větě týkající se problému shrneme velmi stručným způsobem hlavní tři až čtyři výsledky práce seřazené podle jejich významu.</a:t>
            </a:r>
          </a:p>
          <a:p>
            <a:pPr algn="just"/>
            <a:r>
              <a:rPr lang="cs-CZ" sz="1800" dirty="0">
                <a:solidFill>
                  <a:srgbClr val="002060"/>
                </a:solidFill>
                <a:latin typeface="Times New Roman" panose="02020603050405020304" pitchFamily="18" charset="0"/>
                <a:cs typeface="Times New Roman" panose="02020603050405020304" pitchFamily="18" charset="0"/>
              </a:rPr>
              <a:t>V následujících odstavcích potom diskutujeme hlavní výsledky. Každý odstavec uvedeme zjištěným výsledkem, aby bylo zcela jasné hned od počátku, co se v něm bude diskutovat. Také se vyjádříme ke kauzálním vztahům a k hypotézám.</a:t>
            </a:r>
          </a:p>
          <a:p>
            <a:pPr algn="just"/>
            <a:r>
              <a:rPr lang="cs-CZ" sz="1800" dirty="0">
                <a:solidFill>
                  <a:srgbClr val="002060"/>
                </a:solidFill>
                <a:latin typeface="Times New Roman" panose="02020603050405020304" pitchFamily="18" charset="0"/>
                <a:cs typeface="Times New Roman" panose="02020603050405020304" pitchFamily="18" charset="0"/>
              </a:rPr>
              <a:t>Důležitý je rovněž poslední odstavec, který v klasickém článku vystupuje jako závěr práce (v monografiích to může být samostatná kapitola). Zde zpravidla zopakujeme hlavní výsledek práce ve formě jakéhosi zamyšlení směrem do budoucna, nad jeho významem a perspektivami v dalších studiích.</a:t>
            </a:r>
          </a:p>
          <a:p>
            <a:pPr algn="just"/>
            <a:r>
              <a:rPr lang="cs-CZ" sz="1800" dirty="0">
                <a:solidFill>
                  <a:srgbClr val="002060"/>
                </a:solidFill>
                <a:latin typeface="Times New Roman" panose="02020603050405020304" pitchFamily="18" charset="0"/>
                <a:cs typeface="Times New Roman" panose="02020603050405020304" pitchFamily="18" charset="0"/>
              </a:rPr>
              <a:t>V některých časopisech je obvyklé rozdrobit diskusi do subkapitol podle jednotlivých výsledků.</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Diskuze  - </a:t>
            </a:r>
            <a:r>
              <a:rPr lang="cs-CZ" dirty="0" err="1">
                <a:solidFill>
                  <a:srgbClr val="307871"/>
                </a:solidFill>
              </a:rPr>
              <a:t>Discussion</a:t>
            </a:r>
            <a:r>
              <a:rPr lang="cs-CZ" dirty="0">
                <a:solidFill>
                  <a:srgbClr val="307871"/>
                </a:solidFill>
              </a:rPr>
              <a:t> (2)</a:t>
            </a:r>
          </a:p>
        </p:txBody>
      </p:sp>
    </p:spTree>
    <p:extLst>
      <p:ext uri="{BB962C8B-B14F-4D97-AF65-F5344CB8AC3E}">
        <p14:creationId xmlns:p14="http://schemas.microsoft.com/office/powerpoint/2010/main" val="23718433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71296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Ne všichni, kteří nějak přispěli k výzkumu, se dostanou na seznam autorů. </a:t>
            </a:r>
            <a:r>
              <a:rPr lang="cs-CZ" sz="2200" dirty="0" err="1">
                <a:solidFill>
                  <a:srgbClr val="002060"/>
                </a:solidFill>
                <a:latin typeface="Times New Roman" panose="02020603050405020304" pitchFamily="18" charset="0"/>
                <a:cs typeface="Times New Roman" panose="02020603050405020304" pitchFamily="18" charset="0"/>
              </a:rPr>
              <a:t>Acknowledgements</a:t>
            </a:r>
            <a:r>
              <a:rPr lang="cs-CZ" sz="2200" dirty="0">
                <a:solidFill>
                  <a:srgbClr val="002060"/>
                </a:solidFill>
                <a:latin typeface="Times New Roman" panose="02020603050405020304" pitchFamily="18" charset="0"/>
                <a:cs typeface="Times New Roman" panose="02020603050405020304" pitchFamily="18" charset="0"/>
              </a:rPr>
              <a:t> je příležitostí jim poděkovat. Je to nevědecká část vědeckého článku.</a:t>
            </a:r>
          </a:p>
          <a:p>
            <a:pPr algn="just"/>
            <a:r>
              <a:rPr lang="cs-CZ" sz="2200" b="1" dirty="0">
                <a:solidFill>
                  <a:srgbClr val="002060"/>
                </a:solidFill>
                <a:latin typeface="Times New Roman" panose="02020603050405020304" pitchFamily="18" charset="0"/>
                <a:cs typeface="Times New Roman" panose="02020603050405020304" pitchFamily="18" charset="0"/>
              </a:rPr>
              <a:t>Nezapomeňme zmínit toho, kdo práci finančně podporoval, tj. uvést číslo grantu, smlouvy nebo stáže. To je dnes povinnost, má-li být práce uznána jako vědecký výsledek.</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Poděkování - </a:t>
            </a:r>
            <a:r>
              <a:rPr lang="cs-CZ" dirty="0" err="1">
                <a:solidFill>
                  <a:srgbClr val="307871"/>
                </a:solidFill>
              </a:rPr>
              <a:t>Acknowledgements</a:t>
            </a:r>
            <a:endParaRPr lang="cs-CZ" dirty="0">
              <a:solidFill>
                <a:srgbClr val="307871"/>
              </a:solidFill>
            </a:endParaRPr>
          </a:p>
        </p:txBody>
      </p:sp>
    </p:spTree>
    <p:extLst>
      <p:ext uri="{BB962C8B-B14F-4D97-AF65-F5344CB8AC3E}">
        <p14:creationId xmlns:p14="http://schemas.microsoft.com/office/powerpoint/2010/main" val="2063741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203598"/>
            <a:ext cx="8712968"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Obsahuje všechny prameny, na které se odkazujeme v článku a naopak, každý pramen v seznamu musí mít svou citaci v článku.</a:t>
            </a:r>
          </a:p>
          <a:p>
            <a:pPr algn="just"/>
            <a:r>
              <a:rPr lang="cs-CZ" sz="2200" dirty="0">
                <a:solidFill>
                  <a:srgbClr val="002060"/>
                </a:solidFill>
                <a:latin typeface="Times New Roman" panose="02020603050405020304" pitchFamily="18" charset="0"/>
                <a:cs typeface="Times New Roman" panose="02020603050405020304" pitchFamily="18" charset="0"/>
              </a:rPr>
              <a:t>Používá se převážně harvardský způsob odkazování a citování.</a:t>
            </a:r>
          </a:p>
          <a:p>
            <a:pPr algn="just"/>
            <a:r>
              <a:rPr lang="cs-CZ" sz="2200" dirty="0">
                <a:solidFill>
                  <a:srgbClr val="002060"/>
                </a:solidFill>
                <a:latin typeface="Times New Roman" panose="02020603050405020304" pitchFamily="18" charset="0"/>
                <a:cs typeface="Times New Roman" panose="02020603050405020304" pitchFamily="18" charset="0"/>
              </a:rPr>
              <a:t>Detailní forma citací se opírá a doporučení daná redakcí časopisu.</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Seznam literatury - </a:t>
            </a:r>
            <a:r>
              <a:rPr lang="cs-CZ" dirty="0" err="1">
                <a:solidFill>
                  <a:srgbClr val="307871"/>
                </a:solidFill>
              </a:rPr>
              <a:t>References</a:t>
            </a:r>
            <a:endParaRPr lang="cs-CZ" dirty="0">
              <a:solidFill>
                <a:srgbClr val="307871"/>
              </a:solidFill>
            </a:endParaRPr>
          </a:p>
        </p:txBody>
      </p:sp>
    </p:spTree>
    <p:extLst>
      <p:ext uri="{BB962C8B-B14F-4D97-AF65-F5344CB8AC3E}">
        <p14:creationId xmlns:p14="http://schemas.microsoft.com/office/powerpoint/2010/main" val="3833379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07504" y="1203598"/>
            <a:ext cx="8784976"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Příloha obsahuje informace, která není podstatná pro porozumění článku, ale může podat informaci, která dále objasní některé souvislosti a výsledky článku.</a:t>
            </a:r>
          </a:p>
          <a:p>
            <a:pPr algn="just"/>
            <a:r>
              <a:rPr lang="cs-CZ" sz="2200" dirty="0">
                <a:solidFill>
                  <a:srgbClr val="002060"/>
                </a:solidFill>
                <a:latin typeface="Times New Roman" panose="02020603050405020304" pitchFamily="18" charset="0"/>
                <a:cs typeface="Times New Roman" panose="02020603050405020304" pitchFamily="18" charset="0"/>
              </a:rPr>
              <a:t>Příloha je volitelnou součástí článku a obvykle nebývá v článcích zařazena.</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Příloha (přílohy) - </a:t>
            </a:r>
            <a:r>
              <a:rPr lang="cs-CZ" dirty="0" err="1">
                <a:solidFill>
                  <a:srgbClr val="307871"/>
                </a:solidFill>
              </a:rPr>
              <a:t>Appendix</a:t>
            </a:r>
            <a:endParaRPr lang="cs-CZ" dirty="0">
              <a:solidFill>
                <a:srgbClr val="307871"/>
              </a:solidFill>
            </a:endParaRPr>
          </a:p>
        </p:txBody>
      </p:sp>
    </p:spTree>
    <p:extLst>
      <p:ext uri="{BB962C8B-B14F-4D97-AF65-F5344CB8AC3E}">
        <p14:creationId xmlns:p14="http://schemas.microsoft.com/office/powerpoint/2010/main" val="1888992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8568952"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2200" dirty="0">
                <a:solidFill>
                  <a:srgbClr val="002060"/>
                </a:solidFill>
                <a:latin typeface="Times New Roman" panose="02020603050405020304" pitchFamily="18" charset="0"/>
                <a:cs typeface="Times New Roman" panose="02020603050405020304" pitchFamily="18" charset="0"/>
              </a:rPr>
              <a:t>1. </a:t>
            </a:r>
            <a:r>
              <a:rPr lang="cs-CZ" sz="2200" dirty="0" err="1">
                <a:solidFill>
                  <a:srgbClr val="002060"/>
                </a:solidFill>
                <a:latin typeface="Times New Roman" panose="02020603050405020304" pitchFamily="18" charset="0"/>
                <a:cs typeface="Times New Roman" panose="02020603050405020304" pitchFamily="18" charset="0"/>
              </a:rPr>
              <a:t>Introduction</a:t>
            </a:r>
            <a:endParaRPr lang="cs-CZ" sz="2200" dirty="0">
              <a:solidFill>
                <a:srgbClr val="002060"/>
              </a:solidFill>
              <a:latin typeface="Times New Roman" panose="02020603050405020304" pitchFamily="18" charset="0"/>
              <a:cs typeface="Times New Roman" panose="02020603050405020304" pitchFamily="18" charset="0"/>
            </a:endParaRPr>
          </a:p>
          <a:p>
            <a:pPr algn="just"/>
            <a:r>
              <a:rPr lang="cs-CZ" sz="2200" dirty="0">
                <a:solidFill>
                  <a:srgbClr val="002060"/>
                </a:solidFill>
                <a:latin typeface="Times New Roman" panose="02020603050405020304" pitchFamily="18" charset="0"/>
                <a:cs typeface="Times New Roman" panose="02020603050405020304" pitchFamily="18" charset="0"/>
              </a:rPr>
              <a:t>začíná se hned uvedením cílů,</a:t>
            </a:r>
          </a:p>
          <a:p>
            <a:pPr algn="just"/>
            <a:r>
              <a:rPr lang="cs-CZ" sz="2200" dirty="0">
                <a:solidFill>
                  <a:srgbClr val="002060"/>
                </a:solidFill>
                <a:latin typeface="Times New Roman" panose="02020603050405020304" pitchFamily="18" charset="0"/>
                <a:cs typeface="Times New Roman" panose="02020603050405020304" pitchFamily="18" charset="0"/>
              </a:rPr>
              <a:t>není vysvětleno, proč práce vznikla: odkazy na grant nebo potřeby určité instituce není zdůvodněním výzkumu,</a:t>
            </a:r>
          </a:p>
          <a:p>
            <a:pPr algn="just"/>
            <a:r>
              <a:rPr lang="cs-CZ" sz="2200" dirty="0">
                <a:solidFill>
                  <a:srgbClr val="002060"/>
                </a:solidFill>
                <a:latin typeface="Times New Roman" panose="02020603050405020304" pitchFamily="18" charset="0"/>
                <a:cs typeface="Times New Roman" panose="02020603050405020304" pitchFamily="18" charset="0"/>
              </a:rPr>
              <a:t>chybí práce s teorií a s literaturou, špatný výběr literatury,</a:t>
            </a:r>
          </a:p>
          <a:p>
            <a:pPr algn="just"/>
            <a:r>
              <a:rPr lang="cs-CZ" sz="2200" dirty="0">
                <a:solidFill>
                  <a:srgbClr val="002060"/>
                </a:solidFill>
                <a:latin typeface="Times New Roman" panose="02020603050405020304" pitchFamily="18" charset="0"/>
                <a:cs typeface="Times New Roman" panose="02020603050405020304" pitchFamily="18" charset="0"/>
              </a:rPr>
              <a:t>hypotézy jsou špatně formulovány, nepředchází jim přehled teoretických předpokladů,</a:t>
            </a:r>
          </a:p>
          <a:p>
            <a:pPr algn="just"/>
            <a:r>
              <a:rPr lang="cs-CZ" sz="2200" dirty="0">
                <a:solidFill>
                  <a:srgbClr val="002060"/>
                </a:solidFill>
                <a:latin typeface="Times New Roman" panose="02020603050405020304" pitchFamily="18" charset="0"/>
                <a:cs typeface="Times New Roman" panose="02020603050405020304" pitchFamily="18" charset="0"/>
              </a:rPr>
              <a:t>studované otázky jsou nespecifické a neexplicitní.</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Souhrn hlavních chyb při psaní článku (1)</a:t>
            </a:r>
          </a:p>
        </p:txBody>
      </p:sp>
    </p:spTree>
    <p:extLst>
      <p:ext uri="{BB962C8B-B14F-4D97-AF65-F5344CB8AC3E}">
        <p14:creationId xmlns:p14="http://schemas.microsoft.com/office/powerpoint/2010/main" val="8057415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131590"/>
            <a:ext cx="8640960" cy="34563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2200" dirty="0">
                <a:solidFill>
                  <a:srgbClr val="002060"/>
                </a:solidFill>
                <a:latin typeface="Times New Roman" panose="02020603050405020304" pitchFamily="18" charset="0"/>
                <a:cs typeface="Times New Roman" panose="02020603050405020304" pitchFamily="18" charset="0"/>
              </a:rPr>
              <a:t>2. </a:t>
            </a:r>
            <a:r>
              <a:rPr lang="cs-CZ" sz="2200" dirty="0" err="1">
                <a:solidFill>
                  <a:srgbClr val="002060"/>
                </a:solidFill>
                <a:latin typeface="Times New Roman" panose="02020603050405020304" pitchFamily="18" charset="0"/>
                <a:cs typeface="Times New Roman" panose="02020603050405020304" pitchFamily="18" charset="0"/>
              </a:rPr>
              <a:t>Materials</a:t>
            </a:r>
            <a:r>
              <a:rPr lang="cs-CZ" sz="2200" dirty="0">
                <a:solidFill>
                  <a:srgbClr val="002060"/>
                </a:solidFill>
                <a:latin typeface="Times New Roman" panose="02020603050405020304" pitchFamily="18" charset="0"/>
                <a:cs typeface="Times New Roman" panose="02020603050405020304" pitchFamily="18" charset="0"/>
              </a:rPr>
              <a:t> and </a:t>
            </a:r>
            <a:r>
              <a:rPr lang="cs-CZ" sz="2200" dirty="0" err="1">
                <a:solidFill>
                  <a:srgbClr val="002060"/>
                </a:solidFill>
                <a:latin typeface="Times New Roman" panose="02020603050405020304" pitchFamily="18" charset="0"/>
                <a:cs typeface="Times New Roman" panose="02020603050405020304" pitchFamily="18" charset="0"/>
              </a:rPr>
              <a:t>Methods</a:t>
            </a:r>
            <a:endParaRPr lang="cs-CZ" sz="2200" dirty="0">
              <a:solidFill>
                <a:srgbClr val="002060"/>
              </a:solidFill>
              <a:latin typeface="Times New Roman" panose="02020603050405020304" pitchFamily="18" charset="0"/>
              <a:cs typeface="Times New Roman" panose="02020603050405020304" pitchFamily="18" charset="0"/>
            </a:endParaRPr>
          </a:p>
          <a:p>
            <a:pPr algn="just"/>
            <a:r>
              <a:rPr lang="cs-CZ" sz="2200" dirty="0">
                <a:solidFill>
                  <a:srgbClr val="002060"/>
                </a:solidFill>
                <a:latin typeface="Times New Roman" panose="02020603050405020304" pitchFamily="18" charset="0"/>
                <a:cs typeface="Times New Roman" panose="02020603050405020304" pitchFamily="18" charset="0"/>
              </a:rPr>
              <a:t>málo údajů, chybí relevantní detaily,</a:t>
            </a:r>
          </a:p>
          <a:p>
            <a:pPr algn="just"/>
            <a:r>
              <a:rPr lang="cs-CZ" sz="2200" dirty="0">
                <a:solidFill>
                  <a:srgbClr val="002060"/>
                </a:solidFill>
                <a:latin typeface="Times New Roman" panose="02020603050405020304" pitchFamily="18" charset="0"/>
                <a:cs typeface="Times New Roman" panose="02020603050405020304" pitchFamily="18" charset="0"/>
              </a:rPr>
              <a:t>naopak zbytečně mnoho popisů metod opsaných z kuchařek,</a:t>
            </a:r>
          </a:p>
          <a:p>
            <a:pPr algn="just"/>
            <a:r>
              <a:rPr lang="cs-CZ" sz="2200" dirty="0">
                <a:solidFill>
                  <a:srgbClr val="002060"/>
                </a:solidFill>
                <a:latin typeface="Times New Roman" panose="02020603050405020304" pitchFamily="18" charset="0"/>
                <a:cs typeface="Times New Roman" panose="02020603050405020304" pitchFamily="18" charset="0"/>
              </a:rPr>
              <a:t>chybí analytická část, popis statistické analýzy,</a:t>
            </a:r>
          </a:p>
          <a:p>
            <a:pPr algn="just"/>
            <a:r>
              <a:rPr lang="cs-CZ" sz="2200" dirty="0">
                <a:solidFill>
                  <a:srgbClr val="002060"/>
                </a:solidFill>
                <a:latin typeface="Times New Roman" panose="02020603050405020304" pitchFamily="18" charset="0"/>
                <a:cs typeface="Times New Roman" panose="02020603050405020304" pitchFamily="18" charset="0"/>
              </a:rPr>
              <a:t>tendence uvádět formule pro deskriptivní statistiky jako průměr, SD, apod.</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Souhrn hlavních chyb při psaní článku (2)</a:t>
            </a:r>
          </a:p>
        </p:txBody>
      </p:sp>
    </p:spTree>
    <p:extLst>
      <p:ext uri="{BB962C8B-B14F-4D97-AF65-F5344CB8AC3E}">
        <p14:creationId xmlns:p14="http://schemas.microsoft.com/office/powerpoint/2010/main" val="28446627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131590"/>
            <a:ext cx="8640960" cy="34563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2200" dirty="0">
                <a:solidFill>
                  <a:srgbClr val="002060"/>
                </a:solidFill>
                <a:latin typeface="Times New Roman" panose="02020603050405020304" pitchFamily="18" charset="0"/>
                <a:cs typeface="Times New Roman" panose="02020603050405020304" pitchFamily="18" charset="0"/>
              </a:rPr>
              <a:t>3. </a:t>
            </a:r>
            <a:r>
              <a:rPr lang="cs-CZ" sz="2200" dirty="0" err="1">
                <a:solidFill>
                  <a:srgbClr val="002060"/>
                </a:solidFill>
                <a:latin typeface="Times New Roman" panose="02020603050405020304" pitchFamily="18" charset="0"/>
                <a:cs typeface="Times New Roman" panose="02020603050405020304" pitchFamily="18" charset="0"/>
              </a:rPr>
              <a:t>Results</a:t>
            </a:r>
            <a:endParaRPr lang="cs-CZ" sz="2200" dirty="0">
              <a:solidFill>
                <a:srgbClr val="002060"/>
              </a:solidFill>
              <a:latin typeface="Times New Roman" panose="02020603050405020304" pitchFamily="18" charset="0"/>
              <a:cs typeface="Times New Roman" panose="02020603050405020304" pitchFamily="18" charset="0"/>
            </a:endParaRPr>
          </a:p>
          <a:p>
            <a:pPr algn="just"/>
            <a:r>
              <a:rPr lang="cs-CZ" sz="2200" dirty="0">
                <a:solidFill>
                  <a:srgbClr val="002060"/>
                </a:solidFill>
                <a:latin typeface="Times New Roman" panose="02020603050405020304" pitchFamily="18" charset="0"/>
                <a:cs typeface="Times New Roman" panose="02020603050405020304" pitchFamily="18" charset="0"/>
              </a:rPr>
              <a:t>metodické úvody,</a:t>
            </a:r>
          </a:p>
          <a:p>
            <a:pPr algn="just"/>
            <a:r>
              <a:rPr lang="cs-CZ" sz="2200" dirty="0">
                <a:solidFill>
                  <a:srgbClr val="002060"/>
                </a:solidFill>
                <a:latin typeface="Times New Roman" panose="02020603050405020304" pitchFamily="18" charset="0"/>
                <a:cs typeface="Times New Roman" panose="02020603050405020304" pitchFamily="18" charset="0"/>
              </a:rPr>
              <a:t>prázdné věty typu „</a:t>
            </a:r>
            <a:r>
              <a:rPr lang="cs-CZ" sz="2200" dirty="0" err="1">
                <a:solidFill>
                  <a:srgbClr val="002060"/>
                </a:solidFill>
                <a:latin typeface="Times New Roman" panose="02020603050405020304" pitchFamily="18" charset="0"/>
                <a:cs typeface="Times New Roman" panose="02020603050405020304" pitchFamily="18" charset="0"/>
              </a:rPr>
              <a:t>Results</a:t>
            </a:r>
            <a:r>
              <a:rPr lang="cs-CZ" sz="2200" dirty="0">
                <a:solidFill>
                  <a:srgbClr val="002060"/>
                </a:solidFill>
                <a:latin typeface="Times New Roman" panose="02020603050405020304" pitchFamily="18" charset="0"/>
                <a:cs typeface="Times New Roman" panose="02020603050405020304" pitchFamily="18" charset="0"/>
              </a:rPr>
              <a:t> are in Tab. 1“,</a:t>
            </a:r>
          </a:p>
          <a:p>
            <a:pPr algn="just"/>
            <a:r>
              <a:rPr lang="cs-CZ" sz="2200" dirty="0">
                <a:solidFill>
                  <a:srgbClr val="002060"/>
                </a:solidFill>
                <a:latin typeface="Times New Roman" panose="02020603050405020304" pitchFamily="18" charset="0"/>
                <a:cs typeface="Times New Roman" panose="02020603050405020304" pitchFamily="18" charset="0"/>
              </a:rPr>
              <a:t>duplicita informací, v textu je totéž, co v tabulkách,</a:t>
            </a:r>
          </a:p>
          <a:p>
            <a:pPr algn="just"/>
            <a:r>
              <a:rPr lang="cs-CZ" sz="2200" dirty="0">
                <a:solidFill>
                  <a:srgbClr val="002060"/>
                </a:solidFill>
                <a:latin typeface="Times New Roman" panose="02020603050405020304" pitchFamily="18" charset="0"/>
                <a:cs typeface="Times New Roman" panose="02020603050405020304" pitchFamily="18" charset="0"/>
              </a:rPr>
              <a:t>nekonzistentní tabulky a grafy,</a:t>
            </a:r>
          </a:p>
          <a:p>
            <a:pPr algn="just"/>
            <a:r>
              <a:rPr lang="cs-CZ" sz="2200" dirty="0">
                <a:solidFill>
                  <a:srgbClr val="002060"/>
                </a:solidFill>
                <a:latin typeface="Times New Roman" panose="02020603050405020304" pitchFamily="18" charset="0"/>
                <a:cs typeface="Times New Roman" panose="02020603050405020304" pitchFamily="18" charset="0"/>
              </a:rPr>
              <a:t>příliš statistický jazyk.</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Souhrn hlavních chyb při psaní článku (3)</a:t>
            </a:r>
          </a:p>
        </p:txBody>
      </p:sp>
    </p:spTree>
    <p:extLst>
      <p:ext uri="{BB962C8B-B14F-4D97-AF65-F5344CB8AC3E}">
        <p14:creationId xmlns:p14="http://schemas.microsoft.com/office/powerpoint/2010/main" val="11980263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059582"/>
            <a:ext cx="8496944"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2200" dirty="0">
                <a:solidFill>
                  <a:srgbClr val="002060"/>
                </a:solidFill>
                <a:latin typeface="Times New Roman" panose="02020603050405020304" pitchFamily="18" charset="0"/>
                <a:cs typeface="Times New Roman" panose="02020603050405020304" pitchFamily="18" charset="0"/>
              </a:rPr>
              <a:t>4. </a:t>
            </a:r>
            <a:r>
              <a:rPr lang="cs-CZ" sz="2200" dirty="0" err="1">
                <a:solidFill>
                  <a:srgbClr val="002060"/>
                </a:solidFill>
                <a:latin typeface="Times New Roman" panose="02020603050405020304" pitchFamily="18" charset="0"/>
                <a:cs typeface="Times New Roman" panose="02020603050405020304" pitchFamily="18" charset="0"/>
              </a:rPr>
              <a:t>Discussion</a:t>
            </a:r>
            <a:endParaRPr lang="cs-CZ" sz="2200" dirty="0">
              <a:solidFill>
                <a:srgbClr val="002060"/>
              </a:solidFill>
              <a:latin typeface="Times New Roman" panose="02020603050405020304" pitchFamily="18" charset="0"/>
              <a:cs typeface="Times New Roman" panose="02020603050405020304" pitchFamily="18" charset="0"/>
            </a:endParaRPr>
          </a:p>
          <a:p>
            <a:pPr algn="just"/>
            <a:r>
              <a:rPr lang="cs-CZ" sz="2200" dirty="0">
                <a:solidFill>
                  <a:srgbClr val="002060"/>
                </a:solidFill>
                <a:latin typeface="Times New Roman" panose="02020603050405020304" pitchFamily="18" charset="0"/>
                <a:cs typeface="Times New Roman" panose="02020603050405020304" pitchFamily="18" charset="0"/>
              </a:rPr>
              <a:t>chaotická diskuse,</a:t>
            </a:r>
          </a:p>
          <a:p>
            <a:pPr algn="just"/>
            <a:r>
              <a:rPr lang="cs-CZ" sz="2200" dirty="0">
                <a:solidFill>
                  <a:srgbClr val="002060"/>
                </a:solidFill>
                <a:latin typeface="Times New Roman" panose="02020603050405020304" pitchFamily="18" charset="0"/>
                <a:cs typeface="Times New Roman" panose="02020603050405020304" pitchFamily="18" charset="0"/>
              </a:rPr>
              <a:t>pouhá rekapitulace výsledků,</a:t>
            </a:r>
          </a:p>
          <a:p>
            <a:pPr algn="just"/>
            <a:r>
              <a:rPr lang="cs-CZ" sz="2200" dirty="0">
                <a:solidFill>
                  <a:srgbClr val="002060"/>
                </a:solidFill>
                <a:latin typeface="Times New Roman" panose="02020603050405020304" pitchFamily="18" charset="0"/>
                <a:cs typeface="Times New Roman" panose="02020603050405020304" pitchFamily="18" charset="0"/>
              </a:rPr>
              <a:t>diskuse výsledků, které nejsou v kapitole </a:t>
            </a:r>
            <a:r>
              <a:rPr lang="cs-CZ" sz="2200" dirty="0" err="1">
                <a:solidFill>
                  <a:srgbClr val="002060"/>
                </a:solidFill>
                <a:latin typeface="Times New Roman" panose="02020603050405020304" pitchFamily="18" charset="0"/>
                <a:cs typeface="Times New Roman" panose="02020603050405020304" pitchFamily="18" charset="0"/>
              </a:rPr>
              <a:t>Results</a:t>
            </a:r>
            <a:r>
              <a:rPr lang="cs-CZ" sz="2200" dirty="0">
                <a:solidFill>
                  <a:srgbClr val="002060"/>
                </a:solidFill>
                <a:latin typeface="Times New Roman" panose="02020603050405020304" pitchFamily="18" charset="0"/>
                <a:cs typeface="Times New Roman" panose="02020603050405020304" pitchFamily="18" charset="0"/>
              </a:rPr>
              <a:t>,</a:t>
            </a:r>
          </a:p>
          <a:p>
            <a:pPr algn="just"/>
            <a:r>
              <a:rPr lang="cs-CZ" sz="2200" dirty="0" err="1">
                <a:solidFill>
                  <a:srgbClr val="002060"/>
                </a:solidFill>
                <a:latin typeface="Times New Roman" panose="02020603050405020304" pitchFamily="18" charset="0"/>
                <a:cs typeface="Times New Roman" panose="02020603050405020304" pitchFamily="18" charset="0"/>
              </a:rPr>
              <a:t>nekonsekvenciální</a:t>
            </a:r>
            <a:r>
              <a:rPr lang="cs-CZ" sz="2200" dirty="0">
                <a:solidFill>
                  <a:srgbClr val="002060"/>
                </a:solidFill>
                <a:latin typeface="Times New Roman" panose="02020603050405020304" pitchFamily="18" charset="0"/>
                <a:cs typeface="Times New Roman" panose="02020603050405020304" pitchFamily="18" charset="0"/>
              </a:rPr>
              <a:t> závěr,</a:t>
            </a:r>
          </a:p>
          <a:p>
            <a:pPr algn="just"/>
            <a:r>
              <a:rPr lang="cs-CZ" sz="2200" dirty="0">
                <a:solidFill>
                  <a:srgbClr val="002060"/>
                </a:solidFill>
                <a:latin typeface="Times New Roman" panose="02020603050405020304" pitchFamily="18" charset="0"/>
                <a:cs typeface="Times New Roman" panose="02020603050405020304" pitchFamily="18" charset="0"/>
              </a:rPr>
              <a:t>příliš dlouhá diskuse (zkušení autoři),</a:t>
            </a:r>
          </a:p>
          <a:p>
            <a:pPr algn="just"/>
            <a:r>
              <a:rPr lang="cs-CZ" sz="2200" dirty="0">
                <a:solidFill>
                  <a:srgbClr val="002060"/>
                </a:solidFill>
                <a:latin typeface="Times New Roman" panose="02020603050405020304" pitchFamily="18" charset="0"/>
                <a:cs typeface="Times New Roman" panose="02020603050405020304" pitchFamily="18" charset="0"/>
              </a:rPr>
              <a:t>příliš krátká diskuse (začínající autoři).</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Souhrn hlavních chyb při psaní článku (4)</a:t>
            </a:r>
          </a:p>
        </p:txBody>
      </p:sp>
    </p:spTree>
    <p:extLst>
      <p:ext uri="{BB962C8B-B14F-4D97-AF65-F5344CB8AC3E}">
        <p14:creationId xmlns:p14="http://schemas.microsoft.com/office/powerpoint/2010/main" val="31142060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059582"/>
            <a:ext cx="8640960"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Posuzovací proces je obvykle zahájen pouze u článků, které jsou editory časopisu vyhodnoceny jako zapadající do edičního záměru časopisu a zároveň splňují formální náležitosti. </a:t>
            </a:r>
          </a:p>
          <a:p>
            <a:pPr algn="just"/>
            <a:r>
              <a:rPr lang="cs-CZ" sz="2200" dirty="0">
                <a:solidFill>
                  <a:srgbClr val="002060"/>
                </a:solidFill>
                <a:latin typeface="Times New Roman" panose="02020603050405020304" pitchFamily="18" charset="0"/>
                <a:cs typeface="Times New Roman" panose="02020603050405020304" pitchFamily="18" charset="0"/>
              </a:rPr>
              <a:t>Ke každému článku, který vyhovuje záměru časopisu a splňuje potřebné náležitosti, jsou vypracovány minimálně dva oboustranně anonymní posudky.</a:t>
            </a:r>
          </a:p>
          <a:p>
            <a:pPr algn="just"/>
            <a:r>
              <a:rPr lang="cs-CZ" sz="2200" dirty="0">
                <a:solidFill>
                  <a:srgbClr val="002060"/>
                </a:solidFill>
                <a:latin typeface="Times New Roman" panose="02020603050405020304" pitchFamily="18" charset="0"/>
                <a:cs typeface="Times New Roman" panose="02020603050405020304" pitchFamily="18" charset="0"/>
              </a:rPr>
              <a:t>Posuzovací proces je oboustranně důvěrný, časopis za žádných okolností neodhaluje autorům identitu lektorů ani lektorům identitu autorů. </a:t>
            </a:r>
          </a:p>
          <a:p>
            <a:pPr algn="just"/>
            <a:r>
              <a:rPr lang="cs-CZ" sz="2200" dirty="0">
                <a:solidFill>
                  <a:srgbClr val="002060"/>
                </a:solidFill>
                <a:latin typeface="Times New Roman" panose="02020603050405020304" pitchFamily="18" charset="0"/>
                <a:cs typeface="Times New Roman" panose="02020603050405020304" pitchFamily="18" charset="0"/>
              </a:rPr>
              <a:t>Posudek obsahuje  několik kritérií a doporučení k (ne)publikování.</a:t>
            </a:r>
          </a:p>
          <a:p>
            <a:pPr algn="just"/>
            <a:endParaRPr lang="cs-CZ" sz="2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Posuzovací proces  - recenzní řízení článku</a:t>
            </a:r>
          </a:p>
        </p:txBody>
      </p:sp>
    </p:spTree>
    <p:extLst>
      <p:ext uri="{BB962C8B-B14F-4D97-AF65-F5344CB8AC3E}">
        <p14:creationId xmlns:p14="http://schemas.microsoft.com/office/powerpoint/2010/main" val="2974211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79512" y="1131590"/>
            <a:ext cx="8640960"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900" dirty="0">
                <a:solidFill>
                  <a:srgbClr val="002060"/>
                </a:solidFill>
                <a:latin typeface="Times New Roman" panose="02020603050405020304" pitchFamily="18" charset="0"/>
                <a:cs typeface="Times New Roman" panose="02020603050405020304" pitchFamily="18" charset="0"/>
              </a:rPr>
              <a:t>Editoři (tj. i redakční rada časopisu) provedou výchozí čtení, které určí, jestli obsah a postup výzkumu vyhovuje zaměření daného časopisu (přibližně 1 - 4 týdny). </a:t>
            </a:r>
          </a:p>
          <a:p>
            <a:pPr algn="just"/>
            <a:r>
              <a:rPr lang="cs-CZ" sz="1900" dirty="0">
                <a:solidFill>
                  <a:srgbClr val="002060"/>
                </a:solidFill>
                <a:latin typeface="Times New Roman" panose="02020603050405020304" pitchFamily="18" charset="0"/>
                <a:cs typeface="Times New Roman" panose="02020603050405020304" pitchFamily="18" charset="0"/>
              </a:rPr>
              <a:t>Následně editoři určí a kontaktují 2 recenzenty (přibližně 1 - 4 týdny). </a:t>
            </a:r>
          </a:p>
          <a:p>
            <a:pPr algn="just"/>
            <a:r>
              <a:rPr lang="cs-CZ" sz="1900" dirty="0">
                <a:solidFill>
                  <a:srgbClr val="002060"/>
                </a:solidFill>
                <a:latin typeface="Times New Roman" panose="02020603050405020304" pitchFamily="18" charset="0"/>
                <a:cs typeface="Times New Roman" panose="02020603050405020304" pitchFamily="18" charset="0"/>
              </a:rPr>
              <a:t>Recenzenti pak mají přibližně 2 až 4 týdny (ale i 12 týdnů) na zpracování svých ohodnocení. </a:t>
            </a:r>
          </a:p>
          <a:p>
            <a:pPr algn="just"/>
            <a:r>
              <a:rPr lang="cs-CZ" sz="1900" dirty="0">
                <a:solidFill>
                  <a:srgbClr val="002060"/>
                </a:solidFill>
                <a:latin typeface="Times New Roman" panose="02020603050405020304" pitchFamily="18" charset="0"/>
                <a:cs typeface="Times New Roman" panose="02020603050405020304" pitchFamily="18" charset="0"/>
              </a:rPr>
              <a:t>V závěru editoři zhodnotí poznámky a doporučení recenzentů a rozhodnou se pro přijetí či odmítnutí článku (přibližně 2- 4 týdny). </a:t>
            </a:r>
          </a:p>
          <a:p>
            <a:pPr algn="just"/>
            <a:r>
              <a:rPr lang="cs-CZ" sz="1900" dirty="0">
                <a:solidFill>
                  <a:srgbClr val="002060"/>
                </a:solidFill>
                <a:latin typeface="Times New Roman" panose="02020603050405020304" pitchFamily="18" charset="0"/>
                <a:cs typeface="Times New Roman" panose="02020603050405020304" pitchFamily="18" charset="0"/>
              </a:rPr>
              <a:t>Očekávaná doba od poslání článku k obdržení první recenze tedy činí 2 až 12 měsíců.</a:t>
            </a:r>
          </a:p>
          <a:p>
            <a:pPr algn="just"/>
            <a:r>
              <a:rPr lang="cs-CZ" sz="1900" dirty="0">
                <a:solidFill>
                  <a:srgbClr val="002060"/>
                </a:solidFill>
                <a:latin typeface="Times New Roman" panose="02020603050405020304" pitchFamily="18" charset="0"/>
                <a:cs typeface="Times New Roman" panose="02020603050405020304" pitchFamily="18" charset="0"/>
              </a:rPr>
              <a:t>Může být další recenze (4+ týdny) </a:t>
            </a:r>
          </a:p>
          <a:p>
            <a:pPr algn="just"/>
            <a:r>
              <a:rPr lang="cs-CZ" sz="1900" dirty="0">
                <a:solidFill>
                  <a:srgbClr val="002060"/>
                </a:solidFill>
                <a:latin typeface="Times New Roman" panose="02020603050405020304" pitchFamily="18" charset="0"/>
                <a:cs typeface="Times New Roman" panose="02020603050405020304" pitchFamily="18" charset="0"/>
              </a:rPr>
              <a:t>Čekání na zveřejnění – 1-2 roky</a:t>
            </a:r>
          </a:p>
        </p:txBody>
      </p:sp>
      <p:sp>
        <p:nvSpPr>
          <p:cNvPr id="6" name="Nadpis 5"/>
          <p:cNvSpPr>
            <a:spLocks noGrp="1"/>
          </p:cNvSpPr>
          <p:nvPr>
            <p:ph type="title"/>
          </p:nvPr>
        </p:nvSpPr>
        <p:spPr>
          <a:xfrm>
            <a:off x="179512" y="195487"/>
            <a:ext cx="6048672" cy="504056"/>
          </a:xfrm>
          <a:prstGeom prst="rect">
            <a:avLst/>
          </a:prstGeom>
        </p:spPr>
        <p:txBody>
          <a:bodyPr/>
          <a:lstStyle/>
          <a:p>
            <a:r>
              <a:rPr lang="cs-CZ" dirty="0">
                <a:solidFill>
                  <a:srgbClr val="307871"/>
                </a:solidFill>
              </a:rPr>
              <a:t>Časový harmonogram přijetí článku </a:t>
            </a:r>
          </a:p>
        </p:txBody>
      </p:sp>
    </p:spTree>
    <p:extLst>
      <p:ext uri="{BB962C8B-B14F-4D97-AF65-F5344CB8AC3E}">
        <p14:creationId xmlns:p14="http://schemas.microsoft.com/office/powerpoint/2010/main" val="32138913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203598"/>
            <a:ext cx="8568952"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dirty="0">
                <a:solidFill>
                  <a:srgbClr val="002060"/>
                </a:solidFill>
                <a:latin typeface="Times New Roman" panose="02020603050405020304" pitchFamily="18" charset="0"/>
                <a:cs typeface="Times New Roman" panose="02020603050405020304" pitchFamily="18" charset="0"/>
              </a:rPr>
              <a:t>Odborné časopisy univerzit</a:t>
            </a:r>
          </a:p>
          <a:p>
            <a:pPr algn="just"/>
            <a:r>
              <a:rPr lang="cs-CZ" sz="2000" dirty="0">
                <a:solidFill>
                  <a:srgbClr val="002060"/>
                </a:solidFill>
                <a:latin typeface="Times New Roman" panose="02020603050405020304" pitchFamily="18" charset="0"/>
                <a:cs typeface="Times New Roman" panose="02020603050405020304" pitchFamily="18" charset="0"/>
              </a:rPr>
              <a:t>Časopisy databáze </a:t>
            </a:r>
            <a:r>
              <a:rPr lang="cs-CZ" sz="2000" dirty="0" err="1">
                <a:solidFill>
                  <a:srgbClr val="002060"/>
                </a:solidFill>
                <a:latin typeface="Times New Roman" panose="02020603050405020304" pitchFamily="18" charset="0"/>
                <a:cs typeface="Times New Roman" panose="02020603050405020304" pitchFamily="18" charset="0"/>
              </a:rPr>
              <a:t>Scopus</a:t>
            </a:r>
            <a:endParaRPr lang="cs-CZ" sz="2000" dirty="0">
              <a:solidFill>
                <a:srgbClr val="002060"/>
              </a:solidFill>
              <a:latin typeface="Times New Roman" panose="02020603050405020304" pitchFamily="18" charset="0"/>
              <a:cs typeface="Times New Roman" panose="02020603050405020304" pitchFamily="18" charset="0"/>
            </a:endParaRPr>
          </a:p>
          <a:p>
            <a:pPr algn="just"/>
            <a:r>
              <a:rPr lang="cs-CZ" sz="2000" dirty="0">
                <a:solidFill>
                  <a:srgbClr val="002060"/>
                </a:solidFill>
                <a:latin typeface="Times New Roman" panose="02020603050405020304" pitchFamily="18" charset="0"/>
                <a:cs typeface="Times New Roman" panose="02020603050405020304" pitchFamily="18" charset="0"/>
              </a:rPr>
              <a:t>Časopisy databáze Web </a:t>
            </a:r>
            <a:r>
              <a:rPr lang="cs-CZ" sz="2000" dirty="0" err="1">
                <a:solidFill>
                  <a:srgbClr val="002060"/>
                </a:solidFill>
                <a:latin typeface="Times New Roman" panose="02020603050405020304" pitchFamily="18" charset="0"/>
                <a:cs typeface="Times New Roman" panose="02020603050405020304" pitchFamily="18" charset="0"/>
              </a:rPr>
              <a:t>of</a:t>
            </a:r>
            <a:r>
              <a:rPr lang="cs-CZ" sz="2000" dirty="0">
                <a:solidFill>
                  <a:srgbClr val="002060"/>
                </a:solidFill>
                <a:latin typeface="Times New Roman" panose="02020603050405020304" pitchFamily="18" charset="0"/>
                <a:cs typeface="Times New Roman" panose="02020603050405020304" pitchFamily="18" charset="0"/>
              </a:rPr>
              <a:t> Science</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Kde publikovat?</a:t>
            </a:r>
          </a:p>
        </p:txBody>
      </p:sp>
    </p:spTree>
    <p:extLst>
      <p:ext uri="{BB962C8B-B14F-4D97-AF65-F5344CB8AC3E}">
        <p14:creationId xmlns:p14="http://schemas.microsoft.com/office/powerpoint/2010/main" val="21228526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203598"/>
            <a:ext cx="8640960"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Obecně se doporučuje vyhýbat se publikování článků v časopisech, které chodí jako nevyžádané nabídky na e-mail.</a:t>
            </a:r>
          </a:p>
          <a:p>
            <a:pPr algn="just"/>
            <a:r>
              <a:rPr lang="cs-CZ" sz="2200" dirty="0">
                <a:solidFill>
                  <a:srgbClr val="002060"/>
                </a:solidFill>
                <a:latin typeface="Times New Roman" panose="02020603050405020304" pitchFamily="18" charset="0"/>
                <a:cs typeface="Times New Roman" panose="02020603050405020304" pitchFamily="18" charset="0"/>
              </a:rPr>
              <a:t>Před zasláním příspěvku do časopisu je vhodné prověřit časopis.</a:t>
            </a:r>
          </a:p>
          <a:p>
            <a:pPr algn="just"/>
            <a:r>
              <a:rPr lang="cs-CZ" sz="2200" dirty="0">
                <a:solidFill>
                  <a:srgbClr val="002060"/>
                </a:solidFill>
                <a:latin typeface="Times New Roman" panose="02020603050405020304" pitchFamily="18" charset="0"/>
                <a:cs typeface="Times New Roman" panose="02020603050405020304" pitchFamily="18" charset="0"/>
              </a:rPr>
              <a:t>Zeptat se na zkušenosti kolegů, podívat se na kvalitu již publikovaných příspěvků, výši poplatku za zveřejnění příspěvku, zda probíhá standardní recenzní proces… Dále ověřit informace uváděné na webových stránkách časopisu, zejména informace o zalistování v databázích apod.</a:t>
            </a:r>
          </a:p>
          <a:p>
            <a:pPr algn="just"/>
            <a:endParaRPr lang="cs-CZ" sz="2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Jak poznat kvalitu časopisu?</a:t>
            </a:r>
          </a:p>
        </p:txBody>
      </p:sp>
    </p:spTree>
    <p:extLst>
      <p:ext uri="{BB962C8B-B14F-4D97-AF65-F5344CB8AC3E}">
        <p14:creationId xmlns:p14="http://schemas.microsoft.com/office/powerpoint/2010/main" val="24315114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203598"/>
            <a:ext cx="8640960" cy="338437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Jsou uveřejněny na webovských stránkách univerzit a vydavatelství časopisů</a:t>
            </a:r>
          </a:p>
          <a:p>
            <a:pPr algn="just"/>
            <a:r>
              <a:rPr lang="cs-CZ" sz="2200" dirty="0">
                <a:solidFill>
                  <a:srgbClr val="002060"/>
                </a:solidFill>
                <a:latin typeface="Times New Roman" panose="02020603050405020304" pitchFamily="18" charset="0"/>
                <a:cs typeface="Times New Roman" panose="02020603050405020304" pitchFamily="18" charset="0"/>
              </a:rPr>
              <a:t>Obsahují také vzorovou šablonu pro psaní článků (</a:t>
            </a:r>
            <a:r>
              <a:rPr lang="cs-CZ" sz="2200" dirty="0" err="1">
                <a:solidFill>
                  <a:srgbClr val="002060"/>
                </a:solidFill>
                <a:latin typeface="Times New Roman" panose="02020603050405020304" pitchFamily="18" charset="0"/>
                <a:cs typeface="Times New Roman" panose="02020603050405020304" pitchFamily="18" charset="0"/>
              </a:rPr>
              <a:t>template</a:t>
            </a:r>
            <a:r>
              <a:rPr lang="cs-CZ" sz="2200" dirty="0">
                <a:solidFill>
                  <a:srgbClr val="002060"/>
                </a:solidFill>
                <a:latin typeface="Times New Roman" panose="02020603050405020304" pitchFamily="18" charset="0"/>
                <a:cs typeface="Times New Roman" panose="02020603050405020304" pitchFamily="18" charset="0"/>
              </a:rPr>
              <a:t>)</a:t>
            </a:r>
          </a:p>
          <a:p>
            <a:pPr algn="just"/>
            <a:r>
              <a:rPr lang="cs-CZ" sz="2200" dirty="0">
                <a:solidFill>
                  <a:srgbClr val="002060"/>
                </a:solidFill>
                <a:latin typeface="Times New Roman" panose="02020603050405020304" pitchFamily="18" charset="0"/>
                <a:cs typeface="Times New Roman" panose="02020603050405020304" pitchFamily="18" charset="0"/>
              </a:rPr>
              <a:t>Jsou závazné pro všechny autory</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Pokyny pro autory</a:t>
            </a:r>
          </a:p>
        </p:txBody>
      </p:sp>
    </p:spTree>
    <p:extLst>
      <p:ext uri="{BB962C8B-B14F-4D97-AF65-F5344CB8AC3E}">
        <p14:creationId xmlns:p14="http://schemas.microsoft.com/office/powerpoint/2010/main" val="1520524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8568952" cy="374441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400" dirty="0">
                <a:solidFill>
                  <a:srgbClr val="002060"/>
                </a:solidFill>
                <a:latin typeface="Times New Roman" panose="02020603050405020304" pitchFamily="18" charset="0"/>
                <a:cs typeface="Times New Roman" panose="02020603050405020304" pitchFamily="18" charset="0"/>
              </a:rPr>
              <a:t>WRITEFULL FOR WORD - doplněk do MS Word (pro úpravy textů během samostatného psaní) a je ke stažení zde: </a:t>
            </a:r>
            <a:r>
              <a:rPr lang="cs-CZ" sz="1400" dirty="0">
                <a:solidFill>
                  <a:srgbClr val="002060"/>
                </a:solidFill>
                <a:latin typeface="Times New Roman" panose="02020603050405020304" pitchFamily="18" charset="0"/>
                <a:cs typeface="Times New Roman" panose="02020603050405020304" pitchFamily="18" charset="0"/>
                <a:hlinkClick r:id="rId3"/>
              </a:rPr>
              <a:t>https://www.writefull.com/</a:t>
            </a:r>
            <a:r>
              <a:rPr lang="cs-CZ" sz="1400" dirty="0">
                <a:solidFill>
                  <a:srgbClr val="002060"/>
                </a:solidFill>
                <a:latin typeface="Times New Roman" panose="02020603050405020304" pitchFamily="18" charset="0"/>
                <a:cs typeface="Times New Roman" panose="02020603050405020304" pitchFamily="18" charset="0"/>
              </a:rPr>
              <a:t> </a:t>
            </a: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Zde je odkaz na řešení případných problémů při instalaci: </a:t>
            </a:r>
            <a:r>
              <a:rPr lang="cs-CZ" sz="1400" dirty="0">
                <a:solidFill>
                  <a:srgbClr val="002060"/>
                </a:solidFill>
                <a:latin typeface="Times New Roman" panose="02020603050405020304" pitchFamily="18" charset="0"/>
                <a:cs typeface="Times New Roman" panose="02020603050405020304" pitchFamily="18" charset="0"/>
                <a:hlinkClick r:id="rId4"/>
              </a:rPr>
              <a:t>https://www.aip.cz/podpora/nastroje/2540-writefull-for-word-problemy-pri-instalaci/</a:t>
            </a:r>
            <a:r>
              <a:rPr lang="cs-CZ" sz="1400" dirty="0">
                <a:solidFill>
                  <a:srgbClr val="002060"/>
                </a:solidFill>
                <a:latin typeface="Times New Roman" panose="02020603050405020304" pitchFamily="18" charset="0"/>
                <a:cs typeface="Times New Roman" panose="02020603050405020304" pitchFamily="18" charset="0"/>
              </a:rPr>
              <a:t> </a:t>
            </a:r>
            <a:br>
              <a:rPr lang="cs-CZ" sz="1400" dirty="0">
                <a:solidFill>
                  <a:srgbClr val="002060"/>
                </a:solidFill>
                <a:latin typeface="Times New Roman" panose="02020603050405020304" pitchFamily="18" charset="0"/>
                <a:cs typeface="Times New Roman" panose="02020603050405020304" pitchFamily="18" charset="0"/>
              </a:rPr>
            </a:b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WRITEFULL REVISE - webová aplikace, která slouží k jazykové kontrole již napsaných textů - </a:t>
            </a:r>
            <a:r>
              <a:rPr lang="cs-CZ" sz="1400" dirty="0">
                <a:solidFill>
                  <a:srgbClr val="002060"/>
                </a:solidFill>
                <a:latin typeface="Times New Roman" panose="02020603050405020304" pitchFamily="18" charset="0"/>
                <a:cs typeface="Times New Roman" panose="02020603050405020304" pitchFamily="18" charset="0"/>
                <a:hlinkClick r:id="rId5"/>
              </a:rPr>
              <a:t>https://revise-slu-cz.writefull.ai/</a:t>
            </a:r>
            <a:r>
              <a:rPr lang="cs-CZ" sz="1400" dirty="0">
                <a:solidFill>
                  <a:srgbClr val="002060"/>
                </a:solidFill>
                <a:latin typeface="Times New Roman" panose="02020603050405020304" pitchFamily="18" charset="0"/>
                <a:cs typeface="Times New Roman" panose="02020603050405020304" pitchFamily="18" charset="0"/>
              </a:rPr>
              <a:t> </a:t>
            </a:r>
            <a:br>
              <a:rPr lang="cs-CZ" sz="1400" dirty="0">
                <a:solidFill>
                  <a:srgbClr val="002060"/>
                </a:solidFill>
                <a:latin typeface="Times New Roman" panose="02020603050405020304" pitchFamily="18" charset="0"/>
                <a:cs typeface="Times New Roman" panose="02020603050405020304" pitchFamily="18" charset="0"/>
              </a:rPr>
            </a:b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WRITEFULL CITE - webová aplikace, která dovede identifikovat ty části odborného textu, u kterých by měl být uveden odkaz na literaturu - </a:t>
            </a:r>
            <a:r>
              <a:rPr lang="cs-CZ" sz="1400" dirty="0">
                <a:solidFill>
                  <a:srgbClr val="002060"/>
                </a:solidFill>
                <a:latin typeface="Times New Roman" panose="02020603050405020304" pitchFamily="18" charset="0"/>
                <a:cs typeface="Times New Roman" panose="02020603050405020304" pitchFamily="18" charset="0"/>
                <a:hlinkClick r:id="rId6"/>
              </a:rPr>
              <a:t>https://cite-slu-cz.writefull.ai/</a:t>
            </a:r>
            <a:r>
              <a:rPr lang="cs-CZ" sz="1400" dirty="0">
                <a:solidFill>
                  <a:srgbClr val="002060"/>
                </a:solidFill>
                <a:latin typeface="Times New Roman" panose="02020603050405020304" pitchFamily="18" charset="0"/>
                <a:cs typeface="Times New Roman" panose="02020603050405020304" pitchFamily="18" charset="0"/>
              </a:rPr>
              <a:t> </a:t>
            </a: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Přihlášení probíhá pomocí Vašeho institucionálního mailu a hesla.</a:t>
            </a:r>
            <a:br>
              <a:rPr lang="cs-CZ" sz="1400" dirty="0">
                <a:solidFill>
                  <a:srgbClr val="002060"/>
                </a:solidFill>
                <a:latin typeface="Times New Roman" panose="02020603050405020304" pitchFamily="18" charset="0"/>
                <a:cs typeface="Times New Roman" panose="02020603050405020304" pitchFamily="18" charset="0"/>
              </a:rPr>
            </a:b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Zde najdete podrobný návod ke všem produktům: </a:t>
            </a:r>
            <a:r>
              <a:rPr lang="cs-CZ" sz="1400" dirty="0">
                <a:solidFill>
                  <a:srgbClr val="002060"/>
                </a:solidFill>
                <a:latin typeface="Times New Roman" panose="02020603050405020304" pitchFamily="18" charset="0"/>
                <a:cs typeface="Times New Roman" panose="02020603050405020304" pitchFamily="18" charset="0"/>
                <a:hlinkClick r:id="rId7"/>
              </a:rPr>
              <a:t>https://www.aip.cz/podpora/nastroje/2527-writefull-startovaci-balicek-vsechny-produkty/</a:t>
            </a:r>
            <a:r>
              <a:rPr lang="cs-CZ" sz="1400" dirty="0">
                <a:solidFill>
                  <a:srgbClr val="002060"/>
                </a:solidFill>
                <a:latin typeface="Times New Roman" panose="02020603050405020304" pitchFamily="18" charset="0"/>
                <a:cs typeface="Times New Roman" panose="02020603050405020304" pitchFamily="18" charset="0"/>
              </a:rPr>
              <a:t> </a:t>
            </a:r>
            <a:br>
              <a:rPr lang="cs-CZ" sz="1400" dirty="0">
                <a:solidFill>
                  <a:srgbClr val="002060"/>
                </a:solidFill>
                <a:latin typeface="Times New Roman" panose="02020603050405020304" pitchFamily="18" charset="0"/>
                <a:cs typeface="Times New Roman" panose="02020603050405020304" pitchFamily="18" charset="0"/>
              </a:rPr>
            </a:br>
            <a:br>
              <a:rPr lang="cs-CZ" sz="1400" dirty="0">
                <a:solidFill>
                  <a:srgbClr val="002060"/>
                </a:solidFill>
                <a:latin typeface="Times New Roman" panose="02020603050405020304" pitchFamily="18" charset="0"/>
                <a:cs typeface="Times New Roman" panose="02020603050405020304" pitchFamily="18" charset="0"/>
              </a:rPr>
            </a:br>
            <a:r>
              <a:rPr lang="cs-CZ" sz="1400" dirty="0">
                <a:solidFill>
                  <a:srgbClr val="002060"/>
                </a:solidFill>
                <a:latin typeface="Times New Roman" panose="02020603050405020304" pitchFamily="18" charset="0"/>
                <a:cs typeface="Times New Roman" panose="02020603050405020304" pitchFamily="18" charset="0"/>
              </a:rPr>
              <a:t>A zde se nachází video-návody a semináře poskytovatele nástroje: </a:t>
            </a:r>
          </a:p>
          <a:p>
            <a:pPr marL="0" indent="0">
              <a:buNone/>
            </a:pPr>
            <a:r>
              <a:rPr lang="cs-CZ" sz="1400" dirty="0">
                <a:solidFill>
                  <a:srgbClr val="002060"/>
                </a:solidFill>
                <a:latin typeface="Times New Roman" panose="02020603050405020304" pitchFamily="18" charset="0"/>
                <a:cs typeface="Times New Roman" panose="02020603050405020304" pitchFamily="18" charset="0"/>
                <a:hlinkClick r:id="rId8"/>
              </a:rPr>
              <a:t>https://www.youtube.com/channel/UC2gcd-mfJUiUouhWvp5qLtw/videos</a:t>
            </a:r>
            <a:r>
              <a:rPr lang="cs-CZ" sz="1400" dirty="0">
                <a:solidFill>
                  <a:srgbClr val="002060"/>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Jazyková korektura - Writefull</a:t>
            </a:r>
          </a:p>
        </p:txBody>
      </p:sp>
    </p:spTree>
    <p:extLst>
      <p:ext uri="{BB962C8B-B14F-4D97-AF65-F5344CB8AC3E}">
        <p14:creationId xmlns:p14="http://schemas.microsoft.com/office/powerpoint/2010/main" val="268042610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2987824" y="2211710"/>
            <a:ext cx="2880320" cy="576064"/>
          </a:xfrm>
          <a:prstGeom prst="rect">
            <a:avLst/>
          </a:prstGeom>
        </p:spPr>
        <p:txBody>
          <a:bodyPr/>
          <a:lstStyle/>
          <a:p>
            <a:r>
              <a:rPr lang="cs-CZ" dirty="0">
                <a:solidFill>
                  <a:srgbClr val="307871"/>
                </a:solidFill>
              </a:rPr>
              <a:t>Děkuji za pozornost</a:t>
            </a:r>
          </a:p>
        </p:txBody>
      </p:sp>
    </p:spTree>
    <p:extLst>
      <p:ext uri="{BB962C8B-B14F-4D97-AF65-F5344CB8AC3E}">
        <p14:creationId xmlns:p14="http://schemas.microsoft.com/office/powerpoint/2010/main" val="4053345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95536" y="915566"/>
            <a:ext cx="8424936" cy="374441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700" dirty="0">
                <a:solidFill>
                  <a:srgbClr val="002060"/>
                </a:solidFill>
                <a:latin typeface="Times New Roman" panose="02020603050405020304" pitchFamily="18" charset="0"/>
                <a:cs typeface="Times New Roman" panose="02020603050405020304" pitchFamily="18" charset="0"/>
              </a:rPr>
              <a:t>Originalita – článek musí obsahovat nové řešení či zpracování výsledků. </a:t>
            </a:r>
          </a:p>
          <a:p>
            <a:pPr algn="just"/>
            <a:r>
              <a:rPr lang="cs-CZ" sz="1700" dirty="0">
                <a:solidFill>
                  <a:srgbClr val="002060"/>
                </a:solidFill>
                <a:latin typeface="Times New Roman" panose="02020603050405020304" pitchFamily="18" charset="0"/>
                <a:cs typeface="Times New Roman" panose="02020603050405020304" pitchFamily="18" charset="0"/>
              </a:rPr>
              <a:t>Relevantnost – článek musí být významným přispěním pro danou oblast </a:t>
            </a:r>
          </a:p>
          <a:p>
            <a:pPr algn="just"/>
            <a:r>
              <a:rPr lang="cs-CZ" sz="1700" dirty="0">
                <a:solidFill>
                  <a:srgbClr val="002060"/>
                </a:solidFill>
                <a:latin typeface="Times New Roman" panose="02020603050405020304" pitchFamily="18" charset="0"/>
                <a:cs typeface="Times New Roman" panose="02020603050405020304" pitchFamily="18" charset="0"/>
              </a:rPr>
              <a:t>Postavení práce – článek musí přispívat k existující teorii a dávat jí novou perspektivu. </a:t>
            </a:r>
          </a:p>
          <a:p>
            <a:pPr algn="just"/>
            <a:r>
              <a:rPr lang="cs-CZ" sz="1700" dirty="0">
                <a:solidFill>
                  <a:srgbClr val="002060"/>
                </a:solidFill>
                <a:latin typeface="Times New Roman" panose="02020603050405020304" pitchFamily="18" charset="0"/>
                <a:cs typeface="Times New Roman" panose="02020603050405020304" pitchFamily="18" charset="0"/>
              </a:rPr>
              <a:t>Metodologie výzkumu – veškeré závěry musí být platné a objektivní. </a:t>
            </a:r>
          </a:p>
          <a:p>
            <a:pPr algn="just"/>
            <a:r>
              <a:rPr lang="cs-CZ" sz="1700" dirty="0">
                <a:solidFill>
                  <a:srgbClr val="002060"/>
                </a:solidFill>
                <a:latin typeface="Times New Roman" panose="02020603050405020304" pitchFamily="18" charset="0"/>
                <a:cs typeface="Times New Roman" panose="02020603050405020304" pitchFamily="18" charset="0"/>
              </a:rPr>
              <a:t>Srozumitelnost, struktura a kvalita psaní – článek musí být napsán jednoduchým a pochopitelným </a:t>
            </a:r>
          </a:p>
          <a:p>
            <a:pPr algn="just"/>
            <a:r>
              <a:rPr lang="cs-CZ" sz="1700" dirty="0">
                <a:solidFill>
                  <a:srgbClr val="002060"/>
                </a:solidFill>
                <a:latin typeface="Times New Roman" panose="02020603050405020304" pitchFamily="18" charset="0"/>
                <a:cs typeface="Times New Roman" panose="02020603050405020304" pitchFamily="18" charset="0"/>
              </a:rPr>
              <a:t>Teoretické a praktické uplatnění – prezentované výsledky musí být prakticky i teoreticky uplatnitelné. </a:t>
            </a:r>
          </a:p>
          <a:p>
            <a:pPr algn="just"/>
            <a:r>
              <a:rPr lang="cs-CZ" sz="1700" dirty="0">
                <a:solidFill>
                  <a:srgbClr val="002060"/>
                </a:solidFill>
                <a:latin typeface="Times New Roman" panose="02020603050405020304" pitchFamily="18" charset="0"/>
                <a:cs typeface="Times New Roman" panose="02020603050405020304" pitchFamily="18" charset="0"/>
              </a:rPr>
              <a:t>Aktuálnost a relevance zdrojů – citované zdroje musí být aktuální a jejich významnost musí přesahovat národní hranice. </a:t>
            </a:r>
          </a:p>
          <a:p>
            <a:pPr algn="just"/>
            <a:r>
              <a:rPr lang="cs-CZ" sz="1700" dirty="0">
                <a:solidFill>
                  <a:srgbClr val="002060"/>
                </a:solidFill>
                <a:latin typeface="Times New Roman" panose="02020603050405020304" pitchFamily="18" charset="0"/>
                <a:cs typeface="Times New Roman" panose="02020603050405020304" pitchFamily="18" charset="0"/>
              </a:rPr>
              <a:t>Mezinárodnost – článek je určen pro zahraniční čtenáře</a:t>
            </a:r>
          </a:p>
          <a:p>
            <a:pPr algn="just"/>
            <a:r>
              <a:rPr lang="cs-CZ" sz="1700" dirty="0">
                <a:solidFill>
                  <a:srgbClr val="002060"/>
                </a:solidFill>
                <a:latin typeface="Times New Roman" panose="02020603050405020304" pitchFamily="18" charset="0"/>
                <a:cs typeface="Times New Roman" panose="02020603050405020304" pitchFamily="18" charset="0"/>
              </a:rPr>
              <a:t>Kvalitní nadpis, klíčová slova a dobře napsaný abstrakt.</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Základní zásady psaní článku</a:t>
            </a:r>
          </a:p>
        </p:txBody>
      </p:sp>
    </p:spTree>
    <p:extLst>
      <p:ext uri="{BB962C8B-B14F-4D97-AF65-F5344CB8AC3E}">
        <p14:creationId xmlns:p14="http://schemas.microsoft.com/office/powerpoint/2010/main" val="904848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203598"/>
            <a:ext cx="8496944" cy="3456384"/>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tematické odchýlení článku od zaměření časopisu, </a:t>
            </a:r>
          </a:p>
          <a:p>
            <a:pPr algn="just"/>
            <a:r>
              <a:rPr lang="cs-CZ" sz="2200" dirty="0">
                <a:solidFill>
                  <a:srgbClr val="002060"/>
                </a:solidFill>
                <a:latin typeface="Times New Roman" panose="02020603050405020304" pitchFamily="18" charset="0"/>
                <a:cs typeface="Times New Roman" panose="02020603050405020304" pitchFamily="18" charset="0"/>
              </a:rPr>
              <a:t>kvalitativní nedostatky, např. čitelnost, délka, rigoróznost, dostatečné přispění, praktické využití výsledků, </a:t>
            </a:r>
          </a:p>
          <a:p>
            <a:pPr algn="just"/>
            <a:r>
              <a:rPr lang="cs-CZ" sz="2200" dirty="0">
                <a:solidFill>
                  <a:srgbClr val="002060"/>
                </a:solidFill>
                <a:latin typeface="Times New Roman" panose="02020603050405020304" pitchFamily="18" charset="0"/>
                <a:cs typeface="Times New Roman" panose="02020603050405020304" pitchFamily="18" charset="0"/>
              </a:rPr>
              <a:t>nereálné, nejasné, nesrozumitelné či neverifikovatelné výsledky, </a:t>
            </a:r>
          </a:p>
          <a:p>
            <a:pPr algn="just"/>
            <a:r>
              <a:rPr lang="cs-CZ" sz="2200" dirty="0">
                <a:solidFill>
                  <a:srgbClr val="002060"/>
                </a:solidFill>
                <a:latin typeface="Times New Roman" panose="02020603050405020304" pitchFamily="18" charset="0"/>
                <a:cs typeface="Times New Roman" panose="02020603050405020304" pitchFamily="18" charset="0"/>
              </a:rPr>
              <a:t>nedostatečný teoretický vývoj, tzn. pouhá deskripce již existující teorie, </a:t>
            </a:r>
          </a:p>
          <a:p>
            <a:pPr algn="just"/>
            <a:r>
              <a:rPr lang="cs-CZ" sz="2200" dirty="0">
                <a:solidFill>
                  <a:srgbClr val="002060"/>
                </a:solidFill>
                <a:latin typeface="Times New Roman" panose="02020603050405020304" pitchFamily="18" charset="0"/>
                <a:cs typeface="Times New Roman" panose="02020603050405020304" pitchFamily="18" charset="0"/>
              </a:rPr>
              <a:t>nevěrohodná metodologie. </a:t>
            </a:r>
          </a:p>
          <a:p>
            <a:pPr marL="0" indent="0" algn="just">
              <a:buNone/>
            </a:pPr>
            <a:endParaRPr lang="cs-CZ" sz="2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Nejčastější důvody zamítnutí patří:</a:t>
            </a:r>
          </a:p>
        </p:txBody>
      </p:sp>
    </p:spTree>
    <p:extLst>
      <p:ext uri="{BB962C8B-B14F-4D97-AF65-F5344CB8AC3E}">
        <p14:creationId xmlns:p14="http://schemas.microsoft.com/office/powerpoint/2010/main" val="1306330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059582"/>
            <a:ext cx="8424936"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Abstrakt (zpravidla cca 250 – 300 slov)</a:t>
            </a:r>
          </a:p>
          <a:p>
            <a:pPr algn="just"/>
            <a:r>
              <a:rPr lang="cs-CZ" sz="2200" dirty="0">
                <a:solidFill>
                  <a:srgbClr val="002060"/>
                </a:solidFill>
                <a:latin typeface="Times New Roman" panose="02020603050405020304" pitchFamily="18" charset="0"/>
                <a:cs typeface="Times New Roman" panose="02020603050405020304" pitchFamily="18" charset="0"/>
              </a:rPr>
              <a:t>Úvod</a:t>
            </a:r>
          </a:p>
          <a:p>
            <a:pPr algn="just"/>
            <a:r>
              <a:rPr lang="cs-CZ" sz="2200" dirty="0">
                <a:solidFill>
                  <a:srgbClr val="002060"/>
                </a:solidFill>
                <a:latin typeface="Times New Roman" panose="02020603050405020304" pitchFamily="18" charset="0"/>
                <a:cs typeface="Times New Roman" panose="02020603050405020304" pitchFamily="18" charset="0"/>
              </a:rPr>
              <a:t>Použité  metody výzkumu</a:t>
            </a:r>
          </a:p>
          <a:p>
            <a:pPr algn="just"/>
            <a:r>
              <a:rPr lang="cs-CZ" sz="2200" dirty="0">
                <a:solidFill>
                  <a:srgbClr val="002060"/>
                </a:solidFill>
                <a:latin typeface="Times New Roman" panose="02020603050405020304" pitchFamily="18" charset="0"/>
                <a:cs typeface="Times New Roman" panose="02020603050405020304" pitchFamily="18" charset="0"/>
              </a:rPr>
              <a:t>Prezentace dosažených  výsledků</a:t>
            </a:r>
          </a:p>
          <a:p>
            <a:pPr algn="just"/>
            <a:r>
              <a:rPr lang="cs-CZ" sz="2200" dirty="0">
                <a:solidFill>
                  <a:srgbClr val="002060"/>
                </a:solidFill>
                <a:latin typeface="Times New Roman" panose="02020603050405020304" pitchFamily="18" charset="0"/>
                <a:cs typeface="Times New Roman" panose="02020603050405020304" pitchFamily="18" charset="0"/>
              </a:rPr>
              <a:t>Diskuze</a:t>
            </a:r>
          </a:p>
          <a:p>
            <a:pPr algn="just"/>
            <a:r>
              <a:rPr lang="cs-CZ" sz="2200" dirty="0">
                <a:solidFill>
                  <a:srgbClr val="002060"/>
                </a:solidFill>
                <a:latin typeface="Times New Roman" panose="02020603050405020304" pitchFamily="18" charset="0"/>
                <a:cs typeface="Times New Roman" panose="02020603050405020304" pitchFamily="18" charset="0"/>
              </a:rPr>
              <a:t>Závěr</a:t>
            </a:r>
          </a:p>
          <a:p>
            <a:pPr marL="0" indent="0" algn="just">
              <a:buNone/>
            </a:pPr>
            <a:r>
              <a:rPr lang="cs-CZ" sz="2200" dirty="0">
                <a:solidFill>
                  <a:srgbClr val="002060"/>
                </a:solidFill>
                <a:latin typeface="Times New Roman" panose="02020603050405020304" pitchFamily="18" charset="0"/>
                <a:cs typeface="Times New Roman" panose="02020603050405020304" pitchFamily="18" charset="0"/>
              </a:rPr>
              <a:t>Redakce časopisů a organizátoři konferencí poskytují pokyny pro autory a tzv. šablonu – </a:t>
            </a:r>
            <a:r>
              <a:rPr lang="cs-CZ" sz="2200" dirty="0" err="1">
                <a:solidFill>
                  <a:srgbClr val="002060"/>
                </a:solidFill>
                <a:latin typeface="Times New Roman" panose="02020603050405020304" pitchFamily="18" charset="0"/>
                <a:cs typeface="Times New Roman" panose="02020603050405020304" pitchFamily="18" charset="0"/>
              </a:rPr>
              <a:t>template</a:t>
            </a:r>
            <a:r>
              <a:rPr lang="cs-CZ" sz="2200" dirty="0">
                <a:solidFill>
                  <a:srgbClr val="002060"/>
                </a:solidFill>
                <a:latin typeface="Times New Roman" panose="02020603050405020304" pitchFamily="18" charset="0"/>
                <a:cs typeface="Times New Roman" panose="02020603050405020304" pitchFamily="18" charset="0"/>
              </a:rPr>
              <a:t> – pro strukturu článku a citování literatury.</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Doporučená obecná struktura článku</a:t>
            </a:r>
          </a:p>
        </p:txBody>
      </p:sp>
    </p:spTree>
    <p:extLst>
      <p:ext uri="{BB962C8B-B14F-4D97-AF65-F5344CB8AC3E}">
        <p14:creationId xmlns:p14="http://schemas.microsoft.com/office/powerpoint/2010/main" val="3692342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251520" y="1059582"/>
            <a:ext cx="8568952"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b="1" dirty="0">
                <a:solidFill>
                  <a:srgbClr val="002060"/>
                </a:solidFill>
                <a:latin typeface="Times New Roman" panose="02020603050405020304" pitchFamily="18" charset="0"/>
                <a:cs typeface="Times New Roman" panose="02020603050405020304" pitchFamily="18" charset="0"/>
              </a:rPr>
              <a:t>Název článku </a:t>
            </a:r>
            <a:r>
              <a:rPr lang="cs-CZ" sz="2200" dirty="0">
                <a:solidFill>
                  <a:srgbClr val="002060"/>
                </a:solidFill>
                <a:latin typeface="Times New Roman" panose="02020603050405020304" pitchFamily="18" charset="0"/>
                <a:cs typeface="Times New Roman" panose="02020603050405020304" pitchFamily="18" charset="0"/>
              </a:rPr>
              <a:t>– je třeba, aby byl krátký, avšak dostatečně výstižný.</a:t>
            </a:r>
          </a:p>
          <a:p>
            <a:pPr algn="just"/>
            <a:r>
              <a:rPr lang="cs-CZ" sz="2200" b="1" dirty="0">
                <a:solidFill>
                  <a:srgbClr val="002060"/>
                </a:solidFill>
                <a:latin typeface="Times New Roman" panose="02020603050405020304" pitchFamily="18" charset="0"/>
                <a:cs typeface="Times New Roman" panose="02020603050405020304" pitchFamily="18" charset="0"/>
              </a:rPr>
              <a:t>Abstrakt</a:t>
            </a:r>
            <a:r>
              <a:rPr lang="cs-CZ" sz="2200" dirty="0">
                <a:solidFill>
                  <a:srgbClr val="002060"/>
                </a:solidFill>
                <a:latin typeface="Times New Roman" panose="02020603050405020304" pitchFamily="18" charset="0"/>
                <a:cs typeface="Times New Roman" panose="02020603050405020304" pitchFamily="18" charset="0"/>
              </a:rPr>
              <a:t> – v rámci abstraktu by měl autor v přibližném rozsahu jednoho odstavce shrnout hlavní body článku. Doporučený rozsah je 5-7 řádků v požadovaném formátu.</a:t>
            </a:r>
          </a:p>
          <a:p>
            <a:pPr algn="just"/>
            <a:r>
              <a:rPr lang="cs-CZ" sz="2200" b="1" dirty="0">
                <a:solidFill>
                  <a:srgbClr val="002060"/>
                </a:solidFill>
                <a:latin typeface="Times New Roman" panose="02020603050405020304" pitchFamily="18" charset="0"/>
                <a:cs typeface="Times New Roman" panose="02020603050405020304" pitchFamily="18" charset="0"/>
              </a:rPr>
              <a:t>Klíčová slova </a:t>
            </a:r>
            <a:r>
              <a:rPr lang="cs-CZ" sz="2200" dirty="0">
                <a:solidFill>
                  <a:srgbClr val="002060"/>
                </a:solidFill>
                <a:latin typeface="Times New Roman" panose="02020603050405020304" pitchFamily="18" charset="0"/>
                <a:cs typeface="Times New Roman" panose="02020603050405020304" pitchFamily="18" charset="0"/>
              </a:rPr>
              <a:t>– cca 5 nejvýznamnějších výrazů článku, je nutná vazba na název a abstrakt.</a:t>
            </a:r>
          </a:p>
          <a:p>
            <a:pPr algn="just"/>
            <a:r>
              <a:rPr lang="cs-CZ" sz="2200" b="1" dirty="0">
                <a:solidFill>
                  <a:srgbClr val="002060"/>
                </a:solidFill>
                <a:latin typeface="Times New Roman" panose="02020603050405020304" pitchFamily="18" charset="0"/>
                <a:cs typeface="Times New Roman" panose="02020603050405020304" pitchFamily="18" charset="0"/>
              </a:rPr>
              <a:t>Klasifikace JEL </a:t>
            </a:r>
            <a:r>
              <a:rPr lang="cs-CZ" sz="2200" dirty="0">
                <a:solidFill>
                  <a:srgbClr val="002060"/>
                </a:solidFill>
                <a:latin typeface="Times New Roman" panose="02020603050405020304" pitchFamily="18" charset="0"/>
                <a:cs typeface="Times New Roman" panose="02020603050405020304" pitchFamily="18" charset="0"/>
              </a:rPr>
              <a:t>– základní zařazení článku dle klasifikačního systému </a:t>
            </a:r>
            <a:r>
              <a:rPr lang="cs-CZ" sz="2200" dirty="0" err="1">
                <a:solidFill>
                  <a:srgbClr val="002060"/>
                </a:solidFill>
                <a:latin typeface="Times New Roman" panose="02020603050405020304" pitchFamily="18" charset="0"/>
                <a:cs typeface="Times New Roman" panose="02020603050405020304" pitchFamily="18" charset="0"/>
              </a:rPr>
              <a:t>Journal</a:t>
            </a:r>
            <a:r>
              <a:rPr lang="cs-CZ" sz="2200" dirty="0">
                <a:solidFill>
                  <a:srgbClr val="002060"/>
                </a:solidFill>
                <a:latin typeface="Times New Roman" panose="02020603050405020304" pitchFamily="18" charset="0"/>
                <a:cs typeface="Times New Roman" panose="02020603050405020304" pitchFamily="18" charset="0"/>
              </a:rPr>
              <a:t> </a:t>
            </a:r>
            <a:r>
              <a:rPr lang="cs-CZ" sz="2200" dirty="0" err="1">
                <a:solidFill>
                  <a:srgbClr val="002060"/>
                </a:solidFill>
                <a:latin typeface="Times New Roman" panose="02020603050405020304" pitchFamily="18" charset="0"/>
                <a:cs typeface="Times New Roman" panose="02020603050405020304" pitchFamily="18" charset="0"/>
              </a:rPr>
              <a:t>of</a:t>
            </a:r>
            <a:r>
              <a:rPr lang="cs-CZ" sz="2200" dirty="0">
                <a:solidFill>
                  <a:srgbClr val="002060"/>
                </a:solidFill>
                <a:latin typeface="Times New Roman" panose="02020603050405020304" pitchFamily="18" charset="0"/>
                <a:cs typeface="Times New Roman" panose="02020603050405020304" pitchFamily="18" charset="0"/>
              </a:rPr>
              <a:t> </a:t>
            </a:r>
            <a:r>
              <a:rPr lang="cs-CZ" sz="2200" dirty="0" err="1">
                <a:solidFill>
                  <a:srgbClr val="002060"/>
                </a:solidFill>
                <a:latin typeface="Times New Roman" panose="02020603050405020304" pitchFamily="18" charset="0"/>
                <a:cs typeface="Times New Roman" panose="02020603050405020304" pitchFamily="18" charset="0"/>
              </a:rPr>
              <a:t>Economic</a:t>
            </a:r>
            <a:r>
              <a:rPr lang="cs-CZ" sz="2200" dirty="0">
                <a:solidFill>
                  <a:srgbClr val="002060"/>
                </a:solidFill>
                <a:latin typeface="Times New Roman" panose="02020603050405020304" pitchFamily="18" charset="0"/>
                <a:cs typeface="Times New Roman" panose="02020603050405020304" pitchFamily="18" charset="0"/>
              </a:rPr>
              <a:t> </a:t>
            </a:r>
            <a:r>
              <a:rPr lang="cs-CZ" sz="2200" dirty="0" err="1">
                <a:solidFill>
                  <a:srgbClr val="002060"/>
                </a:solidFill>
                <a:latin typeface="Times New Roman" panose="02020603050405020304" pitchFamily="18" charset="0"/>
                <a:cs typeface="Times New Roman" panose="02020603050405020304" pitchFamily="18" charset="0"/>
              </a:rPr>
              <a:t>Literature</a:t>
            </a:r>
            <a:r>
              <a:rPr lang="cs-CZ" sz="2200" dirty="0">
                <a:solidFill>
                  <a:srgbClr val="002060"/>
                </a:solidFill>
                <a:latin typeface="Times New Roman" panose="02020603050405020304" pitchFamily="18" charset="0"/>
                <a:cs typeface="Times New Roman" panose="02020603050405020304" pitchFamily="18" charset="0"/>
              </a:rPr>
              <a:t>:</a:t>
            </a:r>
          </a:p>
          <a:p>
            <a:pPr marL="0" indent="0" algn="just">
              <a:buNone/>
            </a:pPr>
            <a:r>
              <a:rPr lang="cs-CZ" sz="2200" dirty="0">
                <a:solidFill>
                  <a:srgbClr val="002060"/>
                </a:solidFill>
                <a:latin typeface="Times New Roman" panose="02020603050405020304" pitchFamily="18" charset="0"/>
                <a:cs typeface="Times New Roman" panose="02020603050405020304" pitchFamily="18" charset="0"/>
                <a:hlinkClick r:id="rId3"/>
              </a:rPr>
              <a:t>https://www.aeaweb.org/econlit/jelCodes.php?view=jel</a:t>
            </a:r>
            <a:r>
              <a:rPr lang="cs-CZ" sz="2200" dirty="0">
                <a:solidFill>
                  <a:srgbClr val="002060"/>
                </a:solidFill>
                <a:latin typeface="Times New Roman" panose="02020603050405020304" pitchFamily="18" charset="0"/>
                <a:cs typeface="Times New Roman" panose="02020603050405020304" pitchFamily="18" charset="0"/>
              </a:rPr>
              <a:t> </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Příklad struktury článku</a:t>
            </a:r>
          </a:p>
        </p:txBody>
      </p:sp>
    </p:spTree>
    <p:extLst>
      <p:ext uri="{BB962C8B-B14F-4D97-AF65-F5344CB8AC3E}">
        <p14:creationId xmlns:p14="http://schemas.microsoft.com/office/powerpoint/2010/main" val="3731689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395536" y="1059582"/>
            <a:ext cx="8424936" cy="36004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200" dirty="0">
                <a:solidFill>
                  <a:srgbClr val="002060"/>
                </a:solidFill>
                <a:latin typeface="Times New Roman" panose="02020603050405020304" pitchFamily="18" charset="0"/>
                <a:cs typeface="Times New Roman" panose="02020603050405020304" pitchFamily="18" charset="0"/>
              </a:rPr>
              <a:t>Úvod – účelem úvodní části je zasadit předmět zkoumání do širších souvislostí, definovat cíl a uvést logickou strukturu vlastního textu článku. Z úvodu by měla být zřejmá:</a:t>
            </a:r>
          </a:p>
          <a:p>
            <a:pPr lvl="1" algn="just"/>
            <a:r>
              <a:rPr lang="cs-CZ" sz="1800" dirty="0">
                <a:solidFill>
                  <a:srgbClr val="002060"/>
                </a:solidFill>
                <a:latin typeface="Times New Roman" panose="02020603050405020304" pitchFamily="18" charset="0"/>
                <a:cs typeface="Times New Roman" panose="02020603050405020304" pitchFamily="18" charset="0"/>
              </a:rPr>
              <a:t>významnost studovaného problému,</a:t>
            </a:r>
          </a:p>
          <a:p>
            <a:pPr lvl="1" algn="just"/>
            <a:r>
              <a:rPr lang="cs-CZ" sz="1800" dirty="0">
                <a:solidFill>
                  <a:srgbClr val="002060"/>
                </a:solidFill>
                <a:latin typeface="Times New Roman" panose="02020603050405020304" pitchFamily="18" charset="0"/>
                <a:cs typeface="Times New Roman" panose="02020603050405020304" pitchFamily="18" charset="0"/>
              </a:rPr>
              <a:t>jaký je současný stav poznání, co je vyřešeno a co naopak není. Z toho by měl vyplynout</a:t>
            </a:r>
          </a:p>
          <a:p>
            <a:pPr lvl="1" algn="just"/>
            <a:r>
              <a:rPr lang="cs-CZ" sz="1800" dirty="0">
                <a:solidFill>
                  <a:srgbClr val="002060"/>
                </a:solidFill>
                <a:latin typeface="Times New Roman" panose="02020603050405020304" pitchFamily="18" charset="0"/>
                <a:cs typeface="Times New Roman" panose="02020603050405020304" pitchFamily="18" charset="0"/>
              </a:rPr>
              <a:t>cíl článku jako důsledek potřeby rozvinout současný stav znalostí: k tomu může dojít formou ověření hypotézy, zodpovězení otázky, vyřešení problému, navržení nové metody apod. </a:t>
            </a:r>
          </a:p>
          <a:p>
            <a:pPr lvl="1" algn="just"/>
            <a:r>
              <a:rPr lang="cs-CZ" sz="1800" dirty="0">
                <a:solidFill>
                  <a:srgbClr val="002060"/>
                </a:solidFill>
                <a:latin typeface="Times New Roman" panose="02020603050405020304" pitchFamily="18" charset="0"/>
                <a:cs typeface="Times New Roman" panose="02020603050405020304" pitchFamily="18" charset="0"/>
              </a:rPr>
              <a:t>Následuje stručné objasnění postupu řešení problému.</a:t>
            </a:r>
          </a:p>
          <a:p>
            <a:pPr algn="just"/>
            <a:endParaRPr lang="cs-CZ" sz="22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Příklad struktury článku (2) </a:t>
            </a:r>
          </a:p>
        </p:txBody>
      </p:sp>
    </p:spTree>
    <p:extLst>
      <p:ext uri="{BB962C8B-B14F-4D97-AF65-F5344CB8AC3E}">
        <p14:creationId xmlns:p14="http://schemas.microsoft.com/office/powerpoint/2010/main" val="1917471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Zástupný symbol pro obsah 2"/>
          <p:cNvSpPr txBox="1">
            <a:spLocks/>
          </p:cNvSpPr>
          <p:nvPr/>
        </p:nvSpPr>
        <p:spPr>
          <a:xfrm>
            <a:off x="147480" y="987574"/>
            <a:ext cx="8640960" cy="367240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100" dirty="0">
                <a:solidFill>
                  <a:srgbClr val="002060"/>
                </a:solidFill>
                <a:latin typeface="Times New Roman" panose="02020603050405020304" pitchFamily="18" charset="0"/>
                <a:cs typeface="Times New Roman" panose="02020603050405020304" pitchFamily="18" charset="0"/>
              </a:rPr>
              <a:t>Vnitřní text – může obsahovat podrobný přehled dosavadního výzkumu; měl by obsahovat terminologické ujasnění, specifikaci a popis modelů a metod aplikovaných při řešení stanoveného úkolu. Je vhodné jednoznačně popsat vstupní data, s kterými se pracuje, a postup řešení.</a:t>
            </a:r>
          </a:p>
          <a:p>
            <a:pPr algn="just"/>
            <a:r>
              <a:rPr lang="cs-CZ" sz="2100" dirty="0">
                <a:solidFill>
                  <a:srgbClr val="002060"/>
                </a:solidFill>
                <a:latin typeface="Times New Roman" panose="02020603050405020304" pitchFamily="18" charset="0"/>
                <a:cs typeface="Times New Roman" panose="02020603050405020304" pitchFamily="18" charset="0"/>
              </a:rPr>
              <a:t>Vlastní výsledky a interpretace/diskuse – v závislosti na typu článku lze tuto část rozdělit na dvě samostatné. </a:t>
            </a:r>
          </a:p>
          <a:p>
            <a:pPr lvl="1" algn="just"/>
            <a:r>
              <a:rPr lang="cs-CZ" sz="1800" dirty="0">
                <a:solidFill>
                  <a:srgbClr val="002060"/>
                </a:solidFill>
                <a:latin typeface="Times New Roman" panose="02020603050405020304" pitchFamily="18" charset="0"/>
                <a:cs typeface="Times New Roman" panose="02020603050405020304" pitchFamily="18" charset="0"/>
              </a:rPr>
              <a:t>Nejprve jsou objektivně sděleny výsledky (experimentů, simulací, výpočtů, statistického šetření, apod.), zpravidla s pomocí tabulkového či grafického zpracování. </a:t>
            </a:r>
          </a:p>
          <a:p>
            <a:pPr lvl="1" algn="just"/>
            <a:r>
              <a:rPr lang="cs-CZ" sz="1800" dirty="0">
                <a:solidFill>
                  <a:srgbClr val="002060"/>
                </a:solidFill>
                <a:latin typeface="Times New Roman" panose="02020603050405020304" pitchFamily="18" charset="0"/>
                <a:cs typeface="Times New Roman" panose="02020603050405020304" pitchFamily="18" charset="0"/>
              </a:rPr>
              <a:t>Následně přichází na řadu interpretace a diskuse nad výsledky, zjištěními – autor zde může být mnohem více subjektivní, uvádí vlastní náhled na věc, zamýšlí se nad příčinami, může vyvodit případné důsledky.</a:t>
            </a:r>
          </a:p>
        </p:txBody>
      </p:sp>
      <p:sp>
        <p:nvSpPr>
          <p:cNvPr id="6" name="Nadpis 5"/>
          <p:cNvSpPr>
            <a:spLocks noGrp="1"/>
          </p:cNvSpPr>
          <p:nvPr>
            <p:ph type="title"/>
          </p:nvPr>
        </p:nvSpPr>
        <p:spPr>
          <a:xfrm>
            <a:off x="179512" y="195487"/>
            <a:ext cx="7992888" cy="432047"/>
          </a:xfrm>
          <a:prstGeom prst="rect">
            <a:avLst/>
          </a:prstGeom>
        </p:spPr>
        <p:txBody>
          <a:bodyPr/>
          <a:lstStyle/>
          <a:p>
            <a:r>
              <a:rPr lang="cs-CZ" dirty="0">
                <a:solidFill>
                  <a:srgbClr val="307871"/>
                </a:solidFill>
              </a:rPr>
              <a:t>Příklad struktury článku (3) </a:t>
            </a:r>
          </a:p>
        </p:txBody>
      </p:sp>
    </p:spTree>
    <p:extLst>
      <p:ext uri="{BB962C8B-B14F-4D97-AF65-F5344CB8AC3E}">
        <p14:creationId xmlns:p14="http://schemas.microsoft.com/office/powerpoint/2010/main" val="313303997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e3827e69-986b-4c4e-a42e-c7cab35a662c"/>
</p:tagLst>
</file>

<file path=ppt/theme/theme1.xml><?xml version="1.0" encoding="utf-8"?>
<a:theme xmlns:a="http://schemas.openxmlformats.org/drawingml/2006/main" name="SLU">
  <a:themeElements>
    <a:clrScheme name="SLU-text">
      <a:dk1>
        <a:srgbClr val="981E3A"/>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2376</TotalTime>
  <Words>2813</Words>
  <Application>Microsoft Office PowerPoint</Application>
  <PresentationFormat>Předvádění na obrazovce (16:9)</PresentationFormat>
  <Paragraphs>251</Paragraphs>
  <Slides>34</Slides>
  <Notes>32</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34</vt:i4>
      </vt:variant>
    </vt:vector>
  </HeadingPairs>
  <TitlesOfParts>
    <vt:vector size="38" baseType="lpstr">
      <vt:lpstr>Arial</vt:lpstr>
      <vt:lpstr>Calibri</vt:lpstr>
      <vt:lpstr>Times New Roman</vt:lpstr>
      <vt:lpstr>SLU</vt:lpstr>
      <vt:lpstr>Zpracování vědeckého textu a publikování</vt:lpstr>
      <vt:lpstr>Cesta k úspěšnému publikování</vt:lpstr>
      <vt:lpstr>Časový harmonogram přijetí článku </vt:lpstr>
      <vt:lpstr>Základní zásady psaní článku</vt:lpstr>
      <vt:lpstr>Nejčastější důvody zamítnutí patří:</vt:lpstr>
      <vt:lpstr>Doporučená obecná struktura článku</vt:lpstr>
      <vt:lpstr>Příklad struktury článku</vt:lpstr>
      <vt:lpstr>Příklad struktury článku (2) </vt:lpstr>
      <vt:lpstr>Příklad struktury článku (3) </vt:lpstr>
      <vt:lpstr>Příklad struktury článku (4) </vt:lpstr>
      <vt:lpstr>Struktura a organizace vědeckého článku v časopise</vt:lpstr>
      <vt:lpstr>Název článku</vt:lpstr>
      <vt:lpstr>Autorství</vt:lpstr>
      <vt:lpstr>Abstrakt a klíčová slova</vt:lpstr>
      <vt:lpstr>Úvod - Introduction (1)</vt:lpstr>
      <vt:lpstr>Úvod - Introduction (2)</vt:lpstr>
      <vt:lpstr>Materials (Data) and Methods (1)</vt:lpstr>
      <vt:lpstr>Materials (Data) and Methods (2)</vt:lpstr>
      <vt:lpstr>Výsledky  - Results</vt:lpstr>
      <vt:lpstr>Diskuze  - Discussion (1)</vt:lpstr>
      <vt:lpstr>Diskuze  - Discussion (2)</vt:lpstr>
      <vt:lpstr>Poděkování - Acknowledgements</vt:lpstr>
      <vt:lpstr>Seznam literatury - References</vt:lpstr>
      <vt:lpstr>Příloha (přílohy) - Appendix</vt:lpstr>
      <vt:lpstr>Souhrn hlavních chyb při psaní článku (1)</vt:lpstr>
      <vt:lpstr>Souhrn hlavních chyb při psaní článku (2)</vt:lpstr>
      <vt:lpstr>Souhrn hlavních chyb při psaní článku (3)</vt:lpstr>
      <vt:lpstr>Souhrn hlavních chyb při psaní článku (4)</vt:lpstr>
      <vt:lpstr>Posuzovací proces  - recenzní řízení článku</vt:lpstr>
      <vt:lpstr>Kde publikovat?</vt:lpstr>
      <vt:lpstr>Jak poznat kvalitu časopisu?</vt:lpstr>
      <vt:lpstr>Pokyny pro autory</vt:lpstr>
      <vt:lpstr>Jazyková korektura - Writefull</vt:lpstr>
      <vt:lpstr>Děkuji za pozornost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Iveta Palečková</cp:lastModifiedBy>
  <cp:revision>69</cp:revision>
  <dcterms:created xsi:type="dcterms:W3CDTF">2016-07-06T15:42:34Z</dcterms:created>
  <dcterms:modified xsi:type="dcterms:W3CDTF">2023-10-26T13:09:36Z</dcterms:modified>
</cp:coreProperties>
</file>