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6" r:id="rId2"/>
    <p:sldId id="290" r:id="rId3"/>
    <p:sldId id="289" r:id="rId4"/>
    <p:sldId id="291" r:id="rId5"/>
    <p:sldId id="428" r:id="rId6"/>
    <p:sldId id="310" r:id="rId7"/>
    <p:sldId id="410" r:id="rId8"/>
    <p:sldId id="429" r:id="rId9"/>
    <p:sldId id="273" r:id="rId10"/>
    <p:sldId id="274" r:id="rId11"/>
    <p:sldId id="318" r:id="rId12"/>
    <p:sldId id="319" r:id="rId13"/>
    <p:sldId id="316" r:id="rId14"/>
    <p:sldId id="324" r:id="rId15"/>
    <p:sldId id="325" r:id="rId16"/>
    <p:sldId id="328" r:id="rId17"/>
    <p:sldId id="329" r:id="rId18"/>
    <p:sldId id="327" r:id="rId19"/>
    <p:sldId id="322" r:id="rId20"/>
    <p:sldId id="323" r:id="rId21"/>
    <p:sldId id="311" r:id="rId22"/>
    <p:sldId id="312" r:id="rId23"/>
    <p:sldId id="313" r:id="rId24"/>
    <p:sldId id="369" r:id="rId25"/>
    <p:sldId id="371" r:id="rId26"/>
    <p:sldId id="430" r:id="rId27"/>
    <p:sldId id="431" r:id="rId28"/>
    <p:sldId id="370" r:id="rId29"/>
    <p:sldId id="372" r:id="rId30"/>
    <p:sldId id="373" r:id="rId31"/>
    <p:sldId id="432" r:id="rId32"/>
    <p:sldId id="433" r:id="rId33"/>
    <p:sldId id="434" r:id="rId34"/>
    <p:sldId id="435" r:id="rId35"/>
    <p:sldId id="436" r:id="rId36"/>
    <p:sldId id="437" r:id="rId37"/>
    <p:sldId id="438" r:id="rId38"/>
    <p:sldId id="439" r:id="rId39"/>
    <p:sldId id="314" r:id="rId40"/>
    <p:sldId id="390" r:id="rId41"/>
    <p:sldId id="440" r:id="rId42"/>
    <p:sldId id="441" r:id="rId43"/>
    <p:sldId id="391" r:id="rId44"/>
    <p:sldId id="392" r:id="rId45"/>
    <p:sldId id="393" r:id="rId46"/>
    <p:sldId id="394" r:id="rId47"/>
    <p:sldId id="395" r:id="rId48"/>
    <p:sldId id="397" r:id="rId49"/>
    <p:sldId id="398" r:id="rId50"/>
    <p:sldId id="396" r:id="rId51"/>
    <p:sldId id="400" r:id="rId52"/>
    <p:sldId id="442" r:id="rId53"/>
    <p:sldId id="403" r:id="rId54"/>
    <p:sldId id="404" r:id="rId55"/>
    <p:sldId id="401" r:id="rId56"/>
    <p:sldId id="407" r:id="rId57"/>
    <p:sldId id="405" r:id="rId58"/>
    <p:sldId id="406" r:id="rId59"/>
    <p:sldId id="411" r:id="rId60"/>
    <p:sldId id="412" r:id="rId61"/>
    <p:sldId id="413" r:id="rId62"/>
    <p:sldId id="415" r:id="rId63"/>
    <p:sldId id="419" r:id="rId64"/>
    <p:sldId id="420" r:id="rId65"/>
    <p:sldId id="421" r:id="rId66"/>
    <p:sldId id="422" r:id="rId67"/>
    <p:sldId id="423" r:id="rId68"/>
    <p:sldId id="424" r:id="rId69"/>
    <p:sldId id="425" r:id="rId70"/>
    <p:sldId id="426" r:id="rId71"/>
    <p:sldId id="427" r:id="rId72"/>
    <p:sldId id="301" r:id="rId73"/>
    <p:sldId id="305" r:id="rId74"/>
    <p:sldId id="302" r:id="rId75"/>
    <p:sldId id="306" r:id="rId76"/>
    <p:sldId id="308" r:id="rId77"/>
    <p:sldId id="416" r:id="rId78"/>
  </p:sldIdLst>
  <p:sldSz cx="9144000" cy="5143500" type="screen16x9"/>
  <p:notesSz cx="6858000" cy="9144000"/>
  <p:custDataLst>
    <p:tags r:id="rId80"/>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07871"/>
    <a:srgbClr val="981E3A"/>
    <a:srgbClr val="9F2B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06" autoAdjust="0"/>
  </p:normalViewPr>
  <p:slideViewPr>
    <p:cSldViewPr>
      <p:cViewPr varScale="1">
        <p:scale>
          <a:sx n="201" d="100"/>
          <a:sy n="201" d="100"/>
        </p:scale>
        <p:origin x="640" y="11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097986-0C26-47DE-8982-7AD2B6842259}" type="datetimeFigureOut">
              <a:rPr lang="cs-CZ" smtClean="0"/>
              <a:t>16.01.2026</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D4000A-37E1-4D72-B31A-77993FD77D47}" type="slidenum">
              <a:rPr lang="cs-CZ" smtClean="0"/>
              <a:t>‹#›</a:t>
            </a:fld>
            <a:endParaRPr lang="cs-CZ"/>
          </a:p>
        </p:txBody>
      </p:sp>
    </p:spTree>
    <p:extLst>
      <p:ext uri="{BB962C8B-B14F-4D97-AF65-F5344CB8AC3E}">
        <p14:creationId xmlns:p14="http://schemas.microsoft.com/office/powerpoint/2010/main" val="2297445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a:t>
            </a:fld>
            <a:endParaRPr lang="cs-CZ"/>
          </a:p>
        </p:txBody>
      </p:sp>
    </p:spTree>
    <p:extLst>
      <p:ext uri="{BB962C8B-B14F-4D97-AF65-F5344CB8AC3E}">
        <p14:creationId xmlns:p14="http://schemas.microsoft.com/office/powerpoint/2010/main" val="2536020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11</a:t>
            </a:fld>
            <a:endParaRPr lang="cs-CZ"/>
          </a:p>
        </p:txBody>
      </p:sp>
    </p:spTree>
    <p:extLst>
      <p:ext uri="{BB962C8B-B14F-4D97-AF65-F5344CB8AC3E}">
        <p14:creationId xmlns:p14="http://schemas.microsoft.com/office/powerpoint/2010/main" val="3418838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12</a:t>
            </a:fld>
            <a:endParaRPr lang="cs-CZ"/>
          </a:p>
        </p:txBody>
      </p:sp>
    </p:spTree>
    <p:extLst>
      <p:ext uri="{BB962C8B-B14F-4D97-AF65-F5344CB8AC3E}">
        <p14:creationId xmlns:p14="http://schemas.microsoft.com/office/powerpoint/2010/main" val="1736271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13</a:t>
            </a:fld>
            <a:endParaRPr lang="cs-CZ"/>
          </a:p>
        </p:txBody>
      </p:sp>
    </p:spTree>
    <p:extLst>
      <p:ext uri="{BB962C8B-B14F-4D97-AF65-F5344CB8AC3E}">
        <p14:creationId xmlns:p14="http://schemas.microsoft.com/office/powerpoint/2010/main" val="3122148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14</a:t>
            </a:fld>
            <a:endParaRPr lang="cs-CZ"/>
          </a:p>
        </p:txBody>
      </p:sp>
    </p:spTree>
    <p:extLst>
      <p:ext uri="{BB962C8B-B14F-4D97-AF65-F5344CB8AC3E}">
        <p14:creationId xmlns:p14="http://schemas.microsoft.com/office/powerpoint/2010/main" val="826976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15</a:t>
            </a:fld>
            <a:endParaRPr lang="cs-CZ"/>
          </a:p>
        </p:txBody>
      </p:sp>
    </p:spTree>
    <p:extLst>
      <p:ext uri="{BB962C8B-B14F-4D97-AF65-F5344CB8AC3E}">
        <p14:creationId xmlns:p14="http://schemas.microsoft.com/office/powerpoint/2010/main" val="27758248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16</a:t>
            </a:fld>
            <a:endParaRPr lang="cs-CZ"/>
          </a:p>
        </p:txBody>
      </p:sp>
    </p:spTree>
    <p:extLst>
      <p:ext uri="{BB962C8B-B14F-4D97-AF65-F5344CB8AC3E}">
        <p14:creationId xmlns:p14="http://schemas.microsoft.com/office/powerpoint/2010/main" val="2258483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17</a:t>
            </a:fld>
            <a:endParaRPr lang="cs-CZ"/>
          </a:p>
        </p:txBody>
      </p:sp>
    </p:spTree>
    <p:extLst>
      <p:ext uri="{BB962C8B-B14F-4D97-AF65-F5344CB8AC3E}">
        <p14:creationId xmlns:p14="http://schemas.microsoft.com/office/powerpoint/2010/main" val="3431785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18</a:t>
            </a:fld>
            <a:endParaRPr lang="cs-CZ"/>
          </a:p>
        </p:txBody>
      </p:sp>
    </p:spTree>
    <p:extLst>
      <p:ext uri="{BB962C8B-B14F-4D97-AF65-F5344CB8AC3E}">
        <p14:creationId xmlns:p14="http://schemas.microsoft.com/office/powerpoint/2010/main" val="276891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19</a:t>
            </a:fld>
            <a:endParaRPr lang="cs-CZ"/>
          </a:p>
        </p:txBody>
      </p:sp>
    </p:spTree>
    <p:extLst>
      <p:ext uri="{BB962C8B-B14F-4D97-AF65-F5344CB8AC3E}">
        <p14:creationId xmlns:p14="http://schemas.microsoft.com/office/powerpoint/2010/main" val="2303484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20</a:t>
            </a:fld>
            <a:endParaRPr lang="cs-CZ"/>
          </a:p>
        </p:txBody>
      </p:sp>
    </p:spTree>
    <p:extLst>
      <p:ext uri="{BB962C8B-B14F-4D97-AF65-F5344CB8AC3E}">
        <p14:creationId xmlns:p14="http://schemas.microsoft.com/office/powerpoint/2010/main" val="1935698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a:t>
            </a:fld>
            <a:endParaRPr lang="cs-CZ"/>
          </a:p>
        </p:txBody>
      </p:sp>
    </p:spTree>
    <p:extLst>
      <p:ext uri="{BB962C8B-B14F-4D97-AF65-F5344CB8AC3E}">
        <p14:creationId xmlns:p14="http://schemas.microsoft.com/office/powerpoint/2010/main" val="331026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21</a:t>
            </a:fld>
            <a:endParaRPr lang="cs-CZ"/>
          </a:p>
        </p:txBody>
      </p:sp>
    </p:spTree>
    <p:extLst>
      <p:ext uri="{BB962C8B-B14F-4D97-AF65-F5344CB8AC3E}">
        <p14:creationId xmlns:p14="http://schemas.microsoft.com/office/powerpoint/2010/main" val="1352148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22</a:t>
            </a:fld>
            <a:endParaRPr lang="cs-CZ"/>
          </a:p>
        </p:txBody>
      </p:sp>
    </p:spTree>
    <p:extLst>
      <p:ext uri="{BB962C8B-B14F-4D97-AF65-F5344CB8AC3E}">
        <p14:creationId xmlns:p14="http://schemas.microsoft.com/office/powerpoint/2010/main" val="375233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23</a:t>
            </a:fld>
            <a:endParaRPr lang="cs-CZ"/>
          </a:p>
        </p:txBody>
      </p:sp>
    </p:spTree>
    <p:extLst>
      <p:ext uri="{BB962C8B-B14F-4D97-AF65-F5344CB8AC3E}">
        <p14:creationId xmlns:p14="http://schemas.microsoft.com/office/powerpoint/2010/main" val="18372939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24</a:t>
            </a:fld>
            <a:endParaRPr lang="cs-CZ"/>
          </a:p>
        </p:txBody>
      </p:sp>
    </p:spTree>
    <p:extLst>
      <p:ext uri="{BB962C8B-B14F-4D97-AF65-F5344CB8AC3E}">
        <p14:creationId xmlns:p14="http://schemas.microsoft.com/office/powerpoint/2010/main" val="40336196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25</a:t>
            </a:fld>
            <a:endParaRPr lang="cs-CZ"/>
          </a:p>
        </p:txBody>
      </p:sp>
    </p:spTree>
    <p:extLst>
      <p:ext uri="{BB962C8B-B14F-4D97-AF65-F5344CB8AC3E}">
        <p14:creationId xmlns:p14="http://schemas.microsoft.com/office/powerpoint/2010/main" val="3526042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26</a:t>
            </a:fld>
            <a:endParaRPr lang="cs-CZ"/>
          </a:p>
        </p:txBody>
      </p:sp>
    </p:spTree>
    <p:extLst>
      <p:ext uri="{BB962C8B-B14F-4D97-AF65-F5344CB8AC3E}">
        <p14:creationId xmlns:p14="http://schemas.microsoft.com/office/powerpoint/2010/main" val="39325793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27</a:t>
            </a:fld>
            <a:endParaRPr lang="cs-CZ"/>
          </a:p>
        </p:txBody>
      </p:sp>
    </p:spTree>
    <p:extLst>
      <p:ext uri="{BB962C8B-B14F-4D97-AF65-F5344CB8AC3E}">
        <p14:creationId xmlns:p14="http://schemas.microsoft.com/office/powerpoint/2010/main" val="42902881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28</a:t>
            </a:fld>
            <a:endParaRPr lang="cs-CZ"/>
          </a:p>
        </p:txBody>
      </p:sp>
    </p:spTree>
    <p:extLst>
      <p:ext uri="{BB962C8B-B14F-4D97-AF65-F5344CB8AC3E}">
        <p14:creationId xmlns:p14="http://schemas.microsoft.com/office/powerpoint/2010/main" val="42902881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29</a:t>
            </a:fld>
            <a:endParaRPr lang="cs-CZ"/>
          </a:p>
        </p:txBody>
      </p:sp>
    </p:spTree>
    <p:extLst>
      <p:ext uri="{BB962C8B-B14F-4D97-AF65-F5344CB8AC3E}">
        <p14:creationId xmlns:p14="http://schemas.microsoft.com/office/powerpoint/2010/main" val="3004415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30</a:t>
            </a:fld>
            <a:endParaRPr lang="cs-CZ"/>
          </a:p>
        </p:txBody>
      </p:sp>
    </p:spTree>
    <p:extLst>
      <p:ext uri="{BB962C8B-B14F-4D97-AF65-F5344CB8AC3E}">
        <p14:creationId xmlns:p14="http://schemas.microsoft.com/office/powerpoint/2010/main" val="984517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a:t>
            </a:fld>
            <a:endParaRPr lang="cs-CZ"/>
          </a:p>
        </p:txBody>
      </p:sp>
    </p:spTree>
    <p:extLst>
      <p:ext uri="{BB962C8B-B14F-4D97-AF65-F5344CB8AC3E}">
        <p14:creationId xmlns:p14="http://schemas.microsoft.com/office/powerpoint/2010/main" val="1177176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31</a:t>
            </a:fld>
            <a:endParaRPr lang="cs-CZ"/>
          </a:p>
        </p:txBody>
      </p:sp>
    </p:spTree>
    <p:extLst>
      <p:ext uri="{BB962C8B-B14F-4D97-AF65-F5344CB8AC3E}">
        <p14:creationId xmlns:p14="http://schemas.microsoft.com/office/powerpoint/2010/main" val="13152832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32</a:t>
            </a:fld>
            <a:endParaRPr lang="cs-CZ"/>
          </a:p>
        </p:txBody>
      </p:sp>
    </p:spTree>
    <p:extLst>
      <p:ext uri="{BB962C8B-B14F-4D97-AF65-F5344CB8AC3E}">
        <p14:creationId xmlns:p14="http://schemas.microsoft.com/office/powerpoint/2010/main" val="19093211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33</a:t>
            </a:fld>
            <a:endParaRPr lang="cs-CZ"/>
          </a:p>
        </p:txBody>
      </p:sp>
    </p:spTree>
    <p:extLst>
      <p:ext uri="{BB962C8B-B14F-4D97-AF65-F5344CB8AC3E}">
        <p14:creationId xmlns:p14="http://schemas.microsoft.com/office/powerpoint/2010/main" val="33413339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34</a:t>
            </a:fld>
            <a:endParaRPr lang="cs-CZ"/>
          </a:p>
        </p:txBody>
      </p:sp>
    </p:spTree>
    <p:extLst>
      <p:ext uri="{BB962C8B-B14F-4D97-AF65-F5344CB8AC3E}">
        <p14:creationId xmlns:p14="http://schemas.microsoft.com/office/powerpoint/2010/main" val="4291823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35</a:t>
            </a:fld>
            <a:endParaRPr lang="cs-CZ"/>
          </a:p>
        </p:txBody>
      </p:sp>
    </p:spTree>
    <p:extLst>
      <p:ext uri="{BB962C8B-B14F-4D97-AF65-F5344CB8AC3E}">
        <p14:creationId xmlns:p14="http://schemas.microsoft.com/office/powerpoint/2010/main" val="40732719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36</a:t>
            </a:fld>
            <a:endParaRPr lang="cs-CZ"/>
          </a:p>
        </p:txBody>
      </p:sp>
    </p:spTree>
    <p:extLst>
      <p:ext uri="{BB962C8B-B14F-4D97-AF65-F5344CB8AC3E}">
        <p14:creationId xmlns:p14="http://schemas.microsoft.com/office/powerpoint/2010/main" val="13099280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37</a:t>
            </a:fld>
            <a:endParaRPr lang="cs-CZ"/>
          </a:p>
        </p:txBody>
      </p:sp>
    </p:spTree>
    <p:extLst>
      <p:ext uri="{BB962C8B-B14F-4D97-AF65-F5344CB8AC3E}">
        <p14:creationId xmlns:p14="http://schemas.microsoft.com/office/powerpoint/2010/main" val="28433647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38</a:t>
            </a:fld>
            <a:endParaRPr lang="cs-CZ"/>
          </a:p>
        </p:txBody>
      </p:sp>
    </p:spTree>
    <p:extLst>
      <p:ext uri="{BB962C8B-B14F-4D97-AF65-F5344CB8AC3E}">
        <p14:creationId xmlns:p14="http://schemas.microsoft.com/office/powerpoint/2010/main" val="21321497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39</a:t>
            </a:fld>
            <a:endParaRPr lang="cs-CZ"/>
          </a:p>
        </p:txBody>
      </p:sp>
    </p:spTree>
    <p:extLst>
      <p:ext uri="{BB962C8B-B14F-4D97-AF65-F5344CB8AC3E}">
        <p14:creationId xmlns:p14="http://schemas.microsoft.com/office/powerpoint/2010/main" val="27838743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40</a:t>
            </a:fld>
            <a:endParaRPr lang="cs-CZ"/>
          </a:p>
        </p:txBody>
      </p:sp>
    </p:spTree>
    <p:extLst>
      <p:ext uri="{BB962C8B-B14F-4D97-AF65-F5344CB8AC3E}">
        <p14:creationId xmlns:p14="http://schemas.microsoft.com/office/powerpoint/2010/main" val="2800105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a:t>
            </a:fld>
            <a:endParaRPr lang="cs-CZ"/>
          </a:p>
        </p:txBody>
      </p:sp>
    </p:spTree>
    <p:extLst>
      <p:ext uri="{BB962C8B-B14F-4D97-AF65-F5344CB8AC3E}">
        <p14:creationId xmlns:p14="http://schemas.microsoft.com/office/powerpoint/2010/main" val="8097726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41</a:t>
            </a:fld>
            <a:endParaRPr lang="cs-CZ"/>
          </a:p>
        </p:txBody>
      </p:sp>
    </p:spTree>
    <p:extLst>
      <p:ext uri="{BB962C8B-B14F-4D97-AF65-F5344CB8AC3E}">
        <p14:creationId xmlns:p14="http://schemas.microsoft.com/office/powerpoint/2010/main" val="14825694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42</a:t>
            </a:fld>
            <a:endParaRPr lang="cs-CZ"/>
          </a:p>
        </p:txBody>
      </p:sp>
    </p:spTree>
    <p:extLst>
      <p:ext uri="{BB962C8B-B14F-4D97-AF65-F5344CB8AC3E}">
        <p14:creationId xmlns:p14="http://schemas.microsoft.com/office/powerpoint/2010/main" val="2869877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43</a:t>
            </a:fld>
            <a:endParaRPr lang="cs-CZ"/>
          </a:p>
        </p:txBody>
      </p:sp>
    </p:spTree>
    <p:extLst>
      <p:ext uri="{BB962C8B-B14F-4D97-AF65-F5344CB8AC3E}">
        <p14:creationId xmlns:p14="http://schemas.microsoft.com/office/powerpoint/2010/main" val="27638639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44</a:t>
            </a:fld>
            <a:endParaRPr lang="cs-CZ"/>
          </a:p>
        </p:txBody>
      </p:sp>
    </p:spTree>
    <p:extLst>
      <p:ext uri="{BB962C8B-B14F-4D97-AF65-F5344CB8AC3E}">
        <p14:creationId xmlns:p14="http://schemas.microsoft.com/office/powerpoint/2010/main" val="1327646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45</a:t>
            </a:fld>
            <a:endParaRPr lang="cs-CZ"/>
          </a:p>
        </p:txBody>
      </p:sp>
    </p:spTree>
    <p:extLst>
      <p:ext uri="{BB962C8B-B14F-4D97-AF65-F5344CB8AC3E}">
        <p14:creationId xmlns:p14="http://schemas.microsoft.com/office/powerpoint/2010/main" val="20561724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46</a:t>
            </a:fld>
            <a:endParaRPr lang="cs-CZ"/>
          </a:p>
        </p:txBody>
      </p:sp>
    </p:spTree>
    <p:extLst>
      <p:ext uri="{BB962C8B-B14F-4D97-AF65-F5344CB8AC3E}">
        <p14:creationId xmlns:p14="http://schemas.microsoft.com/office/powerpoint/2010/main" val="25366249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47</a:t>
            </a:fld>
            <a:endParaRPr lang="cs-CZ"/>
          </a:p>
        </p:txBody>
      </p:sp>
    </p:spTree>
    <p:extLst>
      <p:ext uri="{BB962C8B-B14F-4D97-AF65-F5344CB8AC3E}">
        <p14:creationId xmlns:p14="http://schemas.microsoft.com/office/powerpoint/2010/main" val="11585689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48</a:t>
            </a:fld>
            <a:endParaRPr lang="cs-CZ"/>
          </a:p>
        </p:txBody>
      </p:sp>
    </p:spTree>
    <p:extLst>
      <p:ext uri="{BB962C8B-B14F-4D97-AF65-F5344CB8AC3E}">
        <p14:creationId xmlns:p14="http://schemas.microsoft.com/office/powerpoint/2010/main" val="3630271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49</a:t>
            </a:fld>
            <a:endParaRPr lang="cs-CZ"/>
          </a:p>
        </p:txBody>
      </p:sp>
    </p:spTree>
    <p:extLst>
      <p:ext uri="{BB962C8B-B14F-4D97-AF65-F5344CB8AC3E}">
        <p14:creationId xmlns:p14="http://schemas.microsoft.com/office/powerpoint/2010/main" val="78364030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50</a:t>
            </a:fld>
            <a:endParaRPr lang="cs-CZ"/>
          </a:p>
        </p:txBody>
      </p:sp>
    </p:spTree>
    <p:extLst>
      <p:ext uri="{BB962C8B-B14F-4D97-AF65-F5344CB8AC3E}">
        <p14:creationId xmlns:p14="http://schemas.microsoft.com/office/powerpoint/2010/main" val="905576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a:t>
            </a:fld>
            <a:endParaRPr lang="cs-CZ"/>
          </a:p>
        </p:txBody>
      </p:sp>
    </p:spTree>
    <p:extLst>
      <p:ext uri="{BB962C8B-B14F-4D97-AF65-F5344CB8AC3E}">
        <p14:creationId xmlns:p14="http://schemas.microsoft.com/office/powerpoint/2010/main" val="15314692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51</a:t>
            </a:fld>
            <a:endParaRPr lang="cs-CZ"/>
          </a:p>
        </p:txBody>
      </p:sp>
    </p:spTree>
    <p:extLst>
      <p:ext uri="{BB962C8B-B14F-4D97-AF65-F5344CB8AC3E}">
        <p14:creationId xmlns:p14="http://schemas.microsoft.com/office/powerpoint/2010/main" val="25127746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52</a:t>
            </a:fld>
            <a:endParaRPr lang="cs-CZ"/>
          </a:p>
        </p:txBody>
      </p:sp>
    </p:spTree>
    <p:extLst>
      <p:ext uri="{BB962C8B-B14F-4D97-AF65-F5344CB8AC3E}">
        <p14:creationId xmlns:p14="http://schemas.microsoft.com/office/powerpoint/2010/main" val="27543355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53</a:t>
            </a:fld>
            <a:endParaRPr lang="cs-CZ"/>
          </a:p>
        </p:txBody>
      </p:sp>
    </p:spTree>
    <p:extLst>
      <p:ext uri="{BB962C8B-B14F-4D97-AF65-F5344CB8AC3E}">
        <p14:creationId xmlns:p14="http://schemas.microsoft.com/office/powerpoint/2010/main" val="28953666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54</a:t>
            </a:fld>
            <a:endParaRPr lang="cs-CZ"/>
          </a:p>
        </p:txBody>
      </p:sp>
    </p:spTree>
    <p:extLst>
      <p:ext uri="{BB962C8B-B14F-4D97-AF65-F5344CB8AC3E}">
        <p14:creationId xmlns:p14="http://schemas.microsoft.com/office/powerpoint/2010/main" val="20143625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55</a:t>
            </a:fld>
            <a:endParaRPr lang="cs-CZ"/>
          </a:p>
        </p:txBody>
      </p:sp>
    </p:spTree>
    <p:extLst>
      <p:ext uri="{BB962C8B-B14F-4D97-AF65-F5344CB8AC3E}">
        <p14:creationId xmlns:p14="http://schemas.microsoft.com/office/powerpoint/2010/main" val="19458533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56</a:t>
            </a:fld>
            <a:endParaRPr lang="cs-CZ"/>
          </a:p>
        </p:txBody>
      </p:sp>
    </p:spTree>
    <p:extLst>
      <p:ext uri="{BB962C8B-B14F-4D97-AF65-F5344CB8AC3E}">
        <p14:creationId xmlns:p14="http://schemas.microsoft.com/office/powerpoint/2010/main" val="14053364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57</a:t>
            </a:fld>
            <a:endParaRPr lang="cs-CZ"/>
          </a:p>
        </p:txBody>
      </p:sp>
    </p:spTree>
    <p:extLst>
      <p:ext uri="{BB962C8B-B14F-4D97-AF65-F5344CB8AC3E}">
        <p14:creationId xmlns:p14="http://schemas.microsoft.com/office/powerpoint/2010/main" val="29619006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58</a:t>
            </a:fld>
            <a:endParaRPr lang="cs-CZ"/>
          </a:p>
        </p:txBody>
      </p:sp>
    </p:spTree>
    <p:extLst>
      <p:ext uri="{BB962C8B-B14F-4D97-AF65-F5344CB8AC3E}">
        <p14:creationId xmlns:p14="http://schemas.microsoft.com/office/powerpoint/2010/main" val="19438108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59</a:t>
            </a:fld>
            <a:endParaRPr lang="cs-CZ"/>
          </a:p>
        </p:txBody>
      </p:sp>
    </p:spTree>
    <p:extLst>
      <p:ext uri="{BB962C8B-B14F-4D97-AF65-F5344CB8AC3E}">
        <p14:creationId xmlns:p14="http://schemas.microsoft.com/office/powerpoint/2010/main" val="18994841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60</a:t>
            </a:fld>
            <a:endParaRPr lang="cs-CZ"/>
          </a:p>
        </p:txBody>
      </p:sp>
    </p:spTree>
    <p:extLst>
      <p:ext uri="{BB962C8B-B14F-4D97-AF65-F5344CB8AC3E}">
        <p14:creationId xmlns:p14="http://schemas.microsoft.com/office/powerpoint/2010/main" val="2464105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7</a:t>
            </a:fld>
            <a:endParaRPr lang="cs-CZ"/>
          </a:p>
        </p:txBody>
      </p:sp>
    </p:spTree>
    <p:extLst>
      <p:ext uri="{BB962C8B-B14F-4D97-AF65-F5344CB8AC3E}">
        <p14:creationId xmlns:p14="http://schemas.microsoft.com/office/powerpoint/2010/main" val="31511604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61</a:t>
            </a:fld>
            <a:endParaRPr lang="cs-CZ"/>
          </a:p>
        </p:txBody>
      </p:sp>
    </p:spTree>
    <p:extLst>
      <p:ext uri="{BB962C8B-B14F-4D97-AF65-F5344CB8AC3E}">
        <p14:creationId xmlns:p14="http://schemas.microsoft.com/office/powerpoint/2010/main" val="8038178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62</a:t>
            </a:fld>
            <a:endParaRPr lang="cs-CZ"/>
          </a:p>
        </p:txBody>
      </p:sp>
    </p:spTree>
    <p:extLst>
      <p:ext uri="{BB962C8B-B14F-4D97-AF65-F5344CB8AC3E}">
        <p14:creationId xmlns:p14="http://schemas.microsoft.com/office/powerpoint/2010/main" val="28714090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63</a:t>
            </a:fld>
            <a:endParaRPr lang="cs-CZ"/>
          </a:p>
        </p:txBody>
      </p:sp>
    </p:spTree>
    <p:extLst>
      <p:ext uri="{BB962C8B-B14F-4D97-AF65-F5344CB8AC3E}">
        <p14:creationId xmlns:p14="http://schemas.microsoft.com/office/powerpoint/2010/main" val="35346656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64</a:t>
            </a:fld>
            <a:endParaRPr lang="cs-CZ"/>
          </a:p>
        </p:txBody>
      </p:sp>
    </p:spTree>
    <p:extLst>
      <p:ext uri="{BB962C8B-B14F-4D97-AF65-F5344CB8AC3E}">
        <p14:creationId xmlns:p14="http://schemas.microsoft.com/office/powerpoint/2010/main" val="38589286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65</a:t>
            </a:fld>
            <a:endParaRPr lang="cs-CZ"/>
          </a:p>
        </p:txBody>
      </p:sp>
    </p:spTree>
    <p:extLst>
      <p:ext uri="{BB962C8B-B14F-4D97-AF65-F5344CB8AC3E}">
        <p14:creationId xmlns:p14="http://schemas.microsoft.com/office/powerpoint/2010/main" val="22086815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66</a:t>
            </a:fld>
            <a:endParaRPr lang="cs-CZ"/>
          </a:p>
        </p:txBody>
      </p:sp>
    </p:spTree>
    <p:extLst>
      <p:ext uri="{BB962C8B-B14F-4D97-AF65-F5344CB8AC3E}">
        <p14:creationId xmlns:p14="http://schemas.microsoft.com/office/powerpoint/2010/main" val="21142122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67</a:t>
            </a:fld>
            <a:endParaRPr lang="cs-CZ"/>
          </a:p>
        </p:txBody>
      </p:sp>
    </p:spTree>
    <p:extLst>
      <p:ext uri="{BB962C8B-B14F-4D97-AF65-F5344CB8AC3E}">
        <p14:creationId xmlns:p14="http://schemas.microsoft.com/office/powerpoint/2010/main" val="34724135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68</a:t>
            </a:fld>
            <a:endParaRPr lang="cs-CZ"/>
          </a:p>
        </p:txBody>
      </p:sp>
    </p:spTree>
    <p:extLst>
      <p:ext uri="{BB962C8B-B14F-4D97-AF65-F5344CB8AC3E}">
        <p14:creationId xmlns:p14="http://schemas.microsoft.com/office/powerpoint/2010/main" val="221629976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69</a:t>
            </a:fld>
            <a:endParaRPr lang="cs-CZ"/>
          </a:p>
        </p:txBody>
      </p:sp>
    </p:spTree>
    <p:extLst>
      <p:ext uri="{BB962C8B-B14F-4D97-AF65-F5344CB8AC3E}">
        <p14:creationId xmlns:p14="http://schemas.microsoft.com/office/powerpoint/2010/main" val="24915816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70</a:t>
            </a:fld>
            <a:endParaRPr lang="cs-CZ"/>
          </a:p>
        </p:txBody>
      </p:sp>
    </p:spTree>
    <p:extLst>
      <p:ext uri="{BB962C8B-B14F-4D97-AF65-F5344CB8AC3E}">
        <p14:creationId xmlns:p14="http://schemas.microsoft.com/office/powerpoint/2010/main" val="2989826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8</a:t>
            </a:fld>
            <a:endParaRPr lang="cs-CZ"/>
          </a:p>
        </p:txBody>
      </p:sp>
    </p:spTree>
    <p:extLst>
      <p:ext uri="{BB962C8B-B14F-4D97-AF65-F5344CB8AC3E}">
        <p14:creationId xmlns:p14="http://schemas.microsoft.com/office/powerpoint/2010/main" val="27398127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71</a:t>
            </a:fld>
            <a:endParaRPr lang="cs-CZ"/>
          </a:p>
        </p:txBody>
      </p:sp>
    </p:spTree>
    <p:extLst>
      <p:ext uri="{BB962C8B-B14F-4D97-AF65-F5344CB8AC3E}">
        <p14:creationId xmlns:p14="http://schemas.microsoft.com/office/powerpoint/2010/main" val="27452596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72</a:t>
            </a:fld>
            <a:endParaRPr lang="cs-CZ"/>
          </a:p>
        </p:txBody>
      </p:sp>
    </p:spTree>
    <p:extLst>
      <p:ext uri="{BB962C8B-B14F-4D97-AF65-F5344CB8AC3E}">
        <p14:creationId xmlns:p14="http://schemas.microsoft.com/office/powerpoint/2010/main" val="278597480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73</a:t>
            </a:fld>
            <a:endParaRPr lang="cs-CZ"/>
          </a:p>
        </p:txBody>
      </p:sp>
    </p:spTree>
    <p:extLst>
      <p:ext uri="{BB962C8B-B14F-4D97-AF65-F5344CB8AC3E}">
        <p14:creationId xmlns:p14="http://schemas.microsoft.com/office/powerpoint/2010/main" val="235661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10000"/>
              </a:lnSpc>
              <a:spcBef>
                <a:spcPts val="579"/>
              </a:spcBef>
              <a:spcAft>
                <a:spcPts val="579"/>
              </a:spcAft>
            </a:pPr>
            <a:endParaRPr lang="cs-CZ" sz="1100"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74</a:t>
            </a:fld>
            <a:endParaRPr lang="cs-CZ"/>
          </a:p>
        </p:txBody>
      </p:sp>
    </p:spTree>
    <p:extLst>
      <p:ext uri="{BB962C8B-B14F-4D97-AF65-F5344CB8AC3E}">
        <p14:creationId xmlns:p14="http://schemas.microsoft.com/office/powerpoint/2010/main" val="404673360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75</a:t>
            </a:fld>
            <a:endParaRPr lang="cs-CZ"/>
          </a:p>
        </p:txBody>
      </p:sp>
    </p:spTree>
    <p:extLst>
      <p:ext uri="{BB962C8B-B14F-4D97-AF65-F5344CB8AC3E}">
        <p14:creationId xmlns:p14="http://schemas.microsoft.com/office/powerpoint/2010/main" val="17308441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76</a:t>
            </a:fld>
            <a:endParaRPr lang="cs-CZ"/>
          </a:p>
        </p:txBody>
      </p:sp>
    </p:spTree>
    <p:extLst>
      <p:ext uri="{BB962C8B-B14F-4D97-AF65-F5344CB8AC3E}">
        <p14:creationId xmlns:p14="http://schemas.microsoft.com/office/powerpoint/2010/main" val="1310592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9</a:t>
            </a:fld>
            <a:endParaRPr lang="cs-CZ"/>
          </a:p>
        </p:txBody>
      </p:sp>
    </p:spTree>
    <p:extLst>
      <p:ext uri="{BB962C8B-B14F-4D97-AF65-F5344CB8AC3E}">
        <p14:creationId xmlns:p14="http://schemas.microsoft.com/office/powerpoint/2010/main" val="331026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csvukrs</a:t>
            </a:r>
            <a:endParaRPr lang="cs-CZ" dirty="0"/>
          </a:p>
        </p:txBody>
      </p:sp>
      <p:sp>
        <p:nvSpPr>
          <p:cNvPr id="4" name="Zástupný symbol pro číslo snímku 3"/>
          <p:cNvSpPr>
            <a:spLocks noGrp="1"/>
          </p:cNvSpPr>
          <p:nvPr>
            <p:ph type="sldNum" sz="quarter" idx="10"/>
          </p:nvPr>
        </p:nvSpPr>
        <p:spPr/>
        <p:txBody>
          <a:bodyPr/>
          <a:lstStyle/>
          <a:p>
            <a:fld id="{DDD4000A-37E1-4D72-B31A-77993FD77D47}" type="slidenum">
              <a:rPr lang="cs-CZ" smtClean="0"/>
              <a:t>10</a:t>
            </a:fld>
            <a:endParaRPr lang="cs-CZ"/>
          </a:p>
        </p:txBody>
      </p:sp>
    </p:spTree>
    <p:extLst>
      <p:ext uri="{BB962C8B-B14F-4D97-AF65-F5344CB8AC3E}">
        <p14:creationId xmlns:p14="http://schemas.microsoft.com/office/powerpoint/2010/main" val="331026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ní strana">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2880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st - obecný">
    <p:spTree>
      <p:nvGrpSpPr>
        <p:cNvPr id="1" name=""/>
        <p:cNvGrpSpPr/>
        <p:nvPr/>
      </p:nvGrpSpPr>
      <p:grpSpPr>
        <a:xfrm>
          <a:off x="0" y="0"/>
          <a:ext cx="0" cy="0"/>
          <a:chOff x="0" y="0"/>
          <a:chExt cx="0" cy="0"/>
        </a:xfrm>
      </p:grpSpPr>
      <p:pic>
        <p:nvPicPr>
          <p:cNvPr id="10" name="Obráze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55996" y="226939"/>
            <a:ext cx="956040" cy="745712"/>
          </a:xfrm>
          <a:prstGeom prst="rect">
            <a:avLst/>
          </a:prstGeom>
        </p:spPr>
      </p:pic>
      <p:sp>
        <p:nvSpPr>
          <p:cNvPr id="7" name="Nadpis 1"/>
          <p:cNvSpPr>
            <a:spLocks noGrp="1"/>
          </p:cNvSpPr>
          <p:nvPr>
            <p:ph type="title"/>
          </p:nvPr>
        </p:nvSpPr>
        <p:spPr>
          <a:xfrm>
            <a:off x="251520" y="195486"/>
            <a:ext cx="4536504" cy="507703"/>
          </a:xfrm>
          <a:prstGeom prst="rect">
            <a:avLst/>
          </a:prstGeom>
          <a:noFill/>
          <a:ln>
            <a:noFill/>
          </a:ln>
        </p:spPr>
        <p:txBody>
          <a:bodyPr anchor="t">
            <a:noAutofit/>
          </a:bodyPr>
          <a:lstStyle>
            <a:lvl1pPr algn="l">
              <a:defRPr sz="2400"/>
            </a:lvl1pPr>
          </a:lstStyle>
          <a:p>
            <a:pPr algn="l"/>
            <a:r>
              <a:rPr lang="cs-CZ" sz="2400" dirty="0">
                <a:solidFill>
                  <a:srgbClr val="981E3A"/>
                </a:solidFill>
                <a:latin typeface="Times New Roman" panose="02020603050405020304" pitchFamily="18" charset="0"/>
                <a:cs typeface="Times New Roman" panose="02020603050405020304" pitchFamily="18" charset="0"/>
              </a:rPr>
              <a:t>Název listu</a:t>
            </a:r>
          </a:p>
        </p:txBody>
      </p:sp>
      <p:cxnSp>
        <p:nvCxnSpPr>
          <p:cNvPr id="9" name="Přímá spojnice 8"/>
          <p:cNvCxnSpPr/>
          <p:nvPr userDrawn="1"/>
        </p:nvCxnSpPr>
        <p:spPr>
          <a:xfrm>
            <a:off x="251520" y="699542"/>
            <a:ext cx="7416824"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cxnSp>
        <p:nvCxnSpPr>
          <p:cNvPr id="11" name="Přímá spojnice 10"/>
          <p:cNvCxnSpPr/>
          <p:nvPr userDrawn="1"/>
        </p:nvCxnSpPr>
        <p:spPr>
          <a:xfrm>
            <a:off x="251520" y="4731990"/>
            <a:ext cx="8660516"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sp>
        <p:nvSpPr>
          <p:cNvPr id="19" name="Zástupný symbol pro zápatí 18"/>
          <p:cNvSpPr>
            <a:spLocks noGrp="1"/>
          </p:cNvSpPr>
          <p:nvPr>
            <p:ph type="ftr" sz="quarter" idx="11"/>
          </p:nvPr>
        </p:nvSpPr>
        <p:spPr>
          <a:xfrm>
            <a:off x="236240" y="4731990"/>
            <a:ext cx="2895600" cy="273844"/>
          </a:xfrm>
          <a:prstGeom prst="rect">
            <a:avLst/>
          </a:prstGeom>
        </p:spPr>
        <p:txBody>
          <a:bodyPr/>
          <a:lstStyle>
            <a:lvl1pPr algn="l">
              <a:defRPr sz="800">
                <a:solidFill>
                  <a:srgbClr val="307871"/>
                </a:solidFill>
              </a:defRPr>
            </a:lvl1pPr>
          </a:lstStyle>
          <a:p>
            <a:r>
              <a:rPr lang="cs-CZ" altLang="cs-CZ">
                <a:cs typeface="Times New Roman" panose="02020603050405020304" pitchFamily="18" charset="0"/>
              </a:rPr>
              <a:t>Prostor pro doplňující informace, poznámky</a:t>
            </a:r>
            <a:endParaRPr lang="cs-CZ" altLang="cs-CZ" dirty="0">
              <a:cs typeface="Times New Roman" panose="02020603050405020304" pitchFamily="18" charset="0"/>
            </a:endParaRPr>
          </a:p>
        </p:txBody>
      </p:sp>
      <p:sp>
        <p:nvSpPr>
          <p:cNvPr id="20" name="Zástupný symbol pro číslo snímku 19"/>
          <p:cNvSpPr>
            <a:spLocks noGrp="1"/>
          </p:cNvSpPr>
          <p:nvPr>
            <p:ph type="sldNum" sz="quarter" idx="12"/>
          </p:nvPr>
        </p:nvSpPr>
        <p:spPr>
          <a:xfrm>
            <a:off x="7812360" y="4731990"/>
            <a:ext cx="1080120" cy="273844"/>
          </a:xfrm>
          <a:prstGeom prst="rect">
            <a:avLst/>
          </a:prstGeom>
        </p:spPr>
        <p:txBody>
          <a:bodyPr/>
          <a:lstStyle>
            <a:lvl1pPr algn="r">
              <a:defRPr/>
            </a:lvl1pPr>
          </a:lstStyle>
          <a:p>
            <a:fld id="{560808B9-4D1F-4069-9EB9-CD8802008F4E}" type="slidenum">
              <a:rPr lang="cs-CZ" smtClean="0"/>
              <a:pPr/>
              <a:t>‹#›</a:t>
            </a:fld>
            <a:endParaRPr lang="cs-CZ" dirty="0"/>
          </a:p>
        </p:txBody>
      </p:sp>
    </p:spTree>
    <p:extLst>
      <p:ext uri="{BB962C8B-B14F-4D97-AF65-F5344CB8AC3E}">
        <p14:creationId xmlns:p14="http://schemas.microsoft.com/office/powerpoint/2010/main" val="890602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ázdný lis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68204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845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aleckova@opf.slu.cz"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lu.cz/opf/cz/file/cul/16f096e1-a1ff-43c3-8017-6626cc24667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slu.cz/opf/cz/file/cul/65312ce8-c753-475d-9476-bb9e16c9050d"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3" y="555525"/>
            <a:ext cx="1699500" cy="1325611"/>
          </a:xfrm>
          <a:prstGeom prst="rect">
            <a:avLst/>
          </a:prstGeom>
        </p:spPr>
      </p:pic>
      <p:sp>
        <p:nvSpPr>
          <p:cNvPr id="7" name="Obdélník 6"/>
          <p:cNvSpPr/>
          <p:nvPr/>
        </p:nvSpPr>
        <p:spPr>
          <a:xfrm>
            <a:off x="251520" y="267494"/>
            <a:ext cx="5616624" cy="4608512"/>
          </a:xfrm>
          <a:prstGeom prst="rect">
            <a:avLst/>
          </a:prstGeom>
          <a:solidFill>
            <a:srgbClr val="3078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2" name="Nadpis 1"/>
          <p:cNvSpPr>
            <a:spLocks noGrp="1"/>
          </p:cNvSpPr>
          <p:nvPr>
            <p:ph type="ctrTitle" idx="4294967295"/>
          </p:nvPr>
        </p:nvSpPr>
        <p:spPr>
          <a:xfrm>
            <a:off x="467544" y="699542"/>
            <a:ext cx="5112568" cy="3312368"/>
          </a:xfrm>
          <a:prstGeom prst="rect">
            <a:avLst/>
          </a:prstGeom>
        </p:spPr>
        <p:txBody>
          <a:bodyPr anchor="t">
            <a:normAutofit/>
          </a:bodyPr>
          <a:lstStyle/>
          <a:p>
            <a:r>
              <a:rPr lang="cs-CZ" sz="6600" b="1" dirty="0">
                <a:solidFill>
                  <a:schemeClr val="bg1"/>
                </a:solidFill>
                <a:latin typeface="Times New Roman" panose="02020603050405020304" pitchFamily="18" charset="0"/>
                <a:cs typeface="Times New Roman" panose="02020603050405020304" pitchFamily="18" charset="0"/>
              </a:rPr>
              <a:t>Seminář k závěrečné práci</a:t>
            </a:r>
          </a:p>
        </p:txBody>
      </p:sp>
      <p:sp>
        <p:nvSpPr>
          <p:cNvPr id="9" name="Podnadpis 2"/>
          <p:cNvSpPr txBox="1">
            <a:spLocks/>
          </p:cNvSpPr>
          <p:nvPr/>
        </p:nvSpPr>
        <p:spPr>
          <a:xfrm>
            <a:off x="6012160" y="4299942"/>
            <a:ext cx="2960111" cy="57606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cs-CZ" altLang="cs-CZ" sz="1400" b="1" dirty="0">
                <a:solidFill>
                  <a:srgbClr val="307871"/>
                </a:solidFill>
                <a:latin typeface="Times New Roman" panose="02020603050405020304" pitchFamily="18" charset="0"/>
                <a:cs typeface="Times New Roman" panose="02020603050405020304" pitchFamily="18" charset="0"/>
              </a:rPr>
              <a:t>Iveta Palečková</a:t>
            </a:r>
          </a:p>
          <a:p>
            <a:pPr algn="r"/>
            <a:r>
              <a:rPr lang="cs-CZ" sz="1400" b="1" dirty="0">
                <a:solidFill>
                  <a:schemeClr val="tx2">
                    <a:lumMod val="50000"/>
                  </a:schemeClr>
                </a:solidFill>
                <a:latin typeface="Times New Roman" panose="02020603050405020304" pitchFamily="18" charset="0"/>
                <a:cs typeface="Times New Roman" panose="02020603050405020304" pitchFamily="18" charset="0"/>
                <a:hlinkClick r:id="rId3"/>
              </a:rPr>
              <a:t>paleckova@opf.slu.cz</a:t>
            </a:r>
            <a:endParaRPr lang="cs-CZ" altLang="cs-CZ" sz="1400" dirty="0">
              <a:solidFill>
                <a:srgbClr val="30787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633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9512" y="987574"/>
            <a:ext cx="8352928" cy="3672408"/>
          </a:xfrm>
          <a:prstGeom prst="rect">
            <a:avLst/>
          </a:prstGeom>
        </p:spPr>
        <p:txBody>
          <a:bodyPr>
            <a:noAutofit/>
          </a:bodyPr>
          <a:lstStyle/>
          <a:p>
            <a:pPr marL="628650" indent="-176213" algn="just">
              <a:spcBef>
                <a:spcPts val="1200"/>
              </a:spcBef>
            </a:pPr>
            <a:r>
              <a:rPr lang="cs-CZ" sz="1800" dirty="0">
                <a:solidFill>
                  <a:srgbClr val="002060"/>
                </a:solidFill>
                <a:latin typeface="Times New Roman" panose="02020603050405020304" pitchFamily="18" charset="0"/>
                <a:cs typeface="Times New Roman" panose="02020603050405020304" pitchFamily="18" charset="0"/>
              </a:rPr>
              <a:t>Strukturovaná, formalizovaná práce</a:t>
            </a:r>
          </a:p>
          <a:p>
            <a:pPr marL="628650" indent="-176213" algn="just">
              <a:spcBef>
                <a:spcPts val="1200"/>
              </a:spcBef>
            </a:pPr>
            <a:r>
              <a:rPr lang="cs-CZ" sz="1800" dirty="0">
                <a:solidFill>
                  <a:srgbClr val="002060"/>
                </a:solidFill>
                <a:latin typeface="Times New Roman" panose="02020603050405020304" pitchFamily="18" charset="0"/>
                <a:cs typeface="Times New Roman" panose="02020603050405020304" pitchFamily="18" charset="0"/>
              </a:rPr>
              <a:t>Požadavky i na formální a grafickou úpravu</a:t>
            </a:r>
          </a:p>
          <a:p>
            <a:pPr marL="628650" indent="-176213" algn="just">
              <a:spcBef>
                <a:spcPts val="1200"/>
              </a:spcBef>
            </a:pPr>
            <a:r>
              <a:rPr lang="cs-CZ" sz="1800" dirty="0">
                <a:solidFill>
                  <a:srgbClr val="002060"/>
                </a:solidFill>
                <a:latin typeface="Times New Roman" panose="02020603050405020304" pitchFamily="18" charset="0"/>
                <a:cs typeface="Times New Roman" panose="02020603050405020304" pitchFamily="18" charset="0"/>
              </a:rPr>
              <a:t>Styl je oproštěný od osobních emocí, kritický, věcný, popisný</a:t>
            </a:r>
          </a:p>
          <a:p>
            <a:pPr marL="628650" indent="-176213" algn="just">
              <a:spcBef>
                <a:spcPts val="1200"/>
              </a:spcBef>
            </a:pPr>
            <a:r>
              <a:rPr lang="cs-CZ" sz="1800" dirty="0">
                <a:solidFill>
                  <a:srgbClr val="002060"/>
                </a:solidFill>
                <a:latin typeface="Times New Roman" panose="02020603050405020304" pitchFamily="18" charset="0"/>
                <a:cs typeface="Times New Roman" panose="02020603050405020304" pitchFamily="18" charset="0"/>
              </a:rPr>
              <a:t>Odborný text není citově zabarvený, ale přesto obsahuje příběh</a:t>
            </a:r>
          </a:p>
          <a:p>
            <a:pPr marL="628650" indent="-176213" algn="just">
              <a:spcBef>
                <a:spcPts val="1200"/>
              </a:spcBef>
            </a:pPr>
            <a:r>
              <a:rPr lang="cs-CZ" sz="1800" dirty="0">
                <a:solidFill>
                  <a:srgbClr val="002060"/>
                </a:solidFill>
                <a:latin typeface="Times New Roman" panose="02020603050405020304" pitchFamily="18" charset="0"/>
                <a:cs typeface="Times New Roman" panose="02020603050405020304" pitchFamily="18" charset="0"/>
              </a:rPr>
              <a:t>Vysvětlí použité metody, postupy sběru dat a analytické zpracování</a:t>
            </a:r>
          </a:p>
          <a:p>
            <a:pPr marL="628650" indent="-176213" algn="just">
              <a:spcBef>
                <a:spcPts val="1200"/>
              </a:spcBef>
            </a:pPr>
            <a:r>
              <a:rPr lang="cs-CZ" sz="1800" dirty="0">
                <a:solidFill>
                  <a:srgbClr val="002060"/>
                </a:solidFill>
                <a:latin typeface="Times New Roman" panose="02020603050405020304" pitchFamily="18" charset="0"/>
                <a:cs typeface="Times New Roman" panose="02020603050405020304" pitchFamily="18" charset="0"/>
              </a:rPr>
              <a:t>Správně a eticky používá poznatky a texty jiných autorů</a:t>
            </a:r>
            <a:endParaRPr lang="cs-CZ" altLang="cs-CZ" sz="1800" b="1" dirty="0">
              <a:solidFill>
                <a:srgbClr val="307871"/>
              </a:solidFill>
              <a:latin typeface="Times New Roman" panose="02020603050405020304" pitchFamily="18" charset="0"/>
              <a:cs typeface="Times New Roman" panose="02020603050405020304" pitchFamily="18" charset="0"/>
            </a:endParaRPr>
          </a:p>
          <a:p>
            <a:pPr marL="628650" indent="-176213" algn="just">
              <a:spcBef>
                <a:spcPts val="1200"/>
              </a:spcBef>
            </a:pPr>
            <a:r>
              <a:rPr lang="cs-CZ" sz="1800" dirty="0">
                <a:solidFill>
                  <a:srgbClr val="002060"/>
                </a:solidFill>
                <a:latin typeface="Times New Roman" panose="02020603050405020304" pitchFamily="18" charset="0"/>
                <a:cs typeface="Times New Roman" panose="02020603050405020304" pitchFamily="18" charset="0"/>
              </a:rPr>
              <a:t>Schopnost pracovat s odbornou literaturou a aplikovat získané poznatky</a:t>
            </a:r>
          </a:p>
        </p:txBody>
      </p:sp>
      <p:sp>
        <p:nvSpPr>
          <p:cNvPr id="6" name="Nadpis 5"/>
          <p:cNvSpPr>
            <a:spLocks noGrp="1"/>
          </p:cNvSpPr>
          <p:nvPr>
            <p:ph type="title"/>
          </p:nvPr>
        </p:nvSpPr>
        <p:spPr>
          <a:xfrm>
            <a:off x="236349" y="141614"/>
            <a:ext cx="7812360" cy="507703"/>
          </a:xfrm>
        </p:spPr>
        <p:txBody>
          <a:bodyPr/>
          <a:lstStyle/>
          <a:p>
            <a:r>
              <a:rPr lang="pl-PL" sz="2800" b="1" dirty="0"/>
              <a:t>Zásady psaní odborného textu</a:t>
            </a:r>
            <a:endParaRPr lang="cs-CZ" sz="2800" b="1" dirty="0"/>
          </a:p>
        </p:txBody>
      </p:sp>
    </p:spTree>
    <p:extLst>
      <p:ext uri="{BB962C8B-B14F-4D97-AF65-F5344CB8AC3E}">
        <p14:creationId xmlns:p14="http://schemas.microsoft.com/office/powerpoint/2010/main" val="50186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58627" y="915566"/>
            <a:ext cx="8280920" cy="3528392"/>
          </a:xfrm>
          <a:prstGeom prst="rect">
            <a:avLst/>
          </a:prstGeom>
        </p:spPr>
        <p:txBody>
          <a:bodyPr>
            <a:noAutofit/>
          </a:bodyPr>
          <a:lstStyle/>
          <a:p>
            <a:pPr marL="628650" indent="-176213" algn="just">
              <a:spcBef>
                <a:spcPts val="600"/>
              </a:spcBef>
            </a:pPr>
            <a:r>
              <a:rPr lang="cs-CZ" sz="2000" dirty="0">
                <a:solidFill>
                  <a:srgbClr val="002060"/>
                </a:solidFill>
                <a:latin typeface="Times New Roman" panose="02020603050405020304" pitchFamily="18" charset="0"/>
                <a:cs typeface="Times New Roman" panose="02020603050405020304" pitchFamily="18" charset="0"/>
              </a:rPr>
              <a:t>Závěrečná práce se rámcově zpravidla člení na tyto části:</a:t>
            </a:r>
          </a:p>
          <a:p>
            <a:pPr marL="1028700" lvl="1" indent="-176213" algn="just">
              <a:spcBef>
                <a:spcPts val="600"/>
              </a:spcBef>
            </a:pPr>
            <a:r>
              <a:rPr lang="cs-CZ" sz="2000" dirty="0">
                <a:solidFill>
                  <a:srgbClr val="002060"/>
                </a:solidFill>
                <a:latin typeface="Times New Roman" panose="02020603050405020304" pitchFamily="18" charset="0"/>
                <a:cs typeface="Times New Roman" panose="02020603050405020304" pitchFamily="18" charset="0"/>
              </a:rPr>
              <a:t>Úvod do problematiky včetně vymezení cíle práce</a:t>
            </a:r>
          </a:p>
          <a:p>
            <a:pPr marL="1028700" lvl="1" indent="-176213" algn="just">
              <a:spcBef>
                <a:spcPts val="600"/>
              </a:spcBef>
            </a:pPr>
            <a:r>
              <a:rPr lang="cs-CZ" sz="2000" dirty="0">
                <a:solidFill>
                  <a:srgbClr val="002060"/>
                </a:solidFill>
                <a:latin typeface="Times New Roman" panose="02020603050405020304" pitchFamily="18" charset="0"/>
                <a:cs typeface="Times New Roman" panose="02020603050405020304" pitchFamily="18" charset="0"/>
              </a:rPr>
              <a:t>Teoretická část (dosavadní poznatky, vymezení hlavních pojmů, příp. formulaci hypotéz, výběr metod, které použijete, a důvody pro jejich použití)</a:t>
            </a:r>
          </a:p>
          <a:p>
            <a:pPr marL="1028700" lvl="1" indent="-176213" algn="just">
              <a:spcBef>
                <a:spcPts val="600"/>
              </a:spcBef>
            </a:pPr>
            <a:r>
              <a:rPr lang="cs-CZ" sz="2000" dirty="0">
                <a:solidFill>
                  <a:srgbClr val="002060"/>
                </a:solidFill>
                <a:latin typeface="Times New Roman" panose="02020603050405020304" pitchFamily="18" charset="0"/>
                <a:cs typeface="Times New Roman" panose="02020603050405020304" pitchFamily="18" charset="0"/>
              </a:rPr>
              <a:t>Praktická část (deskripce a analýza, včetně stanovení metodiky, představuje tvůrčí část práce)</a:t>
            </a:r>
          </a:p>
          <a:p>
            <a:pPr marL="1028700" lvl="1" indent="-176213" algn="just">
              <a:spcBef>
                <a:spcPts val="600"/>
              </a:spcBef>
            </a:pPr>
            <a:r>
              <a:rPr lang="cs-CZ" sz="2000" dirty="0">
                <a:solidFill>
                  <a:srgbClr val="002060"/>
                </a:solidFill>
                <a:latin typeface="Times New Roman" panose="02020603050405020304" pitchFamily="18" charset="0"/>
                <a:cs typeface="Times New Roman" panose="02020603050405020304" pitchFamily="18" charset="0"/>
              </a:rPr>
              <a:t>Závěr</a:t>
            </a:r>
          </a:p>
        </p:txBody>
      </p:sp>
      <p:sp>
        <p:nvSpPr>
          <p:cNvPr id="6" name="Nadpis 5"/>
          <p:cNvSpPr>
            <a:spLocks noGrp="1"/>
          </p:cNvSpPr>
          <p:nvPr>
            <p:ph type="title"/>
          </p:nvPr>
        </p:nvSpPr>
        <p:spPr>
          <a:xfrm>
            <a:off x="236349" y="141614"/>
            <a:ext cx="7812360" cy="507703"/>
          </a:xfrm>
        </p:spPr>
        <p:txBody>
          <a:bodyPr/>
          <a:lstStyle/>
          <a:p>
            <a:r>
              <a:rPr lang="pl-PL" sz="2800" b="1" dirty="0"/>
              <a:t>Zásady psaní odborného textu</a:t>
            </a:r>
            <a:endParaRPr lang="cs-CZ" sz="2800" b="1" dirty="0"/>
          </a:p>
        </p:txBody>
      </p:sp>
    </p:spTree>
    <p:extLst>
      <p:ext uri="{BB962C8B-B14F-4D97-AF65-F5344CB8AC3E}">
        <p14:creationId xmlns:p14="http://schemas.microsoft.com/office/powerpoint/2010/main" val="215314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58627" y="987574"/>
            <a:ext cx="8057789" cy="3456384"/>
          </a:xfrm>
          <a:prstGeom prst="rect">
            <a:avLst/>
          </a:prstGeom>
        </p:spPr>
        <p:txBody>
          <a:bodyPr>
            <a:noAutofit/>
          </a:bodyPr>
          <a:lstStyle/>
          <a:p>
            <a:pPr marL="628650"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Rozsah kapitol by měl být zhruba vyvážený</a:t>
            </a:r>
          </a:p>
          <a:p>
            <a:pPr marL="628650"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Členění textu do kapitol, podkapitol</a:t>
            </a:r>
          </a:p>
          <a:p>
            <a:pPr marL="628650"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Úrovně členění do podkapitol by měly odpovídat rozsahu práce</a:t>
            </a:r>
          </a:p>
          <a:p>
            <a:pPr marL="628650"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Členění do odstavců – odstavec není jedna věta</a:t>
            </a:r>
          </a:p>
          <a:p>
            <a:pPr marL="628650" indent="-176213" algn="just">
              <a:spcBef>
                <a:spcPts val="600"/>
              </a:spcBef>
            </a:pPr>
            <a:endParaRPr lang="cs-CZ" sz="18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Rozsah ZP 30 – 50 stran</a:t>
            </a:r>
            <a:endParaRPr lang="cs-CZ" sz="14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Zásady psaní odborného textu</a:t>
            </a:r>
            <a:endParaRPr lang="cs-CZ" sz="2800" b="1" dirty="0"/>
          </a:p>
        </p:txBody>
      </p:sp>
    </p:spTree>
    <p:extLst>
      <p:ext uri="{BB962C8B-B14F-4D97-AF65-F5344CB8AC3E}">
        <p14:creationId xmlns:p14="http://schemas.microsoft.com/office/powerpoint/2010/main" val="257859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987574"/>
            <a:ext cx="8640960" cy="3960440"/>
          </a:xfrm>
          <a:prstGeom prst="rect">
            <a:avLst/>
          </a:prstGeom>
        </p:spPr>
        <p:txBody>
          <a:bodyPr>
            <a:noAutofit/>
          </a:bodyPr>
          <a:lstStyle/>
          <a:p>
            <a:pPr marL="628650" indent="-176213" algn="just">
              <a:spcBef>
                <a:spcPts val="600"/>
              </a:spcBef>
            </a:pPr>
            <a:r>
              <a:rPr lang="cs-CZ" sz="2000" dirty="0">
                <a:solidFill>
                  <a:srgbClr val="002060"/>
                </a:solidFill>
                <a:latin typeface="Times New Roman" panose="02020603050405020304" pitchFamily="18" charset="0"/>
                <a:cs typeface="Times New Roman" panose="02020603050405020304" pitchFamily="18" charset="0"/>
              </a:rPr>
              <a:t>Měla by být úhledná, bez věcných a jazykových chyb. Práce musí být dobře čitelná, bez překlepů.</a:t>
            </a:r>
          </a:p>
          <a:p>
            <a:pPr marL="628650" indent="-176213" algn="just">
              <a:spcBef>
                <a:spcPts val="600"/>
              </a:spcBef>
            </a:pPr>
            <a:r>
              <a:rPr lang="cs-CZ" sz="2000" dirty="0">
                <a:solidFill>
                  <a:srgbClr val="002060"/>
                </a:solidFill>
                <a:latin typeface="Times New Roman" panose="02020603050405020304" pitchFamily="18" charset="0"/>
                <a:cs typeface="Times New Roman" panose="02020603050405020304" pitchFamily="18" charset="0"/>
              </a:rPr>
              <a:t>Vycházejte z pravidel daných normami a dále ze zásad stanovených SU OPF (Pokyn děkana č. 3/2024)</a:t>
            </a:r>
          </a:p>
          <a:p>
            <a:pPr marL="628650" indent="-176213" algn="just">
              <a:spcBef>
                <a:spcPts val="600"/>
              </a:spcBef>
            </a:pPr>
            <a:r>
              <a:rPr lang="cs-CZ" sz="2000" dirty="0">
                <a:solidFill>
                  <a:srgbClr val="002060"/>
                </a:solidFill>
                <a:latin typeface="Times New Roman" panose="02020603050405020304" pitchFamily="18" charset="0"/>
                <a:cs typeface="Times New Roman" panose="02020603050405020304" pitchFamily="18" charset="0"/>
              </a:rPr>
              <a:t>Forma psaní může mít trojí podobu:</a:t>
            </a:r>
          </a:p>
          <a:p>
            <a:pPr marL="1028700" lvl="1"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v neurčité formě (bylo zjištěno, navrhuje se…)</a:t>
            </a:r>
          </a:p>
          <a:p>
            <a:pPr marL="1028700" lvl="1"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v 1. osobě jednotného čísla (zjistil jsem, navrhuji …) - zvláště vhodné v kapitolách, které jsou vlastní prací autora</a:t>
            </a:r>
          </a:p>
          <a:p>
            <a:pPr marL="1028700" lvl="1"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v 1. osobě množného čísla (domníváme se …) – vhodné u prací, na kterých se podílel kolektiv autorů či výzkumný tým</a:t>
            </a:r>
          </a:p>
          <a:p>
            <a:pPr marL="628650" indent="-176213" algn="just">
              <a:spcBef>
                <a:spcPts val="600"/>
              </a:spcBef>
            </a:pPr>
            <a:endParaRPr lang="cs-CZ" sz="20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Formální úprava</a:t>
            </a:r>
            <a:endParaRPr lang="cs-CZ" sz="2800" b="1" dirty="0"/>
          </a:p>
        </p:txBody>
      </p:sp>
    </p:spTree>
    <p:extLst>
      <p:ext uri="{BB962C8B-B14F-4D97-AF65-F5344CB8AC3E}">
        <p14:creationId xmlns:p14="http://schemas.microsoft.com/office/powerpoint/2010/main" val="258594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9834" y="1131590"/>
            <a:ext cx="8790638" cy="3744416"/>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Zkratka musí být v textu nejprve zavedena. To znamená, že při použití zkratek je nezbytné nejdříve uvést plné znění a za ně do závorky zkratku - např. fyzická osoba (FO) a v následném textu je již možné využívat pouze zkratky.</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Zkratky má smysl zavádět pouze pro velmi  dlouhá  slova  a  to  jen  pro  taková,  která  se  v  textu  často  opakují.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Veškeré zkratky se uvádějí do seznamu zkratek.</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Avšak v názvech kapitol se nedoporučuje používat zkratky!</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Příklad:</a:t>
            </a:r>
          </a:p>
          <a:p>
            <a:pPr marL="628650" indent="-176213" algn="just">
              <a:spcBef>
                <a:spcPts val="600"/>
              </a:spcBef>
            </a:pPr>
            <a:r>
              <a:rPr lang="cs-CZ" sz="1400" dirty="0">
                <a:solidFill>
                  <a:srgbClr val="002060"/>
                </a:solidFill>
                <a:latin typeface="Times New Roman" panose="02020603050405020304" pitchFamily="18" charset="0"/>
                <a:cs typeface="Times New Roman" panose="02020603050405020304" pitchFamily="18" charset="0"/>
              </a:rPr>
              <a:t>Cílem </a:t>
            </a:r>
            <a:r>
              <a:rPr lang="cs-CZ" sz="1400" dirty="0">
                <a:solidFill>
                  <a:srgbClr val="FF0000"/>
                </a:solidFill>
                <a:latin typeface="Times New Roman" panose="02020603050405020304" pitchFamily="18" charset="0"/>
                <a:cs typeface="Times New Roman" panose="02020603050405020304" pitchFamily="18" charset="0"/>
              </a:rPr>
              <a:t>aktivní politiky zaměstnanosti (APZ) </a:t>
            </a:r>
            <a:r>
              <a:rPr lang="cs-CZ" sz="1400" dirty="0">
                <a:solidFill>
                  <a:srgbClr val="002060"/>
                </a:solidFill>
                <a:latin typeface="Times New Roman" panose="02020603050405020304" pitchFamily="18" charset="0"/>
                <a:cs typeface="Times New Roman" panose="02020603050405020304" pitchFamily="18" charset="0"/>
              </a:rPr>
              <a:t>je odstraňovat bariéry omezující osoby ve vstupu na trh práce, přispívat k vytváření souladu mezi poptávkou a nabídkou pracovních sil. Finanční příspěvky v rámci </a:t>
            </a:r>
            <a:r>
              <a:rPr lang="cs-CZ" sz="1400" dirty="0">
                <a:solidFill>
                  <a:srgbClr val="FF0000"/>
                </a:solidFill>
                <a:latin typeface="Times New Roman" panose="02020603050405020304" pitchFamily="18" charset="0"/>
                <a:cs typeface="Times New Roman" panose="02020603050405020304" pitchFamily="18" charset="0"/>
              </a:rPr>
              <a:t>APZ</a:t>
            </a:r>
            <a:r>
              <a:rPr lang="cs-CZ" sz="1400" dirty="0">
                <a:solidFill>
                  <a:srgbClr val="002060"/>
                </a:solidFill>
                <a:latin typeface="Times New Roman" panose="02020603050405020304" pitchFamily="18" charset="0"/>
                <a:cs typeface="Times New Roman" panose="02020603050405020304" pitchFamily="18" charset="0"/>
              </a:rPr>
              <a:t> jsou poskytovány ze státního rozpočtu a Evropského sociálního fondu. Příjemcem příspěvku z </a:t>
            </a:r>
            <a:r>
              <a:rPr lang="cs-CZ" sz="1400" dirty="0">
                <a:solidFill>
                  <a:srgbClr val="FF0000"/>
                </a:solidFill>
                <a:latin typeface="Times New Roman" panose="02020603050405020304" pitchFamily="18" charset="0"/>
                <a:cs typeface="Times New Roman" panose="02020603050405020304" pitchFamily="18" charset="0"/>
              </a:rPr>
              <a:t>APZ</a:t>
            </a:r>
            <a:r>
              <a:rPr lang="cs-CZ" sz="1400" dirty="0">
                <a:solidFill>
                  <a:srgbClr val="002060"/>
                </a:solidFill>
                <a:latin typeface="Times New Roman" panose="02020603050405020304" pitchFamily="18" charset="0"/>
                <a:cs typeface="Times New Roman" panose="02020603050405020304" pitchFamily="18" charset="0"/>
              </a:rPr>
              <a:t> může být uchazeč o zaměstnání nebo zaměstnavatel mimo organizační složky státu a jimi řízené organizace. </a:t>
            </a:r>
          </a:p>
        </p:txBody>
      </p:sp>
      <p:sp>
        <p:nvSpPr>
          <p:cNvPr id="6" name="Nadpis 5"/>
          <p:cNvSpPr>
            <a:spLocks noGrp="1"/>
          </p:cNvSpPr>
          <p:nvPr>
            <p:ph type="title"/>
          </p:nvPr>
        </p:nvSpPr>
        <p:spPr>
          <a:xfrm>
            <a:off x="236349" y="141614"/>
            <a:ext cx="7812360" cy="507703"/>
          </a:xfrm>
        </p:spPr>
        <p:txBody>
          <a:bodyPr/>
          <a:lstStyle/>
          <a:p>
            <a:r>
              <a:rPr lang="pl-PL" sz="2800" b="1" dirty="0"/>
              <a:t>Formální úprava – použití zkratky</a:t>
            </a:r>
            <a:endParaRPr lang="cs-CZ" sz="2800" b="1" dirty="0"/>
          </a:p>
        </p:txBody>
      </p:sp>
    </p:spTree>
    <p:extLst>
      <p:ext uri="{BB962C8B-B14F-4D97-AF65-F5344CB8AC3E}">
        <p14:creationId xmlns:p14="http://schemas.microsoft.com/office/powerpoint/2010/main" val="785173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843558"/>
            <a:ext cx="8712968" cy="3744416"/>
          </a:xfrm>
          <a:prstGeom prst="rect">
            <a:avLst/>
          </a:prstGeom>
        </p:spPr>
        <p:txBody>
          <a:bodyPr>
            <a:noAutofit/>
          </a:bodyPr>
          <a:lstStyle/>
          <a:p>
            <a:pPr algn="just">
              <a:spcBef>
                <a:spcPts val="1200"/>
              </a:spcBef>
            </a:pPr>
            <a:r>
              <a:rPr lang="cs-CZ" altLang="cs-CZ" sz="2400" dirty="0">
                <a:solidFill>
                  <a:srgbClr val="002060"/>
                </a:solidFill>
                <a:latin typeface="Times New Roman" panose="02020603050405020304" pitchFamily="18" charset="0"/>
                <a:cs typeface="Times New Roman" panose="02020603050405020304" pitchFamily="18" charset="0"/>
              </a:rPr>
              <a:t>Vyznačování/zvýrazňování v textu</a:t>
            </a:r>
          </a:p>
          <a:p>
            <a:pPr lvl="1"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Je dobré zachovat střídmost.</a:t>
            </a:r>
          </a:p>
          <a:p>
            <a:pPr lvl="1"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Tučné  písmo  z  psaného  textu  příliš  vystupuje,  je  vhodné  např.  do  učebnic  nebo  na  nadpisy (využívat omezeně a pouze v případech, kde je to nezbytné).</a:t>
            </a:r>
          </a:p>
          <a:p>
            <a:pPr lvl="1"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Závěrečná práce je souvislý odborný text.</a:t>
            </a:r>
          </a:p>
          <a:p>
            <a:pPr lvl="1" algn="just">
              <a:spcBef>
                <a:spcPts val="1200"/>
              </a:spcBef>
            </a:pPr>
            <a:endParaRPr lang="cs-CZ" altLang="cs-CZ" sz="20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7"/>
            <a:ext cx="6840760" cy="504056"/>
          </a:xfrm>
        </p:spPr>
        <p:txBody>
          <a:bodyPr/>
          <a:lstStyle/>
          <a:p>
            <a:r>
              <a:rPr lang="cs-CZ" sz="2800" b="1" dirty="0"/>
              <a:t>Formální úprava – zvýrazňování v textu</a:t>
            </a:r>
          </a:p>
        </p:txBody>
      </p:sp>
    </p:spTree>
    <p:extLst>
      <p:ext uri="{BB962C8B-B14F-4D97-AF65-F5344CB8AC3E}">
        <p14:creationId xmlns:p14="http://schemas.microsoft.com/office/powerpoint/2010/main" val="3592364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54435" y="1059582"/>
            <a:ext cx="8712968" cy="3744416"/>
          </a:xfrm>
          <a:prstGeom prst="rect">
            <a:avLst/>
          </a:prstGeom>
        </p:spPr>
        <p:txBody>
          <a:bodyPr>
            <a:noAutofit/>
          </a:bodyPr>
          <a:lstStyle/>
          <a:p>
            <a:pPr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Je jedno, jestli ve výčtu (bodovém nebo číselném seznamu) používáte číslování nebo odrážky. Pravidla se neliší.</a:t>
            </a:r>
          </a:p>
          <a:p>
            <a:pPr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Pokud mají jednotlivé body podobu celé věty, je ideální začínat každý bod velkým písmenem a zakončit tečkou.</a:t>
            </a:r>
          </a:p>
          <a:p>
            <a:pPr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Pokud nepíšete ve větách, ale jen v bodech či heslech, pak je vhodné dodržet:</a:t>
            </a:r>
          </a:p>
          <a:p>
            <a:pPr lvl="1" algn="just">
              <a:spcBef>
                <a:spcPts val="1200"/>
              </a:spcBef>
            </a:pPr>
            <a:r>
              <a:rPr lang="cs-CZ" altLang="cs-CZ" sz="1400" dirty="0">
                <a:solidFill>
                  <a:srgbClr val="002060"/>
                </a:solidFill>
                <a:latin typeface="Times New Roman" panose="02020603050405020304" pitchFamily="18" charset="0"/>
                <a:cs typeface="Times New Roman" panose="02020603050405020304" pitchFamily="18" charset="0"/>
              </a:rPr>
              <a:t>malé písmeno a na konci bodu čárka,</a:t>
            </a:r>
          </a:p>
          <a:p>
            <a:pPr lvl="1" algn="just">
              <a:spcBef>
                <a:spcPts val="1200"/>
              </a:spcBef>
            </a:pPr>
            <a:r>
              <a:rPr lang="cs-CZ" altLang="cs-CZ" sz="1400" dirty="0">
                <a:solidFill>
                  <a:srgbClr val="002060"/>
                </a:solidFill>
                <a:latin typeface="Times New Roman" panose="02020603050405020304" pitchFamily="18" charset="0"/>
                <a:cs typeface="Times New Roman" panose="02020603050405020304" pitchFamily="18" charset="0"/>
              </a:rPr>
              <a:t>nebo malé písmeno a na konci bodu středník,</a:t>
            </a:r>
          </a:p>
          <a:p>
            <a:pPr lvl="1" algn="just">
              <a:spcBef>
                <a:spcPts val="1200"/>
              </a:spcBef>
            </a:pPr>
            <a:r>
              <a:rPr lang="cs-CZ" altLang="cs-CZ" sz="1400" dirty="0">
                <a:solidFill>
                  <a:srgbClr val="002060"/>
                </a:solidFill>
                <a:latin typeface="Times New Roman" panose="02020603050405020304" pitchFamily="18" charset="0"/>
                <a:cs typeface="Times New Roman" panose="02020603050405020304" pitchFamily="18" charset="0"/>
              </a:rPr>
              <a:t>na konci celého seznamu tečka.</a:t>
            </a:r>
          </a:p>
          <a:p>
            <a:pPr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V češtině se však středník nepoužívá tak běžně.</a:t>
            </a:r>
          </a:p>
          <a:p>
            <a:pPr algn="just">
              <a:spcBef>
                <a:spcPts val="1200"/>
              </a:spcBef>
            </a:pPr>
            <a:endParaRPr lang="cs-CZ" altLang="cs-CZ" sz="1600" dirty="0">
              <a:solidFill>
                <a:srgbClr val="002060"/>
              </a:solidFill>
              <a:latin typeface="Times New Roman" panose="02020603050405020304" pitchFamily="18" charset="0"/>
              <a:cs typeface="Times New Roman" panose="02020603050405020304" pitchFamily="18" charset="0"/>
            </a:endParaRPr>
          </a:p>
          <a:p>
            <a:pPr algn="just">
              <a:spcBef>
                <a:spcPts val="1200"/>
              </a:spcBef>
            </a:pPr>
            <a:endParaRPr lang="cs-CZ" alt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6"/>
            <a:ext cx="5616624" cy="507703"/>
          </a:xfrm>
        </p:spPr>
        <p:txBody>
          <a:bodyPr/>
          <a:lstStyle/>
          <a:p>
            <a:r>
              <a:rPr lang="cs-CZ" sz="2800" b="1" dirty="0"/>
              <a:t>Formální úprava – odrážky</a:t>
            </a:r>
          </a:p>
        </p:txBody>
      </p:sp>
    </p:spTree>
    <p:extLst>
      <p:ext uri="{BB962C8B-B14F-4D97-AF65-F5344CB8AC3E}">
        <p14:creationId xmlns:p14="http://schemas.microsoft.com/office/powerpoint/2010/main" val="1137947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843558"/>
            <a:ext cx="8712968" cy="3744416"/>
          </a:xfrm>
          <a:prstGeom prst="rect">
            <a:avLst/>
          </a:prstGeom>
        </p:spPr>
        <p:txBody>
          <a:bodyPr>
            <a:noAutofit/>
          </a:bodyPr>
          <a:lstStyle/>
          <a:p>
            <a:pPr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K zapamatování, jak psát odrážky:</a:t>
            </a:r>
          </a:p>
          <a:p>
            <a:pPr lvl="1"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všude velké písmeno a tečka,</a:t>
            </a:r>
          </a:p>
          <a:p>
            <a:pPr lvl="1"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nebo všude malé písmeno a čárka/středník,</a:t>
            </a:r>
          </a:p>
          <a:p>
            <a:pPr lvl="1"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pokud se rozhodnete používat znaménka, tak na konci celého výčtu tečka.</a:t>
            </a:r>
          </a:p>
          <a:p>
            <a:pPr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Sjednoťte to. Zvolte si jednu možnost a té se držte. Určitě není žádoucí testovat v rámci jednoho textu několik variant.</a:t>
            </a:r>
          </a:p>
          <a:p>
            <a:pPr algn="just">
              <a:spcBef>
                <a:spcPts val="1200"/>
              </a:spcBef>
            </a:pPr>
            <a:endParaRPr lang="cs-CZ" altLang="cs-CZ" sz="1600" dirty="0">
              <a:solidFill>
                <a:srgbClr val="002060"/>
              </a:solidFill>
              <a:latin typeface="Times New Roman" panose="02020603050405020304" pitchFamily="18" charset="0"/>
              <a:cs typeface="Times New Roman" panose="02020603050405020304" pitchFamily="18" charset="0"/>
            </a:endParaRPr>
          </a:p>
          <a:p>
            <a:pPr algn="just">
              <a:spcBef>
                <a:spcPts val="1200"/>
              </a:spcBef>
            </a:pPr>
            <a:endParaRPr lang="cs-CZ" alt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6"/>
            <a:ext cx="5616624" cy="507703"/>
          </a:xfrm>
        </p:spPr>
        <p:txBody>
          <a:bodyPr/>
          <a:lstStyle/>
          <a:p>
            <a:r>
              <a:rPr lang="cs-CZ" sz="2800" b="1" dirty="0"/>
              <a:t>Formální úprava – odrážky</a:t>
            </a:r>
          </a:p>
        </p:txBody>
      </p:sp>
    </p:spTree>
    <p:extLst>
      <p:ext uri="{BB962C8B-B14F-4D97-AF65-F5344CB8AC3E}">
        <p14:creationId xmlns:p14="http://schemas.microsoft.com/office/powerpoint/2010/main" val="3619790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843558"/>
            <a:ext cx="8712968" cy="3744416"/>
          </a:xfrm>
          <a:prstGeom prst="rect">
            <a:avLst/>
          </a:prstGeom>
        </p:spPr>
        <p:txBody>
          <a:bodyPr>
            <a:noAutofit/>
          </a:bodyPr>
          <a:lstStyle/>
          <a:p>
            <a:pPr algn="just">
              <a:spcBef>
                <a:spcPts val="1200"/>
              </a:spcBef>
            </a:pPr>
            <a:r>
              <a:rPr lang="cs-CZ" altLang="cs-CZ" sz="2000" dirty="0">
                <a:solidFill>
                  <a:srgbClr val="FF0000"/>
                </a:solidFill>
                <a:latin typeface="Times New Roman" panose="02020603050405020304" pitchFamily="18" charset="0"/>
                <a:cs typeface="Times New Roman" panose="02020603050405020304" pitchFamily="18" charset="0"/>
              </a:rPr>
              <a:t>Příklad:</a:t>
            </a:r>
          </a:p>
          <a:p>
            <a:pPr marL="457200" lvl="1" indent="0" algn="just">
              <a:spcBef>
                <a:spcPts val="1200"/>
              </a:spcBef>
              <a:buNone/>
            </a:pPr>
            <a:r>
              <a:rPr lang="cs-CZ" altLang="cs-CZ" sz="1600" dirty="0">
                <a:solidFill>
                  <a:srgbClr val="002060"/>
                </a:solidFill>
                <a:latin typeface="Times New Roman" panose="02020603050405020304" pitchFamily="18" charset="0"/>
                <a:cs typeface="Times New Roman" panose="02020603050405020304" pitchFamily="18" charset="0"/>
              </a:rPr>
              <a:t>Kapitál existuje ve dvou formách:</a:t>
            </a:r>
          </a:p>
          <a:p>
            <a:pPr marL="800100" lvl="1" indent="-342900" algn="just">
              <a:spcBef>
                <a:spcPts val="1200"/>
              </a:spcBef>
              <a:buFont typeface="+mj-lt"/>
              <a:buAutoNum type="alphaLcParenR"/>
            </a:pPr>
            <a:r>
              <a:rPr lang="cs-CZ" altLang="cs-CZ" sz="1600" dirty="0">
                <a:solidFill>
                  <a:srgbClr val="002060"/>
                </a:solidFill>
                <a:latin typeface="Times New Roman" panose="02020603050405020304" pitchFamily="18" charset="0"/>
                <a:cs typeface="Times New Roman" panose="02020603050405020304" pitchFamily="18" charset="0"/>
              </a:rPr>
              <a:t>reálný (hmotný)  kapitál, který je výsledkem lidské práce, jsou to všechny kapitálové statky používané ne výrobě,</a:t>
            </a:r>
          </a:p>
          <a:p>
            <a:pPr marL="800100" lvl="1" indent="-342900" algn="just">
              <a:spcBef>
                <a:spcPts val="1200"/>
              </a:spcBef>
              <a:buFont typeface="+mj-lt"/>
              <a:buAutoNum type="alphaLcParenR"/>
            </a:pPr>
            <a:r>
              <a:rPr lang="cs-CZ" altLang="cs-CZ" sz="1600" dirty="0">
                <a:solidFill>
                  <a:srgbClr val="002060"/>
                </a:solidFill>
                <a:latin typeface="Times New Roman" panose="02020603050405020304" pitchFamily="18" charset="0"/>
                <a:cs typeface="Times New Roman" panose="02020603050405020304" pitchFamily="18" charset="0"/>
              </a:rPr>
              <a:t>finanční kapitál, který představuje peníze, cenné papíry, úvěry, slouží k nákupu hmotného majetku a placení za práci.</a:t>
            </a:r>
          </a:p>
          <a:p>
            <a:pPr algn="just">
              <a:spcBef>
                <a:spcPts val="1200"/>
              </a:spcBef>
            </a:pPr>
            <a:endParaRPr lang="cs-CZ" altLang="cs-CZ" sz="20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7"/>
            <a:ext cx="6768752" cy="504056"/>
          </a:xfrm>
        </p:spPr>
        <p:txBody>
          <a:bodyPr/>
          <a:lstStyle/>
          <a:p>
            <a:r>
              <a:rPr lang="cs-CZ" sz="2800" b="1" dirty="0"/>
              <a:t>Formální úprava – odrážky</a:t>
            </a:r>
          </a:p>
        </p:txBody>
      </p:sp>
    </p:spTree>
    <p:extLst>
      <p:ext uri="{BB962C8B-B14F-4D97-AF65-F5344CB8AC3E}">
        <p14:creationId xmlns:p14="http://schemas.microsoft.com/office/powerpoint/2010/main" val="1298133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1059582"/>
            <a:ext cx="8784976" cy="3888432"/>
          </a:xfrm>
          <a:prstGeom prst="rect">
            <a:avLst/>
          </a:prstGeom>
        </p:spPr>
        <p:txBody>
          <a:bodyPr>
            <a:noAutofit/>
          </a:bodyPr>
          <a:lstStyle/>
          <a:p>
            <a:pPr marL="628650"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Autorské právo vzniká automaticky v okamžiku, kdy je dílo vyjádřeno v jakékoli vnímatelné podobě (např. zaznamenáno na papír či jiný nosič, předvedeno, zahráno, zazpíváno). Základní podmínkou pro přiznání ochrany je, že dílo musí být jedinečným výsledkem tvůrčí činnosti fyzické osoby (tj. autora). </a:t>
            </a:r>
          </a:p>
          <a:p>
            <a:pPr marL="628650"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Výjimky a omezení práva autorského:</a:t>
            </a:r>
          </a:p>
          <a:p>
            <a:pPr marL="1028700" lvl="1"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Citace (viz § 31) – možnost použití výňatků z děl jiných autorů při výuce, výzkumu, pro účely kritiky nebo recenze, ale s podmínkou, že je vždy nutné uvést jméno autora nebo jméno osoby, pod jejímž jménem se dílo uvádí na veřejnosti, spolu s názvem díla a pramenem.</a:t>
            </a:r>
          </a:p>
          <a:p>
            <a:pPr marL="1028700" lvl="1"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Nedodržení autorských práv může být předmětem soudního sporu a sankcionování (v případě studia na vysoké škole navíc může být předmětem disciplinárního řízení</a:t>
            </a:r>
          </a:p>
        </p:txBody>
      </p:sp>
      <p:sp>
        <p:nvSpPr>
          <p:cNvPr id="6" name="Nadpis 5"/>
          <p:cNvSpPr>
            <a:spLocks noGrp="1"/>
          </p:cNvSpPr>
          <p:nvPr>
            <p:ph type="title"/>
          </p:nvPr>
        </p:nvSpPr>
        <p:spPr>
          <a:xfrm>
            <a:off x="236349" y="141614"/>
            <a:ext cx="7812360" cy="507703"/>
          </a:xfrm>
        </p:spPr>
        <p:txBody>
          <a:bodyPr/>
          <a:lstStyle/>
          <a:p>
            <a:r>
              <a:rPr lang="pl-PL" sz="2800" b="1" dirty="0"/>
              <a:t>Autorský zákon</a:t>
            </a:r>
            <a:endParaRPr lang="cs-CZ" sz="2800" b="1" dirty="0"/>
          </a:p>
        </p:txBody>
      </p:sp>
    </p:spTree>
    <p:extLst>
      <p:ext uri="{BB962C8B-B14F-4D97-AF65-F5344CB8AC3E}">
        <p14:creationId xmlns:p14="http://schemas.microsoft.com/office/powerpoint/2010/main" val="203984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51520" y="987574"/>
            <a:ext cx="8712968" cy="3960440"/>
          </a:xfrm>
          <a:prstGeom prst="rect">
            <a:avLst/>
          </a:prstGeom>
        </p:spPr>
        <p:txBody>
          <a:bodyPr>
            <a:noAutofit/>
          </a:bodyPr>
          <a:lstStyle/>
          <a:p>
            <a:pPr algn="just">
              <a:spcBef>
                <a:spcPts val="1200"/>
              </a:spcBef>
            </a:pPr>
            <a:r>
              <a:rPr lang="cs-CZ" sz="2500" dirty="0">
                <a:solidFill>
                  <a:srgbClr val="002060"/>
                </a:solidFill>
              </a:rPr>
              <a:t>Obsah setkání:</a:t>
            </a:r>
          </a:p>
          <a:p>
            <a:pPr lvl="1" algn="just">
              <a:spcBef>
                <a:spcPts val="1200"/>
              </a:spcBef>
            </a:pPr>
            <a:r>
              <a:rPr lang="cs-CZ" sz="2200" dirty="0">
                <a:solidFill>
                  <a:srgbClr val="002060"/>
                </a:solidFill>
              </a:rPr>
              <a:t>Charakteristika a cíle ZP</a:t>
            </a:r>
          </a:p>
          <a:p>
            <a:pPr lvl="1" algn="just">
              <a:spcBef>
                <a:spcPts val="1200"/>
              </a:spcBef>
            </a:pPr>
            <a:r>
              <a:rPr lang="cs-CZ" sz="2200" dirty="0">
                <a:solidFill>
                  <a:srgbClr val="002060"/>
                </a:solidFill>
              </a:rPr>
              <a:t>Struktura ZP</a:t>
            </a:r>
          </a:p>
          <a:p>
            <a:pPr lvl="1" algn="just">
              <a:spcBef>
                <a:spcPts val="600"/>
              </a:spcBef>
            </a:pPr>
            <a:r>
              <a:rPr lang="cs-CZ" sz="2200" dirty="0">
                <a:solidFill>
                  <a:srgbClr val="002060"/>
                </a:solidFill>
              </a:rPr>
              <a:t>Formulace cíle ZP</a:t>
            </a:r>
          </a:p>
          <a:p>
            <a:pPr lvl="1" algn="just">
              <a:spcBef>
                <a:spcPts val="600"/>
              </a:spcBef>
            </a:pPr>
            <a:r>
              <a:rPr lang="cs-CZ" sz="2200" dirty="0">
                <a:solidFill>
                  <a:srgbClr val="002060"/>
                </a:solidFill>
              </a:rPr>
              <a:t>Výběr vědeckých metod</a:t>
            </a:r>
          </a:p>
          <a:p>
            <a:pPr lvl="1" algn="just">
              <a:spcBef>
                <a:spcPts val="600"/>
              </a:spcBef>
            </a:pPr>
            <a:r>
              <a:rPr lang="cs-CZ" sz="2200" dirty="0">
                <a:solidFill>
                  <a:srgbClr val="002060"/>
                </a:solidFill>
              </a:rPr>
              <a:t>Výběr zdrojů dat</a:t>
            </a:r>
          </a:p>
          <a:p>
            <a:pPr lvl="1" algn="just">
              <a:spcBef>
                <a:spcPts val="600"/>
              </a:spcBef>
            </a:pPr>
            <a:r>
              <a:rPr lang="cs-CZ" sz="2200" dirty="0">
                <a:solidFill>
                  <a:srgbClr val="002060"/>
                </a:solidFill>
              </a:rPr>
              <a:t>Zásady citační etiky a formální náležitosti práce</a:t>
            </a:r>
          </a:p>
          <a:p>
            <a:pPr lvl="1" algn="just">
              <a:spcBef>
                <a:spcPts val="600"/>
              </a:spcBef>
            </a:pPr>
            <a:r>
              <a:rPr lang="cs-CZ" sz="2200" dirty="0">
                <a:solidFill>
                  <a:srgbClr val="002060"/>
                </a:solidFill>
              </a:rPr>
              <a:t>Prezentace ZP</a:t>
            </a:r>
          </a:p>
        </p:txBody>
      </p:sp>
      <p:sp>
        <p:nvSpPr>
          <p:cNvPr id="6" name="Nadpis 5"/>
          <p:cNvSpPr>
            <a:spLocks noGrp="1"/>
          </p:cNvSpPr>
          <p:nvPr>
            <p:ph type="title"/>
          </p:nvPr>
        </p:nvSpPr>
        <p:spPr>
          <a:xfrm>
            <a:off x="179512" y="195486"/>
            <a:ext cx="7704856" cy="507703"/>
          </a:xfrm>
        </p:spPr>
        <p:txBody>
          <a:bodyPr/>
          <a:lstStyle/>
          <a:p>
            <a:r>
              <a:rPr lang="cs-CZ" sz="2600" b="1" dirty="0"/>
              <a:t>Obsah semináře</a:t>
            </a:r>
          </a:p>
        </p:txBody>
      </p:sp>
    </p:spTree>
    <p:extLst>
      <p:ext uri="{BB962C8B-B14F-4D97-AF65-F5344CB8AC3E}">
        <p14:creationId xmlns:p14="http://schemas.microsoft.com/office/powerpoint/2010/main" val="3782576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11168" y="1059582"/>
            <a:ext cx="8681312" cy="3888432"/>
          </a:xfrm>
          <a:prstGeom prst="rect">
            <a:avLst/>
          </a:prstGeom>
        </p:spPr>
        <p:txBody>
          <a:bodyPr>
            <a:noAutofit/>
          </a:bodyPr>
          <a:lstStyle/>
          <a:p>
            <a:pPr marL="628650"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Etická problematika při tvorbě odborných textů (obzvláště v době masového využívání výpočetní techniky) je složitá – psaní a publikování je snadné, rychlé, levné. To ovšem od autorů vyžaduje ve větší míře kázeň a kritické posuzování vlastní práce.</a:t>
            </a:r>
          </a:p>
          <a:p>
            <a:pPr marL="628650" indent="-176213" algn="just">
              <a:spcBef>
                <a:spcPts val="600"/>
              </a:spcBef>
            </a:pPr>
            <a:endParaRPr lang="cs-CZ" sz="18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r>
              <a:rPr lang="cs-CZ" sz="1800" dirty="0">
                <a:solidFill>
                  <a:srgbClr val="002060"/>
                </a:solidFill>
                <a:latin typeface="Times New Roman" panose="02020603050405020304" pitchFamily="18" charset="0"/>
                <a:cs typeface="Times New Roman" panose="02020603050405020304" pitchFamily="18" charset="0"/>
              </a:rPr>
              <a:t>Nejdůležitější zásady:</a:t>
            </a:r>
          </a:p>
          <a:p>
            <a:pPr marL="1028700" lvl="1"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uveřejňovat jen pravdivá sdělení (nepozměňovat nebo nevymýšlet si sdělované výsledky)</a:t>
            </a:r>
          </a:p>
          <a:p>
            <a:pPr marL="1028700" lvl="1"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nepřivlastňovat si cizí myšlenky a nápady</a:t>
            </a:r>
          </a:p>
          <a:p>
            <a:pPr marL="1028700" lvl="1"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důsledně citovat autory, jejichž myšlenky nebo texty byly použity ve vlastní práci </a:t>
            </a:r>
          </a:p>
          <a:p>
            <a:pPr marL="1028700" lvl="1"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vlastní myšlenky a text by měly podílově převažovat nad pracemi citovanými</a:t>
            </a:r>
          </a:p>
        </p:txBody>
      </p:sp>
      <p:sp>
        <p:nvSpPr>
          <p:cNvPr id="6" name="Nadpis 5"/>
          <p:cNvSpPr>
            <a:spLocks noGrp="1"/>
          </p:cNvSpPr>
          <p:nvPr>
            <p:ph type="title"/>
          </p:nvPr>
        </p:nvSpPr>
        <p:spPr>
          <a:xfrm>
            <a:off x="236349" y="141614"/>
            <a:ext cx="7812360" cy="507703"/>
          </a:xfrm>
        </p:spPr>
        <p:txBody>
          <a:bodyPr/>
          <a:lstStyle/>
          <a:p>
            <a:r>
              <a:rPr lang="pl-PL" sz="2800" b="1" dirty="0"/>
              <a:t>Autorská etika</a:t>
            </a:r>
            <a:endParaRPr lang="cs-CZ" sz="2800" b="1" dirty="0"/>
          </a:p>
        </p:txBody>
      </p:sp>
    </p:spTree>
    <p:extLst>
      <p:ext uri="{BB962C8B-B14F-4D97-AF65-F5344CB8AC3E}">
        <p14:creationId xmlns:p14="http://schemas.microsoft.com/office/powerpoint/2010/main" val="4204324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395536" y="987574"/>
            <a:ext cx="8424936" cy="3600400"/>
          </a:xfrm>
          <a:prstGeom prst="rect">
            <a:avLst/>
          </a:prstGeom>
        </p:spPr>
        <p:txBody>
          <a:bodyPr>
            <a:noAutofit/>
          </a:bodyPr>
          <a:lstStyle/>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Vše, co přejímáme, bychom měli ocitovat</a:t>
            </a:r>
          </a:p>
          <a:p>
            <a:pPr lvl="1"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Data, myšlenky, obrázky, tabulky atd.</a:t>
            </a:r>
          </a:p>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Cituje se průběžně v textu pomocí tzv. Harvardského stylu</a:t>
            </a:r>
          </a:p>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Na konci práce se pak uvádí souhrnný seznam literatury</a:t>
            </a:r>
          </a:p>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Vše, co je v závěrečném seznamu, musí být ocitováno někde v textu a naopak, vše co je uvedeno v textu, musí být v seznamu literatury.</a:t>
            </a:r>
          </a:p>
        </p:txBody>
      </p:sp>
      <p:sp>
        <p:nvSpPr>
          <p:cNvPr id="6" name="Nadpis 5"/>
          <p:cNvSpPr>
            <a:spLocks noGrp="1"/>
          </p:cNvSpPr>
          <p:nvPr>
            <p:ph type="title"/>
          </p:nvPr>
        </p:nvSpPr>
        <p:spPr>
          <a:xfrm>
            <a:off x="179512" y="195487"/>
            <a:ext cx="7632848" cy="504056"/>
          </a:xfrm>
        </p:spPr>
        <p:txBody>
          <a:bodyPr/>
          <a:lstStyle/>
          <a:p>
            <a:r>
              <a:rPr lang="cs-CZ" sz="2800" b="1" dirty="0"/>
              <a:t>Zásady psaní odborného textu - citování</a:t>
            </a:r>
          </a:p>
        </p:txBody>
      </p:sp>
    </p:spTree>
    <p:extLst>
      <p:ext uri="{BB962C8B-B14F-4D97-AF65-F5344CB8AC3E}">
        <p14:creationId xmlns:p14="http://schemas.microsoft.com/office/powerpoint/2010/main" val="2487804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843558"/>
            <a:ext cx="8712968" cy="3744416"/>
          </a:xfrm>
          <a:prstGeom prst="rect">
            <a:avLst/>
          </a:prstGeom>
        </p:spPr>
        <p:txBody>
          <a:bodyPr>
            <a:noAutofit/>
          </a:bodyPr>
          <a:lstStyle/>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V textu se používá tzv. </a:t>
            </a:r>
            <a:r>
              <a:rPr lang="cs-CZ" altLang="cs-CZ" sz="2000" b="1" dirty="0">
                <a:solidFill>
                  <a:srgbClr val="002060"/>
                </a:solidFill>
                <a:latin typeface="Times New Roman" panose="02020603050405020304" pitchFamily="18" charset="0"/>
                <a:cs typeface="Times New Roman" panose="02020603050405020304" pitchFamily="18" charset="0"/>
              </a:rPr>
              <a:t>Harvardský styl</a:t>
            </a:r>
            <a:r>
              <a:rPr lang="cs-CZ" altLang="cs-CZ" sz="2000" dirty="0">
                <a:solidFill>
                  <a:srgbClr val="002060"/>
                </a:solidFill>
                <a:latin typeface="Times New Roman" panose="02020603050405020304" pitchFamily="18" charset="0"/>
                <a:cs typeface="Times New Roman" panose="02020603050405020304" pitchFamily="18" charset="0"/>
              </a:rPr>
              <a:t>, čili formát Autor (rok, strana)</a:t>
            </a:r>
          </a:p>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Příklad:</a:t>
            </a:r>
          </a:p>
          <a:p>
            <a:pPr lvl="1"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Novák (2015) nebo Novák (2015, s. 5) nebo Novák (2015, s. 4-7)</a:t>
            </a:r>
          </a:p>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Rozdíl?</a:t>
            </a:r>
          </a:p>
          <a:p>
            <a:pPr lvl="1"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Odkazuji se na celou knihu nebo studii =&gt; Novák (2015)</a:t>
            </a:r>
          </a:p>
          <a:p>
            <a:pPr lvl="1"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Odkazuji se na konkrétní část zdroje =&gt; Novák (2015, s. 5)</a:t>
            </a:r>
          </a:p>
          <a:p>
            <a:pPr lvl="1"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Dělám výtah z několika stran =&gt; Novák (2015, s. 4-7) </a:t>
            </a:r>
          </a:p>
          <a:p>
            <a:pPr algn="just">
              <a:spcBef>
                <a:spcPts val="1200"/>
              </a:spcBef>
            </a:pPr>
            <a:endParaRPr lang="cs-CZ" altLang="cs-CZ" sz="20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7"/>
            <a:ext cx="7632848" cy="504056"/>
          </a:xfrm>
        </p:spPr>
        <p:txBody>
          <a:bodyPr/>
          <a:lstStyle/>
          <a:p>
            <a:r>
              <a:rPr lang="cs-CZ" sz="2800" b="1" dirty="0"/>
              <a:t> Bibliografické citace</a:t>
            </a:r>
          </a:p>
        </p:txBody>
      </p:sp>
    </p:spTree>
    <p:extLst>
      <p:ext uri="{BB962C8B-B14F-4D97-AF65-F5344CB8AC3E}">
        <p14:creationId xmlns:p14="http://schemas.microsoft.com/office/powerpoint/2010/main" val="410201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843558"/>
            <a:ext cx="8712968" cy="3744416"/>
          </a:xfrm>
          <a:prstGeom prst="rect">
            <a:avLst/>
          </a:prstGeom>
        </p:spPr>
        <p:txBody>
          <a:bodyPr>
            <a:noAutofit/>
          </a:bodyPr>
          <a:lstStyle/>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Rozlišení odkazu jako přirozené součásti textu</a:t>
            </a:r>
          </a:p>
          <a:p>
            <a:pPr lvl="1"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Dle Nováka (2010, s. 26) byla hlavním faktorem vzniku finanční krize cenová bublina na realitním trhu.</a:t>
            </a:r>
          </a:p>
          <a:p>
            <a:pPr lvl="1"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Teorii makroekonomických šoků popisuje Novotný (2009).</a:t>
            </a:r>
          </a:p>
          <a:p>
            <a:pPr lvl="1"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Dle Nováka a Poláka (2007, s. 226) je častá příčina krize cenová bublina.</a:t>
            </a:r>
          </a:p>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Versus není součástí textu</a:t>
            </a:r>
          </a:p>
          <a:p>
            <a:pPr lvl="1" algn="just">
              <a:spcBef>
                <a:spcPts val="1200"/>
              </a:spcBef>
            </a:pPr>
            <a:r>
              <a:rPr lang="cs-CZ" altLang="cs-CZ" sz="1600" dirty="0">
                <a:solidFill>
                  <a:srgbClr val="002060"/>
                </a:solidFill>
                <a:latin typeface="Times New Roman" panose="02020603050405020304" pitchFamily="18" charset="0"/>
                <a:cs typeface="Times New Roman" panose="02020603050405020304" pitchFamily="18" charset="0"/>
              </a:rPr>
              <a:t>Během hospodářské krize bývá vysoká míra nezaměstnanosti (Novák 2009, s. 10).</a:t>
            </a:r>
          </a:p>
        </p:txBody>
      </p:sp>
      <p:sp>
        <p:nvSpPr>
          <p:cNvPr id="6" name="Nadpis 5"/>
          <p:cNvSpPr>
            <a:spLocks noGrp="1"/>
          </p:cNvSpPr>
          <p:nvPr>
            <p:ph type="title"/>
          </p:nvPr>
        </p:nvSpPr>
        <p:spPr>
          <a:xfrm>
            <a:off x="179512" y="195487"/>
            <a:ext cx="7632848" cy="504056"/>
          </a:xfrm>
        </p:spPr>
        <p:txBody>
          <a:bodyPr/>
          <a:lstStyle/>
          <a:p>
            <a:r>
              <a:rPr lang="cs-CZ" sz="2800" b="1" dirty="0"/>
              <a:t> Bibliografické citace</a:t>
            </a:r>
          </a:p>
        </p:txBody>
      </p:sp>
    </p:spTree>
    <p:extLst>
      <p:ext uri="{BB962C8B-B14F-4D97-AF65-F5344CB8AC3E}">
        <p14:creationId xmlns:p14="http://schemas.microsoft.com/office/powerpoint/2010/main" val="3460075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843558"/>
            <a:ext cx="8712968" cy="3744416"/>
          </a:xfrm>
          <a:prstGeom prst="rect">
            <a:avLst/>
          </a:prstGeom>
        </p:spPr>
        <p:txBody>
          <a:bodyPr>
            <a:noAutofit/>
          </a:bodyPr>
          <a:lstStyle/>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Převzatý text lze citovat těmito formami:</a:t>
            </a:r>
          </a:p>
          <a:p>
            <a:pPr marL="857250" lvl="1" indent="-457200" algn="just">
              <a:spcBef>
                <a:spcPts val="1200"/>
              </a:spcBef>
              <a:buFont typeface="+mj-lt"/>
              <a:buAutoNum type="alphaLcParenR"/>
            </a:pPr>
            <a:r>
              <a:rPr lang="cs-CZ" altLang="cs-CZ" sz="1800" dirty="0">
                <a:solidFill>
                  <a:srgbClr val="002060"/>
                </a:solidFill>
                <a:latin typeface="Times New Roman" panose="02020603050405020304" pitchFamily="18" charset="0"/>
                <a:cs typeface="Times New Roman" panose="02020603050405020304" pitchFamily="18" charset="0"/>
              </a:rPr>
              <a:t>Přímá citace – text je z původního díla převzat doslovně a uvádí se v uvozovkách.</a:t>
            </a:r>
          </a:p>
          <a:p>
            <a:pPr marL="857250" lvl="1" indent="-457200" algn="just">
              <a:spcBef>
                <a:spcPts val="1200"/>
              </a:spcBef>
              <a:buFont typeface="+mj-lt"/>
              <a:buAutoNum type="alphaLcParenR"/>
            </a:pPr>
            <a:r>
              <a:rPr lang="cs-CZ" altLang="cs-CZ" sz="1800" dirty="0">
                <a:solidFill>
                  <a:srgbClr val="002060"/>
                </a:solidFill>
                <a:latin typeface="Times New Roman" panose="02020603050405020304" pitchFamily="18" charset="0"/>
                <a:cs typeface="Times New Roman" panose="02020603050405020304" pitchFamily="18" charset="0"/>
              </a:rPr>
              <a:t>Nepřímá citace (parafráze) – text je z původního díla interpretován vlastními slovy, aniž by se však změnil význam textu.</a:t>
            </a:r>
          </a:p>
          <a:p>
            <a:pPr marL="857250" lvl="1" indent="-457200" algn="just">
              <a:spcBef>
                <a:spcPts val="1200"/>
              </a:spcBef>
              <a:buFont typeface="+mj-lt"/>
              <a:buAutoNum type="alphaLcParenR"/>
            </a:pPr>
            <a:r>
              <a:rPr lang="cs-CZ" altLang="cs-CZ" sz="1800" dirty="0">
                <a:solidFill>
                  <a:srgbClr val="002060"/>
                </a:solidFill>
                <a:latin typeface="Times New Roman" panose="02020603050405020304" pitchFamily="18" charset="0"/>
                <a:cs typeface="Times New Roman" panose="02020603050405020304" pitchFamily="18" charset="0"/>
              </a:rPr>
              <a:t>Citace na celé dílo – uvádí se pouze v případě, že se autor odkazuje na celé původní dílo.</a:t>
            </a:r>
          </a:p>
        </p:txBody>
      </p:sp>
      <p:sp>
        <p:nvSpPr>
          <p:cNvPr id="6" name="Nadpis 5"/>
          <p:cNvSpPr>
            <a:spLocks noGrp="1"/>
          </p:cNvSpPr>
          <p:nvPr>
            <p:ph type="title"/>
          </p:nvPr>
        </p:nvSpPr>
        <p:spPr>
          <a:xfrm>
            <a:off x="179512" y="195487"/>
            <a:ext cx="7632848" cy="504056"/>
          </a:xfrm>
        </p:spPr>
        <p:txBody>
          <a:bodyPr/>
          <a:lstStyle/>
          <a:p>
            <a:r>
              <a:rPr lang="cs-CZ" sz="2800" b="1" dirty="0"/>
              <a:t> Bibliografické citace</a:t>
            </a:r>
          </a:p>
        </p:txBody>
      </p:sp>
    </p:spTree>
    <p:extLst>
      <p:ext uri="{BB962C8B-B14F-4D97-AF65-F5344CB8AC3E}">
        <p14:creationId xmlns:p14="http://schemas.microsoft.com/office/powerpoint/2010/main" val="300734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1059582"/>
            <a:ext cx="8712968" cy="3744416"/>
          </a:xfrm>
          <a:prstGeom prst="rect">
            <a:avLst/>
          </a:prstGeom>
        </p:spPr>
        <p:txBody>
          <a:bodyPr>
            <a:noAutofit/>
          </a:bodyPr>
          <a:lstStyle/>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V případě přímé citace, kdy je převzat text doslovně, obsahuje odkaz na dané dílo tyto náležitosti:</a:t>
            </a:r>
          </a:p>
          <a:p>
            <a:pPr lvl="1"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příjmení autora</a:t>
            </a:r>
          </a:p>
          <a:p>
            <a:pPr lvl="1"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rok vydání</a:t>
            </a:r>
          </a:p>
          <a:p>
            <a:pPr lvl="1"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stránka nebo rozpětí stran odkud byl text převzat</a:t>
            </a:r>
          </a:p>
          <a:p>
            <a:pPr lvl="1"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samotný citovaný text je psán kurzívou a je uveden v uvozovkách</a:t>
            </a:r>
          </a:p>
          <a:p>
            <a:pPr algn="just">
              <a:spcBef>
                <a:spcPts val="1200"/>
              </a:spcBef>
            </a:pPr>
            <a:endParaRPr lang="cs-CZ" alt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7"/>
            <a:ext cx="7632848" cy="504056"/>
          </a:xfrm>
        </p:spPr>
        <p:txBody>
          <a:bodyPr/>
          <a:lstStyle/>
          <a:p>
            <a:r>
              <a:rPr lang="cs-CZ" sz="2800" b="1" dirty="0"/>
              <a:t> Bibliografické citace – přímá citace</a:t>
            </a:r>
          </a:p>
        </p:txBody>
      </p:sp>
    </p:spTree>
    <p:extLst>
      <p:ext uri="{BB962C8B-B14F-4D97-AF65-F5344CB8AC3E}">
        <p14:creationId xmlns:p14="http://schemas.microsoft.com/office/powerpoint/2010/main" val="2098689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51520" y="1131590"/>
            <a:ext cx="8712968" cy="3456384"/>
          </a:xfrm>
          <a:prstGeom prst="rect">
            <a:avLst/>
          </a:prstGeom>
        </p:spPr>
        <p:txBody>
          <a:bodyPr>
            <a:noAutofit/>
          </a:bodyPr>
          <a:lstStyle/>
          <a:p>
            <a:pPr marL="0" indent="0" algn="just">
              <a:spcBef>
                <a:spcPts val="1200"/>
              </a:spcBef>
              <a:buNone/>
            </a:pPr>
            <a:r>
              <a:rPr lang="cs-CZ" altLang="cs-CZ" sz="2100" dirty="0">
                <a:solidFill>
                  <a:srgbClr val="002060"/>
                </a:solidFill>
                <a:latin typeface="Times New Roman" panose="02020603050405020304" pitchFamily="18" charset="0"/>
                <a:cs typeface="Times New Roman" panose="02020603050405020304" pitchFamily="18" charset="0"/>
              </a:rPr>
              <a:t>Jestliže se příjmení tvůrce citovaného informačního zdroje přirozeně stává součástí textu, potom se odkaz uvádí touto formou:</a:t>
            </a:r>
          </a:p>
          <a:p>
            <a:pPr algn="just">
              <a:spcBef>
                <a:spcPts val="1200"/>
              </a:spcBef>
            </a:pPr>
            <a:r>
              <a:rPr lang="cs-CZ" altLang="cs-CZ" sz="2100" dirty="0">
                <a:solidFill>
                  <a:srgbClr val="002060"/>
                </a:solidFill>
                <a:latin typeface="Times New Roman" panose="02020603050405020304" pitchFamily="18" charset="0"/>
                <a:cs typeface="Times New Roman" panose="02020603050405020304" pitchFamily="18" charset="0"/>
              </a:rPr>
              <a:t>Příjmení autora nebo autorů (rok vydání, stránka nebo rozpětí stran)</a:t>
            </a:r>
          </a:p>
          <a:p>
            <a:pPr lvl="1" algn="just">
              <a:spcBef>
                <a:spcPts val="1200"/>
              </a:spcBef>
            </a:pPr>
            <a:r>
              <a:rPr lang="cs-CZ" altLang="cs-CZ" sz="1900" dirty="0">
                <a:solidFill>
                  <a:srgbClr val="002060"/>
                </a:solidFill>
                <a:latin typeface="Times New Roman" panose="02020603050405020304" pitchFamily="18" charset="0"/>
                <a:cs typeface="Times New Roman" panose="02020603050405020304" pitchFamily="18" charset="0"/>
              </a:rPr>
              <a:t>Jeden autor: Autor (rok, strana/rozpětí stran)</a:t>
            </a:r>
          </a:p>
          <a:p>
            <a:pPr lvl="1" algn="just">
              <a:spcBef>
                <a:spcPts val="1200"/>
              </a:spcBef>
            </a:pPr>
            <a:r>
              <a:rPr lang="cs-CZ" altLang="cs-CZ" sz="1900" dirty="0">
                <a:solidFill>
                  <a:srgbClr val="002060"/>
                </a:solidFill>
                <a:latin typeface="Times New Roman" panose="02020603050405020304" pitchFamily="18" charset="0"/>
                <a:cs typeface="Times New Roman" panose="02020603050405020304" pitchFamily="18" charset="0"/>
              </a:rPr>
              <a:t>Dva autoři: Autor a Autor (rok, strana/rozpětí stran)</a:t>
            </a:r>
          </a:p>
          <a:p>
            <a:pPr lvl="1" algn="just">
              <a:spcBef>
                <a:spcPts val="1200"/>
              </a:spcBef>
            </a:pPr>
            <a:r>
              <a:rPr lang="cs-CZ" altLang="cs-CZ" sz="1900" dirty="0">
                <a:solidFill>
                  <a:srgbClr val="002060"/>
                </a:solidFill>
                <a:latin typeface="Times New Roman" panose="02020603050405020304" pitchFamily="18" charset="0"/>
                <a:cs typeface="Times New Roman" panose="02020603050405020304" pitchFamily="18" charset="0"/>
              </a:rPr>
              <a:t>Tři a více autorů: Autor et al. (rok, strana/rozpětí stran)</a:t>
            </a:r>
          </a:p>
        </p:txBody>
      </p:sp>
      <p:sp>
        <p:nvSpPr>
          <p:cNvPr id="6" name="Nadpis 5"/>
          <p:cNvSpPr>
            <a:spLocks noGrp="1"/>
          </p:cNvSpPr>
          <p:nvPr>
            <p:ph type="title"/>
          </p:nvPr>
        </p:nvSpPr>
        <p:spPr>
          <a:xfrm>
            <a:off x="179512" y="195487"/>
            <a:ext cx="7632848" cy="504056"/>
          </a:xfrm>
        </p:spPr>
        <p:txBody>
          <a:bodyPr/>
          <a:lstStyle/>
          <a:p>
            <a:r>
              <a:rPr lang="cs-CZ" sz="2800" b="1" dirty="0"/>
              <a:t> Bibliografické citace – přímá citace</a:t>
            </a:r>
          </a:p>
        </p:txBody>
      </p:sp>
    </p:spTree>
    <p:extLst>
      <p:ext uri="{BB962C8B-B14F-4D97-AF65-F5344CB8AC3E}">
        <p14:creationId xmlns:p14="http://schemas.microsoft.com/office/powerpoint/2010/main" val="1714190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51520" y="1131590"/>
            <a:ext cx="8640960" cy="3456384"/>
          </a:xfrm>
          <a:prstGeom prst="rect">
            <a:avLst/>
          </a:prstGeom>
        </p:spPr>
        <p:txBody>
          <a:bodyPr>
            <a:noAutofit/>
          </a:bodyPr>
          <a:lstStyle/>
          <a:p>
            <a:pPr marL="0" indent="0" algn="just">
              <a:spcBef>
                <a:spcPts val="1200"/>
              </a:spcBef>
              <a:buNone/>
            </a:pPr>
            <a:r>
              <a:rPr lang="cs-CZ" altLang="cs-CZ" sz="2100" dirty="0">
                <a:solidFill>
                  <a:srgbClr val="002060"/>
                </a:solidFill>
                <a:latin typeface="Times New Roman" panose="02020603050405020304" pitchFamily="18" charset="0"/>
                <a:cs typeface="Times New Roman" panose="02020603050405020304" pitchFamily="18" charset="0"/>
              </a:rPr>
              <a:t>V případě, kdy není odkaz na příjmení autora citované literatury přirozenou součástí textu, potom se odkaz na citovaný zdroj uvádí souhrnně v kulatých závorkách za citovaným textem touto formou:</a:t>
            </a:r>
          </a:p>
          <a:p>
            <a:pPr algn="just">
              <a:spcBef>
                <a:spcPts val="1200"/>
              </a:spcBef>
            </a:pPr>
            <a:r>
              <a:rPr lang="cs-CZ" altLang="cs-CZ" sz="2100" dirty="0">
                <a:solidFill>
                  <a:srgbClr val="002060"/>
                </a:solidFill>
                <a:latin typeface="Times New Roman" panose="02020603050405020304" pitchFamily="18" charset="0"/>
                <a:cs typeface="Times New Roman" panose="02020603050405020304" pitchFamily="18" charset="0"/>
              </a:rPr>
              <a:t>(Příjmení autora nebo autorů, rok vydání, stránka nebo rozpětí stran)</a:t>
            </a:r>
          </a:p>
          <a:p>
            <a:pPr lvl="1" algn="just">
              <a:spcBef>
                <a:spcPts val="1200"/>
              </a:spcBef>
            </a:pPr>
            <a:r>
              <a:rPr lang="cs-CZ" altLang="cs-CZ" sz="1900" dirty="0">
                <a:solidFill>
                  <a:srgbClr val="002060"/>
                </a:solidFill>
                <a:latin typeface="Times New Roman" panose="02020603050405020304" pitchFamily="18" charset="0"/>
                <a:cs typeface="Times New Roman" panose="02020603050405020304" pitchFamily="18" charset="0"/>
              </a:rPr>
              <a:t>Jeden autor: (Autor, rok, strana/rozpětí stran)</a:t>
            </a:r>
          </a:p>
          <a:p>
            <a:pPr lvl="1" algn="just">
              <a:spcBef>
                <a:spcPts val="1200"/>
              </a:spcBef>
            </a:pPr>
            <a:r>
              <a:rPr lang="cs-CZ" altLang="cs-CZ" sz="1900" dirty="0">
                <a:solidFill>
                  <a:srgbClr val="002060"/>
                </a:solidFill>
                <a:latin typeface="Times New Roman" panose="02020603050405020304" pitchFamily="18" charset="0"/>
                <a:cs typeface="Times New Roman" panose="02020603050405020304" pitchFamily="18" charset="0"/>
              </a:rPr>
              <a:t>Dva autoři: (Autor &amp; Autor, rok, strana/rozpětí stran)</a:t>
            </a:r>
          </a:p>
          <a:p>
            <a:pPr lvl="1" algn="just">
              <a:spcBef>
                <a:spcPts val="1200"/>
              </a:spcBef>
            </a:pPr>
            <a:r>
              <a:rPr lang="cs-CZ" altLang="cs-CZ" sz="1900" dirty="0">
                <a:solidFill>
                  <a:srgbClr val="002060"/>
                </a:solidFill>
                <a:latin typeface="Times New Roman" panose="02020603050405020304" pitchFamily="18" charset="0"/>
                <a:cs typeface="Times New Roman" panose="02020603050405020304" pitchFamily="18" charset="0"/>
              </a:rPr>
              <a:t>Tři a více autorů: (Autor et al., rok, strana/rozpětí stran)</a:t>
            </a:r>
          </a:p>
        </p:txBody>
      </p:sp>
      <p:sp>
        <p:nvSpPr>
          <p:cNvPr id="6" name="Nadpis 5"/>
          <p:cNvSpPr>
            <a:spLocks noGrp="1"/>
          </p:cNvSpPr>
          <p:nvPr>
            <p:ph type="title"/>
          </p:nvPr>
        </p:nvSpPr>
        <p:spPr>
          <a:xfrm>
            <a:off x="179512" y="195487"/>
            <a:ext cx="7632848" cy="504056"/>
          </a:xfrm>
        </p:spPr>
        <p:txBody>
          <a:bodyPr/>
          <a:lstStyle/>
          <a:p>
            <a:r>
              <a:rPr lang="cs-CZ" sz="2800" b="1" dirty="0"/>
              <a:t> Bibliografické citace – přímá citace</a:t>
            </a:r>
          </a:p>
        </p:txBody>
      </p:sp>
    </p:spTree>
    <p:extLst>
      <p:ext uri="{BB962C8B-B14F-4D97-AF65-F5344CB8AC3E}">
        <p14:creationId xmlns:p14="http://schemas.microsoft.com/office/powerpoint/2010/main" val="1232830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843558"/>
            <a:ext cx="8712968" cy="3744416"/>
          </a:xfrm>
          <a:prstGeom prst="rect">
            <a:avLst/>
          </a:prstGeom>
        </p:spPr>
        <p:txBody>
          <a:bodyPr>
            <a:noAutofit/>
          </a:bodyPr>
          <a:lstStyle/>
          <a:p>
            <a:pPr marL="0" indent="0" algn="just">
              <a:spcBef>
                <a:spcPts val="1200"/>
              </a:spcBef>
              <a:buNone/>
            </a:pPr>
            <a:r>
              <a:rPr lang="cs-CZ" altLang="cs-CZ" sz="1800" dirty="0">
                <a:solidFill>
                  <a:srgbClr val="002060"/>
                </a:solidFill>
                <a:latin typeface="Times New Roman" panose="02020603050405020304" pitchFamily="18" charset="0"/>
                <a:cs typeface="Times New Roman" panose="02020603050405020304" pitchFamily="18" charset="0"/>
              </a:rPr>
              <a:t>Příklad: </a:t>
            </a:r>
          </a:p>
          <a:p>
            <a:pPr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Novák (2010, s. 26) uvádí, že „</a:t>
            </a:r>
            <a:r>
              <a:rPr lang="cs-CZ" altLang="cs-CZ" sz="1800" i="1" dirty="0">
                <a:solidFill>
                  <a:srgbClr val="002060"/>
                </a:solidFill>
                <a:latin typeface="Times New Roman" panose="02020603050405020304" pitchFamily="18" charset="0"/>
                <a:cs typeface="Times New Roman" panose="02020603050405020304" pitchFamily="18" charset="0"/>
              </a:rPr>
              <a:t>hlavními faktory vzniku finanční krize byly cenová bublina na americkém realitním trhu, nedostatečná regulace dohledu finančního trhu a selhání ratingových agentur.</a:t>
            </a:r>
            <a:r>
              <a:rPr lang="cs-CZ" altLang="cs-CZ" sz="1800" dirty="0">
                <a:solidFill>
                  <a:srgbClr val="002060"/>
                </a:solidFill>
                <a:latin typeface="Times New Roman" panose="02020603050405020304" pitchFamily="18" charset="0"/>
                <a:cs typeface="Times New Roman" panose="02020603050405020304" pitchFamily="18" charset="0"/>
              </a:rPr>
              <a:t>“</a:t>
            </a:r>
          </a:p>
          <a:p>
            <a:pPr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Dle Pokorného a Poláka (2007, s. 29) je „</a:t>
            </a:r>
            <a:r>
              <a:rPr lang="cs-CZ" altLang="cs-CZ" sz="1800" i="1" dirty="0">
                <a:solidFill>
                  <a:srgbClr val="002060"/>
                </a:solidFill>
                <a:latin typeface="Times New Roman" panose="02020603050405020304" pitchFamily="18" charset="0"/>
                <a:cs typeface="Times New Roman" panose="02020603050405020304" pitchFamily="18" charset="0"/>
              </a:rPr>
              <a:t>nejvýznamnějším rizikem čínské ekonomiky pro následující desetiletí možnost prudkého nárůstu inflace</a:t>
            </a:r>
            <a:r>
              <a:rPr lang="cs-CZ" altLang="cs-CZ" sz="1800" dirty="0">
                <a:solidFill>
                  <a:srgbClr val="002060"/>
                </a:solidFill>
                <a:latin typeface="Times New Roman" panose="02020603050405020304" pitchFamily="18" charset="0"/>
                <a:cs typeface="Times New Roman" panose="02020603050405020304" pitchFamily="18" charset="0"/>
              </a:rPr>
              <a:t>.“</a:t>
            </a:r>
          </a:p>
          <a:p>
            <a:pPr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a:t>
            </a:r>
            <a:r>
              <a:rPr lang="cs-CZ" altLang="cs-CZ" sz="1800" i="1" dirty="0">
                <a:solidFill>
                  <a:srgbClr val="002060"/>
                </a:solidFill>
                <a:latin typeface="Times New Roman" panose="02020603050405020304" pitchFamily="18" charset="0"/>
                <a:cs typeface="Times New Roman" panose="02020603050405020304" pitchFamily="18" charset="0"/>
              </a:rPr>
              <a:t>Nejvýznamnějším rizikem čínské ekonomiky pro následující desetiletí možnost prudkého nárůstu inflace</a:t>
            </a:r>
            <a:r>
              <a:rPr lang="cs-CZ" altLang="cs-CZ" sz="1800" dirty="0">
                <a:solidFill>
                  <a:srgbClr val="002060"/>
                </a:solidFill>
                <a:latin typeface="Times New Roman" panose="02020603050405020304" pitchFamily="18" charset="0"/>
                <a:cs typeface="Times New Roman" panose="02020603050405020304" pitchFamily="18" charset="0"/>
              </a:rPr>
              <a:t>“ (Pokorný &amp; Polák, 2007, s. 29).</a:t>
            </a:r>
          </a:p>
          <a:p>
            <a:pPr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a:t>
            </a:r>
            <a:r>
              <a:rPr lang="cs-CZ" altLang="cs-CZ" sz="1800" i="1" dirty="0">
                <a:solidFill>
                  <a:srgbClr val="002060"/>
                </a:solidFill>
                <a:latin typeface="Times New Roman" panose="02020603050405020304" pitchFamily="18" charset="0"/>
                <a:cs typeface="Times New Roman" panose="02020603050405020304" pitchFamily="18" charset="0"/>
              </a:rPr>
              <a:t>Ekonomická  recese  je  zpravidla  doprovázena  propadem  ekonomické  výkonnosti  a  nárůstem  míry nezaměstnanosti</a:t>
            </a:r>
            <a:r>
              <a:rPr lang="cs-CZ" altLang="cs-CZ" sz="1800" dirty="0">
                <a:solidFill>
                  <a:srgbClr val="002060"/>
                </a:solidFill>
                <a:latin typeface="Times New Roman" panose="02020603050405020304" pitchFamily="18" charset="0"/>
                <a:cs typeface="Times New Roman" panose="02020603050405020304" pitchFamily="18" charset="0"/>
              </a:rPr>
              <a:t>“ (Novotný, 2009, s. 297).</a:t>
            </a:r>
          </a:p>
        </p:txBody>
      </p:sp>
      <p:sp>
        <p:nvSpPr>
          <p:cNvPr id="6" name="Nadpis 5"/>
          <p:cNvSpPr>
            <a:spLocks noGrp="1"/>
          </p:cNvSpPr>
          <p:nvPr>
            <p:ph type="title"/>
          </p:nvPr>
        </p:nvSpPr>
        <p:spPr>
          <a:xfrm>
            <a:off x="179512" y="195487"/>
            <a:ext cx="7632848" cy="504056"/>
          </a:xfrm>
        </p:spPr>
        <p:txBody>
          <a:bodyPr/>
          <a:lstStyle/>
          <a:p>
            <a:r>
              <a:rPr lang="cs-CZ" sz="2800" b="1" dirty="0"/>
              <a:t> Bibliografické citace – přímá citace</a:t>
            </a:r>
          </a:p>
        </p:txBody>
      </p:sp>
    </p:spTree>
    <p:extLst>
      <p:ext uri="{BB962C8B-B14F-4D97-AF65-F5344CB8AC3E}">
        <p14:creationId xmlns:p14="http://schemas.microsoft.com/office/powerpoint/2010/main" val="1792972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1059582"/>
            <a:ext cx="8712968" cy="3528392"/>
          </a:xfrm>
          <a:prstGeom prst="rect">
            <a:avLst/>
          </a:prstGeom>
        </p:spPr>
        <p:txBody>
          <a:bodyPr>
            <a:noAutofit/>
          </a:bodyPr>
          <a:lstStyle/>
          <a:p>
            <a:pPr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V případě nepřímé citace neboli parafráze, kdy je text z původního díla interpretován vlastními slovy, aniž by se však změnil význam textu, obsahuje odkaz na dané dílo tyto náležitosti:</a:t>
            </a:r>
          </a:p>
          <a:p>
            <a:pPr lvl="1"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příjmení autora</a:t>
            </a:r>
          </a:p>
          <a:p>
            <a:pPr lvl="1"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rok vydání</a:t>
            </a:r>
          </a:p>
          <a:p>
            <a:pPr lvl="1" algn="just">
              <a:spcBef>
                <a:spcPts val="1200"/>
              </a:spcBef>
            </a:pPr>
            <a:r>
              <a:rPr lang="cs-CZ" altLang="cs-CZ" sz="2000" dirty="0">
                <a:solidFill>
                  <a:srgbClr val="002060"/>
                </a:solidFill>
                <a:latin typeface="Times New Roman" panose="02020603050405020304" pitchFamily="18" charset="0"/>
                <a:cs typeface="Times New Roman" panose="02020603050405020304" pitchFamily="18" charset="0"/>
              </a:rPr>
              <a:t>strana nebo rozpětí stran odkud byl text převzat (stranu nebo rozpětí stran není v případě nepřímé citace nutno uvádět)</a:t>
            </a:r>
          </a:p>
          <a:p>
            <a:pPr algn="just">
              <a:spcBef>
                <a:spcPts val="1200"/>
              </a:spcBef>
            </a:pPr>
            <a:endParaRPr lang="cs-CZ" altLang="cs-CZ" sz="20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7"/>
            <a:ext cx="7632848" cy="504056"/>
          </a:xfrm>
        </p:spPr>
        <p:txBody>
          <a:bodyPr/>
          <a:lstStyle/>
          <a:p>
            <a:r>
              <a:rPr lang="cs-CZ" sz="2800" b="1" dirty="0"/>
              <a:t> Bibliografické citace – nepřímá citace</a:t>
            </a:r>
          </a:p>
        </p:txBody>
      </p:sp>
    </p:spTree>
    <p:extLst>
      <p:ext uri="{BB962C8B-B14F-4D97-AF65-F5344CB8AC3E}">
        <p14:creationId xmlns:p14="http://schemas.microsoft.com/office/powerpoint/2010/main" val="2817487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51520" y="1275606"/>
            <a:ext cx="8424936" cy="3240360"/>
          </a:xfrm>
          <a:prstGeom prst="rect">
            <a:avLst/>
          </a:prstGeom>
        </p:spPr>
        <p:txBody>
          <a:bodyPr>
            <a:noAutofit/>
          </a:bodyPr>
          <a:lstStyle/>
          <a:p>
            <a:pPr marL="358775" indent="-271463">
              <a:spcBef>
                <a:spcPts val="1200"/>
              </a:spcBef>
            </a:pPr>
            <a:r>
              <a:rPr lang="cs-CZ" sz="1800" b="1" dirty="0">
                <a:solidFill>
                  <a:srgbClr val="FF0000"/>
                </a:solidFill>
                <a:latin typeface="Times New Roman" panose="02020603050405020304" pitchFamily="18" charset="0"/>
                <a:cs typeface="Times New Roman" panose="02020603050405020304" pitchFamily="18" charset="0"/>
                <a:hlinkClick r:id="rId3"/>
              </a:rPr>
              <a:t>Pokyn děkana č. 3/2024 Úpravy, zveřejňování a ukládání závěrečných prací</a:t>
            </a:r>
            <a:endParaRPr lang="cs-CZ" sz="1800" b="1" dirty="0">
              <a:solidFill>
                <a:srgbClr val="FF0000"/>
              </a:solidFill>
              <a:latin typeface="Times New Roman" panose="02020603050405020304" pitchFamily="18" charset="0"/>
              <a:cs typeface="Times New Roman" panose="02020603050405020304" pitchFamily="18" charset="0"/>
            </a:endParaRPr>
          </a:p>
          <a:p>
            <a:pPr marL="358775" indent="-271463">
              <a:spcBef>
                <a:spcPts val="1200"/>
              </a:spcBef>
            </a:pPr>
            <a:endParaRPr lang="cs-CZ" sz="1800" b="1" dirty="0">
              <a:solidFill>
                <a:srgbClr val="FF0000"/>
              </a:solidFill>
              <a:latin typeface="Times New Roman" panose="02020603050405020304" pitchFamily="18" charset="0"/>
              <a:cs typeface="Times New Roman" panose="02020603050405020304" pitchFamily="18" charset="0"/>
            </a:endParaRPr>
          </a:p>
          <a:p>
            <a:pPr marL="358775" indent="-271463">
              <a:spcBef>
                <a:spcPts val="1200"/>
              </a:spcBef>
            </a:pPr>
            <a:r>
              <a:rPr lang="cs-CZ" sz="1800" b="1" dirty="0">
                <a:solidFill>
                  <a:srgbClr val="FF0000"/>
                </a:solidFill>
                <a:latin typeface="Times New Roman" panose="02020603050405020304" pitchFamily="18" charset="0"/>
                <a:cs typeface="Times New Roman" panose="02020603050405020304" pitchFamily="18" charset="0"/>
                <a:hlinkClick r:id="rId4"/>
              </a:rPr>
              <a:t>Směrnice děkana č. 1/2024 Pravidla studia v mezinárodně uznávaném kurzu Master </a:t>
            </a:r>
            <a:r>
              <a:rPr lang="cs-CZ" sz="1800" b="1" dirty="0" err="1">
                <a:solidFill>
                  <a:srgbClr val="FF0000"/>
                </a:solidFill>
                <a:latin typeface="Times New Roman" panose="02020603050405020304" pitchFamily="18" charset="0"/>
                <a:cs typeface="Times New Roman" panose="02020603050405020304" pitchFamily="18" charset="0"/>
                <a:hlinkClick r:id="rId4"/>
              </a:rPr>
              <a:t>of</a:t>
            </a:r>
            <a:r>
              <a:rPr lang="cs-CZ" sz="1800" b="1" dirty="0">
                <a:solidFill>
                  <a:srgbClr val="FF0000"/>
                </a:solidFill>
                <a:latin typeface="Times New Roman" panose="02020603050405020304" pitchFamily="18" charset="0"/>
                <a:cs typeface="Times New Roman" panose="02020603050405020304" pitchFamily="18" charset="0"/>
                <a:hlinkClick r:id="rId4"/>
              </a:rPr>
              <a:t> Business </a:t>
            </a:r>
            <a:r>
              <a:rPr lang="cs-CZ" sz="1800" b="1" dirty="0" err="1">
                <a:solidFill>
                  <a:srgbClr val="FF0000"/>
                </a:solidFill>
                <a:latin typeface="Times New Roman" panose="02020603050405020304" pitchFamily="18" charset="0"/>
                <a:cs typeface="Times New Roman" panose="02020603050405020304" pitchFamily="18" charset="0"/>
                <a:hlinkClick r:id="rId4"/>
              </a:rPr>
              <a:t>Administration</a:t>
            </a:r>
            <a:r>
              <a:rPr lang="cs-CZ" sz="1800" b="1" dirty="0">
                <a:solidFill>
                  <a:srgbClr val="FF0000"/>
                </a:solidFill>
                <a:latin typeface="Times New Roman" panose="02020603050405020304" pitchFamily="18" charset="0"/>
                <a:cs typeface="Times New Roman" panose="02020603050405020304" pitchFamily="18" charset="0"/>
                <a:hlinkClick r:id="rId4"/>
              </a:rPr>
              <a:t> (MBA) na Obchodně podnikatelské fakultě v Karviné</a:t>
            </a:r>
            <a:endParaRPr lang="cs-CZ" sz="1800" b="1" dirty="0">
              <a:solidFill>
                <a:srgbClr val="FF0000"/>
              </a:solidFill>
              <a:latin typeface="Times New Roman" panose="02020603050405020304" pitchFamily="18" charset="0"/>
              <a:cs typeface="Times New Roman" panose="02020603050405020304" pitchFamily="18" charset="0"/>
            </a:endParaRPr>
          </a:p>
          <a:p>
            <a:pPr marL="88900" indent="0">
              <a:spcBef>
                <a:spcPts val="1200"/>
              </a:spcBef>
              <a:buNone/>
            </a:pPr>
            <a:r>
              <a:rPr lang="cs-CZ" sz="1800" b="1" dirty="0">
                <a:solidFill>
                  <a:srgbClr val="002060"/>
                </a:solidFill>
                <a:latin typeface="Times New Roman" panose="02020603050405020304" pitchFamily="18" charset="0"/>
                <a:cs typeface="Times New Roman" panose="02020603050405020304" pitchFamily="18" charset="0"/>
              </a:rPr>
              <a:t> </a:t>
            </a:r>
          </a:p>
          <a:p>
            <a:pPr marL="452437" indent="0">
              <a:spcBef>
                <a:spcPts val="1200"/>
              </a:spcBef>
              <a:buNone/>
            </a:pPr>
            <a:endParaRPr lang="cs-CZ" sz="1800" b="1" dirty="0">
              <a:solidFill>
                <a:srgbClr val="002060"/>
              </a:solidFill>
              <a:latin typeface="Times New Roman" panose="02020603050405020304" pitchFamily="18" charset="0"/>
              <a:cs typeface="Times New Roman" panose="02020603050405020304" pitchFamily="18" charset="0"/>
            </a:endParaRPr>
          </a:p>
          <a:p>
            <a:pPr indent="373063">
              <a:spcBef>
                <a:spcPts val="1200"/>
              </a:spcBef>
            </a:pPr>
            <a:endParaRPr lang="cs-CZ" sz="1800" b="1" dirty="0">
              <a:solidFill>
                <a:srgbClr val="002060"/>
              </a:solidFill>
              <a:latin typeface="Times New Roman" panose="02020603050405020304" pitchFamily="18" charset="0"/>
              <a:cs typeface="Times New Roman" panose="02020603050405020304" pitchFamily="18" charset="0"/>
            </a:endParaRPr>
          </a:p>
          <a:p>
            <a:pPr indent="373063">
              <a:spcBef>
                <a:spcPts val="1200"/>
              </a:spcBef>
            </a:pPr>
            <a:endParaRPr lang="cs-CZ" sz="1800" b="1" dirty="0">
              <a:solidFill>
                <a:srgbClr val="307871"/>
              </a:solidFill>
              <a:latin typeface="Times New Roman" panose="02020603050405020304" pitchFamily="18" charset="0"/>
              <a:cs typeface="Times New Roman" panose="02020603050405020304" pitchFamily="18" charset="0"/>
            </a:endParaRPr>
          </a:p>
          <a:p>
            <a:pPr marL="0" indent="0">
              <a:buNone/>
            </a:pPr>
            <a:endParaRPr lang="cs-CZ" altLang="cs-CZ" sz="1800" b="1" dirty="0">
              <a:solidFill>
                <a:srgbClr val="307871"/>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51520" y="195486"/>
            <a:ext cx="7812360" cy="507703"/>
          </a:xfrm>
        </p:spPr>
        <p:txBody>
          <a:bodyPr/>
          <a:lstStyle/>
          <a:p>
            <a:r>
              <a:rPr lang="pl-PL" sz="2800" b="1" dirty="0"/>
              <a:t>Hlavní dokumenty</a:t>
            </a:r>
            <a:endParaRPr lang="cs-CZ" sz="2800" b="1" dirty="0"/>
          </a:p>
        </p:txBody>
      </p:sp>
    </p:spTree>
    <p:extLst>
      <p:ext uri="{BB962C8B-B14F-4D97-AF65-F5344CB8AC3E}">
        <p14:creationId xmlns:p14="http://schemas.microsoft.com/office/powerpoint/2010/main" val="255403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1059582"/>
            <a:ext cx="8712968" cy="3528392"/>
          </a:xfrm>
          <a:prstGeom prst="rect">
            <a:avLst/>
          </a:prstGeom>
        </p:spPr>
        <p:txBody>
          <a:bodyPr>
            <a:noAutofit/>
          </a:bodyPr>
          <a:lstStyle/>
          <a:p>
            <a:pPr marL="0" indent="0" algn="just">
              <a:spcBef>
                <a:spcPts val="1200"/>
              </a:spcBef>
              <a:buNone/>
            </a:pPr>
            <a:r>
              <a:rPr lang="cs-CZ" altLang="cs-CZ" sz="1800" dirty="0">
                <a:solidFill>
                  <a:srgbClr val="002060"/>
                </a:solidFill>
                <a:latin typeface="Times New Roman" panose="02020603050405020304" pitchFamily="18" charset="0"/>
                <a:cs typeface="Times New Roman" panose="02020603050405020304" pitchFamily="18" charset="0"/>
              </a:rPr>
              <a:t>Příklady: </a:t>
            </a:r>
          </a:p>
          <a:p>
            <a:pPr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Jak uvádí Vančurová (2010, s. 96), vstupní cenou je hodnota, z níž je majetek odpisován.</a:t>
            </a:r>
          </a:p>
          <a:p>
            <a:pPr algn="just">
              <a:spcBef>
                <a:spcPts val="1200"/>
              </a:spcBef>
            </a:pPr>
            <a:r>
              <a:rPr lang="cs-CZ" altLang="cs-CZ" sz="1800" dirty="0">
                <a:solidFill>
                  <a:srgbClr val="002060"/>
                </a:solidFill>
                <a:latin typeface="Times New Roman" panose="02020603050405020304" pitchFamily="18" charset="0"/>
                <a:cs typeface="Times New Roman" panose="02020603050405020304" pitchFamily="18" charset="0"/>
              </a:rPr>
              <a:t>Mezi významné faktory ekonomické recese v České republice patřily nižší ekonomická aktivita firem daná propadem exportu a rovněž nedostatečná spotřeba domácností (Novák, 2010, s. 25-70).</a:t>
            </a:r>
          </a:p>
        </p:txBody>
      </p:sp>
      <p:sp>
        <p:nvSpPr>
          <p:cNvPr id="6" name="Nadpis 5"/>
          <p:cNvSpPr>
            <a:spLocks noGrp="1"/>
          </p:cNvSpPr>
          <p:nvPr>
            <p:ph type="title"/>
          </p:nvPr>
        </p:nvSpPr>
        <p:spPr>
          <a:xfrm>
            <a:off x="179512" y="195487"/>
            <a:ext cx="7632848" cy="504056"/>
          </a:xfrm>
        </p:spPr>
        <p:txBody>
          <a:bodyPr/>
          <a:lstStyle/>
          <a:p>
            <a:r>
              <a:rPr lang="cs-CZ" sz="2800" b="1" dirty="0"/>
              <a:t> Bibliografické citace – nepřímá citace</a:t>
            </a:r>
          </a:p>
        </p:txBody>
      </p:sp>
    </p:spTree>
    <p:extLst>
      <p:ext uri="{BB962C8B-B14F-4D97-AF65-F5344CB8AC3E}">
        <p14:creationId xmlns:p14="http://schemas.microsoft.com/office/powerpoint/2010/main" val="3394009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8008" y="1059582"/>
            <a:ext cx="8712968" cy="3528392"/>
          </a:xfrm>
          <a:prstGeom prst="rect">
            <a:avLst/>
          </a:prstGeom>
        </p:spPr>
        <p:txBody>
          <a:bodyPr>
            <a:noAutofit/>
          </a:bodyPr>
          <a:lstStyle/>
          <a:p>
            <a:pPr algn="just">
              <a:spcBef>
                <a:spcPts val="600"/>
              </a:spcBef>
            </a:pPr>
            <a:r>
              <a:rPr lang="cs-CZ" altLang="cs-CZ" sz="2000" dirty="0">
                <a:solidFill>
                  <a:srgbClr val="002060"/>
                </a:solidFill>
                <a:latin typeface="Times New Roman" panose="02020603050405020304" pitchFamily="18" charset="0"/>
                <a:cs typeface="Times New Roman" panose="02020603050405020304" pitchFamily="18" charset="0"/>
              </a:rPr>
              <a:t>Pokud se odkazujeme na celý zdroj, který se zabývá určitým problémem, nikoliv na konkrétní myšlenku uvedenou na dané stránce či na rozpětí stran, obsahuje odkaz na dané dílo tyto náležitosti:</a:t>
            </a:r>
          </a:p>
          <a:p>
            <a:pPr lvl="1" algn="just">
              <a:spcBef>
                <a:spcPts val="600"/>
              </a:spcBef>
            </a:pPr>
            <a:r>
              <a:rPr lang="cs-CZ" altLang="cs-CZ" sz="1600" dirty="0">
                <a:solidFill>
                  <a:srgbClr val="002060"/>
                </a:solidFill>
                <a:latin typeface="Times New Roman" panose="02020603050405020304" pitchFamily="18" charset="0"/>
                <a:cs typeface="Times New Roman" panose="02020603050405020304" pitchFamily="18" charset="0"/>
              </a:rPr>
              <a:t>příjmení autora</a:t>
            </a:r>
          </a:p>
          <a:p>
            <a:pPr lvl="1" algn="just">
              <a:spcBef>
                <a:spcPts val="600"/>
              </a:spcBef>
            </a:pPr>
            <a:r>
              <a:rPr lang="cs-CZ" altLang="cs-CZ" sz="1600" dirty="0">
                <a:solidFill>
                  <a:srgbClr val="002060"/>
                </a:solidFill>
                <a:latin typeface="Times New Roman" panose="02020603050405020304" pitchFamily="18" charset="0"/>
                <a:cs typeface="Times New Roman" panose="02020603050405020304" pitchFamily="18" charset="0"/>
              </a:rPr>
              <a:t>rok vydání</a:t>
            </a:r>
          </a:p>
          <a:p>
            <a:pPr algn="just">
              <a:spcBef>
                <a:spcPts val="600"/>
              </a:spcBef>
            </a:pPr>
            <a:endParaRPr lang="cs-CZ" altLang="cs-CZ" sz="2000" dirty="0">
              <a:solidFill>
                <a:srgbClr val="002060"/>
              </a:solidFill>
              <a:latin typeface="Times New Roman" panose="02020603050405020304" pitchFamily="18" charset="0"/>
              <a:cs typeface="Times New Roman" panose="02020603050405020304" pitchFamily="18" charset="0"/>
            </a:endParaRPr>
          </a:p>
          <a:p>
            <a:pPr marL="0" indent="0" algn="just">
              <a:spcBef>
                <a:spcPts val="600"/>
              </a:spcBef>
              <a:buNone/>
            </a:pPr>
            <a:r>
              <a:rPr lang="cs-CZ" altLang="cs-CZ" sz="2000" dirty="0">
                <a:solidFill>
                  <a:srgbClr val="002060"/>
                </a:solidFill>
                <a:latin typeface="Times New Roman" panose="02020603050405020304" pitchFamily="18" charset="0"/>
                <a:cs typeface="Times New Roman" panose="02020603050405020304" pitchFamily="18" charset="0"/>
              </a:rPr>
              <a:t>Příklad: </a:t>
            </a:r>
          </a:p>
          <a:p>
            <a:pPr algn="just">
              <a:spcBef>
                <a:spcPts val="600"/>
              </a:spcBef>
            </a:pPr>
            <a:r>
              <a:rPr lang="cs-CZ" altLang="cs-CZ" sz="2000" dirty="0">
                <a:solidFill>
                  <a:srgbClr val="002060"/>
                </a:solidFill>
                <a:latin typeface="Times New Roman" panose="02020603050405020304" pitchFamily="18" charset="0"/>
                <a:cs typeface="Times New Roman" panose="02020603050405020304" pitchFamily="18" charset="0"/>
              </a:rPr>
              <a:t>Teorii makroekonomických šoků popisuje blíže Novotný (2009). </a:t>
            </a:r>
          </a:p>
          <a:p>
            <a:pPr algn="just">
              <a:spcBef>
                <a:spcPts val="600"/>
              </a:spcBef>
            </a:pPr>
            <a:r>
              <a:rPr lang="cs-CZ" altLang="cs-CZ" sz="2000" dirty="0">
                <a:solidFill>
                  <a:srgbClr val="002060"/>
                </a:solidFill>
                <a:latin typeface="Times New Roman" panose="02020603050405020304" pitchFamily="18" charset="0"/>
                <a:cs typeface="Times New Roman" panose="02020603050405020304" pitchFamily="18" charset="0"/>
              </a:rPr>
              <a:t>Za nejvýznamnější současnou učebnici marketing managementu je považována učebnice </a:t>
            </a:r>
            <a:r>
              <a:rPr lang="cs-CZ" altLang="cs-CZ" sz="2000" dirty="0" err="1">
                <a:solidFill>
                  <a:srgbClr val="002060"/>
                </a:solidFill>
                <a:latin typeface="Times New Roman" panose="02020603050405020304" pitchFamily="18" charset="0"/>
                <a:cs typeface="Times New Roman" panose="02020603050405020304" pitchFamily="18" charset="0"/>
              </a:rPr>
              <a:t>Kotlera</a:t>
            </a:r>
            <a:r>
              <a:rPr lang="cs-CZ" altLang="cs-CZ" sz="2000" dirty="0">
                <a:solidFill>
                  <a:srgbClr val="002060"/>
                </a:solidFill>
                <a:latin typeface="Times New Roman" panose="02020603050405020304" pitchFamily="18" charset="0"/>
                <a:cs typeface="Times New Roman" panose="02020603050405020304" pitchFamily="18" charset="0"/>
              </a:rPr>
              <a:t> a Kellera (2013).</a:t>
            </a:r>
          </a:p>
        </p:txBody>
      </p:sp>
      <p:sp>
        <p:nvSpPr>
          <p:cNvPr id="6" name="Nadpis 5"/>
          <p:cNvSpPr>
            <a:spLocks noGrp="1"/>
          </p:cNvSpPr>
          <p:nvPr>
            <p:ph type="title"/>
          </p:nvPr>
        </p:nvSpPr>
        <p:spPr>
          <a:xfrm>
            <a:off x="179512" y="195487"/>
            <a:ext cx="7632848" cy="504056"/>
          </a:xfrm>
        </p:spPr>
        <p:txBody>
          <a:bodyPr/>
          <a:lstStyle/>
          <a:p>
            <a:r>
              <a:rPr lang="cs-CZ" sz="2800" b="1" dirty="0"/>
              <a:t> Bibliografické citace – citace na celé dílo</a:t>
            </a:r>
          </a:p>
        </p:txBody>
      </p:sp>
    </p:spTree>
    <p:extLst>
      <p:ext uri="{BB962C8B-B14F-4D97-AF65-F5344CB8AC3E}">
        <p14:creationId xmlns:p14="http://schemas.microsoft.com/office/powerpoint/2010/main" val="2125674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8008" y="1203598"/>
            <a:ext cx="8642464" cy="3384376"/>
          </a:xfrm>
          <a:prstGeom prst="rect">
            <a:avLst/>
          </a:prstGeom>
        </p:spPr>
        <p:txBody>
          <a:bodyPr>
            <a:noAutofit/>
          </a:bodyPr>
          <a:lstStyle/>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V případě, že dílo má tři a více autorů, uvádíme v textu pouze prvního autora a po něm následuje „et al.“ V závěrečném seznamu literatury je nutné uvést všechny autory dle citační normy. </a:t>
            </a:r>
          </a:p>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Příklad:</a:t>
            </a:r>
          </a:p>
          <a:p>
            <a:pPr lvl="1"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Janáček et al. (2004) se domnívají, že socialistická ekonomika vykazovala v 80. letech minulého století zpomalení. </a:t>
            </a:r>
          </a:p>
        </p:txBody>
      </p:sp>
      <p:sp>
        <p:nvSpPr>
          <p:cNvPr id="6" name="Nadpis 5"/>
          <p:cNvSpPr>
            <a:spLocks noGrp="1"/>
          </p:cNvSpPr>
          <p:nvPr>
            <p:ph type="title"/>
          </p:nvPr>
        </p:nvSpPr>
        <p:spPr>
          <a:xfrm>
            <a:off x="179512" y="195487"/>
            <a:ext cx="7632848" cy="504056"/>
          </a:xfrm>
        </p:spPr>
        <p:txBody>
          <a:bodyPr/>
          <a:lstStyle/>
          <a:p>
            <a:r>
              <a:rPr lang="cs-CZ" sz="2800" b="1" dirty="0"/>
              <a:t>Další zásady citování zdrojů v textu</a:t>
            </a:r>
          </a:p>
        </p:txBody>
      </p:sp>
    </p:spTree>
    <p:extLst>
      <p:ext uri="{BB962C8B-B14F-4D97-AF65-F5344CB8AC3E}">
        <p14:creationId xmlns:p14="http://schemas.microsoft.com/office/powerpoint/2010/main" val="2097165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8008" y="1059582"/>
            <a:ext cx="8712968" cy="3528392"/>
          </a:xfrm>
          <a:prstGeom prst="rect">
            <a:avLst/>
          </a:prstGeom>
        </p:spPr>
        <p:txBody>
          <a:bodyPr>
            <a:noAutofit/>
          </a:bodyPr>
          <a:lstStyle/>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Pokud nemá citované dílo konkrétního autora a byla vydána určitou institucí, potom citujeme stejně jako v případě přímé citace, nepřímé citace či odkazu na celé dílo s tím rozdílem, že místo příjmení autora uvedeme zkratku instituce. </a:t>
            </a:r>
          </a:p>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Příklad:</a:t>
            </a:r>
          </a:p>
          <a:p>
            <a:pPr lvl="1"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Dle studie OECD (2010, s. 27) patří česká ekonomika mezi proexportně zaměřené ekonomiky.</a:t>
            </a:r>
          </a:p>
          <a:p>
            <a:pPr lvl="1"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a:t>
            </a:r>
            <a:r>
              <a:rPr lang="cs-CZ" altLang="cs-CZ" sz="1900" i="1" dirty="0">
                <a:solidFill>
                  <a:srgbClr val="002060"/>
                </a:solidFill>
                <a:latin typeface="Times New Roman" panose="02020603050405020304" pitchFamily="18" charset="0"/>
                <a:cs typeface="Times New Roman" panose="02020603050405020304" pitchFamily="18" charset="0"/>
              </a:rPr>
              <a:t>Zásadní ukazatel trhu práce, tj. podíl nezaměstnaných osob v České republice, v posledních dvou letech dramaticky klesal až na úroveň 2,8 %“ </a:t>
            </a:r>
            <a:r>
              <a:rPr lang="cs-CZ" altLang="cs-CZ" sz="1900" dirty="0">
                <a:solidFill>
                  <a:srgbClr val="002060"/>
                </a:solidFill>
                <a:latin typeface="Times New Roman" panose="02020603050405020304" pitchFamily="18" charset="0"/>
                <a:cs typeface="Times New Roman" panose="02020603050405020304" pitchFamily="18" charset="0"/>
              </a:rPr>
              <a:t>(MPSV, 2014, s. 12).</a:t>
            </a:r>
          </a:p>
        </p:txBody>
      </p:sp>
      <p:sp>
        <p:nvSpPr>
          <p:cNvPr id="6" name="Nadpis 5"/>
          <p:cNvSpPr>
            <a:spLocks noGrp="1"/>
          </p:cNvSpPr>
          <p:nvPr>
            <p:ph type="title"/>
          </p:nvPr>
        </p:nvSpPr>
        <p:spPr>
          <a:xfrm>
            <a:off x="179512" y="195487"/>
            <a:ext cx="7632848" cy="504056"/>
          </a:xfrm>
        </p:spPr>
        <p:txBody>
          <a:bodyPr/>
          <a:lstStyle/>
          <a:p>
            <a:r>
              <a:rPr lang="cs-CZ" sz="2800" b="1" dirty="0"/>
              <a:t>Další zásady citování zdrojů v textu</a:t>
            </a:r>
          </a:p>
        </p:txBody>
      </p:sp>
    </p:spTree>
    <p:extLst>
      <p:ext uri="{BB962C8B-B14F-4D97-AF65-F5344CB8AC3E}">
        <p14:creationId xmlns:p14="http://schemas.microsoft.com/office/powerpoint/2010/main" val="530139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8008" y="1059582"/>
            <a:ext cx="8712968" cy="3528392"/>
          </a:xfrm>
          <a:prstGeom prst="rect">
            <a:avLst/>
          </a:prstGeom>
        </p:spPr>
        <p:txBody>
          <a:bodyPr>
            <a:noAutofit/>
          </a:bodyPr>
          <a:lstStyle/>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Odkaz v závorce parafráze jedné věty je před interpunkčním znaménkem. Odkaz u parafráze více vět nebo celého odstavce je až za interpunkčním znaménkem.</a:t>
            </a:r>
          </a:p>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Příklad:</a:t>
            </a:r>
          </a:p>
          <a:p>
            <a:pPr lvl="1" algn="just">
              <a:spcBef>
                <a:spcPts val="600"/>
              </a:spcBef>
            </a:pPr>
            <a:r>
              <a:rPr lang="cs-CZ" altLang="cs-CZ" sz="1800" dirty="0">
                <a:solidFill>
                  <a:srgbClr val="002060"/>
                </a:solidFill>
                <a:latin typeface="Times New Roman" panose="02020603050405020304" pitchFamily="18" charset="0"/>
                <a:cs typeface="Times New Roman" panose="02020603050405020304" pitchFamily="18" charset="0"/>
              </a:rPr>
              <a:t>Mezinárodní marketing můžeme chápat jako filozofii podnikání a jako konkrétní strategii firmy na mezinárodních trzích (Machková, 2015, s. 13). </a:t>
            </a:r>
          </a:p>
          <a:p>
            <a:pPr lvl="1" algn="just">
              <a:spcBef>
                <a:spcPts val="600"/>
              </a:spcBef>
            </a:pPr>
            <a:r>
              <a:rPr lang="cs-CZ" altLang="cs-CZ" sz="1800" dirty="0">
                <a:solidFill>
                  <a:srgbClr val="002060"/>
                </a:solidFill>
                <a:latin typeface="Times New Roman" panose="02020603050405020304" pitchFamily="18" charset="0"/>
                <a:cs typeface="Times New Roman" panose="02020603050405020304" pitchFamily="18" charset="0"/>
              </a:rPr>
              <a:t>Filozofie tuzemského a mezinárodního marketingu vychází ze stejného základu. Mezinárodní marketing má vlastní specifika a je nutné vedení firmy dávat konkrétní podklady pro rozhodování o vhodné strategii pro uplatnění podniku v mezinárodním prostředí. (Machková, 2015, s. 13)</a:t>
            </a:r>
          </a:p>
        </p:txBody>
      </p:sp>
      <p:sp>
        <p:nvSpPr>
          <p:cNvPr id="6" name="Nadpis 5"/>
          <p:cNvSpPr>
            <a:spLocks noGrp="1"/>
          </p:cNvSpPr>
          <p:nvPr>
            <p:ph type="title"/>
          </p:nvPr>
        </p:nvSpPr>
        <p:spPr>
          <a:xfrm>
            <a:off x="179512" y="195487"/>
            <a:ext cx="7632848" cy="504056"/>
          </a:xfrm>
        </p:spPr>
        <p:txBody>
          <a:bodyPr/>
          <a:lstStyle/>
          <a:p>
            <a:r>
              <a:rPr lang="cs-CZ" sz="2800" b="1" dirty="0"/>
              <a:t>Další zásady citování zdrojů v textu</a:t>
            </a:r>
          </a:p>
        </p:txBody>
      </p:sp>
    </p:spTree>
    <p:extLst>
      <p:ext uri="{BB962C8B-B14F-4D97-AF65-F5344CB8AC3E}">
        <p14:creationId xmlns:p14="http://schemas.microsoft.com/office/powerpoint/2010/main" val="18870142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8008" y="1059582"/>
            <a:ext cx="8712968" cy="3528392"/>
          </a:xfrm>
          <a:prstGeom prst="rect">
            <a:avLst/>
          </a:prstGeom>
        </p:spPr>
        <p:txBody>
          <a:bodyPr>
            <a:noAutofit/>
          </a:bodyPr>
          <a:lstStyle/>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V případě, že má více zdrojů stejného autora i rok vydání, využívá se k jejich rozlišení malé písmeno abecedy přiřazené k roku vydání: (Novotný, 2024a, s. 56). Písmena se potom uvádějí stejným způsobem také v seznamu literatury. </a:t>
            </a:r>
          </a:p>
          <a:p>
            <a:pPr algn="just">
              <a:spcBef>
                <a:spcPts val="600"/>
              </a:spcBef>
            </a:pPr>
            <a:endParaRPr lang="cs-CZ" altLang="cs-CZ" sz="2100" dirty="0">
              <a:solidFill>
                <a:srgbClr val="002060"/>
              </a:solidFill>
              <a:latin typeface="Times New Roman" panose="02020603050405020304" pitchFamily="18" charset="0"/>
              <a:cs typeface="Times New Roman" panose="02020603050405020304" pitchFamily="18" charset="0"/>
            </a:endParaRPr>
          </a:p>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Odkaz na více zdrojů je oddělen v závorce středníkem a je zpravidla řazen abecedně (Novák, 2017; Novotná, 2018; </a:t>
            </a:r>
            <a:r>
              <a:rPr lang="cs-CZ" altLang="cs-CZ" sz="2100" dirty="0" err="1">
                <a:solidFill>
                  <a:srgbClr val="002060"/>
                </a:solidFill>
                <a:latin typeface="Times New Roman" panose="02020603050405020304" pitchFamily="18" charset="0"/>
                <a:cs typeface="Times New Roman" panose="02020603050405020304" pitchFamily="18" charset="0"/>
              </a:rPr>
              <a:t>Ramík</a:t>
            </a:r>
            <a:r>
              <a:rPr lang="cs-CZ" altLang="cs-CZ" sz="2100" dirty="0">
                <a:solidFill>
                  <a:srgbClr val="002060"/>
                </a:solidFill>
                <a:latin typeface="Times New Roman" panose="02020603050405020304" pitchFamily="18" charset="0"/>
                <a:cs typeface="Times New Roman" panose="02020603050405020304" pitchFamily="18" charset="0"/>
              </a:rPr>
              <a:t>, 2023).</a:t>
            </a:r>
          </a:p>
        </p:txBody>
      </p:sp>
      <p:sp>
        <p:nvSpPr>
          <p:cNvPr id="6" name="Nadpis 5"/>
          <p:cNvSpPr>
            <a:spLocks noGrp="1"/>
          </p:cNvSpPr>
          <p:nvPr>
            <p:ph type="title"/>
          </p:nvPr>
        </p:nvSpPr>
        <p:spPr>
          <a:xfrm>
            <a:off x="179512" y="195487"/>
            <a:ext cx="7632848" cy="504056"/>
          </a:xfrm>
        </p:spPr>
        <p:txBody>
          <a:bodyPr/>
          <a:lstStyle/>
          <a:p>
            <a:r>
              <a:rPr lang="cs-CZ" sz="2800" b="1" dirty="0"/>
              <a:t>Další zásady citování zdrojů v textu</a:t>
            </a:r>
          </a:p>
        </p:txBody>
      </p:sp>
    </p:spTree>
    <p:extLst>
      <p:ext uri="{BB962C8B-B14F-4D97-AF65-F5344CB8AC3E}">
        <p14:creationId xmlns:p14="http://schemas.microsoft.com/office/powerpoint/2010/main" val="3189427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8008" y="1059582"/>
            <a:ext cx="8712968" cy="3528392"/>
          </a:xfrm>
          <a:prstGeom prst="rect">
            <a:avLst/>
          </a:prstGeom>
        </p:spPr>
        <p:txBody>
          <a:bodyPr>
            <a:noAutofit/>
          </a:bodyPr>
          <a:lstStyle/>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V případě, že se chceme v textu odkázat na elektronický zdroj, potom lze citovat formou poznámky pod čarou s uvedením umístění tohoto online informačního zdroje a data jeho stažení. </a:t>
            </a:r>
          </a:p>
          <a:p>
            <a:pPr algn="just">
              <a:spcBef>
                <a:spcPts val="600"/>
              </a:spcBef>
            </a:pPr>
            <a:r>
              <a:rPr lang="cs-CZ" altLang="cs-CZ" sz="2100" dirty="0">
                <a:solidFill>
                  <a:srgbClr val="002060"/>
                </a:solidFill>
                <a:latin typeface="Times New Roman" panose="02020603050405020304" pitchFamily="18" charset="0"/>
                <a:cs typeface="Times New Roman" panose="02020603050405020304" pitchFamily="18" charset="0"/>
              </a:rPr>
              <a:t>V tomto případě není nutné zdroj uvádět znovu v závěrečném seznamu literatury. Zpravidla se tento druh citace týká informací z webových stránek institucí ve formátu </a:t>
            </a:r>
            <a:r>
              <a:rPr lang="cs-CZ" altLang="cs-CZ" sz="2100" dirty="0" err="1">
                <a:solidFill>
                  <a:srgbClr val="002060"/>
                </a:solidFill>
                <a:latin typeface="Times New Roman" panose="02020603050405020304" pitchFamily="18" charset="0"/>
                <a:cs typeface="Times New Roman" panose="02020603050405020304" pitchFamily="18" charset="0"/>
              </a:rPr>
              <a:t>html</a:t>
            </a:r>
            <a:r>
              <a:rPr lang="cs-CZ" altLang="cs-CZ" sz="2100" dirty="0">
                <a:solidFill>
                  <a:srgbClr val="002060"/>
                </a:solidFill>
                <a:latin typeface="Times New Roman" panose="02020603050405020304" pitchFamily="18" charset="0"/>
                <a:cs typeface="Times New Roman" panose="02020603050405020304" pitchFamily="18" charset="0"/>
              </a:rPr>
              <a:t>. </a:t>
            </a:r>
          </a:p>
        </p:txBody>
      </p:sp>
      <p:sp>
        <p:nvSpPr>
          <p:cNvPr id="6" name="Nadpis 5"/>
          <p:cNvSpPr>
            <a:spLocks noGrp="1"/>
          </p:cNvSpPr>
          <p:nvPr>
            <p:ph type="title"/>
          </p:nvPr>
        </p:nvSpPr>
        <p:spPr>
          <a:xfrm>
            <a:off x="179512" y="195487"/>
            <a:ext cx="7632848" cy="504056"/>
          </a:xfrm>
        </p:spPr>
        <p:txBody>
          <a:bodyPr/>
          <a:lstStyle/>
          <a:p>
            <a:r>
              <a:rPr lang="cs-CZ" sz="2800" b="1" dirty="0"/>
              <a:t>Elektronické zdroje</a:t>
            </a:r>
          </a:p>
        </p:txBody>
      </p:sp>
    </p:spTree>
    <p:extLst>
      <p:ext uri="{BB962C8B-B14F-4D97-AF65-F5344CB8AC3E}">
        <p14:creationId xmlns:p14="http://schemas.microsoft.com/office/powerpoint/2010/main" val="2546167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8008" y="1059582"/>
            <a:ext cx="8712968" cy="3528392"/>
          </a:xfrm>
          <a:prstGeom prst="rect">
            <a:avLst/>
          </a:prstGeom>
        </p:spPr>
        <p:txBody>
          <a:bodyPr>
            <a:noAutofit/>
          </a:bodyPr>
          <a:lstStyle/>
          <a:p>
            <a:r>
              <a:rPr lang="cs-CZ" sz="2000" dirty="0">
                <a:solidFill>
                  <a:srgbClr val="002060"/>
                </a:solidFill>
              </a:rPr>
              <a:t>Příklady:</a:t>
            </a:r>
          </a:p>
          <a:p>
            <a:endParaRPr lang="cs-CZ" sz="2000" dirty="0">
              <a:solidFill>
                <a:srgbClr val="002060"/>
              </a:solidFill>
            </a:endParaRPr>
          </a:p>
        </p:txBody>
      </p:sp>
      <p:sp>
        <p:nvSpPr>
          <p:cNvPr id="6" name="Nadpis 5"/>
          <p:cNvSpPr>
            <a:spLocks noGrp="1"/>
          </p:cNvSpPr>
          <p:nvPr>
            <p:ph type="title"/>
          </p:nvPr>
        </p:nvSpPr>
        <p:spPr>
          <a:xfrm>
            <a:off x="179512" y="195487"/>
            <a:ext cx="7632848" cy="504056"/>
          </a:xfrm>
        </p:spPr>
        <p:txBody>
          <a:bodyPr/>
          <a:lstStyle/>
          <a:p>
            <a:r>
              <a:rPr lang="cs-CZ" sz="2800" b="1" dirty="0"/>
              <a:t>Elektronické zdroje</a:t>
            </a:r>
          </a:p>
        </p:txBody>
      </p:sp>
      <p:pic>
        <p:nvPicPr>
          <p:cNvPr id="2" name="Obrázek 1">
            <a:extLst>
              <a:ext uri="{FF2B5EF4-FFF2-40B4-BE49-F238E27FC236}">
                <a16:creationId xmlns:a16="http://schemas.microsoft.com/office/drawing/2014/main" id="{402A657A-A30C-498F-82F2-BE647DDA2C2D}"/>
              </a:ext>
            </a:extLst>
          </p:cNvPr>
          <p:cNvPicPr>
            <a:picLocks noChangeAspect="1"/>
          </p:cNvPicPr>
          <p:nvPr/>
        </p:nvPicPr>
        <p:blipFill>
          <a:blip r:embed="rId3"/>
          <a:stretch>
            <a:fillRect/>
          </a:stretch>
        </p:blipFill>
        <p:spPr>
          <a:xfrm>
            <a:off x="755576" y="1779662"/>
            <a:ext cx="7418448" cy="1483690"/>
          </a:xfrm>
          <a:prstGeom prst="rect">
            <a:avLst/>
          </a:prstGeom>
        </p:spPr>
      </p:pic>
    </p:spTree>
    <p:extLst>
      <p:ext uri="{BB962C8B-B14F-4D97-AF65-F5344CB8AC3E}">
        <p14:creationId xmlns:p14="http://schemas.microsoft.com/office/powerpoint/2010/main" val="2790791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8008" y="1059582"/>
            <a:ext cx="8712968" cy="3528392"/>
          </a:xfrm>
          <a:prstGeom prst="rect">
            <a:avLst/>
          </a:prstGeom>
        </p:spPr>
        <p:txBody>
          <a:bodyPr>
            <a:noAutofit/>
          </a:bodyPr>
          <a:lstStyle/>
          <a:p>
            <a:endParaRPr lang="cs-CZ" sz="2000" dirty="0">
              <a:solidFill>
                <a:srgbClr val="002060"/>
              </a:solidFill>
            </a:endParaRPr>
          </a:p>
        </p:txBody>
      </p:sp>
      <p:sp>
        <p:nvSpPr>
          <p:cNvPr id="6" name="Nadpis 5"/>
          <p:cNvSpPr>
            <a:spLocks noGrp="1"/>
          </p:cNvSpPr>
          <p:nvPr>
            <p:ph type="title"/>
          </p:nvPr>
        </p:nvSpPr>
        <p:spPr>
          <a:xfrm>
            <a:off x="179512" y="195487"/>
            <a:ext cx="7632848" cy="504056"/>
          </a:xfrm>
        </p:spPr>
        <p:txBody>
          <a:bodyPr/>
          <a:lstStyle/>
          <a:p>
            <a:r>
              <a:rPr lang="cs-CZ" sz="2800" b="1" dirty="0"/>
              <a:t>Elektronické zdroje</a:t>
            </a:r>
          </a:p>
        </p:txBody>
      </p:sp>
      <p:pic>
        <p:nvPicPr>
          <p:cNvPr id="2" name="Obrázek 1">
            <a:extLst>
              <a:ext uri="{FF2B5EF4-FFF2-40B4-BE49-F238E27FC236}">
                <a16:creationId xmlns:a16="http://schemas.microsoft.com/office/drawing/2014/main" id="{74301352-235F-444F-9D47-488B33FF4DEC}"/>
              </a:ext>
            </a:extLst>
          </p:cNvPr>
          <p:cNvPicPr>
            <a:picLocks noChangeAspect="1"/>
          </p:cNvPicPr>
          <p:nvPr/>
        </p:nvPicPr>
        <p:blipFill>
          <a:blip r:embed="rId3"/>
          <a:stretch>
            <a:fillRect/>
          </a:stretch>
        </p:blipFill>
        <p:spPr>
          <a:xfrm>
            <a:off x="253024" y="1267690"/>
            <a:ext cx="8383787" cy="3312368"/>
          </a:xfrm>
          <a:prstGeom prst="rect">
            <a:avLst/>
          </a:prstGeom>
        </p:spPr>
      </p:pic>
    </p:spTree>
    <p:extLst>
      <p:ext uri="{BB962C8B-B14F-4D97-AF65-F5344CB8AC3E}">
        <p14:creationId xmlns:p14="http://schemas.microsoft.com/office/powerpoint/2010/main" val="24652809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987574"/>
            <a:ext cx="8784976" cy="3744416"/>
          </a:xfrm>
          <a:prstGeom prst="rect">
            <a:avLst/>
          </a:prstGeom>
        </p:spPr>
        <p:txBody>
          <a:bodyPr>
            <a:noAutofit/>
          </a:bodyPr>
          <a:lstStyle/>
          <a:p>
            <a:pPr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Odkaz na zdroj, odkud byly tabulka či obrázek převzaty nebo odkud byla stažena data, na základě kterých tabulka či obrázek vznikly, obsahuje stejné náležitosti jako v předchozích případech, tj.:</a:t>
            </a:r>
          </a:p>
          <a:p>
            <a:pPr lvl="1"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příjmení autora nebo zkratka instituce</a:t>
            </a:r>
          </a:p>
          <a:p>
            <a:pPr lvl="1"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rok vydání</a:t>
            </a:r>
          </a:p>
          <a:p>
            <a:pPr lvl="1"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stránka nebo rozpětí stran</a:t>
            </a:r>
          </a:p>
          <a:p>
            <a:pPr lvl="1"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v případě elektronického zdroje je nutné uvést i náležitosti tohoto typu zdroje.</a:t>
            </a:r>
          </a:p>
          <a:p>
            <a:pPr algn="just">
              <a:spcBef>
                <a:spcPts val="600"/>
              </a:spcBef>
            </a:pPr>
            <a:endParaRPr lang="cs-CZ" altLang="cs-CZ" sz="1900" dirty="0">
              <a:solidFill>
                <a:srgbClr val="002060"/>
              </a:solidFill>
              <a:latin typeface="Times New Roman" panose="02020603050405020304" pitchFamily="18" charset="0"/>
              <a:cs typeface="Times New Roman" panose="02020603050405020304" pitchFamily="18" charset="0"/>
            </a:endParaRPr>
          </a:p>
          <a:p>
            <a:pPr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Citace se uvádí pod tabulkou nebo obrázkem a zarovnává se na střed stránky (velikost písma 10). Platí zásada, že na všechny tabulky a obrázky musí být současně odkaz v textu. V opačném případě musí být součástí příloh.</a:t>
            </a:r>
          </a:p>
        </p:txBody>
      </p:sp>
      <p:sp>
        <p:nvSpPr>
          <p:cNvPr id="6" name="Nadpis 5"/>
          <p:cNvSpPr>
            <a:spLocks noGrp="1"/>
          </p:cNvSpPr>
          <p:nvPr>
            <p:ph type="title"/>
          </p:nvPr>
        </p:nvSpPr>
        <p:spPr>
          <a:xfrm>
            <a:off x="179512" y="195487"/>
            <a:ext cx="7632848" cy="504056"/>
          </a:xfrm>
        </p:spPr>
        <p:txBody>
          <a:bodyPr/>
          <a:lstStyle/>
          <a:p>
            <a:r>
              <a:rPr lang="cs-CZ" sz="2800" b="1" dirty="0"/>
              <a:t>Objekty v textu – obrázky, tabulky</a:t>
            </a:r>
          </a:p>
        </p:txBody>
      </p:sp>
    </p:spTree>
    <p:extLst>
      <p:ext uri="{BB962C8B-B14F-4D97-AF65-F5344CB8AC3E}">
        <p14:creationId xmlns:p14="http://schemas.microsoft.com/office/powerpoint/2010/main" val="421851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9512" y="1059582"/>
            <a:ext cx="8568952" cy="3312368"/>
          </a:xfrm>
          <a:prstGeom prst="rect">
            <a:avLst/>
          </a:prstGeom>
        </p:spPr>
        <p:txBody>
          <a:bodyPr>
            <a:noAutofit/>
          </a:bodyPr>
          <a:lstStyle/>
          <a:p>
            <a:pPr marL="374650" indent="-285750" algn="just">
              <a:spcBef>
                <a:spcPts val="1200"/>
              </a:spcBef>
            </a:pPr>
            <a:r>
              <a:rPr lang="cs-CZ" sz="2000" dirty="0">
                <a:solidFill>
                  <a:srgbClr val="002060"/>
                </a:solidFill>
                <a:latin typeface="Times New Roman" panose="02020603050405020304" pitchFamily="18" charset="0"/>
                <a:cs typeface="Times New Roman" panose="02020603050405020304" pitchFamily="18" charset="0"/>
              </a:rPr>
              <a:t>Ve 2. ročníku studia si v období prosinec až leden volí účastník MBA téma ZP. </a:t>
            </a:r>
          </a:p>
          <a:p>
            <a:pPr marL="374650" indent="-285750" algn="just">
              <a:spcBef>
                <a:spcPts val="1200"/>
              </a:spcBef>
            </a:pPr>
            <a:r>
              <a:rPr lang="cs-CZ" sz="2000" dirty="0">
                <a:solidFill>
                  <a:srgbClr val="002060"/>
                </a:solidFill>
                <a:latin typeface="Times New Roman" panose="02020603050405020304" pitchFamily="18" charset="0"/>
                <a:cs typeface="Times New Roman" panose="02020603050405020304" pitchFamily="18" charset="0"/>
              </a:rPr>
              <a:t>Podepsané zadání ZP vytvořené ve spolupráci s vedoucím ZP a schválené garantem vkládá účastník nejpozději do 31. ledna do příslušné odevzdávárny v IS SU v rámci předmětu Seminář k závěrečné práci ve formátu *.PDF dle struktury uvedené v příloze č. 2.</a:t>
            </a:r>
          </a:p>
          <a:p>
            <a:pPr marL="374650" indent="-285750" algn="just">
              <a:spcBef>
                <a:spcPts val="1200"/>
              </a:spcBef>
            </a:pPr>
            <a:r>
              <a:rPr lang="cs-CZ" sz="2000" dirty="0">
                <a:solidFill>
                  <a:srgbClr val="002060"/>
                </a:solidFill>
                <a:latin typeface="Times New Roman" panose="02020603050405020304" pitchFamily="18" charset="0"/>
                <a:cs typeface="Times New Roman" panose="02020603050405020304" pitchFamily="18" charset="0"/>
              </a:rPr>
              <a:t>Do 10. února příslušného akademického roku potvrdí vedoucí ZP a garant do poznámkového bloku správnost zadání ZP.</a:t>
            </a:r>
          </a:p>
          <a:p>
            <a:pPr marL="374650" indent="-285750" algn="just">
              <a:spcBef>
                <a:spcPts val="1200"/>
              </a:spcBef>
            </a:pPr>
            <a:endParaRPr lang="cs-CZ" altLang="cs-CZ" sz="2000" b="1" dirty="0">
              <a:solidFill>
                <a:srgbClr val="002060"/>
              </a:solidFill>
              <a:latin typeface="Times New Roman" panose="02020603050405020304" pitchFamily="18" charset="0"/>
              <a:cs typeface="Times New Roman" panose="02020603050405020304" pitchFamily="18" charset="0"/>
            </a:endParaRPr>
          </a:p>
          <a:p>
            <a:pPr marL="374650" indent="-285750" algn="just">
              <a:spcBef>
                <a:spcPts val="1200"/>
              </a:spcBef>
            </a:pPr>
            <a:endParaRPr lang="cs-CZ" altLang="cs-CZ" sz="2000" b="1" dirty="0">
              <a:solidFill>
                <a:srgbClr val="307871"/>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6"/>
            <a:ext cx="7632848" cy="507703"/>
          </a:xfrm>
        </p:spPr>
        <p:txBody>
          <a:bodyPr/>
          <a:lstStyle/>
          <a:p>
            <a:r>
              <a:rPr lang="pl-PL" sz="2800" b="1" dirty="0"/>
              <a:t>Zadání ZP</a:t>
            </a:r>
            <a:endParaRPr lang="cs-CZ" sz="2800" b="1" dirty="0"/>
          </a:p>
        </p:txBody>
      </p:sp>
    </p:spTree>
    <p:extLst>
      <p:ext uri="{BB962C8B-B14F-4D97-AF65-F5344CB8AC3E}">
        <p14:creationId xmlns:p14="http://schemas.microsoft.com/office/powerpoint/2010/main" val="2406841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987574"/>
            <a:ext cx="8784976" cy="3744416"/>
          </a:xfrm>
          <a:prstGeom prst="rect">
            <a:avLst/>
          </a:prstGeom>
        </p:spPr>
        <p:txBody>
          <a:bodyPr>
            <a:noAutofit/>
          </a:bodyPr>
          <a:lstStyle/>
          <a:p>
            <a:pPr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Příklad:</a:t>
            </a:r>
          </a:p>
        </p:txBody>
      </p:sp>
      <p:sp>
        <p:nvSpPr>
          <p:cNvPr id="6" name="Nadpis 5"/>
          <p:cNvSpPr>
            <a:spLocks noGrp="1"/>
          </p:cNvSpPr>
          <p:nvPr>
            <p:ph type="title"/>
          </p:nvPr>
        </p:nvSpPr>
        <p:spPr>
          <a:xfrm>
            <a:off x="179512" y="195487"/>
            <a:ext cx="7632848" cy="504056"/>
          </a:xfrm>
        </p:spPr>
        <p:txBody>
          <a:bodyPr/>
          <a:lstStyle/>
          <a:p>
            <a:r>
              <a:rPr lang="cs-CZ" sz="2800" b="1" dirty="0"/>
              <a:t>Objekty v textu – obrázky, tabulky</a:t>
            </a:r>
          </a:p>
        </p:txBody>
      </p:sp>
      <p:pic>
        <p:nvPicPr>
          <p:cNvPr id="5" name="Obrázek 4">
            <a:extLst>
              <a:ext uri="{FF2B5EF4-FFF2-40B4-BE49-F238E27FC236}">
                <a16:creationId xmlns:a16="http://schemas.microsoft.com/office/drawing/2014/main" id="{E4861677-927E-41C1-9429-06D3FE642381}"/>
              </a:ext>
            </a:extLst>
          </p:cNvPr>
          <p:cNvPicPr>
            <a:picLocks noChangeAspect="1"/>
          </p:cNvPicPr>
          <p:nvPr/>
        </p:nvPicPr>
        <p:blipFill>
          <a:blip r:embed="rId3"/>
          <a:stretch>
            <a:fillRect/>
          </a:stretch>
        </p:blipFill>
        <p:spPr>
          <a:xfrm>
            <a:off x="1691680" y="1347614"/>
            <a:ext cx="5229420" cy="3063535"/>
          </a:xfrm>
          <a:prstGeom prst="rect">
            <a:avLst/>
          </a:prstGeom>
        </p:spPr>
      </p:pic>
    </p:spTree>
    <p:extLst>
      <p:ext uri="{BB962C8B-B14F-4D97-AF65-F5344CB8AC3E}">
        <p14:creationId xmlns:p14="http://schemas.microsoft.com/office/powerpoint/2010/main" val="37028772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9512" y="987574"/>
            <a:ext cx="8784976" cy="3744416"/>
          </a:xfrm>
          <a:prstGeom prst="rect">
            <a:avLst/>
          </a:prstGeom>
        </p:spPr>
        <p:txBody>
          <a:bodyPr>
            <a:noAutofit/>
          </a:bodyPr>
          <a:lstStyle/>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Pokud tabulku nebo obrázek upravujeme z původní verze nebo je vytváříme jako nové na základě převzatých dat, zdroj doplníme o „vlastní úprava“ či „vlastní propočty“.</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Příklad:</a:t>
            </a:r>
          </a:p>
        </p:txBody>
      </p:sp>
      <p:sp>
        <p:nvSpPr>
          <p:cNvPr id="6" name="Nadpis 5"/>
          <p:cNvSpPr>
            <a:spLocks noGrp="1"/>
          </p:cNvSpPr>
          <p:nvPr>
            <p:ph type="title"/>
          </p:nvPr>
        </p:nvSpPr>
        <p:spPr>
          <a:xfrm>
            <a:off x="179512" y="195487"/>
            <a:ext cx="7632848" cy="504056"/>
          </a:xfrm>
        </p:spPr>
        <p:txBody>
          <a:bodyPr/>
          <a:lstStyle/>
          <a:p>
            <a:r>
              <a:rPr lang="cs-CZ" sz="2800" b="1" dirty="0"/>
              <a:t>Objekty v textu – obrázky, tabulky</a:t>
            </a:r>
          </a:p>
        </p:txBody>
      </p:sp>
      <p:pic>
        <p:nvPicPr>
          <p:cNvPr id="7" name="Obrázek 6">
            <a:extLst>
              <a:ext uri="{FF2B5EF4-FFF2-40B4-BE49-F238E27FC236}">
                <a16:creationId xmlns:a16="http://schemas.microsoft.com/office/drawing/2014/main" id="{B9BFD0A1-4FCB-4CE7-8BD8-856E58734265}"/>
              </a:ext>
            </a:extLst>
          </p:cNvPr>
          <p:cNvPicPr>
            <a:picLocks noChangeAspect="1"/>
          </p:cNvPicPr>
          <p:nvPr/>
        </p:nvPicPr>
        <p:blipFill>
          <a:blip r:embed="rId3"/>
          <a:stretch>
            <a:fillRect/>
          </a:stretch>
        </p:blipFill>
        <p:spPr>
          <a:xfrm>
            <a:off x="899592" y="1889146"/>
            <a:ext cx="7483488" cy="3223539"/>
          </a:xfrm>
          <a:prstGeom prst="rect">
            <a:avLst/>
          </a:prstGeom>
        </p:spPr>
      </p:pic>
    </p:spTree>
    <p:extLst>
      <p:ext uri="{BB962C8B-B14F-4D97-AF65-F5344CB8AC3E}">
        <p14:creationId xmlns:p14="http://schemas.microsoft.com/office/powerpoint/2010/main" val="1946782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915566"/>
            <a:ext cx="8712968" cy="3528392"/>
          </a:xfrm>
          <a:prstGeom prst="rect">
            <a:avLst/>
          </a:prstGeom>
        </p:spPr>
        <p:txBody>
          <a:bodyPr>
            <a:noAutofit/>
          </a:bodyPr>
          <a:lstStyle/>
          <a:p>
            <a:pPr algn="just">
              <a:spcBef>
                <a:spcPts val="600"/>
              </a:spcBef>
            </a:pPr>
            <a:r>
              <a:rPr lang="cs-CZ" altLang="cs-CZ" sz="2000" dirty="0">
                <a:solidFill>
                  <a:srgbClr val="FF0000"/>
                </a:solidFill>
                <a:latin typeface="Times New Roman" panose="02020603050405020304" pitchFamily="18" charset="0"/>
                <a:cs typeface="Times New Roman" panose="02020603050405020304" pitchFamily="18" charset="0"/>
              </a:rPr>
              <a:t>Příjmení, J., &amp; Příjmení, J. (rok). </a:t>
            </a:r>
            <a:r>
              <a:rPr lang="cs-CZ" altLang="cs-CZ" sz="2000" i="1" dirty="0">
                <a:solidFill>
                  <a:srgbClr val="FF0000"/>
                </a:solidFill>
                <a:latin typeface="Times New Roman" panose="02020603050405020304" pitchFamily="18" charset="0"/>
                <a:cs typeface="Times New Roman" panose="02020603050405020304" pitchFamily="18" charset="0"/>
              </a:rPr>
              <a:t>Název knihy </a:t>
            </a:r>
            <a:r>
              <a:rPr lang="cs-CZ" altLang="cs-CZ" sz="2000" dirty="0">
                <a:solidFill>
                  <a:srgbClr val="FF0000"/>
                </a:solidFill>
                <a:latin typeface="Times New Roman" panose="02020603050405020304" pitchFamily="18" charset="0"/>
                <a:cs typeface="Times New Roman" panose="02020603050405020304" pitchFamily="18" charset="0"/>
              </a:rPr>
              <a:t>(Vydání). Vydavatel.</a:t>
            </a:r>
          </a:p>
          <a:p>
            <a:pPr lvl="1" algn="just">
              <a:spcBef>
                <a:spcPts val="600"/>
              </a:spcBef>
            </a:pPr>
            <a:r>
              <a:rPr lang="cs-CZ" altLang="cs-CZ" sz="1600" dirty="0">
                <a:solidFill>
                  <a:srgbClr val="FF0000"/>
                </a:solidFill>
                <a:latin typeface="Times New Roman" panose="02020603050405020304" pitchFamily="18" charset="0"/>
                <a:cs typeface="Times New Roman" panose="02020603050405020304" pitchFamily="18" charset="0"/>
              </a:rPr>
              <a:t>Pozn. Pokud jde o 1. vydání knihy, tak se do citace údaj o čísle vydání neuvádí, uvádí se vyd. (např. 3. vyd.). V případě anglické knihy se od druhého vydání uvádí </a:t>
            </a:r>
            <a:r>
              <a:rPr lang="cs-CZ" altLang="cs-CZ" sz="1600" dirty="0" err="1">
                <a:solidFill>
                  <a:srgbClr val="FF0000"/>
                </a:solidFill>
                <a:latin typeface="Times New Roman" panose="02020603050405020304" pitchFamily="18" charset="0"/>
                <a:cs typeface="Times New Roman" panose="02020603050405020304" pitchFamily="18" charset="0"/>
              </a:rPr>
              <a:t>ed</a:t>
            </a:r>
            <a:r>
              <a:rPr lang="cs-CZ" altLang="cs-CZ" sz="1600" dirty="0">
                <a:solidFill>
                  <a:srgbClr val="FF0000"/>
                </a:solidFill>
                <a:latin typeface="Times New Roman" panose="02020603050405020304" pitchFamily="18" charset="0"/>
                <a:cs typeface="Times New Roman" panose="02020603050405020304" pitchFamily="18" charset="0"/>
              </a:rPr>
              <a:t>. (např. 5th </a:t>
            </a:r>
            <a:r>
              <a:rPr lang="cs-CZ" altLang="cs-CZ" sz="1600" dirty="0" err="1">
                <a:solidFill>
                  <a:srgbClr val="FF0000"/>
                </a:solidFill>
                <a:latin typeface="Times New Roman" panose="02020603050405020304" pitchFamily="18" charset="0"/>
                <a:cs typeface="Times New Roman" panose="02020603050405020304" pitchFamily="18" charset="0"/>
              </a:rPr>
              <a:t>ed</a:t>
            </a:r>
            <a:r>
              <a:rPr lang="cs-CZ" altLang="cs-CZ" sz="1600" dirty="0">
                <a:solidFill>
                  <a:srgbClr val="FF0000"/>
                </a:solidFill>
                <a:latin typeface="Times New Roman" panose="02020603050405020304" pitchFamily="18" charset="0"/>
                <a:cs typeface="Times New Roman" panose="02020603050405020304" pitchFamily="18" charset="0"/>
              </a:rPr>
              <a:t>.).</a:t>
            </a:r>
          </a:p>
          <a:p>
            <a:pPr lvl="1" algn="just">
              <a:spcBef>
                <a:spcPts val="600"/>
              </a:spcBef>
            </a:pPr>
            <a:r>
              <a:rPr lang="cs-CZ" altLang="cs-CZ" sz="1600" dirty="0">
                <a:solidFill>
                  <a:srgbClr val="FF0000"/>
                </a:solidFill>
                <a:latin typeface="Times New Roman" panose="02020603050405020304" pitchFamily="18" charset="0"/>
                <a:cs typeface="Times New Roman" panose="02020603050405020304" pitchFamily="18" charset="0"/>
              </a:rPr>
              <a:t>Pozn. U publikací se dvěma a více autory se znak &amp; uvádí mezi předposledním a posledním autorem.</a:t>
            </a:r>
          </a:p>
          <a:p>
            <a:pPr algn="just">
              <a:spcBef>
                <a:spcPts val="600"/>
              </a:spcBef>
            </a:pPr>
            <a:r>
              <a:rPr lang="cs-CZ" altLang="cs-CZ" sz="1800" dirty="0">
                <a:solidFill>
                  <a:srgbClr val="002060"/>
                </a:solidFill>
                <a:latin typeface="Times New Roman" panose="02020603050405020304" pitchFamily="18" charset="0"/>
                <a:cs typeface="Times New Roman" panose="02020603050405020304" pitchFamily="18" charset="0"/>
              </a:rPr>
              <a:t>[1]	De </a:t>
            </a:r>
            <a:r>
              <a:rPr lang="cs-CZ" altLang="cs-CZ" sz="1800" dirty="0" err="1">
                <a:solidFill>
                  <a:srgbClr val="002060"/>
                </a:solidFill>
                <a:latin typeface="Times New Roman" panose="02020603050405020304" pitchFamily="18" charset="0"/>
                <a:cs typeface="Times New Roman" panose="02020603050405020304" pitchFamily="18" charset="0"/>
              </a:rPr>
              <a:t>Luca</a:t>
            </a:r>
            <a:r>
              <a:rPr lang="cs-CZ" altLang="cs-CZ" sz="1800" dirty="0">
                <a:solidFill>
                  <a:srgbClr val="002060"/>
                </a:solidFill>
                <a:latin typeface="Times New Roman" panose="02020603050405020304" pitchFamily="18" charset="0"/>
                <a:cs typeface="Times New Roman" panose="02020603050405020304" pitchFamily="18" charset="0"/>
              </a:rPr>
              <a:t>, P. (2023). </a:t>
            </a:r>
            <a:r>
              <a:rPr lang="cs-CZ" altLang="cs-CZ" sz="1800" i="1" dirty="0" err="1">
                <a:solidFill>
                  <a:srgbClr val="002060"/>
                </a:solidFill>
                <a:latin typeface="Times New Roman" panose="02020603050405020304" pitchFamily="18" charset="0"/>
                <a:cs typeface="Times New Roman" panose="02020603050405020304" pitchFamily="18" charset="0"/>
              </a:rPr>
              <a:t>Corporate</a:t>
            </a:r>
            <a:r>
              <a:rPr lang="cs-CZ" altLang="cs-CZ" sz="1800" i="1" dirty="0">
                <a:solidFill>
                  <a:srgbClr val="002060"/>
                </a:solidFill>
                <a:latin typeface="Times New Roman" panose="02020603050405020304" pitchFamily="18" charset="0"/>
                <a:cs typeface="Times New Roman" panose="02020603050405020304" pitchFamily="18" charset="0"/>
              </a:rPr>
              <a:t> finance: </a:t>
            </a:r>
            <a:r>
              <a:rPr lang="cs-CZ" altLang="cs-CZ" sz="1800" i="1" dirty="0" err="1">
                <a:solidFill>
                  <a:srgbClr val="002060"/>
                </a:solidFill>
                <a:latin typeface="Times New Roman" panose="02020603050405020304" pitchFamily="18" charset="0"/>
                <a:cs typeface="Times New Roman" panose="02020603050405020304" pitchFamily="18" charset="0"/>
              </a:rPr>
              <a:t>fundamentals</a:t>
            </a:r>
            <a:r>
              <a:rPr lang="cs-CZ" altLang="cs-CZ" sz="1800" i="1" dirty="0">
                <a:solidFill>
                  <a:srgbClr val="002060"/>
                </a:solidFill>
                <a:latin typeface="Times New Roman" panose="02020603050405020304" pitchFamily="18" charset="0"/>
                <a:cs typeface="Times New Roman" panose="02020603050405020304" pitchFamily="18" charset="0"/>
              </a:rPr>
              <a:t> </a:t>
            </a:r>
            <a:r>
              <a:rPr lang="cs-CZ" altLang="cs-CZ" sz="1800" i="1" dirty="0" err="1">
                <a:solidFill>
                  <a:srgbClr val="002060"/>
                </a:solidFill>
                <a:latin typeface="Times New Roman" panose="02020603050405020304" pitchFamily="18" charset="0"/>
                <a:cs typeface="Times New Roman" panose="02020603050405020304" pitchFamily="18" charset="0"/>
              </a:rPr>
              <a:t>of</a:t>
            </a:r>
            <a:r>
              <a:rPr lang="cs-CZ" altLang="cs-CZ" sz="1800" i="1" dirty="0">
                <a:solidFill>
                  <a:srgbClr val="002060"/>
                </a:solidFill>
                <a:latin typeface="Times New Roman" panose="02020603050405020304" pitchFamily="18" charset="0"/>
                <a:cs typeface="Times New Roman" panose="02020603050405020304" pitchFamily="18" charset="0"/>
              </a:rPr>
              <a:t> </a:t>
            </a:r>
            <a:r>
              <a:rPr lang="cs-CZ" altLang="cs-CZ" sz="1800" i="1" dirty="0" err="1">
                <a:solidFill>
                  <a:srgbClr val="002060"/>
                </a:solidFill>
                <a:latin typeface="Times New Roman" panose="02020603050405020304" pitchFamily="18" charset="0"/>
                <a:cs typeface="Times New Roman" panose="02020603050405020304" pitchFamily="18" charset="0"/>
              </a:rPr>
              <a:t>value</a:t>
            </a:r>
            <a:r>
              <a:rPr lang="cs-CZ" altLang="cs-CZ" sz="1800" i="1" dirty="0">
                <a:solidFill>
                  <a:srgbClr val="002060"/>
                </a:solidFill>
                <a:latin typeface="Times New Roman" panose="02020603050405020304" pitchFamily="18" charset="0"/>
                <a:cs typeface="Times New Roman" panose="02020603050405020304" pitchFamily="18" charset="0"/>
              </a:rPr>
              <a:t> and </a:t>
            </a:r>
            <a:r>
              <a:rPr lang="cs-CZ" altLang="cs-CZ" sz="1800" i="1" dirty="0" err="1">
                <a:solidFill>
                  <a:srgbClr val="002060"/>
                </a:solidFill>
                <a:latin typeface="Times New Roman" panose="02020603050405020304" pitchFamily="18" charset="0"/>
                <a:cs typeface="Times New Roman" panose="02020603050405020304" pitchFamily="18" charset="0"/>
              </a:rPr>
              <a:t>price</a:t>
            </a:r>
            <a:r>
              <a:rPr lang="cs-CZ" altLang="cs-CZ" sz="1800" dirty="0">
                <a:solidFill>
                  <a:srgbClr val="002060"/>
                </a:solidFill>
                <a:latin typeface="Times New Roman" panose="02020603050405020304" pitchFamily="18" charset="0"/>
                <a:cs typeface="Times New Roman" panose="02020603050405020304" pitchFamily="18" charset="0"/>
              </a:rPr>
              <a:t>. </a:t>
            </a:r>
            <a:r>
              <a:rPr lang="cs-CZ" altLang="cs-CZ" sz="1800" dirty="0" err="1">
                <a:solidFill>
                  <a:srgbClr val="002060"/>
                </a:solidFill>
                <a:latin typeface="Times New Roman" panose="02020603050405020304" pitchFamily="18" charset="0"/>
                <a:cs typeface="Times New Roman" panose="02020603050405020304" pitchFamily="18" charset="0"/>
              </a:rPr>
              <a:t>Springer</a:t>
            </a:r>
            <a:r>
              <a:rPr lang="cs-CZ" altLang="cs-CZ" sz="1800" dirty="0">
                <a:solidFill>
                  <a:srgbClr val="002060"/>
                </a:solidFill>
                <a:latin typeface="Times New Roman" panose="02020603050405020304" pitchFamily="18" charset="0"/>
                <a:cs typeface="Times New Roman" panose="02020603050405020304" pitchFamily="18" charset="0"/>
              </a:rPr>
              <a:t>.</a:t>
            </a:r>
          </a:p>
          <a:p>
            <a:pPr algn="just">
              <a:spcBef>
                <a:spcPts val="600"/>
              </a:spcBef>
            </a:pPr>
            <a:r>
              <a:rPr lang="cs-CZ" altLang="cs-CZ" sz="1800" dirty="0">
                <a:solidFill>
                  <a:srgbClr val="002060"/>
                </a:solidFill>
                <a:latin typeface="Times New Roman" panose="02020603050405020304" pitchFamily="18" charset="0"/>
                <a:cs typeface="Times New Roman" panose="02020603050405020304" pitchFamily="18" charset="0"/>
              </a:rPr>
              <a:t>[2]	Hindls, R., Hronová, S., </a:t>
            </a:r>
            <a:r>
              <a:rPr lang="cs-CZ" altLang="cs-CZ" sz="1800" dirty="0" err="1">
                <a:solidFill>
                  <a:srgbClr val="002060"/>
                </a:solidFill>
                <a:latin typeface="Times New Roman" panose="02020603050405020304" pitchFamily="18" charset="0"/>
                <a:cs typeface="Times New Roman" panose="02020603050405020304" pitchFamily="18" charset="0"/>
              </a:rPr>
              <a:t>Seger</a:t>
            </a:r>
            <a:r>
              <a:rPr lang="cs-CZ" altLang="cs-CZ" sz="1800" dirty="0">
                <a:solidFill>
                  <a:srgbClr val="002060"/>
                </a:solidFill>
                <a:latin typeface="Times New Roman" panose="02020603050405020304" pitchFamily="18" charset="0"/>
                <a:cs typeface="Times New Roman" panose="02020603050405020304" pitchFamily="18" charset="0"/>
              </a:rPr>
              <a:t>, J., &amp; Fischer, A. J. (2007). </a:t>
            </a:r>
            <a:r>
              <a:rPr lang="cs-CZ" altLang="cs-CZ" sz="1800" i="1" dirty="0">
                <a:solidFill>
                  <a:srgbClr val="002060"/>
                </a:solidFill>
                <a:latin typeface="Times New Roman" panose="02020603050405020304" pitchFamily="18" charset="0"/>
                <a:cs typeface="Times New Roman" panose="02020603050405020304" pitchFamily="18" charset="0"/>
              </a:rPr>
              <a:t>Statistika pro ekonomy </a:t>
            </a:r>
            <a:r>
              <a:rPr lang="cs-CZ" altLang="cs-CZ" sz="1800" dirty="0">
                <a:solidFill>
                  <a:srgbClr val="002060"/>
                </a:solidFill>
                <a:latin typeface="Times New Roman" panose="02020603050405020304" pitchFamily="18" charset="0"/>
                <a:cs typeface="Times New Roman" panose="02020603050405020304" pitchFamily="18" charset="0"/>
              </a:rPr>
              <a:t>(8. vyd.). Professional </a:t>
            </a:r>
            <a:r>
              <a:rPr lang="cs-CZ" altLang="cs-CZ" sz="1800" dirty="0" err="1">
                <a:solidFill>
                  <a:srgbClr val="002060"/>
                </a:solidFill>
                <a:latin typeface="Times New Roman" panose="02020603050405020304" pitchFamily="18" charset="0"/>
                <a:cs typeface="Times New Roman" panose="02020603050405020304" pitchFamily="18" charset="0"/>
              </a:rPr>
              <a:t>Publishing</a:t>
            </a:r>
            <a:r>
              <a:rPr lang="cs-CZ" altLang="cs-CZ" sz="1800" dirty="0">
                <a:solidFill>
                  <a:srgbClr val="002060"/>
                </a:solidFill>
                <a:latin typeface="Times New Roman" panose="02020603050405020304" pitchFamily="18" charset="0"/>
                <a:cs typeface="Times New Roman" panose="02020603050405020304" pitchFamily="18" charset="0"/>
              </a:rPr>
              <a:t>.</a:t>
            </a:r>
          </a:p>
          <a:p>
            <a:pPr algn="just">
              <a:spcBef>
                <a:spcPts val="600"/>
              </a:spcBef>
            </a:pPr>
            <a:r>
              <a:rPr lang="cs-CZ" altLang="cs-CZ" sz="1800" dirty="0">
                <a:solidFill>
                  <a:srgbClr val="002060"/>
                </a:solidFill>
                <a:latin typeface="Times New Roman" panose="02020603050405020304" pitchFamily="18" charset="0"/>
                <a:cs typeface="Times New Roman" panose="02020603050405020304" pitchFamily="18" charset="0"/>
              </a:rPr>
              <a:t>[3]	Machková, H. (2021). </a:t>
            </a:r>
            <a:r>
              <a:rPr lang="cs-CZ" altLang="cs-CZ" sz="1800" i="1" dirty="0">
                <a:solidFill>
                  <a:srgbClr val="002060"/>
                </a:solidFill>
                <a:latin typeface="Times New Roman" panose="02020603050405020304" pitchFamily="18" charset="0"/>
                <a:cs typeface="Times New Roman" panose="02020603050405020304" pitchFamily="18" charset="0"/>
              </a:rPr>
              <a:t>Mezinárodní marketing </a:t>
            </a:r>
            <a:r>
              <a:rPr lang="cs-CZ" altLang="cs-CZ" sz="1800" dirty="0">
                <a:solidFill>
                  <a:srgbClr val="002060"/>
                </a:solidFill>
                <a:latin typeface="Times New Roman" panose="02020603050405020304" pitchFamily="18" charset="0"/>
                <a:cs typeface="Times New Roman" panose="02020603050405020304" pitchFamily="18" charset="0"/>
              </a:rPr>
              <a:t>(5. vyd.). </a:t>
            </a:r>
            <a:r>
              <a:rPr lang="cs-CZ" altLang="cs-CZ" sz="1800" dirty="0" err="1">
                <a:solidFill>
                  <a:srgbClr val="002060"/>
                </a:solidFill>
                <a:latin typeface="Times New Roman" panose="02020603050405020304" pitchFamily="18" charset="0"/>
                <a:cs typeface="Times New Roman" panose="02020603050405020304" pitchFamily="18" charset="0"/>
              </a:rPr>
              <a:t>Grada</a:t>
            </a:r>
            <a:r>
              <a:rPr lang="cs-CZ" altLang="cs-CZ" sz="1800" dirty="0">
                <a:solidFill>
                  <a:srgbClr val="002060"/>
                </a:solidFill>
                <a:latin typeface="Times New Roman" panose="02020603050405020304" pitchFamily="18" charset="0"/>
                <a:cs typeface="Times New Roman" panose="02020603050405020304" pitchFamily="18" charset="0"/>
              </a:rPr>
              <a:t> </a:t>
            </a:r>
            <a:r>
              <a:rPr lang="cs-CZ" altLang="cs-CZ" sz="1800" dirty="0" err="1">
                <a:solidFill>
                  <a:srgbClr val="002060"/>
                </a:solidFill>
                <a:latin typeface="Times New Roman" panose="02020603050405020304" pitchFamily="18" charset="0"/>
                <a:cs typeface="Times New Roman" panose="02020603050405020304" pitchFamily="18" charset="0"/>
              </a:rPr>
              <a:t>Publishing</a:t>
            </a:r>
            <a:r>
              <a:rPr lang="cs-CZ" altLang="cs-CZ" sz="1800" dirty="0">
                <a:solidFill>
                  <a:srgbClr val="002060"/>
                </a:solidFill>
                <a:latin typeface="Times New Roman" panose="02020603050405020304" pitchFamily="18" charset="0"/>
                <a:cs typeface="Times New Roman" panose="02020603050405020304" pitchFamily="18" charset="0"/>
              </a:rPr>
              <a:t>.</a:t>
            </a:r>
          </a:p>
          <a:p>
            <a:pPr algn="just">
              <a:spcBef>
                <a:spcPts val="600"/>
              </a:spcBef>
            </a:pPr>
            <a:r>
              <a:rPr lang="cs-CZ" altLang="cs-CZ" sz="1800" dirty="0">
                <a:solidFill>
                  <a:srgbClr val="002060"/>
                </a:solidFill>
                <a:latin typeface="Times New Roman" panose="02020603050405020304" pitchFamily="18" charset="0"/>
                <a:cs typeface="Times New Roman" panose="02020603050405020304" pitchFamily="18" charset="0"/>
              </a:rPr>
              <a:t>[4]	</a:t>
            </a:r>
            <a:r>
              <a:rPr lang="cs-CZ" altLang="cs-CZ" sz="1800" dirty="0" err="1">
                <a:solidFill>
                  <a:srgbClr val="002060"/>
                </a:solidFill>
                <a:latin typeface="Times New Roman" panose="02020603050405020304" pitchFamily="18" charset="0"/>
                <a:cs typeface="Times New Roman" panose="02020603050405020304" pitchFamily="18" charset="0"/>
              </a:rPr>
              <a:t>Matisko</a:t>
            </a:r>
            <a:r>
              <a:rPr lang="cs-CZ" altLang="cs-CZ" sz="1800" dirty="0">
                <a:solidFill>
                  <a:srgbClr val="002060"/>
                </a:solidFill>
                <a:latin typeface="Times New Roman" panose="02020603050405020304" pitchFamily="18" charset="0"/>
                <a:cs typeface="Times New Roman" panose="02020603050405020304" pitchFamily="18" charset="0"/>
              </a:rPr>
              <a:t>, P., Boháček, J., &amp; </a:t>
            </a:r>
            <a:r>
              <a:rPr lang="cs-CZ" altLang="cs-CZ" sz="1800" dirty="0" err="1">
                <a:solidFill>
                  <a:srgbClr val="002060"/>
                </a:solidFill>
                <a:latin typeface="Times New Roman" panose="02020603050405020304" pitchFamily="18" charset="0"/>
                <a:cs typeface="Times New Roman" panose="02020603050405020304" pitchFamily="18" charset="0"/>
              </a:rPr>
              <a:t>Stromko</a:t>
            </a:r>
            <a:r>
              <a:rPr lang="cs-CZ" altLang="cs-CZ" sz="1800" dirty="0">
                <a:solidFill>
                  <a:srgbClr val="002060"/>
                </a:solidFill>
                <a:latin typeface="Times New Roman" panose="02020603050405020304" pitchFamily="18" charset="0"/>
                <a:cs typeface="Times New Roman" panose="02020603050405020304" pitchFamily="18" charset="0"/>
              </a:rPr>
              <a:t>, B. (2021). </a:t>
            </a:r>
            <a:r>
              <a:rPr lang="cs-CZ" altLang="cs-CZ" sz="1800" i="1" dirty="0">
                <a:solidFill>
                  <a:srgbClr val="002060"/>
                </a:solidFill>
                <a:latin typeface="Times New Roman" panose="02020603050405020304" pitchFamily="18" charset="0"/>
                <a:cs typeface="Times New Roman" panose="02020603050405020304" pitchFamily="18" charset="0"/>
              </a:rPr>
              <a:t>Marketingová strategie a plánování.</a:t>
            </a:r>
            <a:r>
              <a:rPr lang="cs-CZ" altLang="cs-CZ" sz="1800" dirty="0">
                <a:solidFill>
                  <a:srgbClr val="002060"/>
                </a:solidFill>
                <a:latin typeface="Times New Roman" panose="02020603050405020304" pitchFamily="18" charset="0"/>
                <a:cs typeface="Times New Roman" panose="02020603050405020304" pitchFamily="18" charset="0"/>
              </a:rPr>
              <a:t> Vysoká škola ekonomie a managementu.</a:t>
            </a:r>
          </a:p>
          <a:p>
            <a:pPr algn="just">
              <a:spcBef>
                <a:spcPts val="600"/>
              </a:spcBef>
            </a:pPr>
            <a:r>
              <a:rPr lang="cs-CZ" altLang="cs-CZ" sz="1800" dirty="0">
                <a:solidFill>
                  <a:srgbClr val="002060"/>
                </a:solidFill>
                <a:latin typeface="Times New Roman" panose="02020603050405020304" pitchFamily="18" charset="0"/>
                <a:cs typeface="Times New Roman" panose="02020603050405020304" pitchFamily="18" charset="0"/>
              </a:rPr>
              <a:t>[5]	</a:t>
            </a:r>
            <a:r>
              <a:rPr lang="cs-CZ" altLang="cs-CZ" sz="1800" dirty="0" err="1">
                <a:solidFill>
                  <a:srgbClr val="002060"/>
                </a:solidFill>
                <a:latin typeface="Times New Roman" panose="02020603050405020304" pitchFamily="18" charset="0"/>
                <a:cs typeface="Times New Roman" panose="02020603050405020304" pitchFamily="18" charset="0"/>
              </a:rPr>
              <a:t>Vernimmen</a:t>
            </a:r>
            <a:r>
              <a:rPr lang="cs-CZ" altLang="cs-CZ" sz="1800" dirty="0">
                <a:solidFill>
                  <a:srgbClr val="002060"/>
                </a:solidFill>
                <a:latin typeface="Times New Roman" panose="02020603050405020304" pitchFamily="18" charset="0"/>
                <a:cs typeface="Times New Roman" panose="02020603050405020304" pitchFamily="18" charset="0"/>
              </a:rPr>
              <a:t>, P., </a:t>
            </a:r>
            <a:r>
              <a:rPr lang="cs-CZ" altLang="cs-CZ" sz="1800" dirty="0" err="1">
                <a:solidFill>
                  <a:srgbClr val="002060"/>
                </a:solidFill>
                <a:latin typeface="Times New Roman" panose="02020603050405020304" pitchFamily="18" charset="0"/>
                <a:cs typeface="Times New Roman" panose="02020603050405020304" pitchFamily="18" charset="0"/>
              </a:rPr>
              <a:t>Quiry</a:t>
            </a:r>
            <a:r>
              <a:rPr lang="cs-CZ" altLang="cs-CZ" sz="1800" dirty="0">
                <a:solidFill>
                  <a:srgbClr val="002060"/>
                </a:solidFill>
                <a:latin typeface="Times New Roman" panose="02020603050405020304" pitchFamily="18" charset="0"/>
                <a:cs typeface="Times New Roman" panose="02020603050405020304" pitchFamily="18" charset="0"/>
              </a:rPr>
              <a:t>, P., &amp; </a:t>
            </a:r>
            <a:r>
              <a:rPr lang="cs-CZ" altLang="cs-CZ" sz="1800" dirty="0" err="1">
                <a:solidFill>
                  <a:srgbClr val="002060"/>
                </a:solidFill>
                <a:latin typeface="Times New Roman" panose="02020603050405020304" pitchFamily="18" charset="0"/>
                <a:cs typeface="Times New Roman" panose="02020603050405020304" pitchFamily="18" charset="0"/>
              </a:rPr>
              <a:t>Le</a:t>
            </a:r>
            <a:r>
              <a:rPr lang="cs-CZ" altLang="cs-CZ" sz="1800" dirty="0">
                <a:solidFill>
                  <a:srgbClr val="002060"/>
                </a:solidFill>
                <a:latin typeface="Times New Roman" panose="02020603050405020304" pitchFamily="18" charset="0"/>
                <a:cs typeface="Times New Roman" panose="02020603050405020304" pitchFamily="18" charset="0"/>
              </a:rPr>
              <a:t> </a:t>
            </a:r>
            <a:r>
              <a:rPr lang="cs-CZ" altLang="cs-CZ" sz="1800" dirty="0" err="1">
                <a:solidFill>
                  <a:srgbClr val="002060"/>
                </a:solidFill>
                <a:latin typeface="Times New Roman" panose="02020603050405020304" pitchFamily="18" charset="0"/>
                <a:cs typeface="Times New Roman" panose="02020603050405020304" pitchFamily="18" charset="0"/>
              </a:rPr>
              <a:t>Fur</a:t>
            </a:r>
            <a:r>
              <a:rPr lang="cs-CZ" altLang="cs-CZ" sz="1800" dirty="0">
                <a:solidFill>
                  <a:srgbClr val="002060"/>
                </a:solidFill>
                <a:latin typeface="Times New Roman" panose="02020603050405020304" pitchFamily="18" charset="0"/>
                <a:cs typeface="Times New Roman" panose="02020603050405020304" pitchFamily="18" charset="0"/>
              </a:rPr>
              <a:t>, Y. (2022). </a:t>
            </a:r>
            <a:r>
              <a:rPr lang="cs-CZ" altLang="cs-CZ" sz="1800" i="1" dirty="0" err="1">
                <a:solidFill>
                  <a:srgbClr val="002060"/>
                </a:solidFill>
                <a:latin typeface="Times New Roman" panose="02020603050405020304" pitchFamily="18" charset="0"/>
                <a:cs typeface="Times New Roman" panose="02020603050405020304" pitchFamily="18" charset="0"/>
              </a:rPr>
              <a:t>Corporate</a:t>
            </a:r>
            <a:r>
              <a:rPr lang="cs-CZ" altLang="cs-CZ" sz="1800" i="1" dirty="0">
                <a:solidFill>
                  <a:srgbClr val="002060"/>
                </a:solidFill>
                <a:latin typeface="Times New Roman" panose="02020603050405020304" pitchFamily="18" charset="0"/>
                <a:cs typeface="Times New Roman" panose="02020603050405020304" pitchFamily="18" charset="0"/>
              </a:rPr>
              <a:t> Finance: </a:t>
            </a:r>
            <a:r>
              <a:rPr lang="cs-CZ" altLang="cs-CZ" sz="1800" i="1" dirty="0" err="1">
                <a:solidFill>
                  <a:srgbClr val="002060"/>
                </a:solidFill>
                <a:latin typeface="Times New Roman" panose="02020603050405020304" pitchFamily="18" charset="0"/>
                <a:cs typeface="Times New Roman" panose="02020603050405020304" pitchFamily="18" charset="0"/>
              </a:rPr>
              <a:t>Theory</a:t>
            </a:r>
            <a:r>
              <a:rPr lang="cs-CZ" altLang="cs-CZ" sz="1800" i="1" dirty="0">
                <a:solidFill>
                  <a:srgbClr val="002060"/>
                </a:solidFill>
                <a:latin typeface="Times New Roman" panose="02020603050405020304" pitchFamily="18" charset="0"/>
                <a:cs typeface="Times New Roman" panose="02020603050405020304" pitchFamily="18" charset="0"/>
              </a:rPr>
              <a:t> and </a:t>
            </a:r>
            <a:r>
              <a:rPr lang="cs-CZ" altLang="cs-CZ" sz="1800" i="1" dirty="0" err="1">
                <a:solidFill>
                  <a:srgbClr val="002060"/>
                </a:solidFill>
                <a:latin typeface="Times New Roman" panose="02020603050405020304" pitchFamily="18" charset="0"/>
                <a:cs typeface="Times New Roman" panose="02020603050405020304" pitchFamily="18" charset="0"/>
              </a:rPr>
              <a:t>Practice</a:t>
            </a:r>
            <a:r>
              <a:rPr lang="cs-CZ" altLang="cs-CZ" sz="1800" i="1" dirty="0">
                <a:solidFill>
                  <a:srgbClr val="002060"/>
                </a:solidFill>
                <a:latin typeface="Times New Roman" panose="02020603050405020304" pitchFamily="18" charset="0"/>
                <a:cs typeface="Times New Roman" panose="02020603050405020304" pitchFamily="18" charset="0"/>
              </a:rPr>
              <a:t>. </a:t>
            </a:r>
            <a:r>
              <a:rPr lang="cs-CZ" altLang="cs-CZ" sz="1800" dirty="0" err="1">
                <a:solidFill>
                  <a:srgbClr val="002060"/>
                </a:solidFill>
                <a:latin typeface="Times New Roman" panose="02020603050405020304" pitchFamily="18" charset="0"/>
                <a:cs typeface="Times New Roman" panose="02020603050405020304" pitchFamily="18" charset="0"/>
              </a:rPr>
              <a:t>Wiley</a:t>
            </a:r>
            <a:r>
              <a:rPr lang="cs-CZ" altLang="cs-CZ" sz="1800" dirty="0">
                <a:solidFill>
                  <a:srgbClr val="002060"/>
                </a:solidFill>
                <a:latin typeface="Times New Roman" panose="02020603050405020304" pitchFamily="18" charset="0"/>
                <a:cs typeface="Times New Roman" panose="02020603050405020304" pitchFamily="18" charset="0"/>
              </a:rPr>
              <a:t>.</a:t>
            </a:r>
          </a:p>
        </p:txBody>
      </p:sp>
      <p:sp>
        <p:nvSpPr>
          <p:cNvPr id="6" name="Nadpis 5"/>
          <p:cNvSpPr>
            <a:spLocks noGrp="1"/>
          </p:cNvSpPr>
          <p:nvPr>
            <p:ph type="title"/>
          </p:nvPr>
        </p:nvSpPr>
        <p:spPr>
          <a:xfrm>
            <a:off x="179512" y="195487"/>
            <a:ext cx="7632848" cy="504056"/>
          </a:xfrm>
        </p:spPr>
        <p:txBody>
          <a:bodyPr/>
          <a:lstStyle/>
          <a:p>
            <a:r>
              <a:rPr lang="cs-CZ" sz="2800" b="1" dirty="0"/>
              <a:t> Seznam literatury – kniha, učebnice atd. </a:t>
            </a:r>
          </a:p>
        </p:txBody>
      </p:sp>
    </p:spTree>
    <p:extLst>
      <p:ext uri="{BB962C8B-B14F-4D97-AF65-F5344CB8AC3E}">
        <p14:creationId xmlns:p14="http://schemas.microsoft.com/office/powerpoint/2010/main" val="39164984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843558"/>
            <a:ext cx="8784976" cy="3744416"/>
          </a:xfrm>
          <a:prstGeom prst="rect">
            <a:avLst/>
          </a:prstGeom>
        </p:spPr>
        <p:txBody>
          <a:bodyPr>
            <a:noAutofit/>
          </a:bodyPr>
          <a:lstStyle/>
          <a:p>
            <a:pPr algn="just">
              <a:spcBef>
                <a:spcPts val="600"/>
              </a:spcBef>
            </a:pPr>
            <a:r>
              <a:rPr lang="cs-CZ" altLang="cs-CZ" sz="2000" dirty="0">
                <a:solidFill>
                  <a:srgbClr val="FF0000"/>
                </a:solidFill>
                <a:latin typeface="Times New Roman" panose="02020603050405020304" pitchFamily="18" charset="0"/>
                <a:cs typeface="Times New Roman" panose="02020603050405020304" pitchFamily="18" charset="0"/>
              </a:rPr>
              <a:t>Příjmení, J. (rok). </a:t>
            </a:r>
            <a:r>
              <a:rPr lang="cs-CZ" altLang="cs-CZ" sz="2000" i="1" dirty="0">
                <a:solidFill>
                  <a:srgbClr val="FF0000"/>
                </a:solidFill>
                <a:latin typeface="Times New Roman" panose="02020603050405020304" pitchFamily="18" charset="0"/>
                <a:cs typeface="Times New Roman" panose="02020603050405020304" pitchFamily="18" charset="0"/>
              </a:rPr>
              <a:t>Název knihy. </a:t>
            </a:r>
            <a:r>
              <a:rPr lang="cs-CZ" altLang="cs-CZ" sz="2000" dirty="0">
                <a:solidFill>
                  <a:srgbClr val="FF0000"/>
                </a:solidFill>
                <a:latin typeface="Times New Roman" panose="02020603050405020304" pitchFamily="18" charset="0"/>
                <a:cs typeface="Times New Roman" panose="02020603050405020304" pitchFamily="18" charset="0"/>
              </a:rPr>
              <a:t>Vydavatel. DOI/URL</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[6]	</a:t>
            </a:r>
            <a:r>
              <a:rPr lang="cs-CZ" altLang="cs-CZ" sz="1700" dirty="0" err="1">
                <a:solidFill>
                  <a:srgbClr val="002060"/>
                </a:solidFill>
                <a:latin typeface="Times New Roman" panose="02020603050405020304" pitchFamily="18" charset="0"/>
                <a:cs typeface="Times New Roman" panose="02020603050405020304" pitchFamily="18" charset="0"/>
              </a:rPr>
              <a:t>Eco</a:t>
            </a:r>
            <a:r>
              <a:rPr lang="cs-CZ" altLang="cs-CZ" sz="1700" dirty="0">
                <a:solidFill>
                  <a:srgbClr val="002060"/>
                </a:solidFill>
                <a:latin typeface="Times New Roman" panose="02020603050405020304" pitchFamily="18" charset="0"/>
                <a:cs typeface="Times New Roman" panose="02020603050405020304" pitchFamily="18" charset="0"/>
              </a:rPr>
              <a:t>, U., </a:t>
            </a:r>
            <a:r>
              <a:rPr lang="cs-CZ" altLang="cs-CZ" sz="1700" dirty="0" err="1">
                <a:solidFill>
                  <a:srgbClr val="002060"/>
                </a:solidFill>
                <a:latin typeface="Times New Roman" panose="02020603050405020304" pitchFamily="18" charset="0"/>
                <a:cs typeface="Times New Roman" panose="02020603050405020304" pitchFamily="18" charset="0"/>
              </a:rPr>
              <a:t>Mongiat</a:t>
            </a:r>
            <a:r>
              <a:rPr lang="cs-CZ" altLang="cs-CZ" sz="1700" dirty="0">
                <a:solidFill>
                  <a:srgbClr val="002060"/>
                </a:solidFill>
                <a:latin typeface="Times New Roman" panose="02020603050405020304" pitchFamily="18" charset="0"/>
                <a:cs typeface="Times New Roman" panose="02020603050405020304" pitchFamily="18" charset="0"/>
              </a:rPr>
              <a:t> </a:t>
            </a:r>
            <a:r>
              <a:rPr lang="cs-CZ" altLang="cs-CZ" sz="1700" dirty="0" err="1">
                <a:solidFill>
                  <a:srgbClr val="002060"/>
                </a:solidFill>
                <a:latin typeface="Times New Roman" panose="02020603050405020304" pitchFamily="18" charset="0"/>
                <a:cs typeface="Times New Roman" panose="02020603050405020304" pitchFamily="18" charset="0"/>
              </a:rPr>
              <a:t>Farina</a:t>
            </a:r>
            <a:r>
              <a:rPr lang="cs-CZ" altLang="cs-CZ" sz="1700" dirty="0">
                <a:solidFill>
                  <a:srgbClr val="002060"/>
                </a:solidFill>
                <a:latin typeface="Times New Roman" panose="02020603050405020304" pitchFamily="18" charset="0"/>
                <a:cs typeface="Times New Roman" panose="02020603050405020304" pitchFamily="18" charset="0"/>
              </a:rPr>
              <a:t>, C., </a:t>
            </a:r>
            <a:r>
              <a:rPr lang="cs-CZ" altLang="cs-CZ" sz="1700" dirty="0" err="1">
                <a:solidFill>
                  <a:srgbClr val="002060"/>
                </a:solidFill>
                <a:latin typeface="Times New Roman" panose="02020603050405020304" pitchFamily="18" charset="0"/>
                <a:cs typeface="Times New Roman" panose="02020603050405020304" pitchFamily="18" charset="0"/>
              </a:rPr>
              <a:t>Farina</a:t>
            </a:r>
            <a:r>
              <a:rPr lang="cs-CZ" altLang="cs-CZ" sz="1700" dirty="0">
                <a:solidFill>
                  <a:srgbClr val="002060"/>
                </a:solidFill>
                <a:latin typeface="Times New Roman" panose="02020603050405020304" pitchFamily="18" charset="0"/>
                <a:cs typeface="Times New Roman" panose="02020603050405020304" pitchFamily="18" charset="0"/>
              </a:rPr>
              <a:t> G., &amp; </a:t>
            </a:r>
            <a:r>
              <a:rPr lang="cs-CZ" altLang="cs-CZ" sz="1700" dirty="0" err="1">
                <a:solidFill>
                  <a:srgbClr val="002060"/>
                </a:solidFill>
                <a:latin typeface="Times New Roman" panose="02020603050405020304" pitchFamily="18" charset="0"/>
                <a:cs typeface="Times New Roman" panose="02020603050405020304" pitchFamily="18" charset="0"/>
              </a:rPr>
              <a:t>Erspamer</a:t>
            </a:r>
            <a:r>
              <a:rPr lang="cs-CZ" altLang="cs-CZ" sz="1700" dirty="0">
                <a:solidFill>
                  <a:srgbClr val="002060"/>
                </a:solidFill>
                <a:latin typeface="Times New Roman" panose="02020603050405020304" pitchFamily="18" charset="0"/>
                <a:cs typeface="Times New Roman" panose="02020603050405020304" pitchFamily="18" charset="0"/>
              </a:rPr>
              <a:t> F. (2015). </a:t>
            </a:r>
            <a:r>
              <a:rPr lang="cs-CZ" altLang="cs-CZ" sz="1700" i="1" dirty="0" err="1">
                <a:solidFill>
                  <a:srgbClr val="002060"/>
                </a:solidFill>
                <a:latin typeface="Times New Roman" panose="02020603050405020304" pitchFamily="18" charset="0"/>
                <a:cs typeface="Times New Roman" panose="02020603050405020304" pitchFamily="18" charset="0"/>
              </a:rPr>
              <a:t>How</a:t>
            </a:r>
            <a:r>
              <a:rPr lang="cs-CZ" altLang="cs-CZ" sz="1700" i="1" dirty="0">
                <a:solidFill>
                  <a:srgbClr val="002060"/>
                </a:solidFill>
                <a:latin typeface="Times New Roman" panose="02020603050405020304" pitchFamily="18" charset="0"/>
                <a:cs typeface="Times New Roman" panose="02020603050405020304" pitchFamily="18" charset="0"/>
              </a:rPr>
              <a:t> to </a:t>
            </a:r>
            <a:r>
              <a:rPr lang="cs-CZ" altLang="cs-CZ" sz="1700" i="1" dirty="0" err="1">
                <a:solidFill>
                  <a:srgbClr val="002060"/>
                </a:solidFill>
                <a:latin typeface="Times New Roman" panose="02020603050405020304" pitchFamily="18" charset="0"/>
                <a:cs typeface="Times New Roman" panose="02020603050405020304" pitchFamily="18" charset="0"/>
              </a:rPr>
              <a:t>write</a:t>
            </a:r>
            <a:r>
              <a:rPr lang="cs-CZ" altLang="cs-CZ" sz="1700" i="1" dirty="0">
                <a:solidFill>
                  <a:srgbClr val="002060"/>
                </a:solidFill>
                <a:latin typeface="Times New Roman" panose="02020603050405020304" pitchFamily="18" charset="0"/>
                <a:cs typeface="Times New Roman" panose="02020603050405020304" pitchFamily="18" charset="0"/>
              </a:rPr>
              <a:t> a thesis</a:t>
            </a:r>
            <a:r>
              <a:rPr lang="cs-CZ" altLang="cs-CZ" sz="1700" dirty="0">
                <a:solidFill>
                  <a:srgbClr val="002060"/>
                </a:solidFill>
                <a:latin typeface="Times New Roman" panose="02020603050405020304" pitchFamily="18" charset="0"/>
                <a:cs typeface="Times New Roman" panose="02020603050405020304" pitchFamily="18" charset="0"/>
              </a:rPr>
              <a:t>. MIT </a:t>
            </a:r>
            <a:r>
              <a:rPr lang="cs-CZ" altLang="cs-CZ" sz="1700" dirty="0" err="1">
                <a:solidFill>
                  <a:srgbClr val="002060"/>
                </a:solidFill>
                <a:latin typeface="Times New Roman" panose="02020603050405020304" pitchFamily="18" charset="0"/>
                <a:cs typeface="Times New Roman" panose="02020603050405020304" pitchFamily="18" charset="0"/>
              </a:rPr>
              <a:t>Press</a:t>
            </a:r>
            <a:r>
              <a:rPr lang="cs-CZ" altLang="cs-CZ" sz="1700" dirty="0">
                <a:solidFill>
                  <a:srgbClr val="002060"/>
                </a:solidFill>
                <a:latin typeface="Times New Roman" panose="02020603050405020304" pitchFamily="18" charset="0"/>
                <a:cs typeface="Times New Roman" panose="02020603050405020304" pitchFamily="18" charset="0"/>
              </a:rPr>
              <a:t>. </a:t>
            </a:r>
            <a:r>
              <a:rPr lang="cs-CZ" altLang="cs-CZ" sz="1700" u="sng" dirty="0">
                <a:solidFill>
                  <a:srgbClr val="002060"/>
                </a:solidFill>
                <a:latin typeface="Times New Roman" panose="02020603050405020304" pitchFamily="18" charset="0"/>
                <a:cs typeface="Times New Roman" panose="02020603050405020304" pitchFamily="18" charset="0"/>
              </a:rPr>
              <a:t>https://ebookcentral.proquest.com/lib/vsep/detail.action?docID=3339948 </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[7]	Hubinková, Z. (2008). </a:t>
            </a:r>
            <a:r>
              <a:rPr lang="cs-CZ" altLang="cs-CZ" sz="1700" i="1" dirty="0">
                <a:solidFill>
                  <a:srgbClr val="002060"/>
                </a:solidFill>
                <a:latin typeface="Times New Roman" panose="02020603050405020304" pitchFamily="18" charset="0"/>
                <a:cs typeface="Times New Roman" panose="02020603050405020304" pitchFamily="18" charset="0"/>
              </a:rPr>
              <a:t>Psychologie a sociologie ekonomického chování </a:t>
            </a:r>
            <a:r>
              <a:rPr lang="cs-CZ" altLang="cs-CZ" sz="1700" dirty="0">
                <a:solidFill>
                  <a:srgbClr val="002060"/>
                </a:solidFill>
                <a:latin typeface="Times New Roman" panose="02020603050405020304" pitchFamily="18" charset="0"/>
                <a:cs typeface="Times New Roman" panose="02020603050405020304" pitchFamily="18" charset="0"/>
              </a:rPr>
              <a:t>(3. akt., dopl. a </a:t>
            </a:r>
            <a:r>
              <a:rPr lang="cs-CZ" altLang="cs-CZ" sz="1700" dirty="0" err="1">
                <a:solidFill>
                  <a:srgbClr val="002060"/>
                </a:solidFill>
                <a:latin typeface="Times New Roman" panose="02020603050405020304" pitchFamily="18" charset="0"/>
                <a:cs typeface="Times New Roman" panose="02020603050405020304" pitchFamily="18" charset="0"/>
              </a:rPr>
              <a:t>přeprac</a:t>
            </a:r>
            <a:r>
              <a:rPr lang="cs-CZ" altLang="cs-CZ" sz="1700" dirty="0">
                <a:solidFill>
                  <a:srgbClr val="002060"/>
                </a:solidFill>
                <a:latin typeface="Times New Roman" panose="02020603050405020304" pitchFamily="18" charset="0"/>
                <a:cs typeface="Times New Roman" panose="02020603050405020304" pitchFamily="18" charset="0"/>
              </a:rPr>
              <a:t>. vyd.). </a:t>
            </a:r>
            <a:r>
              <a:rPr lang="cs-CZ" altLang="cs-CZ" sz="1700" dirty="0" err="1">
                <a:solidFill>
                  <a:srgbClr val="002060"/>
                </a:solidFill>
                <a:latin typeface="Times New Roman" panose="02020603050405020304" pitchFamily="18" charset="0"/>
                <a:cs typeface="Times New Roman" panose="02020603050405020304" pitchFamily="18" charset="0"/>
              </a:rPr>
              <a:t>Grada</a:t>
            </a:r>
            <a:r>
              <a:rPr lang="cs-CZ" altLang="cs-CZ" sz="1700" dirty="0">
                <a:solidFill>
                  <a:srgbClr val="002060"/>
                </a:solidFill>
                <a:latin typeface="Times New Roman" panose="02020603050405020304" pitchFamily="18" charset="0"/>
                <a:cs typeface="Times New Roman" panose="02020603050405020304" pitchFamily="18" charset="0"/>
              </a:rPr>
              <a:t>. </a:t>
            </a:r>
            <a:r>
              <a:rPr lang="cs-CZ" altLang="cs-CZ" sz="1700" u="sng" dirty="0">
                <a:solidFill>
                  <a:srgbClr val="002060"/>
                </a:solidFill>
                <a:latin typeface="Times New Roman" panose="02020603050405020304" pitchFamily="18" charset="0"/>
                <a:cs typeface="Times New Roman" panose="02020603050405020304" pitchFamily="18" charset="0"/>
              </a:rPr>
              <a:t>https://books.google.cz/books?id=PFxedT_gh1kC&amp;printsec=frontcover&amp;dq =ekonomick%C3%A1+sociologie&amp;hl=</a:t>
            </a:r>
            <a:r>
              <a:rPr lang="cs-CZ" altLang="cs-CZ" sz="1700" u="sng" dirty="0" err="1">
                <a:solidFill>
                  <a:srgbClr val="002060"/>
                </a:solidFill>
                <a:latin typeface="Times New Roman" panose="02020603050405020304" pitchFamily="18" charset="0"/>
                <a:cs typeface="Times New Roman" panose="02020603050405020304" pitchFamily="18" charset="0"/>
              </a:rPr>
              <a:t>cs&amp;sa</a:t>
            </a:r>
            <a:r>
              <a:rPr lang="cs-CZ" altLang="cs-CZ" sz="1700" u="sng" dirty="0">
                <a:solidFill>
                  <a:srgbClr val="002060"/>
                </a:solidFill>
                <a:latin typeface="Times New Roman" panose="02020603050405020304" pitchFamily="18" charset="0"/>
                <a:cs typeface="Times New Roman" panose="02020603050405020304" pitchFamily="18" charset="0"/>
              </a:rPr>
              <a:t>=</a:t>
            </a:r>
            <a:r>
              <a:rPr lang="cs-CZ" altLang="cs-CZ" sz="1700" u="sng" dirty="0" err="1">
                <a:solidFill>
                  <a:srgbClr val="002060"/>
                </a:solidFill>
                <a:latin typeface="Times New Roman" panose="02020603050405020304" pitchFamily="18" charset="0"/>
                <a:cs typeface="Times New Roman" panose="02020603050405020304" pitchFamily="18" charset="0"/>
              </a:rPr>
              <a:t>X&amp;redir_esc</a:t>
            </a:r>
            <a:r>
              <a:rPr lang="cs-CZ" altLang="cs-CZ" sz="1700" u="sng" dirty="0">
                <a:solidFill>
                  <a:srgbClr val="002060"/>
                </a:solidFill>
                <a:latin typeface="Times New Roman" panose="02020603050405020304" pitchFamily="18" charset="0"/>
                <a:cs typeface="Times New Roman" panose="02020603050405020304" pitchFamily="18" charset="0"/>
              </a:rPr>
              <a:t>=</a:t>
            </a:r>
            <a:r>
              <a:rPr lang="cs-CZ" altLang="cs-CZ" sz="1700" u="sng" dirty="0" err="1">
                <a:solidFill>
                  <a:srgbClr val="002060"/>
                </a:solidFill>
                <a:latin typeface="Times New Roman" panose="02020603050405020304" pitchFamily="18" charset="0"/>
                <a:cs typeface="Times New Roman" panose="02020603050405020304" pitchFamily="18" charset="0"/>
              </a:rPr>
              <a:t>y#v</a:t>
            </a:r>
            <a:r>
              <a:rPr lang="cs-CZ" altLang="cs-CZ" sz="1700" u="sng" dirty="0">
                <a:solidFill>
                  <a:srgbClr val="002060"/>
                </a:solidFill>
                <a:latin typeface="Times New Roman" panose="02020603050405020304" pitchFamily="18" charset="0"/>
                <a:cs typeface="Times New Roman" panose="02020603050405020304" pitchFamily="18" charset="0"/>
              </a:rPr>
              <a:t>=</a:t>
            </a:r>
            <a:r>
              <a:rPr lang="cs-CZ" altLang="cs-CZ" sz="1700" u="sng" dirty="0" err="1">
                <a:solidFill>
                  <a:srgbClr val="002060"/>
                </a:solidFill>
                <a:latin typeface="Times New Roman" panose="02020603050405020304" pitchFamily="18" charset="0"/>
                <a:cs typeface="Times New Roman" panose="02020603050405020304" pitchFamily="18" charset="0"/>
              </a:rPr>
              <a:t>onepage&amp;q</a:t>
            </a:r>
            <a:r>
              <a:rPr lang="cs-CZ" altLang="cs-CZ" sz="1700" u="sng" dirty="0">
                <a:solidFill>
                  <a:srgbClr val="002060"/>
                </a:solidFill>
                <a:latin typeface="Times New Roman" panose="02020603050405020304" pitchFamily="18" charset="0"/>
                <a:cs typeface="Times New Roman" panose="02020603050405020304" pitchFamily="18" charset="0"/>
              </a:rPr>
              <a:t>=ekonomick%C3%A1%20sociologie&amp;f=</a:t>
            </a:r>
            <a:r>
              <a:rPr lang="cs-CZ" altLang="cs-CZ" sz="1700" u="sng" dirty="0" err="1">
                <a:solidFill>
                  <a:srgbClr val="002060"/>
                </a:solidFill>
                <a:latin typeface="Times New Roman" panose="02020603050405020304" pitchFamily="18" charset="0"/>
                <a:cs typeface="Times New Roman" panose="02020603050405020304" pitchFamily="18" charset="0"/>
              </a:rPr>
              <a:t>false</a:t>
            </a:r>
            <a:endParaRPr lang="cs-CZ" altLang="cs-CZ" sz="1700" u="sng" dirty="0">
              <a:solidFill>
                <a:srgbClr val="002060"/>
              </a:solidFill>
              <a:latin typeface="Times New Roman" panose="02020603050405020304" pitchFamily="18" charset="0"/>
              <a:cs typeface="Times New Roman" panose="02020603050405020304" pitchFamily="18" charset="0"/>
            </a:endParaRP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[8]	</a:t>
            </a:r>
            <a:r>
              <a:rPr lang="cs-CZ" altLang="cs-CZ" sz="1700" dirty="0" err="1">
                <a:solidFill>
                  <a:srgbClr val="002060"/>
                </a:solidFill>
                <a:latin typeface="Times New Roman" panose="02020603050405020304" pitchFamily="18" charset="0"/>
                <a:cs typeface="Times New Roman" panose="02020603050405020304" pitchFamily="18" charset="0"/>
              </a:rPr>
              <a:t>Murdock</a:t>
            </a:r>
            <a:r>
              <a:rPr lang="cs-CZ" altLang="cs-CZ" sz="1700" dirty="0">
                <a:solidFill>
                  <a:srgbClr val="002060"/>
                </a:solidFill>
                <a:latin typeface="Times New Roman" panose="02020603050405020304" pitchFamily="18" charset="0"/>
                <a:cs typeface="Times New Roman" panose="02020603050405020304" pitchFamily="18" charset="0"/>
              </a:rPr>
              <a:t>, M. C. (2013). </a:t>
            </a:r>
            <a:r>
              <a:rPr lang="cs-CZ" altLang="cs-CZ" sz="1700" i="1" dirty="0">
                <a:solidFill>
                  <a:srgbClr val="002060"/>
                </a:solidFill>
                <a:latin typeface="Times New Roman" panose="02020603050405020304" pitchFamily="18" charset="0"/>
                <a:cs typeface="Times New Roman" panose="02020603050405020304" pitchFamily="18" charset="0"/>
              </a:rPr>
              <a:t>Tax </a:t>
            </a:r>
            <a:r>
              <a:rPr lang="cs-CZ" altLang="cs-CZ" sz="1700" i="1" dirty="0" err="1">
                <a:solidFill>
                  <a:srgbClr val="002060"/>
                </a:solidFill>
                <a:latin typeface="Times New Roman" panose="02020603050405020304" pitchFamily="18" charset="0"/>
                <a:cs typeface="Times New Roman" panose="02020603050405020304" pitchFamily="18" charset="0"/>
              </a:rPr>
              <a:t>insight</a:t>
            </a:r>
            <a:r>
              <a:rPr lang="cs-CZ" altLang="cs-CZ" sz="1700" i="1" dirty="0">
                <a:solidFill>
                  <a:srgbClr val="002060"/>
                </a:solidFill>
                <a:latin typeface="Times New Roman" panose="02020603050405020304" pitchFamily="18" charset="0"/>
                <a:cs typeface="Times New Roman" panose="02020603050405020304" pitchFamily="18" charset="0"/>
              </a:rPr>
              <a:t>: </a:t>
            </a:r>
            <a:r>
              <a:rPr lang="cs-CZ" altLang="cs-CZ" sz="1700" i="1" dirty="0" err="1">
                <a:solidFill>
                  <a:srgbClr val="002060"/>
                </a:solidFill>
                <a:latin typeface="Times New Roman" panose="02020603050405020304" pitchFamily="18" charset="0"/>
                <a:cs typeface="Times New Roman" panose="02020603050405020304" pitchFamily="18" charset="0"/>
              </a:rPr>
              <a:t>for</a:t>
            </a:r>
            <a:r>
              <a:rPr lang="cs-CZ" altLang="cs-CZ" sz="1700" i="1" dirty="0">
                <a:solidFill>
                  <a:srgbClr val="002060"/>
                </a:solidFill>
                <a:latin typeface="Times New Roman" panose="02020603050405020304" pitchFamily="18" charset="0"/>
                <a:cs typeface="Times New Roman" panose="02020603050405020304" pitchFamily="18" charset="0"/>
              </a:rPr>
              <a:t> tax </a:t>
            </a:r>
            <a:r>
              <a:rPr lang="cs-CZ" altLang="cs-CZ" sz="1700" i="1" dirty="0" err="1">
                <a:solidFill>
                  <a:srgbClr val="002060"/>
                </a:solidFill>
                <a:latin typeface="Times New Roman" panose="02020603050405020304" pitchFamily="18" charset="0"/>
                <a:cs typeface="Times New Roman" panose="02020603050405020304" pitchFamily="18" charset="0"/>
              </a:rPr>
              <a:t>year</a:t>
            </a:r>
            <a:r>
              <a:rPr lang="cs-CZ" altLang="cs-CZ" sz="1700" i="1" dirty="0">
                <a:solidFill>
                  <a:srgbClr val="002060"/>
                </a:solidFill>
                <a:latin typeface="Times New Roman" panose="02020603050405020304" pitchFamily="18" charset="0"/>
                <a:cs typeface="Times New Roman" panose="02020603050405020304" pitchFamily="18" charset="0"/>
              </a:rPr>
              <a:t> 2013 and </a:t>
            </a:r>
            <a:r>
              <a:rPr lang="cs-CZ" altLang="cs-CZ" sz="1700" i="1" dirty="0" err="1">
                <a:solidFill>
                  <a:srgbClr val="002060"/>
                </a:solidFill>
                <a:latin typeface="Times New Roman" panose="02020603050405020304" pitchFamily="18" charset="0"/>
                <a:cs typeface="Times New Roman" panose="02020603050405020304" pitchFamily="18" charset="0"/>
              </a:rPr>
              <a:t>beyond</a:t>
            </a:r>
            <a:r>
              <a:rPr lang="cs-CZ" altLang="cs-CZ" sz="1700" i="1" dirty="0">
                <a:solidFill>
                  <a:srgbClr val="002060"/>
                </a:solidFill>
                <a:latin typeface="Times New Roman" panose="02020603050405020304" pitchFamily="18" charset="0"/>
                <a:cs typeface="Times New Roman" panose="02020603050405020304" pitchFamily="18" charset="0"/>
              </a:rPr>
              <a:t> </a:t>
            </a:r>
            <a:r>
              <a:rPr lang="cs-CZ" altLang="cs-CZ" sz="1700" dirty="0">
                <a:solidFill>
                  <a:srgbClr val="002060"/>
                </a:solidFill>
                <a:latin typeface="Times New Roman" panose="02020603050405020304" pitchFamily="18" charset="0"/>
                <a:cs typeface="Times New Roman" panose="02020603050405020304" pitchFamily="18" charset="0"/>
              </a:rPr>
              <a:t>(2nd </a:t>
            </a:r>
            <a:r>
              <a:rPr lang="cs-CZ" altLang="cs-CZ" sz="1700" dirty="0" err="1">
                <a:solidFill>
                  <a:srgbClr val="002060"/>
                </a:solidFill>
                <a:latin typeface="Times New Roman" panose="02020603050405020304" pitchFamily="18" charset="0"/>
                <a:cs typeface="Times New Roman" panose="02020603050405020304" pitchFamily="18" charset="0"/>
              </a:rPr>
              <a:t>ed</a:t>
            </a:r>
            <a:r>
              <a:rPr lang="cs-CZ" altLang="cs-CZ" sz="1700" dirty="0">
                <a:solidFill>
                  <a:srgbClr val="002060"/>
                </a:solidFill>
                <a:latin typeface="Times New Roman" panose="02020603050405020304" pitchFamily="18" charset="0"/>
                <a:cs typeface="Times New Roman" panose="02020603050405020304" pitchFamily="18" charset="0"/>
              </a:rPr>
              <a:t>.). </a:t>
            </a:r>
            <a:r>
              <a:rPr lang="cs-CZ" altLang="cs-CZ" sz="1700" dirty="0" err="1">
                <a:solidFill>
                  <a:srgbClr val="002060"/>
                </a:solidFill>
                <a:latin typeface="Times New Roman" panose="02020603050405020304" pitchFamily="18" charset="0"/>
                <a:cs typeface="Times New Roman" panose="02020603050405020304" pitchFamily="18" charset="0"/>
              </a:rPr>
              <a:t>Apress</a:t>
            </a:r>
            <a:r>
              <a:rPr lang="cs-CZ" altLang="cs-CZ" sz="1700" dirty="0">
                <a:solidFill>
                  <a:srgbClr val="002060"/>
                </a:solidFill>
                <a:latin typeface="Times New Roman" panose="02020603050405020304" pitchFamily="18" charset="0"/>
                <a:cs typeface="Times New Roman" panose="02020603050405020304" pitchFamily="18" charset="0"/>
              </a:rPr>
              <a:t>. </a:t>
            </a:r>
            <a:r>
              <a:rPr lang="cs-CZ" altLang="cs-CZ" sz="1700" u="sng" dirty="0">
                <a:solidFill>
                  <a:srgbClr val="002060"/>
                </a:solidFill>
                <a:latin typeface="Times New Roman" panose="02020603050405020304" pitchFamily="18" charset="0"/>
                <a:cs typeface="Times New Roman" panose="02020603050405020304" pitchFamily="18" charset="0"/>
              </a:rPr>
              <a:t>10.1007/978-1-4302-6311-1</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[9]	</a:t>
            </a:r>
            <a:r>
              <a:rPr lang="cs-CZ" altLang="cs-CZ" sz="1700" dirty="0" err="1">
                <a:solidFill>
                  <a:srgbClr val="002060"/>
                </a:solidFill>
                <a:latin typeface="Times New Roman" panose="02020603050405020304" pitchFamily="18" charset="0"/>
                <a:cs typeface="Times New Roman" panose="02020603050405020304" pitchFamily="18" charset="0"/>
              </a:rPr>
              <a:t>Norton</a:t>
            </a:r>
            <a:r>
              <a:rPr lang="cs-CZ" altLang="cs-CZ" sz="1700" dirty="0">
                <a:solidFill>
                  <a:srgbClr val="002060"/>
                </a:solidFill>
                <a:latin typeface="Times New Roman" panose="02020603050405020304" pitchFamily="18" charset="0"/>
                <a:cs typeface="Times New Roman" panose="02020603050405020304" pitchFamily="18" charset="0"/>
              </a:rPr>
              <a:t>, M. I., </a:t>
            </a:r>
            <a:r>
              <a:rPr lang="cs-CZ" altLang="cs-CZ" sz="1700" dirty="0" err="1">
                <a:solidFill>
                  <a:srgbClr val="002060"/>
                </a:solidFill>
                <a:latin typeface="Times New Roman" panose="02020603050405020304" pitchFamily="18" charset="0"/>
                <a:cs typeface="Times New Roman" panose="02020603050405020304" pitchFamily="18" charset="0"/>
              </a:rPr>
              <a:t>Rucker</a:t>
            </a:r>
            <a:r>
              <a:rPr lang="cs-CZ" altLang="cs-CZ" sz="1700" dirty="0">
                <a:solidFill>
                  <a:srgbClr val="002060"/>
                </a:solidFill>
                <a:latin typeface="Times New Roman" panose="02020603050405020304" pitchFamily="18" charset="0"/>
                <a:cs typeface="Times New Roman" panose="02020603050405020304" pitchFamily="18" charset="0"/>
              </a:rPr>
              <a:t>, D. D., &amp; </a:t>
            </a:r>
            <a:r>
              <a:rPr lang="cs-CZ" altLang="cs-CZ" sz="1700" dirty="0" err="1">
                <a:solidFill>
                  <a:srgbClr val="002060"/>
                </a:solidFill>
                <a:latin typeface="Times New Roman" panose="02020603050405020304" pitchFamily="18" charset="0"/>
                <a:cs typeface="Times New Roman" panose="02020603050405020304" pitchFamily="18" charset="0"/>
              </a:rPr>
              <a:t>Lamberton</a:t>
            </a:r>
            <a:r>
              <a:rPr lang="cs-CZ" altLang="cs-CZ" sz="1700" dirty="0">
                <a:solidFill>
                  <a:srgbClr val="002060"/>
                </a:solidFill>
                <a:latin typeface="Times New Roman" panose="02020603050405020304" pitchFamily="18" charset="0"/>
                <a:cs typeface="Times New Roman" panose="02020603050405020304" pitchFamily="18" charset="0"/>
              </a:rPr>
              <a:t>, C. (2015). </a:t>
            </a:r>
            <a:r>
              <a:rPr lang="cs-CZ" altLang="cs-CZ" sz="1700" dirty="0" err="1">
                <a:solidFill>
                  <a:srgbClr val="002060"/>
                </a:solidFill>
                <a:latin typeface="Times New Roman" panose="02020603050405020304" pitchFamily="18" charset="0"/>
                <a:cs typeface="Times New Roman" panose="02020603050405020304" pitchFamily="18" charset="0"/>
              </a:rPr>
              <a:t>Th</a:t>
            </a:r>
            <a:r>
              <a:rPr lang="cs-CZ" altLang="cs-CZ" sz="1700" i="1" dirty="0" err="1">
                <a:solidFill>
                  <a:srgbClr val="002060"/>
                </a:solidFill>
                <a:latin typeface="Times New Roman" panose="02020603050405020304" pitchFamily="18" charset="0"/>
                <a:cs typeface="Times New Roman" panose="02020603050405020304" pitchFamily="18" charset="0"/>
              </a:rPr>
              <a:t>e</a:t>
            </a:r>
            <a:r>
              <a:rPr lang="cs-CZ" altLang="cs-CZ" sz="1700" i="1" dirty="0">
                <a:solidFill>
                  <a:srgbClr val="002060"/>
                </a:solidFill>
                <a:latin typeface="Times New Roman" panose="02020603050405020304" pitchFamily="18" charset="0"/>
                <a:cs typeface="Times New Roman" panose="02020603050405020304" pitchFamily="18" charset="0"/>
              </a:rPr>
              <a:t> Cambridge handbook </a:t>
            </a:r>
            <a:r>
              <a:rPr lang="cs-CZ" altLang="cs-CZ" sz="1700" i="1" dirty="0" err="1">
                <a:solidFill>
                  <a:srgbClr val="002060"/>
                </a:solidFill>
                <a:latin typeface="Times New Roman" panose="02020603050405020304" pitchFamily="18" charset="0"/>
                <a:cs typeface="Times New Roman" panose="02020603050405020304" pitchFamily="18" charset="0"/>
              </a:rPr>
              <a:t>of</a:t>
            </a:r>
            <a:r>
              <a:rPr lang="cs-CZ" altLang="cs-CZ" sz="1700" i="1" dirty="0">
                <a:solidFill>
                  <a:srgbClr val="002060"/>
                </a:solidFill>
                <a:latin typeface="Times New Roman" panose="02020603050405020304" pitchFamily="18" charset="0"/>
                <a:cs typeface="Times New Roman" panose="02020603050405020304" pitchFamily="18" charset="0"/>
              </a:rPr>
              <a:t> </a:t>
            </a:r>
            <a:r>
              <a:rPr lang="cs-CZ" altLang="cs-CZ" sz="1700" i="1" dirty="0" err="1">
                <a:solidFill>
                  <a:srgbClr val="002060"/>
                </a:solidFill>
                <a:latin typeface="Times New Roman" panose="02020603050405020304" pitchFamily="18" charset="0"/>
                <a:cs typeface="Times New Roman" panose="02020603050405020304" pitchFamily="18" charset="0"/>
              </a:rPr>
              <a:t>consumer</a:t>
            </a:r>
            <a:r>
              <a:rPr lang="cs-CZ" altLang="cs-CZ" sz="1700" i="1" dirty="0">
                <a:solidFill>
                  <a:srgbClr val="002060"/>
                </a:solidFill>
                <a:latin typeface="Times New Roman" panose="02020603050405020304" pitchFamily="18" charset="0"/>
                <a:cs typeface="Times New Roman" panose="02020603050405020304" pitchFamily="18" charset="0"/>
              </a:rPr>
              <a:t> psychology</a:t>
            </a:r>
            <a:r>
              <a:rPr lang="cs-CZ" altLang="cs-CZ" sz="1700" dirty="0">
                <a:solidFill>
                  <a:srgbClr val="002060"/>
                </a:solidFill>
                <a:latin typeface="Times New Roman" panose="02020603050405020304" pitchFamily="18" charset="0"/>
                <a:cs typeface="Times New Roman" panose="02020603050405020304" pitchFamily="18" charset="0"/>
              </a:rPr>
              <a:t>. Cambridge University </a:t>
            </a:r>
            <a:r>
              <a:rPr lang="cs-CZ" altLang="cs-CZ" sz="1700" dirty="0" err="1">
                <a:solidFill>
                  <a:srgbClr val="002060"/>
                </a:solidFill>
                <a:latin typeface="Times New Roman" panose="02020603050405020304" pitchFamily="18" charset="0"/>
                <a:cs typeface="Times New Roman" panose="02020603050405020304" pitchFamily="18" charset="0"/>
              </a:rPr>
              <a:t>Press</a:t>
            </a:r>
            <a:r>
              <a:rPr lang="cs-CZ" altLang="cs-CZ" sz="1700" dirty="0">
                <a:solidFill>
                  <a:srgbClr val="002060"/>
                </a:solidFill>
                <a:latin typeface="Times New Roman" panose="02020603050405020304" pitchFamily="18" charset="0"/>
                <a:cs typeface="Times New Roman" panose="02020603050405020304" pitchFamily="18" charset="0"/>
              </a:rPr>
              <a:t>. </a:t>
            </a:r>
            <a:r>
              <a:rPr lang="cs-CZ" altLang="cs-CZ" sz="1700" u="sng" dirty="0">
                <a:solidFill>
                  <a:srgbClr val="002060"/>
                </a:solidFill>
                <a:latin typeface="Times New Roman" panose="02020603050405020304" pitchFamily="18" charset="0"/>
                <a:cs typeface="Times New Roman" panose="02020603050405020304" pitchFamily="18" charset="0"/>
              </a:rPr>
              <a:t>https://doi.org/10.1017/CBO9781107706552 </a:t>
            </a:r>
          </a:p>
        </p:txBody>
      </p:sp>
      <p:sp>
        <p:nvSpPr>
          <p:cNvPr id="6" name="Nadpis 5"/>
          <p:cNvSpPr>
            <a:spLocks noGrp="1"/>
          </p:cNvSpPr>
          <p:nvPr>
            <p:ph type="title"/>
          </p:nvPr>
        </p:nvSpPr>
        <p:spPr>
          <a:xfrm>
            <a:off x="179512" y="195487"/>
            <a:ext cx="7632848" cy="504056"/>
          </a:xfrm>
        </p:spPr>
        <p:txBody>
          <a:bodyPr/>
          <a:lstStyle/>
          <a:p>
            <a:r>
              <a:rPr lang="cs-CZ" sz="2800" b="1" dirty="0"/>
              <a:t> Seznam literatury – e-kniha </a:t>
            </a:r>
          </a:p>
        </p:txBody>
      </p:sp>
    </p:spTree>
    <p:extLst>
      <p:ext uri="{BB962C8B-B14F-4D97-AF65-F5344CB8AC3E}">
        <p14:creationId xmlns:p14="http://schemas.microsoft.com/office/powerpoint/2010/main" val="29729515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1131590"/>
            <a:ext cx="8784976" cy="3456384"/>
          </a:xfrm>
          <a:prstGeom prst="rect">
            <a:avLst/>
          </a:prstGeom>
        </p:spPr>
        <p:txBody>
          <a:bodyPr>
            <a:noAutofit/>
          </a:bodyPr>
          <a:lstStyle/>
          <a:p>
            <a:pPr algn="just">
              <a:spcBef>
                <a:spcPts val="600"/>
              </a:spcBef>
            </a:pPr>
            <a:r>
              <a:rPr lang="cs-CZ" altLang="cs-CZ" sz="2000" dirty="0">
                <a:solidFill>
                  <a:srgbClr val="FF0000"/>
                </a:solidFill>
                <a:latin typeface="Times New Roman" panose="02020603050405020304" pitchFamily="18" charset="0"/>
                <a:cs typeface="Times New Roman" panose="02020603050405020304" pitchFamily="18" charset="0"/>
              </a:rPr>
              <a:t>Instituce. (rok). </a:t>
            </a:r>
            <a:r>
              <a:rPr lang="cs-CZ" altLang="cs-CZ" sz="2000" i="1" dirty="0">
                <a:solidFill>
                  <a:srgbClr val="FF0000"/>
                </a:solidFill>
                <a:latin typeface="Times New Roman" panose="02020603050405020304" pitchFamily="18" charset="0"/>
                <a:cs typeface="Times New Roman" panose="02020603050405020304" pitchFamily="18" charset="0"/>
              </a:rPr>
              <a:t>Název knihy/dokumentu</a:t>
            </a:r>
            <a:r>
              <a:rPr lang="cs-CZ" altLang="cs-CZ" sz="2000" dirty="0">
                <a:solidFill>
                  <a:srgbClr val="FF0000"/>
                </a:solidFill>
                <a:latin typeface="Times New Roman" panose="02020603050405020304" pitchFamily="18" charset="0"/>
                <a:cs typeface="Times New Roman" panose="02020603050405020304" pitchFamily="18" charset="0"/>
              </a:rPr>
              <a:t>. Vydavatel. DOI/URL</a:t>
            </a:r>
          </a:p>
          <a:p>
            <a:pPr algn="just">
              <a:spcBef>
                <a:spcPts val="600"/>
              </a:spcBef>
            </a:pPr>
            <a:r>
              <a:rPr lang="cs-CZ" altLang="cs-CZ" sz="2000" dirty="0">
                <a:solidFill>
                  <a:srgbClr val="002060"/>
                </a:solidFill>
                <a:latin typeface="Times New Roman" panose="02020603050405020304" pitchFamily="18" charset="0"/>
                <a:cs typeface="Times New Roman" panose="02020603050405020304" pitchFamily="18" charset="0"/>
              </a:rPr>
              <a:t>[10]	OECD. (2009). </a:t>
            </a:r>
            <a:r>
              <a:rPr lang="cs-CZ" altLang="cs-CZ" sz="2000" i="1" dirty="0" err="1">
                <a:solidFill>
                  <a:srgbClr val="002060"/>
                </a:solidFill>
                <a:latin typeface="Times New Roman" panose="02020603050405020304" pitchFamily="18" charset="0"/>
                <a:cs typeface="Times New Roman" panose="02020603050405020304" pitchFamily="18" charset="0"/>
              </a:rPr>
              <a:t>Creating</a:t>
            </a:r>
            <a:r>
              <a:rPr lang="cs-CZ" altLang="cs-CZ" sz="2000" i="1" dirty="0">
                <a:solidFill>
                  <a:srgbClr val="002060"/>
                </a:solidFill>
                <a:latin typeface="Times New Roman" panose="02020603050405020304" pitchFamily="18" charset="0"/>
                <a:cs typeface="Times New Roman" panose="02020603050405020304" pitchFamily="18" charset="0"/>
              </a:rPr>
              <a:t> </a:t>
            </a:r>
            <a:r>
              <a:rPr lang="cs-CZ" altLang="cs-CZ" sz="2000" i="1" dirty="0" err="1">
                <a:solidFill>
                  <a:srgbClr val="002060"/>
                </a:solidFill>
                <a:latin typeface="Times New Roman" panose="02020603050405020304" pitchFamily="18" charset="0"/>
                <a:cs typeface="Times New Roman" panose="02020603050405020304" pitchFamily="18" charset="0"/>
              </a:rPr>
              <a:t>effective</a:t>
            </a:r>
            <a:r>
              <a:rPr lang="cs-CZ" altLang="cs-CZ" sz="2000" i="1" dirty="0">
                <a:solidFill>
                  <a:srgbClr val="002060"/>
                </a:solidFill>
                <a:latin typeface="Times New Roman" panose="02020603050405020304" pitchFamily="18" charset="0"/>
                <a:cs typeface="Times New Roman" panose="02020603050405020304" pitchFamily="18" charset="0"/>
              </a:rPr>
              <a:t> </a:t>
            </a:r>
            <a:r>
              <a:rPr lang="cs-CZ" altLang="cs-CZ" sz="2000" i="1" dirty="0" err="1">
                <a:solidFill>
                  <a:srgbClr val="002060"/>
                </a:solidFill>
                <a:latin typeface="Times New Roman" panose="02020603050405020304" pitchFamily="18" charset="0"/>
                <a:cs typeface="Times New Roman" panose="02020603050405020304" pitchFamily="18" charset="0"/>
              </a:rPr>
              <a:t>teaching</a:t>
            </a:r>
            <a:r>
              <a:rPr lang="cs-CZ" altLang="cs-CZ" sz="2000" i="1" dirty="0">
                <a:solidFill>
                  <a:srgbClr val="002060"/>
                </a:solidFill>
                <a:latin typeface="Times New Roman" panose="02020603050405020304" pitchFamily="18" charset="0"/>
                <a:cs typeface="Times New Roman" panose="02020603050405020304" pitchFamily="18" charset="0"/>
              </a:rPr>
              <a:t> and </a:t>
            </a:r>
            <a:r>
              <a:rPr lang="cs-CZ" altLang="cs-CZ" sz="2000" i="1" dirty="0" err="1">
                <a:solidFill>
                  <a:srgbClr val="002060"/>
                </a:solidFill>
                <a:latin typeface="Times New Roman" panose="02020603050405020304" pitchFamily="18" charset="0"/>
                <a:cs typeface="Times New Roman" panose="02020603050405020304" pitchFamily="18" charset="0"/>
              </a:rPr>
              <a:t>learning</a:t>
            </a:r>
            <a:r>
              <a:rPr lang="cs-CZ" altLang="cs-CZ" sz="2000" i="1" dirty="0">
                <a:solidFill>
                  <a:srgbClr val="002060"/>
                </a:solidFill>
                <a:latin typeface="Times New Roman" panose="02020603050405020304" pitchFamily="18" charset="0"/>
                <a:cs typeface="Times New Roman" panose="02020603050405020304" pitchFamily="18" charset="0"/>
              </a:rPr>
              <a:t> </a:t>
            </a:r>
            <a:r>
              <a:rPr lang="cs-CZ" altLang="cs-CZ" sz="2000" i="1" dirty="0" err="1">
                <a:solidFill>
                  <a:srgbClr val="002060"/>
                </a:solidFill>
                <a:latin typeface="Times New Roman" panose="02020603050405020304" pitchFamily="18" charset="0"/>
                <a:cs typeface="Times New Roman" panose="02020603050405020304" pitchFamily="18" charset="0"/>
              </a:rPr>
              <a:t>environments</a:t>
            </a:r>
            <a:r>
              <a:rPr lang="cs-CZ" altLang="cs-CZ" sz="2000" i="1" dirty="0">
                <a:solidFill>
                  <a:srgbClr val="002060"/>
                </a:solidFill>
                <a:latin typeface="Times New Roman" panose="02020603050405020304" pitchFamily="18" charset="0"/>
                <a:cs typeface="Times New Roman" panose="02020603050405020304" pitchFamily="18" charset="0"/>
              </a:rPr>
              <a:t>: </a:t>
            </a:r>
            <a:r>
              <a:rPr lang="cs-CZ" altLang="cs-CZ" sz="2000" i="1" dirty="0" err="1">
                <a:solidFill>
                  <a:srgbClr val="002060"/>
                </a:solidFill>
                <a:latin typeface="Times New Roman" panose="02020603050405020304" pitchFamily="18" charset="0"/>
                <a:cs typeface="Times New Roman" panose="02020603050405020304" pitchFamily="18" charset="0"/>
              </a:rPr>
              <a:t>First</a:t>
            </a:r>
            <a:r>
              <a:rPr lang="cs-CZ" altLang="cs-CZ" sz="2000" i="1" dirty="0">
                <a:solidFill>
                  <a:srgbClr val="002060"/>
                </a:solidFill>
                <a:latin typeface="Times New Roman" panose="02020603050405020304" pitchFamily="18" charset="0"/>
                <a:cs typeface="Times New Roman" panose="02020603050405020304" pitchFamily="18" charset="0"/>
              </a:rPr>
              <a:t> </a:t>
            </a:r>
            <a:r>
              <a:rPr lang="cs-CZ" altLang="cs-CZ" sz="2000" i="1" dirty="0" err="1">
                <a:solidFill>
                  <a:srgbClr val="002060"/>
                </a:solidFill>
                <a:latin typeface="Times New Roman" panose="02020603050405020304" pitchFamily="18" charset="0"/>
                <a:cs typeface="Times New Roman" panose="02020603050405020304" pitchFamily="18" charset="0"/>
              </a:rPr>
              <a:t>results</a:t>
            </a:r>
            <a:r>
              <a:rPr lang="cs-CZ" altLang="cs-CZ" sz="2000" i="1" dirty="0">
                <a:solidFill>
                  <a:srgbClr val="002060"/>
                </a:solidFill>
                <a:latin typeface="Times New Roman" panose="02020603050405020304" pitchFamily="18" charset="0"/>
                <a:cs typeface="Times New Roman" panose="02020603050405020304" pitchFamily="18" charset="0"/>
              </a:rPr>
              <a:t> </a:t>
            </a:r>
            <a:r>
              <a:rPr lang="cs-CZ" altLang="cs-CZ" sz="2000" i="1" dirty="0" err="1">
                <a:solidFill>
                  <a:srgbClr val="002060"/>
                </a:solidFill>
                <a:latin typeface="Times New Roman" panose="02020603050405020304" pitchFamily="18" charset="0"/>
                <a:cs typeface="Times New Roman" panose="02020603050405020304" pitchFamily="18" charset="0"/>
              </a:rPr>
              <a:t>from</a:t>
            </a:r>
            <a:r>
              <a:rPr lang="cs-CZ" altLang="cs-CZ" sz="2000" i="1" dirty="0">
                <a:solidFill>
                  <a:srgbClr val="002060"/>
                </a:solidFill>
                <a:latin typeface="Times New Roman" panose="02020603050405020304" pitchFamily="18" charset="0"/>
                <a:cs typeface="Times New Roman" panose="02020603050405020304" pitchFamily="18" charset="0"/>
              </a:rPr>
              <a:t> TALIS</a:t>
            </a:r>
            <a:r>
              <a:rPr lang="cs-CZ" altLang="cs-CZ" sz="2000" dirty="0">
                <a:solidFill>
                  <a:srgbClr val="002060"/>
                </a:solidFill>
                <a:latin typeface="Times New Roman" panose="02020603050405020304" pitchFamily="18" charset="0"/>
                <a:cs typeface="Times New Roman" panose="02020603050405020304" pitchFamily="18" charset="0"/>
              </a:rPr>
              <a:t>. </a:t>
            </a:r>
            <a:r>
              <a:rPr lang="cs-CZ" altLang="cs-CZ" sz="2000" dirty="0" err="1">
                <a:solidFill>
                  <a:srgbClr val="002060"/>
                </a:solidFill>
                <a:latin typeface="Times New Roman" panose="02020603050405020304" pitchFamily="18" charset="0"/>
                <a:cs typeface="Times New Roman" panose="02020603050405020304" pitchFamily="18" charset="0"/>
              </a:rPr>
              <a:t>Organisation</a:t>
            </a:r>
            <a:r>
              <a:rPr lang="cs-CZ" altLang="cs-CZ" sz="2000" dirty="0">
                <a:solidFill>
                  <a:srgbClr val="002060"/>
                </a:solidFill>
                <a:latin typeface="Times New Roman" panose="02020603050405020304" pitchFamily="18" charset="0"/>
                <a:cs typeface="Times New Roman" panose="02020603050405020304" pitchFamily="18" charset="0"/>
              </a:rPr>
              <a:t> </a:t>
            </a:r>
            <a:r>
              <a:rPr lang="cs-CZ" altLang="cs-CZ" sz="2000" dirty="0" err="1">
                <a:solidFill>
                  <a:srgbClr val="002060"/>
                </a:solidFill>
                <a:latin typeface="Times New Roman" panose="02020603050405020304" pitchFamily="18" charset="0"/>
                <a:cs typeface="Times New Roman" panose="02020603050405020304" pitchFamily="18" charset="0"/>
              </a:rPr>
              <a:t>for</a:t>
            </a:r>
            <a:r>
              <a:rPr lang="cs-CZ" altLang="cs-CZ" sz="2000" dirty="0">
                <a:solidFill>
                  <a:srgbClr val="002060"/>
                </a:solidFill>
                <a:latin typeface="Times New Roman" panose="02020603050405020304" pitchFamily="18" charset="0"/>
                <a:cs typeface="Times New Roman" panose="02020603050405020304" pitchFamily="18" charset="0"/>
              </a:rPr>
              <a:t> </a:t>
            </a:r>
            <a:r>
              <a:rPr lang="cs-CZ" altLang="cs-CZ" sz="2000" dirty="0" err="1">
                <a:solidFill>
                  <a:srgbClr val="002060"/>
                </a:solidFill>
                <a:latin typeface="Times New Roman" panose="02020603050405020304" pitchFamily="18" charset="0"/>
                <a:cs typeface="Times New Roman" panose="02020603050405020304" pitchFamily="18" charset="0"/>
              </a:rPr>
              <a:t>Economic</a:t>
            </a:r>
            <a:r>
              <a:rPr lang="cs-CZ" altLang="cs-CZ" sz="2000" dirty="0">
                <a:solidFill>
                  <a:srgbClr val="002060"/>
                </a:solidFill>
                <a:latin typeface="Times New Roman" panose="02020603050405020304" pitchFamily="18" charset="0"/>
                <a:cs typeface="Times New Roman" panose="02020603050405020304" pitchFamily="18" charset="0"/>
              </a:rPr>
              <a:t> Co-</a:t>
            </a:r>
            <a:r>
              <a:rPr lang="cs-CZ" altLang="cs-CZ" sz="2000" dirty="0" err="1">
                <a:solidFill>
                  <a:srgbClr val="002060"/>
                </a:solidFill>
                <a:latin typeface="Times New Roman" panose="02020603050405020304" pitchFamily="18" charset="0"/>
                <a:cs typeface="Times New Roman" panose="02020603050405020304" pitchFamily="18" charset="0"/>
              </a:rPr>
              <a:t>operation</a:t>
            </a:r>
            <a:r>
              <a:rPr lang="cs-CZ" altLang="cs-CZ" sz="2000" dirty="0">
                <a:solidFill>
                  <a:srgbClr val="002060"/>
                </a:solidFill>
                <a:latin typeface="Times New Roman" panose="02020603050405020304" pitchFamily="18" charset="0"/>
                <a:cs typeface="Times New Roman" panose="02020603050405020304" pitchFamily="18" charset="0"/>
              </a:rPr>
              <a:t> and </a:t>
            </a:r>
            <a:r>
              <a:rPr lang="cs-CZ" altLang="cs-CZ" sz="2000" dirty="0" err="1">
                <a:solidFill>
                  <a:srgbClr val="002060"/>
                </a:solidFill>
                <a:latin typeface="Times New Roman" panose="02020603050405020304" pitchFamily="18" charset="0"/>
                <a:cs typeface="Times New Roman" panose="02020603050405020304" pitchFamily="18" charset="0"/>
              </a:rPr>
              <a:t>Development</a:t>
            </a:r>
            <a:r>
              <a:rPr lang="cs-CZ" altLang="cs-CZ" sz="2000" dirty="0">
                <a:solidFill>
                  <a:srgbClr val="002060"/>
                </a:solidFill>
                <a:latin typeface="Times New Roman" panose="02020603050405020304" pitchFamily="18" charset="0"/>
                <a:cs typeface="Times New Roman" panose="02020603050405020304" pitchFamily="18" charset="0"/>
              </a:rPr>
              <a:t>. </a:t>
            </a:r>
            <a:r>
              <a:rPr lang="cs-CZ" altLang="cs-CZ" sz="2000" u="sng" dirty="0">
                <a:solidFill>
                  <a:srgbClr val="002060"/>
                </a:solidFill>
                <a:latin typeface="Times New Roman" panose="02020603050405020304" pitchFamily="18" charset="0"/>
                <a:cs typeface="Times New Roman" panose="02020603050405020304" pitchFamily="18" charset="0"/>
              </a:rPr>
              <a:t>https://www.oecd-ilibrary.org/education/creating-effective-teaching-and-learning-environments_9789264068780-en</a:t>
            </a:r>
          </a:p>
        </p:txBody>
      </p:sp>
      <p:sp>
        <p:nvSpPr>
          <p:cNvPr id="6" name="Nadpis 5"/>
          <p:cNvSpPr>
            <a:spLocks noGrp="1"/>
          </p:cNvSpPr>
          <p:nvPr>
            <p:ph type="title"/>
          </p:nvPr>
        </p:nvSpPr>
        <p:spPr>
          <a:xfrm>
            <a:off x="179512" y="195487"/>
            <a:ext cx="7632848" cy="504056"/>
          </a:xfrm>
        </p:spPr>
        <p:txBody>
          <a:bodyPr/>
          <a:lstStyle/>
          <a:p>
            <a:r>
              <a:rPr lang="cs-CZ" sz="2800" b="1" dirty="0"/>
              <a:t> Seznam literatury – institucionální autor </a:t>
            </a:r>
          </a:p>
        </p:txBody>
      </p:sp>
    </p:spTree>
    <p:extLst>
      <p:ext uri="{BB962C8B-B14F-4D97-AF65-F5344CB8AC3E}">
        <p14:creationId xmlns:p14="http://schemas.microsoft.com/office/powerpoint/2010/main" val="29831368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1131590"/>
            <a:ext cx="8784976" cy="3456384"/>
          </a:xfrm>
          <a:prstGeom prst="rect">
            <a:avLst/>
          </a:prstGeom>
        </p:spPr>
        <p:txBody>
          <a:bodyPr>
            <a:noAutofit/>
          </a:bodyPr>
          <a:lstStyle/>
          <a:p>
            <a:pPr algn="just">
              <a:spcBef>
                <a:spcPts val="600"/>
              </a:spcBef>
            </a:pPr>
            <a:r>
              <a:rPr lang="cs-CZ" altLang="cs-CZ" sz="2000" dirty="0">
                <a:solidFill>
                  <a:srgbClr val="FF0000"/>
                </a:solidFill>
                <a:latin typeface="Times New Roman" panose="02020603050405020304" pitchFamily="18" charset="0"/>
                <a:cs typeface="Times New Roman" panose="02020603050405020304" pitchFamily="18" charset="0"/>
              </a:rPr>
              <a:t>Tištěná práce: Příjmení, J. (rok). </a:t>
            </a:r>
            <a:r>
              <a:rPr lang="cs-CZ" altLang="cs-CZ" sz="2000" i="1" dirty="0">
                <a:solidFill>
                  <a:srgbClr val="FF0000"/>
                </a:solidFill>
                <a:latin typeface="Times New Roman" panose="02020603050405020304" pitchFamily="18" charset="0"/>
                <a:cs typeface="Times New Roman" panose="02020603050405020304" pitchFamily="18" charset="0"/>
              </a:rPr>
              <a:t>Název práce </a:t>
            </a:r>
            <a:r>
              <a:rPr lang="cs-CZ" altLang="cs-CZ" sz="2000" dirty="0">
                <a:solidFill>
                  <a:srgbClr val="FF0000"/>
                </a:solidFill>
                <a:latin typeface="Times New Roman" panose="02020603050405020304" pitchFamily="18" charset="0"/>
                <a:cs typeface="Times New Roman" panose="02020603050405020304" pitchFamily="18" charset="0"/>
              </a:rPr>
              <a:t>[Typ kvalifikační práce]. Název instituce. </a:t>
            </a:r>
          </a:p>
          <a:p>
            <a:pPr algn="just">
              <a:spcBef>
                <a:spcPts val="600"/>
              </a:spcBef>
            </a:pPr>
            <a:r>
              <a:rPr lang="cs-CZ" altLang="cs-CZ" sz="2000" dirty="0">
                <a:solidFill>
                  <a:srgbClr val="FF0000"/>
                </a:solidFill>
                <a:latin typeface="Times New Roman" panose="02020603050405020304" pitchFamily="18" charset="0"/>
                <a:cs typeface="Times New Roman" panose="02020603050405020304" pitchFamily="18" charset="0"/>
              </a:rPr>
              <a:t>Elektronická práce: Příjmení, J. (rok). </a:t>
            </a:r>
            <a:r>
              <a:rPr lang="cs-CZ" altLang="cs-CZ" sz="2000" i="1" dirty="0">
                <a:solidFill>
                  <a:srgbClr val="FF0000"/>
                </a:solidFill>
                <a:latin typeface="Times New Roman" panose="02020603050405020304" pitchFamily="18" charset="0"/>
                <a:cs typeface="Times New Roman" panose="02020603050405020304" pitchFamily="18" charset="0"/>
              </a:rPr>
              <a:t>Název práce </a:t>
            </a:r>
            <a:r>
              <a:rPr lang="cs-CZ" altLang="cs-CZ" sz="2000" dirty="0">
                <a:solidFill>
                  <a:srgbClr val="FF0000"/>
                </a:solidFill>
                <a:latin typeface="Times New Roman" panose="02020603050405020304" pitchFamily="18" charset="0"/>
                <a:cs typeface="Times New Roman" panose="02020603050405020304" pitchFamily="18" charset="0"/>
              </a:rPr>
              <a:t>[Typ kvalifikační práce, Název instituce]. Název databáze nebo archivu. URL </a:t>
            </a:r>
          </a:p>
          <a:p>
            <a:pPr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[11]	Březinová, M. (2023). </a:t>
            </a:r>
            <a:r>
              <a:rPr lang="cs-CZ" altLang="cs-CZ" sz="1900" i="1" dirty="0">
                <a:solidFill>
                  <a:srgbClr val="002060"/>
                </a:solidFill>
                <a:latin typeface="Times New Roman" panose="02020603050405020304" pitchFamily="18" charset="0"/>
                <a:cs typeface="Times New Roman" panose="02020603050405020304" pitchFamily="18" charset="0"/>
              </a:rPr>
              <a:t>Fundamentální analýza vybraných akciových titulů reprezentativního indexu DAX</a:t>
            </a:r>
            <a:r>
              <a:rPr lang="cs-CZ" altLang="cs-CZ" sz="1900" dirty="0">
                <a:solidFill>
                  <a:srgbClr val="002060"/>
                </a:solidFill>
                <a:latin typeface="Times New Roman" panose="02020603050405020304" pitchFamily="18" charset="0"/>
                <a:cs typeface="Times New Roman" panose="02020603050405020304" pitchFamily="18" charset="0"/>
              </a:rPr>
              <a:t> [Diplomová práce]. Slezská univerzita v Opavě, Obchodně podnikatelská fakulta v Karviné.</a:t>
            </a:r>
          </a:p>
          <a:p>
            <a:pPr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[12]	</a:t>
            </a:r>
            <a:r>
              <a:rPr lang="cs-CZ" altLang="cs-CZ" sz="1900" dirty="0" err="1">
                <a:solidFill>
                  <a:srgbClr val="002060"/>
                </a:solidFill>
                <a:latin typeface="Times New Roman" panose="02020603050405020304" pitchFamily="18" charset="0"/>
                <a:cs typeface="Times New Roman" panose="02020603050405020304" pitchFamily="18" charset="0"/>
              </a:rPr>
              <a:t>Lukes</a:t>
            </a:r>
            <a:r>
              <a:rPr lang="cs-CZ" altLang="cs-CZ" sz="1900" dirty="0">
                <a:solidFill>
                  <a:srgbClr val="002060"/>
                </a:solidFill>
                <a:latin typeface="Times New Roman" panose="02020603050405020304" pitchFamily="18" charset="0"/>
                <a:cs typeface="Times New Roman" panose="02020603050405020304" pitchFamily="18" charset="0"/>
              </a:rPr>
              <a:t>, D. J. (2022). </a:t>
            </a:r>
            <a:r>
              <a:rPr lang="cs-CZ" altLang="cs-CZ" sz="1900" i="1" dirty="0" err="1">
                <a:solidFill>
                  <a:srgbClr val="002060"/>
                </a:solidFill>
                <a:latin typeface="Times New Roman" panose="02020603050405020304" pitchFamily="18" charset="0"/>
                <a:cs typeface="Times New Roman" panose="02020603050405020304" pitchFamily="18" charset="0"/>
              </a:rPr>
              <a:t>Select</a:t>
            </a:r>
            <a:r>
              <a:rPr lang="cs-CZ" altLang="cs-CZ" sz="1900" i="1" dirty="0">
                <a:solidFill>
                  <a:srgbClr val="002060"/>
                </a:solidFill>
                <a:latin typeface="Times New Roman" panose="02020603050405020304" pitchFamily="18" charset="0"/>
                <a:cs typeface="Times New Roman" panose="02020603050405020304" pitchFamily="18" charset="0"/>
              </a:rPr>
              <a:t> Works on </a:t>
            </a:r>
            <a:r>
              <a:rPr lang="cs-CZ" altLang="cs-CZ" sz="1900" i="1" dirty="0" err="1">
                <a:solidFill>
                  <a:srgbClr val="002060"/>
                </a:solidFill>
                <a:latin typeface="Times New Roman" panose="02020603050405020304" pitchFamily="18" charset="0"/>
                <a:cs typeface="Times New Roman" panose="02020603050405020304" pitchFamily="18" charset="0"/>
              </a:rPr>
              <a:t>the</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i="1" dirty="0" err="1">
                <a:solidFill>
                  <a:srgbClr val="002060"/>
                </a:solidFill>
                <a:latin typeface="Times New Roman" panose="02020603050405020304" pitchFamily="18" charset="0"/>
                <a:cs typeface="Times New Roman" panose="02020603050405020304" pitchFamily="18" charset="0"/>
              </a:rPr>
              <a:t>Economics</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i="1" dirty="0" err="1">
                <a:solidFill>
                  <a:srgbClr val="002060"/>
                </a:solidFill>
                <a:latin typeface="Times New Roman" panose="02020603050405020304" pitchFamily="18" charset="0"/>
                <a:cs typeface="Times New Roman" panose="02020603050405020304" pitchFamily="18" charset="0"/>
              </a:rPr>
              <a:t>of</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i="1" dirty="0" err="1">
                <a:solidFill>
                  <a:srgbClr val="002060"/>
                </a:solidFill>
                <a:latin typeface="Times New Roman" panose="02020603050405020304" pitchFamily="18" charset="0"/>
                <a:cs typeface="Times New Roman" panose="02020603050405020304" pitchFamily="18" charset="0"/>
              </a:rPr>
              <a:t>Education</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dirty="0">
                <a:solidFill>
                  <a:srgbClr val="002060"/>
                </a:solidFill>
                <a:latin typeface="Times New Roman" panose="02020603050405020304" pitchFamily="18" charset="0"/>
                <a:cs typeface="Times New Roman" panose="02020603050405020304" pitchFamily="18" charset="0"/>
              </a:rPr>
              <a:t>[Dizertační práce, Harvard University]. DASH-Digital Access to </a:t>
            </a:r>
            <a:r>
              <a:rPr lang="cs-CZ" altLang="cs-CZ" sz="1900" dirty="0" err="1">
                <a:solidFill>
                  <a:srgbClr val="002060"/>
                </a:solidFill>
                <a:latin typeface="Times New Roman" panose="02020603050405020304" pitchFamily="18" charset="0"/>
                <a:cs typeface="Times New Roman" panose="02020603050405020304" pitchFamily="18" charset="0"/>
              </a:rPr>
              <a:t>Scholarship</a:t>
            </a:r>
            <a:r>
              <a:rPr lang="cs-CZ" altLang="cs-CZ" sz="1900" dirty="0">
                <a:solidFill>
                  <a:srgbClr val="002060"/>
                </a:solidFill>
                <a:latin typeface="Times New Roman" panose="02020603050405020304" pitchFamily="18" charset="0"/>
                <a:cs typeface="Times New Roman" panose="02020603050405020304" pitchFamily="18" charset="0"/>
              </a:rPr>
              <a:t> </a:t>
            </a:r>
            <a:r>
              <a:rPr lang="cs-CZ" altLang="cs-CZ" sz="1900" dirty="0" err="1">
                <a:solidFill>
                  <a:srgbClr val="002060"/>
                </a:solidFill>
                <a:latin typeface="Times New Roman" panose="02020603050405020304" pitchFamily="18" charset="0"/>
                <a:cs typeface="Times New Roman" panose="02020603050405020304" pitchFamily="18" charset="0"/>
              </a:rPr>
              <a:t>at</a:t>
            </a:r>
            <a:r>
              <a:rPr lang="cs-CZ" altLang="cs-CZ" sz="1900" dirty="0">
                <a:solidFill>
                  <a:srgbClr val="002060"/>
                </a:solidFill>
                <a:latin typeface="Times New Roman" panose="02020603050405020304" pitchFamily="18" charset="0"/>
                <a:cs typeface="Times New Roman" panose="02020603050405020304" pitchFamily="18" charset="0"/>
              </a:rPr>
              <a:t> Harvard. </a:t>
            </a:r>
            <a:r>
              <a:rPr lang="cs-CZ" altLang="cs-CZ" sz="1900" u="sng" dirty="0">
                <a:solidFill>
                  <a:srgbClr val="002060"/>
                </a:solidFill>
                <a:latin typeface="Times New Roman" panose="02020603050405020304" pitchFamily="18" charset="0"/>
                <a:cs typeface="Times New Roman" panose="02020603050405020304" pitchFamily="18" charset="0"/>
              </a:rPr>
              <a:t>https://nrs.harvard.edu/URN-3:HUL.INSTREPOS:37371978</a:t>
            </a:r>
          </a:p>
        </p:txBody>
      </p:sp>
      <p:sp>
        <p:nvSpPr>
          <p:cNvPr id="6" name="Nadpis 5"/>
          <p:cNvSpPr>
            <a:spLocks noGrp="1"/>
          </p:cNvSpPr>
          <p:nvPr>
            <p:ph type="title"/>
          </p:nvPr>
        </p:nvSpPr>
        <p:spPr>
          <a:xfrm>
            <a:off x="179512" y="195487"/>
            <a:ext cx="7632848" cy="504056"/>
          </a:xfrm>
        </p:spPr>
        <p:txBody>
          <a:bodyPr/>
          <a:lstStyle/>
          <a:p>
            <a:r>
              <a:rPr lang="cs-CZ" sz="2800" b="1" dirty="0"/>
              <a:t> Seznam literatury – závěrečné práce</a:t>
            </a:r>
          </a:p>
        </p:txBody>
      </p:sp>
    </p:spTree>
    <p:extLst>
      <p:ext uri="{BB962C8B-B14F-4D97-AF65-F5344CB8AC3E}">
        <p14:creationId xmlns:p14="http://schemas.microsoft.com/office/powerpoint/2010/main" val="3417180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915566"/>
            <a:ext cx="8784976" cy="3672408"/>
          </a:xfrm>
          <a:prstGeom prst="rect">
            <a:avLst/>
          </a:prstGeom>
        </p:spPr>
        <p:txBody>
          <a:bodyPr>
            <a:noAutofit/>
          </a:bodyPr>
          <a:lstStyle/>
          <a:p>
            <a:pPr algn="just">
              <a:spcBef>
                <a:spcPts val="600"/>
              </a:spcBef>
            </a:pPr>
            <a:r>
              <a:rPr lang="cs-CZ" altLang="cs-CZ" sz="2000" dirty="0">
                <a:solidFill>
                  <a:srgbClr val="FF0000"/>
                </a:solidFill>
                <a:latin typeface="Times New Roman" panose="02020603050405020304" pitchFamily="18" charset="0"/>
                <a:cs typeface="Times New Roman" panose="02020603050405020304" pitchFamily="18" charset="0"/>
              </a:rPr>
              <a:t>Příjmení, J. &amp; Příjmení, J. (rok). </a:t>
            </a:r>
            <a:r>
              <a:rPr lang="cs-CZ" altLang="cs-CZ" sz="2000" i="1" dirty="0">
                <a:solidFill>
                  <a:srgbClr val="FF0000"/>
                </a:solidFill>
                <a:latin typeface="Times New Roman" panose="02020603050405020304" pitchFamily="18" charset="0"/>
                <a:cs typeface="Times New Roman" panose="02020603050405020304" pitchFamily="18" charset="0"/>
              </a:rPr>
              <a:t>Název dokumentu </a:t>
            </a:r>
            <a:r>
              <a:rPr lang="cs-CZ" altLang="cs-CZ" sz="2000" dirty="0">
                <a:solidFill>
                  <a:srgbClr val="FF0000"/>
                </a:solidFill>
                <a:latin typeface="Times New Roman" panose="02020603050405020304" pitchFamily="18" charset="0"/>
                <a:cs typeface="Times New Roman" panose="02020603050405020304" pitchFamily="18" charset="0"/>
              </a:rPr>
              <a:t>(</a:t>
            </a:r>
            <a:r>
              <a:rPr lang="cs-CZ" altLang="cs-CZ" sz="2000" dirty="0" err="1">
                <a:solidFill>
                  <a:srgbClr val="FF0000"/>
                </a:solidFill>
                <a:latin typeface="Times New Roman" panose="02020603050405020304" pitchFamily="18" charset="0"/>
                <a:cs typeface="Times New Roman" panose="02020603050405020304" pitchFamily="18" charset="0"/>
              </a:rPr>
              <a:t>Working</a:t>
            </a:r>
            <a:r>
              <a:rPr lang="cs-CZ" altLang="cs-CZ" sz="2000" dirty="0">
                <a:solidFill>
                  <a:srgbClr val="FF0000"/>
                </a:solidFill>
                <a:latin typeface="Times New Roman" panose="02020603050405020304" pitchFamily="18" charset="0"/>
                <a:cs typeface="Times New Roman" panose="02020603050405020304" pitchFamily="18" charset="0"/>
              </a:rPr>
              <a:t> </a:t>
            </a:r>
            <a:r>
              <a:rPr lang="cs-CZ" altLang="cs-CZ" sz="2000" dirty="0" err="1">
                <a:solidFill>
                  <a:srgbClr val="FF0000"/>
                </a:solidFill>
                <a:latin typeface="Times New Roman" panose="02020603050405020304" pitchFamily="18" charset="0"/>
                <a:cs typeface="Times New Roman" panose="02020603050405020304" pitchFamily="18" charset="0"/>
              </a:rPr>
              <a:t>paper</a:t>
            </a:r>
            <a:r>
              <a:rPr lang="cs-CZ" altLang="cs-CZ" sz="2000" dirty="0">
                <a:solidFill>
                  <a:srgbClr val="FF0000"/>
                </a:solidFill>
                <a:latin typeface="Times New Roman" panose="02020603050405020304" pitchFamily="18" charset="0"/>
                <a:cs typeface="Times New Roman" panose="02020603050405020304" pitchFamily="18" charset="0"/>
              </a:rPr>
              <a:t> číslo). Název instituce/vydavatel.</a:t>
            </a:r>
          </a:p>
          <a:p>
            <a:pPr algn="just">
              <a:spcBef>
                <a:spcPts val="600"/>
              </a:spcBef>
            </a:pPr>
            <a:r>
              <a:rPr lang="cs-CZ" altLang="cs-CZ" sz="2000" dirty="0">
                <a:solidFill>
                  <a:srgbClr val="FF0000"/>
                </a:solidFill>
                <a:latin typeface="Times New Roman" panose="02020603050405020304" pitchFamily="18" charset="0"/>
                <a:cs typeface="Times New Roman" panose="02020603050405020304" pitchFamily="18" charset="0"/>
              </a:rPr>
              <a:t>Příjmení, J. (rok). </a:t>
            </a:r>
            <a:r>
              <a:rPr lang="cs-CZ" altLang="cs-CZ" sz="2000" i="1" dirty="0">
                <a:solidFill>
                  <a:srgbClr val="FF0000"/>
                </a:solidFill>
                <a:latin typeface="Times New Roman" panose="02020603050405020304" pitchFamily="18" charset="0"/>
                <a:cs typeface="Times New Roman" panose="02020603050405020304" pitchFamily="18" charset="0"/>
              </a:rPr>
              <a:t>Název dokumentu</a:t>
            </a:r>
            <a:r>
              <a:rPr lang="cs-CZ" altLang="cs-CZ" sz="2000" dirty="0">
                <a:solidFill>
                  <a:srgbClr val="FF0000"/>
                </a:solidFill>
                <a:latin typeface="Times New Roman" panose="02020603050405020304" pitchFamily="18" charset="0"/>
                <a:cs typeface="Times New Roman" panose="02020603050405020304" pitchFamily="18" charset="0"/>
              </a:rPr>
              <a:t>. Název instituce. URL </a:t>
            </a:r>
          </a:p>
          <a:p>
            <a:pPr lvl="1" algn="just">
              <a:spcBef>
                <a:spcPts val="600"/>
              </a:spcBef>
            </a:pPr>
            <a:r>
              <a:rPr lang="cs-CZ" altLang="cs-CZ" sz="1600" dirty="0">
                <a:solidFill>
                  <a:srgbClr val="FF0000"/>
                </a:solidFill>
                <a:latin typeface="Times New Roman" panose="02020603050405020304" pitchFamily="18" charset="0"/>
                <a:cs typeface="Times New Roman" panose="02020603050405020304" pitchFamily="18" charset="0"/>
              </a:rPr>
              <a:t>Pozn. lze uvést také datum získání zdroje, zapisujeme Získáno </a:t>
            </a:r>
            <a:r>
              <a:rPr lang="cs-CZ" altLang="cs-CZ" sz="1600" dirty="0" err="1">
                <a:solidFill>
                  <a:srgbClr val="FF0000"/>
                </a:solidFill>
                <a:latin typeface="Times New Roman" panose="02020603050405020304" pitchFamily="18" charset="0"/>
                <a:cs typeface="Times New Roman" panose="02020603050405020304" pitchFamily="18" charset="0"/>
              </a:rPr>
              <a:t>xx</a:t>
            </a:r>
            <a:r>
              <a:rPr lang="cs-CZ" altLang="cs-CZ" sz="1600" dirty="0">
                <a:solidFill>
                  <a:srgbClr val="FF0000"/>
                </a:solidFill>
                <a:latin typeface="Times New Roman" panose="02020603050405020304" pitchFamily="18" charset="0"/>
                <a:cs typeface="Times New Roman" panose="02020603050405020304" pitchFamily="18" charset="0"/>
              </a:rPr>
              <a:t>. </a:t>
            </a:r>
            <a:r>
              <a:rPr lang="cs-CZ" altLang="cs-CZ" sz="1600" dirty="0" err="1">
                <a:solidFill>
                  <a:srgbClr val="FF0000"/>
                </a:solidFill>
                <a:latin typeface="Times New Roman" panose="02020603050405020304" pitchFamily="18" charset="0"/>
                <a:cs typeface="Times New Roman" panose="02020603050405020304" pitchFamily="18" charset="0"/>
              </a:rPr>
              <a:t>xx</a:t>
            </a:r>
            <a:r>
              <a:rPr lang="cs-CZ" altLang="cs-CZ" sz="1600" dirty="0">
                <a:solidFill>
                  <a:srgbClr val="FF0000"/>
                </a:solidFill>
                <a:latin typeface="Times New Roman" panose="02020603050405020304" pitchFamily="18" charset="0"/>
                <a:cs typeface="Times New Roman" panose="02020603050405020304" pitchFamily="18" charset="0"/>
              </a:rPr>
              <a:t>. </a:t>
            </a:r>
            <a:r>
              <a:rPr lang="cs-CZ" altLang="cs-CZ" sz="1600" dirty="0" err="1">
                <a:solidFill>
                  <a:srgbClr val="FF0000"/>
                </a:solidFill>
                <a:latin typeface="Times New Roman" panose="02020603050405020304" pitchFamily="18" charset="0"/>
                <a:cs typeface="Times New Roman" panose="02020603050405020304" pitchFamily="18" charset="0"/>
              </a:rPr>
              <a:t>xxxx</a:t>
            </a:r>
            <a:r>
              <a:rPr lang="cs-CZ" altLang="cs-CZ" sz="1600" dirty="0">
                <a:solidFill>
                  <a:srgbClr val="FF0000"/>
                </a:solidFill>
                <a:latin typeface="Times New Roman" panose="02020603050405020304" pitchFamily="18" charset="0"/>
                <a:cs typeface="Times New Roman" panose="02020603050405020304" pitchFamily="18" charset="0"/>
              </a:rPr>
              <a:t> z: URL</a:t>
            </a:r>
          </a:p>
          <a:p>
            <a:pPr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[13]	</a:t>
            </a:r>
            <a:r>
              <a:rPr lang="cs-CZ" altLang="cs-CZ" sz="1900" dirty="0" err="1">
                <a:solidFill>
                  <a:srgbClr val="002060"/>
                </a:solidFill>
                <a:latin typeface="Times New Roman" panose="02020603050405020304" pitchFamily="18" charset="0"/>
                <a:cs typeface="Times New Roman" panose="02020603050405020304" pitchFamily="18" charset="0"/>
              </a:rPr>
              <a:t>An</a:t>
            </a:r>
            <a:r>
              <a:rPr lang="cs-CZ" altLang="cs-CZ" sz="1900" dirty="0">
                <a:solidFill>
                  <a:srgbClr val="002060"/>
                </a:solidFill>
                <a:latin typeface="Times New Roman" panose="02020603050405020304" pitchFamily="18" charset="0"/>
                <a:cs typeface="Times New Roman" panose="02020603050405020304" pitchFamily="18" charset="0"/>
              </a:rPr>
              <a:t>, Z., </a:t>
            </a:r>
            <a:r>
              <a:rPr lang="cs-CZ" altLang="cs-CZ" sz="1900" dirty="0" err="1">
                <a:solidFill>
                  <a:srgbClr val="002060"/>
                </a:solidFill>
                <a:latin typeface="Times New Roman" panose="02020603050405020304" pitchFamily="18" charset="0"/>
                <a:cs typeface="Times New Roman" panose="02020603050405020304" pitchFamily="18" charset="0"/>
              </a:rPr>
              <a:t>Ghazi</a:t>
            </a:r>
            <a:r>
              <a:rPr lang="cs-CZ" altLang="cs-CZ" sz="1900" dirty="0">
                <a:solidFill>
                  <a:srgbClr val="002060"/>
                </a:solidFill>
                <a:latin typeface="Times New Roman" panose="02020603050405020304" pitchFamily="18" charset="0"/>
                <a:cs typeface="Times New Roman" panose="02020603050405020304" pitchFamily="18" charset="0"/>
              </a:rPr>
              <a:t>, T., &amp; </a:t>
            </a:r>
            <a:r>
              <a:rPr lang="cs-CZ" altLang="cs-CZ" sz="1900" dirty="0" err="1">
                <a:solidFill>
                  <a:srgbClr val="002060"/>
                </a:solidFill>
                <a:latin typeface="Times New Roman" panose="02020603050405020304" pitchFamily="18" charset="0"/>
                <a:cs typeface="Times New Roman" panose="02020603050405020304" pitchFamily="18" charset="0"/>
              </a:rPr>
              <a:t>Gonzalez</a:t>
            </a:r>
            <a:r>
              <a:rPr lang="cs-CZ" altLang="cs-CZ" sz="1900" dirty="0">
                <a:solidFill>
                  <a:srgbClr val="002060"/>
                </a:solidFill>
                <a:latin typeface="Times New Roman" panose="02020603050405020304" pitchFamily="18" charset="0"/>
                <a:cs typeface="Times New Roman" panose="02020603050405020304" pitchFamily="18" charset="0"/>
              </a:rPr>
              <a:t> </a:t>
            </a:r>
            <a:r>
              <a:rPr lang="cs-CZ" altLang="cs-CZ" sz="1900" dirty="0" err="1">
                <a:solidFill>
                  <a:srgbClr val="002060"/>
                </a:solidFill>
                <a:latin typeface="Times New Roman" panose="02020603050405020304" pitchFamily="18" charset="0"/>
                <a:cs typeface="Times New Roman" panose="02020603050405020304" pitchFamily="18" charset="0"/>
              </a:rPr>
              <a:t>Prieto</a:t>
            </a:r>
            <a:r>
              <a:rPr lang="cs-CZ" altLang="cs-CZ" sz="1900" dirty="0">
                <a:solidFill>
                  <a:srgbClr val="002060"/>
                </a:solidFill>
                <a:latin typeface="Times New Roman" panose="02020603050405020304" pitchFamily="18" charset="0"/>
                <a:cs typeface="Times New Roman" panose="02020603050405020304" pitchFamily="18" charset="0"/>
              </a:rPr>
              <a:t>, N. (2017). </a:t>
            </a:r>
            <a:r>
              <a:rPr lang="cs-CZ" altLang="cs-CZ" sz="1900" i="1" dirty="0" err="1">
                <a:solidFill>
                  <a:srgbClr val="002060"/>
                </a:solidFill>
                <a:latin typeface="Times New Roman" panose="02020603050405020304" pitchFamily="18" charset="0"/>
                <a:cs typeface="Times New Roman" panose="02020603050405020304" pitchFamily="18" charset="0"/>
              </a:rPr>
              <a:t>Growth</a:t>
            </a:r>
            <a:r>
              <a:rPr lang="cs-CZ" altLang="cs-CZ" sz="1900" i="1" dirty="0">
                <a:solidFill>
                  <a:srgbClr val="002060"/>
                </a:solidFill>
                <a:latin typeface="Times New Roman" panose="02020603050405020304" pitchFamily="18" charset="0"/>
                <a:cs typeface="Times New Roman" panose="02020603050405020304" pitchFamily="18" charset="0"/>
              </a:rPr>
              <a:t> and </a:t>
            </a:r>
            <a:r>
              <a:rPr lang="cs-CZ" altLang="cs-CZ" sz="1900" i="1" dirty="0" err="1">
                <a:solidFill>
                  <a:srgbClr val="002060"/>
                </a:solidFill>
                <a:latin typeface="Times New Roman" panose="02020603050405020304" pitchFamily="18" charset="0"/>
                <a:cs typeface="Times New Roman" panose="02020603050405020304" pitchFamily="18" charset="0"/>
              </a:rPr>
              <a:t>Jobs</a:t>
            </a:r>
            <a:r>
              <a:rPr lang="cs-CZ" altLang="cs-CZ" sz="1900" i="1" dirty="0">
                <a:solidFill>
                  <a:srgbClr val="002060"/>
                </a:solidFill>
                <a:latin typeface="Times New Roman" panose="02020603050405020304" pitchFamily="18" charset="0"/>
                <a:cs typeface="Times New Roman" panose="02020603050405020304" pitchFamily="18" charset="0"/>
              </a:rPr>
              <a:t> in </a:t>
            </a:r>
            <a:r>
              <a:rPr lang="cs-CZ" altLang="cs-CZ" sz="1900" i="1" dirty="0" err="1">
                <a:solidFill>
                  <a:srgbClr val="002060"/>
                </a:solidFill>
                <a:latin typeface="Times New Roman" panose="02020603050405020304" pitchFamily="18" charset="0"/>
                <a:cs typeface="Times New Roman" panose="02020603050405020304" pitchFamily="18" charset="0"/>
              </a:rPr>
              <a:t>Developing</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i="1" dirty="0" err="1">
                <a:solidFill>
                  <a:srgbClr val="002060"/>
                </a:solidFill>
                <a:latin typeface="Times New Roman" panose="02020603050405020304" pitchFamily="18" charset="0"/>
                <a:cs typeface="Times New Roman" panose="02020603050405020304" pitchFamily="18" charset="0"/>
              </a:rPr>
              <a:t>Economies</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i="1" dirty="0" err="1">
                <a:solidFill>
                  <a:srgbClr val="002060"/>
                </a:solidFill>
                <a:latin typeface="Times New Roman" panose="02020603050405020304" pitchFamily="18" charset="0"/>
                <a:cs typeface="Times New Roman" panose="02020603050405020304" pitchFamily="18" charset="0"/>
              </a:rPr>
              <a:t>Trends</a:t>
            </a:r>
            <a:r>
              <a:rPr lang="cs-CZ" altLang="cs-CZ" sz="1900" i="1" dirty="0">
                <a:solidFill>
                  <a:srgbClr val="002060"/>
                </a:solidFill>
                <a:latin typeface="Times New Roman" panose="02020603050405020304" pitchFamily="18" charset="0"/>
                <a:cs typeface="Times New Roman" panose="02020603050405020304" pitchFamily="18" charset="0"/>
              </a:rPr>
              <a:t> and </a:t>
            </a:r>
            <a:r>
              <a:rPr lang="cs-CZ" altLang="cs-CZ" sz="1900" i="1" dirty="0" err="1">
                <a:solidFill>
                  <a:srgbClr val="002060"/>
                </a:solidFill>
                <a:latin typeface="Times New Roman" panose="02020603050405020304" pitchFamily="18" charset="0"/>
                <a:cs typeface="Times New Roman" panose="02020603050405020304" pitchFamily="18" charset="0"/>
              </a:rPr>
              <a:t>Cycles</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dirty="0">
                <a:solidFill>
                  <a:srgbClr val="002060"/>
                </a:solidFill>
                <a:latin typeface="Times New Roman" panose="02020603050405020304" pitchFamily="18" charset="0"/>
                <a:cs typeface="Times New Roman" panose="02020603050405020304" pitchFamily="18" charset="0"/>
              </a:rPr>
              <a:t>(</a:t>
            </a:r>
            <a:r>
              <a:rPr lang="cs-CZ" altLang="cs-CZ" sz="1900" dirty="0" err="1">
                <a:solidFill>
                  <a:srgbClr val="002060"/>
                </a:solidFill>
                <a:latin typeface="Times New Roman" panose="02020603050405020304" pitchFamily="18" charset="0"/>
                <a:cs typeface="Times New Roman" panose="02020603050405020304" pitchFamily="18" charset="0"/>
              </a:rPr>
              <a:t>Working</a:t>
            </a:r>
            <a:r>
              <a:rPr lang="cs-CZ" altLang="cs-CZ" sz="1900" dirty="0">
                <a:solidFill>
                  <a:srgbClr val="002060"/>
                </a:solidFill>
                <a:latin typeface="Times New Roman" panose="02020603050405020304" pitchFamily="18" charset="0"/>
                <a:cs typeface="Times New Roman" panose="02020603050405020304" pitchFamily="18" charset="0"/>
              </a:rPr>
              <a:t> </a:t>
            </a:r>
            <a:r>
              <a:rPr lang="cs-CZ" altLang="cs-CZ" sz="1900" dirty="0" err="1">
                <a:solidFill>
                  <a:srgbClr val="002060"/>
                </a:solidFill>
                <a:latin typeface="Times New Roman" panose="02020603050405020304" pitchFamily="18" charset="0"/>
                <a:cs typeface="Times New Roman" panose="02020603050405020304" pitchFamily="18" charset="0"/>
              </a:rPr>
              <a:t>Paper</a:t>
            </a:r>
            <a:r>
              <a:rPr lang="cs-CZ" altLang="cs-CZ" sz="1900" dirty="0">
                <a:solidFill>
                  <a:srgbClr val="002060"/>
                </a:solidFill>
                <a:latin typeface="Times New Roman" panose="02020603050405020304" pitchFamily="18" charset="0"/>
                <a:cs typeface="Times New Roman" panose="02020603050405020304" pitchFamily="18" charset="0"/>
              </a:rPr>
              <a:t> 2017/257). International </a:t>
            </a:r>
            <a:r>
              <a:rPr lang="cs-CZ" altLang="cs-CZ" sz="1900" dirty="0" err="1">
                <a:solidFill>
                  <a:srgbClr val="002060"/>
                </a:solidFill>
                <a:latin typeface="Times New Roman" panose="02020603050405020304" pitchFamily="18" charset="0"/>
                <a:cs typeface="Times New Roman" panose="02020603050405020304" pitchFamily="18" charset="0"/>
              </a:rPr>
              <a:t>Monetary</a:t>
            </a:r>
            <a:r>
              <a:rPr lang="cs-CZ" altLang="cs-CZ" sz="1900" dirty="0">
                <a:solidFill>
                  <a:srgbClr val="002060"/>
                </a:solidFill>
                <a:latin typeface="Times New Roman" panose="02020603050405020304" pitchFamily="18" charset="0"/>
                <a:cs typeface="Times New Roman" panose="02020603050405020304" pitchFamily="18" charset="0"/>
              </a:rPr>
              <a:t> </a:t>
            </a:r>
            <a:r>
              <a:rPr lang="cs-CZ" altLang="cs-CZ" sz="1900" dirty="0" err="1">
                <a:solidFill>
                  <a:srgbClr val="002060"/>
                </a:solidFill>
                <a:latin typeface="Times New Roman" panose="02020603050405020304" pitchFamily="18" charset="0"/>
                <a:cs typeface="Times New Roman" panose="02020603050405020304" pitchFamily="18" charset="0"/>
              </a:rPr>
              <a:t>Fund</a:t>
            </a:r>
            <a:r>
              <a:rPr lang="cs-CZ" altLang="cs-CZ" sz="1900" dirty="0">
                <a:solidFill>
                  <a:srgbClr val="002060"/>
                </a:solidFill>
                <a:latin typeface="Times New Roman" panose="02020603050405020304" pitchFamily="18" charset="0"/>
                <a:cs typeface="Times New Roman" panose="02020603050405020304" pitchFamily="18" charset="0"/>
              </a:rPr>
              <a:t>. </a:t>
            </a:r>
          </a:p>
          <a:p>
            <a:pPr algn="just">
              <a:spcBef>
                <a:spcPts val="600"/>
              </a:spcBef>
            </a:pPr>
            <a:r>
              <a:rPr lang="cs-CZ" altLang="cs-CZ" sz="1900" dirty="0">
                <a:solidFill>
                  <a:srgbClr val="002060"/>
                </a:solidFill>
                <a:latin typeface="Times New Roman" panose="02020603050405020304" pitchFamily="18" charset="0"/>
                <a:cs typeface="Times New Roman" panose="02020603050405020304" pitchFamily="18" charset="0"/>
              </a:rPr>
              <a:t>[14]	</a:t>
            </a:r>
            <a:r>
              <a:rPr lang="cs-CZ" altLang="cs-CZ" sz="1900" dirty="0" err="1">
                <a:solidFill>
                  <a:srgbClr val="002060"/>
                </a:solidFill>
                <a:latin typeface="Times New Roman" panose="02020603050405020304" pitchFamily="18" charset="0"/>
                <a:cs typeface="Times New Roman" panose="02020603050405020304" pitchFamily="18" charset="0"/>
              </a:rPr>
              <a:t>Buliskeria</a:t>
            </a:r>
            <a:r>
              <a:rPr lang="cs-CZ" altLang="cs-CZ" sz="1900" dirty="0">
                <a:solidFill>
                  <a:srgbClr val="002060"/>
                </a:solidFill>
                <a:latin typeface="Times New Roman" panose="02020603050405020304" pitchFamily="18" charset="0"/>
                <a:cs typeface="Times New Roman" panose="02020603050405020304" pitchFamily="18" charset="0"/>
              </a:rPr>
              <a:t>, N., Baxa, J., &amp; </a:t>
            </a:r>
            <a:r>
              <a:rPr lang="cs-CZ" altLang="cs-CZ" sz="1900" dirty="0" err="1">
                <a:solidFill>
                  <a:srgbClr val="002060"/>
                </a:solidFill>
                <a:latin typeface="Times New Roman" panose="02020603050405020304" pitchFamily="18" charset="0"/>
                <a:cs typeface="Times New Roman" panose="02020603050405020304" pitchFamily="18" charset="0"/>
              </a:rPr>
              <a:t>Šestořád</a:t>
            </a:r>
            <a:r>
              <a:rPr lang="cs-CZ" altLang="cs-CZ" sz="1900" dirty="0">
                <a:solidFill>
                  <a:srgbClr val="002060"/>
                </a:solidFill>
                <a:latin typeface="Times New Roman" panose="02020603050405020304" pitchFamily="18" charset="0"/>
                <a:cs typeface="Times New Roman" panose="02020603050405020304" pitchFamily="18" charset="0"/>
              </a:rPr>
              <a:t>, T. (2023). </a:t>
            </a:r>
            <a:r>
              <a:rPr lang="cs-CZ" altLang="cs-CZ" sz="1900" i="1" dirty="0" err="1">
                <a:solidFill>
                  <a:srgbClr val="002060"/>
                </a:solidFill>
                <a:latin typeface="Times New Roman" panose="02020603050405020304" pitchFamily="18" charset="0"/>
                <a:cs typeface="Times New Roman" panose="02020603050405020304" pitchFamily="18" charset="0"/>
              </a:rPr>
              <a:t>Uncertain</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i="1" dirty="0" err="1">
                <a:solidFill>
                  <a:srgbClr val="002060"/>
                </a:solidFill>
                <a:latin typeface="Times New Roman" panose="02020603050405020304" pitchFamily="18" charset="0"/>
                <a:cs typeface="Times New Roman" panose="02020603050405020304" pitchFamily="18" charset="0"/>
              </a:rPr>
              <a:t>Trends</a:t>
            </a:r>
            <a:r>
              <a:rPr lang="cs-CZ" altLang="cs-CZ" sz="1900" i="1" dirty="0">
                <a:solidFill>
                  <a:srgbClr val="002060"/>
                </a:solidFill>
                <a:latin typeface="Times New Roman" panose="02020603050405020304" pitchFamily="18" charset="0"/>
                <a:cs typeface="Times New Roman" panose="02020603050405020304" pitchFamily="18" charset="0"/>
              </a:rPr>
              <a:t> in </a:t>
            </a:r>
            <a:r>
              <a:rPr lang="cs-CZ" altLang="cs-CZ" sz="1900" i="1" dirty="0" err="1">
                <a:solidFill>
                  <a:srgbClr val="002060"/>
                </a:solidFill>
                <a:latin typeface="Times New Roman" panose="02020603050405020304" pitchFamily="18" charset="0"/>
                <a:cs typeface="Times New Roman" panose="02020603050405020304" pitchFamily="18" charset="0"/>
              </a:rPr>
              <a:t>Economic</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i="1" dirty="0" err="1">
                <a:solidFill>
                  <a:srgbClr val="002060"/>
                </a:solidFill>
                <a:latin typeface="Times New Roman" panose="02020603050405020304" pitchFamily="18" charset="0"/>
                <a:cs typeface="Times New Roman" panose="02020603050405020304" pitchFamily="18" charset="0"/>
              </a:rPr>
              <a:t>Policy</a:t>
            </a:r>
            <a:r>
              <a:rPr lang="cs-CZ" altLang="cs-CZ" sz="1900" i="1" dirty="0">
                <a:solidFill>
                  <a:srgbClr val="002060"/>
                </a:solidFill>
                <a:latin typeface="Times New Roman" panose="02020603050405020304" pitchFamily="18" charset="0"/>
                <a:cs typeface="Times New Roman" panose="02020603050405020304" pitchFamily="18" charset="0"/>
              </a:rPr>
              <a:t> </a:t>
            </a:r>
            <a:r>
              <a:rPr lang="cs-CZ" altLang="cs-CZ" sz="1900" i="1" dirty="0" err="1">
                <a:solidFill>
                  <a:srgbClr val="002060"/>
                </a:solidFill>
                <a:latin typeface="Times New Roman" panose="02020603050405020304" pitchFamily="18" charset="0"/>
                <a:cs typeface="Times New Roman" panose="02020603050405020304" pitchFamily="18" charset="0"/>
              </a:rPr>
              <a:t>Uncertainty</a:t>
            </a:r>
            <a:r>
              <a:rPr lang="cs-CZ" altLang="cs-CZ" sz="1900" i="1" dirty="0">
                <a:solidFill>
                  <a:srgbClr val="002060"/>
                </a:solidFill>
                <a:latin typeface="Times New Roman" panose="02020603050405020304" pitchFamily="18" charset="0"/>
                <a:cs typeface="Times New Roman" panose="02020603050405020304" pitchFamily="18" charset="0"/>
              </a:rPr>
              <a:t>.</a:t>
            </a:r>
            <a:r>
              <a:rPr lang="cs-CZ" altLang="cs-CZ" sz="1900" dirty="0">
                <a:solidFill>
                  <a:srgbClr val="002060"/>
                </a:solidFill>
                <a:latin typeface="Times New Roman" panose="02020603050405020304" pitchFamily="18" charset="0"/>
                <a:cs typeface="Times New Roman" panose="02020603050405020304" pitchFamily="18" charset="0"/>
              </a:rPr>
              <a:t> Czech </a:t>
            </a:r>
            <a:r>
              <a:rPr lang="cs-CZ" altLang="cs-CZ" sz="1900" dirty="0" err="1">
                <a:solidFill>
                  <a:srgbClr val="002060"/>
                </a:solidFill>
                <a:latin typeface="Times New Roman" panose="02020603050405020304" pitchFamily="18" charset="0"/>
                <a:cs typeface="Times New Roman" panose="02020603050405020304" pitchFamily="18" charset="0"/>
              </a:rPr>
              <a:t>National</a:t>
            </a:r>
            <a:r>
              <a:rPr lang="cs-CZ" altLang="cs-CZ" sz="1900" dirty="0">
                <a:solidFill>
                  <a:srgbClr val="002060"/>
                </a:solidFill>
                <a:latin typeface="Times New Roman" panose="02020603050405020304" pitchFamily="18" charset="0"/>
                <a:cs typeface="Times New Roman" panose="02020603050405020304" pitchFamily="18" charset="0"/>
              </a:rPr>
              <a:t> Bank. Získáno 20. 8. 2024 z: </a:t>
            </a:r>
            <a:r>
              <a:rPr lang="cs-CZ" altLang="cs-CZ" sz="1900" u="sng" dirty="0">
                <a:solidFill>
                  <a:srgbClr val="002060"/>
                </a:solidFill>
                <a:latin typeface="Times New Roman" panose="02020603050405020304" pitchFamily="18" charset="0"/>
                <a:cs typeface="Times New Roman" panose="02020603050405020304" pitchFamily="18" charset="0"/>
              </a:rPr>
              <a:t>https://www.cnb.cz/export/sites/cnb/en/economic-research/.galleries/research_publications/cnb_wp/cnbwp_2023_16.pdf</a:t>
            </a:r>
          </a:p>
        </p:txBody>
      </p:sp>
      <p:sp>
        <p:nvSpPr>
          <p:cNvPr id="6" name="Nadpis 5"/>
          <p:cNvSpPr>
            <a:spLocks noGrp="1"/>
          </p:cNvSpPr>
          <p:nvPr>
            <p:ph type="title"/>
          </p:nvPr>
        </p:nvSpPr>
        <p:spPr>
          <a:xfrm>
            <a:off x="179512" y="195487"/>
            <a:ext cx="7632848" cy="504056"/>
          </a:xfrm>
        </p:spPr>
        <p:txBody>
          <a:bodyPr/>
          <a:lstStyle/>
          <a:p>
            <a:r>
              <a:rPr lang="cs-CZ" sz="2800" b="1" dirty="0"/>
              <a:t> Seznam literatury – </a:t>
            </a:r>
            <a:r>
              <a:rPr lang="cs-CZ" sz="2800" b="1" dirty="0" err="1"/>
              <a:t>working</a:t>
            </a:r>
            <a:r>
              <a:rPr lang="cs-CZ" sz="2800" b="1" dirty="0"/>
              <a:t> </a:t>
            </a:r>
            <a:r>
              <a:rPr lang="cs-CZ" sz="2800" b="1" dirty="0" err="1"/>
              <a:t>papers</a:t>
            </a:r>
            <a:endParaRPr lang="cs-CZ" sz="2800" b="1" dirty="0"/>
          </a:p>
        </p:txBody>
      </p:sp>
    </p:spTree>
    <p:extLst>
      <p:ext uri="{BB962C8B-B14F-4D97-AF65-F5344CB8AC3E}">
        <p14:creationId xmlns:p14="http://schemas.microsoft.com/office/powerpoint/2010/main" val="5676219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915566"/>
            <a:ext cx="8784976" cy="3672408"/>
          </a:xfrm>
          <a:prstGeom prst="rect">
            <a:avLst/>
          </a:prstGeom>
        </p:spPr>
        <p:txBody>
          <a:bodyPr>
            <a:noAutofit/>
          </a:bodyPr>
          <a:lstStyle/>
          <a:p>
            <a:pPr algn="just">
              <a:spcBef>
                <a:spcPts val="600"/>
              </a:spcBef>
            </a:pPr>
            <a:r>
              <a:rPr lang="cs-CZ" altLang="cs-CZ" sz="1900" dirty="0">
                <a:solidFill>
                  <a:srgbClr val="FF0000"/>
                </a:solidFill>
                <a:latin typeface="Times New Roman" panose="02020603050405020304" pitchFamily="18" charset="0"/>
                <a:cs typeface="Times New Roman" panose="02020603050405020304" pitchFamily="18" charset="0"/>
              </a:rPr>
              <a:t>Příjmení, J. (rok). </a:t>
            </a:r>
            <a:r>
              <a:rPr lang="cs-CZ" altLang="cs-CZ" sz="1900" i="1" dirty="0">
                <a:solidFill>
                  <a:srgbClr val="FF0000"/>
                </a:solidFill>
                <a:latin typeface="Times New Roman" panose="02020603050405020304" pitchFamily="18" charset="0"/>
                <a:cs typeface="Times New Roman" panose="02020603050405020304" pitchFamily="18" charset="0"/>
              </a:rPr>
              <a:t>Název dokumentu</a:t>
            </a:r>
            <a:r>
              <a:rPr lang="cs-CZ" altLang="cs-CZ" sz="1900" dirty="0">
                <a:solidFill>
                  <a:srgbClr val="FF0000"/>
                </a:solidFill>
                <a:latin typeface="Times New Roman" panose="02020603050405020304" pitchFamily="18" charset="0"/>
                <a:cs typeface="Times New Roman" panose="02020603050405020304" pitchFamily="18" charset="0"/>
              </a:rPr>
              <a:t>. Název firmy/instituce, která dokument vydala. URL </a:t>
            </a:r>
          </a:p>
          <a:p>
            <a:pPr algn="just">
              <a:spcBef>
                <a:spcPts val="600"/>
              </a:spcBef>
            </a:pPr>
            <a:r>
              <a:rPr lang="cs-CZ" altLang="cs-CZ" sz="1900" dirty="0">
                <a:solidFill>
                  <a:srgbClr val="FF0000"/>
                </a:solidFill>
                <a:latin typeface="Times New Roman" panose="02020603050405020304" pitchFamily="18" charset="0"/>
                <a:cs typeface="Times New Roman" panose="02020603050405020304" pitchFamily="18" charset="0"/>
              </a:rPr>
              <a:t>Instituce. (rok). </a:t>
            </a:r>
            <a:r>
              <a:rPr lang="cs-CZ" altLang="cs-CZ" sz="1900" i="1" dirty="0">
                <a:solidFill>
                  <a:srgbClr val="FF0000"/>
                </a:solidFill>
                <a:latin typeface="Times New Roman" panose="02020603050405020304" pitchFamily="18" charset="0"/>
                <a:cs typeface="Times New Roman" panose="02020603050405020304" pitchFamily="18" charset="0"/>
              </a:rPr>
              <a:t>Název dokumentu</a:t>
            </a:r>
            <a:r>
              <a:rPr lang="cs-CZ" altLang="cs-CZ" sz="1900" dirty="0">
                <a:solidFill>
                  <a:srgbClr val="FF0000"/>
                </a:solidFill>
                <a:latin typeface="Times New Roman" panose="02020603050405020304" pitchFamily="18" charset="0"/>
                <a:cs typeface="Times New Roman" panose="02020603050405020304" pitchFamily="18" charset="0"/>
              </a:rPr>
              <a:t>. Název firmy/instituce, která dokument vydala. URL</a:t>
            </a:r>
          </a:p>
          <a:p>
            <a:pPr lvl="1" algn="just">
              <a:spcBef>
                <a:spcPts val="600"/>
              </a:spcBef>
            </a:pPr>
            <a:r>
              <a:rPr lang="cs-CZ" altLang="cs-CZ" sz="1500" dirty="0">
                <a:solidFill>
                  <a:srgbClr val="FF0000"/>
                </a:solidFill>
                <a:latin typeface="Times New Roman" panose="02020603050405020304" pitchFamily="18" charset="0"/>
                <a:cs typeface="Times New Roman" panose="02020603050405020304" pitchFamily="18" charset="0"/>
              </a:rPr>
              <a:t>Pozn. lze uvést také datum získání zdroje, zapisujeme: Získáno </a:t>
            </a:r>
            <a:r>
              <a:rPr lang="cs-CZ" altLang="cs-CZ" sz="1500" dirty="0" err="1">
                <a:solidFill>
                  <a:srgbClr val="FF0000"/>
                </a:solidFill>
                <a:latin typeface="Times New Roman" panose="02020603050405020304" pitchFamily="18" charset="0"/>
                <a:cs typeface="Times New Roman" panose="02020603050405020304" pitchFamily="18" charset="0"/>
              </a:rPr>
              <a:t>xx</a:t>
            </a:r>
            <a:r>
              <a:rPr lang="cs-CZ" altLang="cs-CZ" sz="1500" dirty="0">
                <a:solidFill>
                  <a:srgbClr val="FF0000"/>
                </a:solidFill>
                <a:latin typeface="Times New Roman" panose="02020603050405020304" pitchFamily="18" charset="0"/>
                <a:cs typeface="Times New Roman" panose="02020603050405020304" pitchFamily="18" charset="0"/>
              </a:rPr>
              <a:t>. </a:t>
            </a:r>
            <a:r>
              <a:rPr lang="cs-CZ" altLang="cs-CZ" sz="1500" dirty="0" err="1">
                <a:solidFill>
                  <a:srgbClr val="FF0000"/>
                </a:solidFill>
                <a:latin typeface="Times New Roman" panose="02020603050405020304" pitchFamily="18" charset="0"/>
                <a:cs typeface="Times New Roman" panose="02020603050405020304" pitchFamily="18" charset="0"/>
              </a:rPr>
              <a:t>xx</a:t>
            </a:r>
            <a:r>
              <a:rPr lang="cs-CZ" altLang="cs-CZ" sz="1500" dirty="0">
                <a:solidFill>
                  <a:srgbClr val="FF0000"/>
                </a:solidFill>
                <a:latin typeface="Times New Roman" panose="02020603050405020304" pitchFamily="18" charset="0"/>
                <a:cs typeface="Times New Roman" panose="02020603050405020304" pitchFamily="18" charset="0"/>
              </a:rPr>
              <a:t>. </a:t>
            </a:r>
            <a:r>
              <a:rPr lang="cs-CZ" altLang="cs-CZ" sz="1500" dirty="0" err="1">
                <a:solidFill>
                  <a:srgbClr val="FF0000"/>
                </a:solidFill>
                <a:latin typeface="Times New Roman" panose="02020603050405020304" pitchFamily="18" charset="0"/>
                <a:cs typeface="Times New Roman" panose="02020603050405020304" pitchFamily="18" charset="0"/>
              </a:rPr>
              <a:t>xxxx</a:t>
            </a:r>
            <a:r>
              <a:rPr lang="cs-CZ" altLang="cs-CZ" sz="1500" dirty="0">
                <a:solidFill>
                  <a:srgbClr val="FF0000"/>
                </a:solidFill>
                <a:latin typeface="Times New Roman" panose="02020603050405020304" pitchFamily="18" charset="0"/>
                <a:cs typeface="Times New Roman" panose="02020603050405020304" pitchFamily="18" charset="0"/>
              </a:rPr>
              <a:t> z: URL</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[15]	</a:t>
            </a:r>
            <a:r>
              <a:rPr lang="cs-CZ" altLang="cs-CZ" sz="1700" dirty="0" err="1">
                <a:solidFill>
                  <a:srgbClr val="002060"/>
                </a:solidFill>
                <a:latin typeface="Times New Roman" panose="02020603050405020304" pitchFamily="18" charset="0"/>
                <a:cs typeface="Times New Roman" panose="02020603050405020304" pitchFamily="18" charset="0"/>
              </a:rPr>
              <a:t>Alesina</a:t>
            </a:r>
            <a:r>
              <a:rPr lang="cs-CZ" altLang="cs-CZ" sz="1700" dirty="0">
                <a:solidFill>
                  <a:srgbClr val="002060"/>
                </a:solidFill>
                <a:latin typeface="Times New Roman" panose="02020603050405020304" pitchFamily="18" charset="0"/>
                <a:cs typeface="Times New Roman" panose="02020603050405020304" pitchFamily="18" charset="0"/>
              </a:rPr>
              <a:t>, A., </a:t>
            </a:r>
            <a:r>
              <a:rPr lang="cs-CZ" altLang="cs-CZ" sz="1700" dirty="0" err="1">
                <a:solidFill>
                  <a:srgbClr val="002060"/>
                </a:solidFill>
                <a:latin typeface="Times New Roman" panose="02020603050405020304" pitchFamily="18" charset="0"/>
                <a:cs typeface="Times New Roman" panose="02020603050405020304" pitchFamily="18" charset="0"/>
              </a:rPr>
              <a:t>Michalopoulos</a:t>
            </a:r>
            <a:r>
              <a:rPr lang="cs-CZ" altLang="cs-CZ" sz="1700" dirty="0">
                <a:solidFill>
                  <a:srgbClr val="002060"/>
                </a:solidFill>
                <a:latin typeface="Times New Roman" panose="02020603050405020304" pitchFamily="18" charset="0"/>
                <a:cs typeface="Times New Roman" panose="02020603050405020304" pitchFamily="18" charset="0"/>
              </a:rPr>
              <a:t>, S., &amp; </a:t>
            </a:r>
            <a:r>
              <a:rPr lang="cs-CZ" altLang="cs-CZ" sz="1700" dirty="0" err="1">
                <a:solidFill>
                  <a:srgbClr val="002060"/>
                </a:solidFill>
                <a:latin typeface="Times New Roman" panose="02020603050405020304" pitchFamily="18" charset="0"/>
                <a:cs typeface="Times New Roman" panose="02020603050405020304" pitchFamily="18" charset="0"/>
              </a:rPr>
              <a:t>Papaioannou</a:t>
            </a:r>
            <a:r>
              <a:rPr lang="cs-CZ" altLang="cs-CZ" sz="1700" dirty="0">
                <a:solidFill>
                  <a:srgbClr val="002060"/>
                </a:solidFill>
                <a:latin typeface="Times New Roman" panose="02020603050405020304" pitchFamily="18" charset="0"/>
                <a:cs typeface="Times New Roman" panose="02020603050405020304" pitchFamily="18" charset="0"/>
              </a:rPr>
              <a:t>, E. (2012). </a:t>
            </a:r>
            <a:r>
              <a:rPr lang="cs-CZ" altLang="cs-CZ" sz="1700" i="1" dirty="0" err="1">
                <a:solidFill>
                  <a:srgbClr val="002060"/>
                </a:solidFill>
                <a:latin typeface="Times New Roman" panose="02020603050405020304" pitchFamily="18" charset="0"/>
                <a:cs typeface="Times New Roman" panose="02020603050405020304" pitchFamily="18" charset="0"/>
              </a:rPr>
              <a:t>Ethnic</a:t>
            </a:r>
            <a:r>
              <a:rPr lang="cs-CZ" altLang="cs-CZ" sz="1700" i="1" dirty="0">
                <a:solidFill>
                  <a:srgbClr val="002060"/>
                </a:solidFill>
                <a:latin typeface="Times New Roman" panose="02020603050405020304" pitchFamily="18" charset="0"/>
                <a:cs typeface="Times New Roman" panose="02020603050405020304" pitchFamily="18" charset="0"/>
              </a:rPr>
              <a:t> </a:t>
            </a:r>
            <a:r>
              <a:rPr lang="cs-CZ" altLang="cs-CZ" sz="1700" i="1" dirty="0" err="1">
                <a:solidFill>
                  <a:srgbClr val="002060"/>
                </a:solidFill>
                <a:latin typeface="Times New Roman" panose="02020603050405020304" pitchFamily="18" charset="0"/>
                <a:cs typeface="Times New Roman" panose="02020603050405020304" pitchFamily="18" charset="0"/>
              </a:rPr>
              <a:t>inequality</a:t>
            </a:r>
            <a:r>
              <a:rPr lang="cs-CZ" altLang="cs-CZ" sz="1700" i="1" dirty="0">
                <a:solidFill>
                  <a:srgbClr val="002060"/>
                </a:solidFill>
                <a:latin typeface="Times New Roman" panose="02020603050405020304" pitchFamily="18" charset="0"/>
                <a:cs typeface="Times New Roman" panose="02020603050405020304" pitchFamily="18" charset="0"/>
              </a:rPr>
              <a:t> </a:t>
            </a:r>
            <a:r>
              <a:rPr lang="cs-CZ" altLang="cs-CZ" sz="1700" dirty="0">
                <a:solidFill>
                  <a:srgbClr val="002060"/>
                </a:solidFill>
                <a:latin typeface="Times New Roman" panose="02020603050405020304" pitchFamily="18" charset="0"/>
                <a:cs typeface="Times New Roman" panose="02020603050405020304" pitchFamily="18" charset="0"/>
              </a:rPr>
              <a:t>(WP 18512). </a:t>
            </a:r>
            <a:r>
              <a:rPr lang="cs-CZ" altLang="cs-CZ" sz="1700" dirty="0" err="1">
                <a:solidFill>
                  <a:srgbClr val="002060"/>
                </a:solidFill>
                <a:latin typeface="Times New Roman" panose="02020603050405020304" pitchFamily="18" charset="0"/>
                <a:cs typeface="Times New Roman" panose="02020603050405020304" pitchFamily="18" charset="0"/>
              </a:rPr>
              <a:t>National</a:t>
            </a:r>
            <a:r>
              <a:rPr lang="cs-CZ" altLang="cs-CZ" sz="1700" dirty="0">
                <a:solidFill>
                  <a:srgbClr val="002060"/>
                </a:solidFill>
                <a:latin typeface="Times New Roman" panose="02020603050405020304" pitchFamily="18" charset="0"/>
                <a:cs typeface="Times New Roman" panose="02020603050405020304" pitchFamily="18" charset="0"/>
              </a:rPr>
              <a:t> </a:t>
            </a:r>
            <a:r>
              <a:rPr lang="cs-CZ" altLang="cs-CZ" sz="1700" dirty="0" err="1">
                <a:solidFill>
                  <a:srgbClr val="002060"/>
                </a:solidFill>
                <a:latin typeface="Times New Roman" panose="02020603050405020304" pitchFamily="18" charset="0"/>
                <a:cs typeface="Times New Roman" panose="02020603050405020304" pitchFamily="18" charset="0"/>
              </a:rPr>
              <a:t>Bureau</a:t>
            </a:r>
            <a:r>
              <a:rPr lang="cs-CZ" altLang="cs-CZ" sz="1700" dirty="0">
                <a:solidFill>
                  <a:srgbClr val="002060"/>
                </a:solidFill>
                <a:latin typeface="Times New Roman" panose="02020603050405020304" pitchFamily="18" charset="0"/>
                <a:cs typeface="Times New Roman" panose="02020603050405020304" pitchFamily="18" charset="0"/>
              </a:rPr>
              <a:t> </a:t>
            </a:r>
            <a:r>
              <a:rPr lang="cs-CZ" altLang="cs-CZ" sz="1700" dirty="0" err="1">
                <a:solidFill>
                  <a:srgbClr val="002060"/>
                </a:solidFill>
                <a:latin typeface="Times New Roman" panose="02020603050405020304" pitchFamily="18" charset="0"/>
                <a:cs typeface="Times New Roman" panose="02020603050405020304" pitchFamily="18" charset="0"/>
              </a:rPr>
              <a:t>of</a:t>
            </a:r>
            <a:r>
              <a:rPr lang="cs-CZ" altLang="cs-CZ" sz="1700" dirty="0">
                <a:solidFill>
                  <a:srgbClr val="002060"/>
                </a:solidFill>
                <a:latin typeface="Times New Roman" panose="02020603050405020304" pitchFamily="18" charset="0"/>
                <a:cs typeface="Times New Roman" panose="02020603050405020304" pitchFamily="18" charset="0"/>
              </a:rPr>
              <a:t> </a:t>
            </a:r>
            <a:r>
              <a:rPr lang="cs-CZ" altLang="cs-CZ" sz="1700" dirty="0" err="1">
                <a:solidFill>
                  <a:srgbClr val="002060"/>
                </a:solidFill>
                <a:latin typeface="Times New Roman" panose="02020603050405020304" pitchFamily="18" charset="0"/>
                <a:cs typeface="Times New Roman" panose="02020603050405020304" pitchFamily="18" charset="0"/>
              </a:rPr>
              <a:t>Economic</a:t>
            </a:r>
            <a:r>
              <a:rPr lang="cs-CZ" altLang="cs-CZ" sz="1700" dirty="0">
                <a:solidFill>
                  <a:srgbClr val="002060"/>
                </a:solidFill>
                <a:latin typeface="Times New Roman" panose="02020603050405020304" pitchFamily="18" charset="0"/>
                <a:cs typeface="Times New Roman" panose="02020603050405020304" pitchFamily="18" charset="0"/>
              </a:rPr>
              <a:t> Research. </a:t>
            </a:r>
            <a:r>
              <a:rPr lang="cs-CZ" altLang="cs-CZ" sz="1700" u="sng" dirty="0">
                <a:solidFill>
                  <a:srgbClr val="002060"/>
                </a:solidFill>
                <a:latin typeface="Times New Roman" panose="02020603050405020304" pitchFamily="18" charset="0"/>
                <a:cs typeface="Times New Roman" panose="02020603050405020304" pitchFamily="18" charset="0"/>
              </a:rPr>
              <a:t>http://www.nber.org/papers/w18512</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[16]	Český statistický úřad. (2022). </a:t>
            </a:r>
            <a:r>
              <a:rPr lang="cs-CZ" altLang="cs-CZ" sz="1700" i="1" dirty="0">
                <a:solidFill>
                  <a:srgbClr val="002060"/>
                </a:solidFill>
                <a:latin typeface="Times New Roman" panose="02020603050405020304" pitchFamily="18" charset="0"/>
                <a:cs typeface="Times New Roman" panose="02020603050405020304" pitchFamily="18" charset="0"/>
              </a:rPr>
              <a:t>Výroční zpráva za rok 2021</a:t>
            </a:r>
            <a:r>
              <a:rPr lang="cs-CZ" altLang="cs-CZ" sz="1700" dirty="0">
                <a:solidFill>
                  <a:srgbClr val="002060"/>
                </a:solidFill>
                <a:latin typeface="Times New Roman" panose="02020603050405020304" pitchFamily="18" charset="0"/>
                <a:cs typeface="Times New Roman" panose="02020603050405020304" pitchFamily="18" charset="0"/>
              </a:rPr>
              <a:t>. Český statistický úřad. </a:t>
            </a:r>
            <a:r>
              <a:rPr lang="cs-CZ" altLang="cs-CZ" sz="1700" u="sng" dirty="0">
                <a:solidFill>
                  <a:srgbClr val="002060"/>
                </a:solidFill>
                <a:latin typeface="Times New Roman" panose="02020603050405020304" pitchFamily="18" charset="0"/>
                <a:cs typeface="Times New Roman" panose="02020603050405020304" pitchFamily="18" charset="0"/>
              </a:rPr>
              <a:t>https://www.czso.cz/documents/10180/23186921/vz_2021_cz.pdf/fb5b1fe3-0ca7-46ad-9004-7f4c5f460c88?version=1.2</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[17]	Skupina ČEZ. (2021). Skupina ČEZ - Základní statistiky (zdrojová data). Skupina ČEZ. Získáno 12.7.2024 z: </a:t>
            </a:r>
            <a:r>
              <a:rPr lang="cs-CZ" altLang="cs-CZ" sz="1700" u="sng" dirty="0">
                <a:solidFill>
                  <a:srgbClr val="002060"/>
                </a:solidFill>
                <a:latin typeface="Times New Roman" panose="02020603050405020304" pitchFamily="18" charset="0"/>
                <a:cs typeface="Times New Roman" panose="02020603050405020304" pitchFamily="18" charset="0"/>
              </a:rPr>
              <a:t>https://www.cez.cz/cs/pro-media/cisla-a-statistiky/skupina-cez</a:t>
            </a:r>
          </a:p>
        </p:txBody>
      </p:sp>
      <p:sp>
        <p:nvSpPr>
          <p:cNvPr id="6" name="Nadpis 5"/>
          <p:cNvSpPr>
            <a:spLocks noGrp="1"/>
          </p:cNvSpPr>
          <p:nvPr>
            <p:ph type="title"/>
          </p:nvPr>
        </p:nvSpPr>
        <p:spPr>
          <a:xfrm>
            <a:off x="179512" y="195487"/>
            <a:ext cx="7632848" cy="504056"/>
          </a:xfrm>
        </p:spPr>
        <p:txBody>
          <a:bodyPr/>
          <a:lstStyle/>
          <a:p>
            <a:r>
              <a:rPr lang="cs-CZ" b="1" dirty="0"/>
              <a:t> Seznam literatury – výroční zprávy, firemní dokumenty</a:t>
            </a:r>
          </a:p>
        </p:txBody>
      </p:sp>
    </p:spTree>
    <p:extLst>
      <p:ext uri="{BB962C8B-B14F-4D97-AF65-F5344CB8AC3E}">
        <p14:creationId xmlns:p14="http://schemas.microsoft.com/office/powerpoint/2010/main" val="15284477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915566"/>
            <a:ext cx="8784976" cy="3672408"/>
          </a:xfrm>
          <a:prstGeom prst="rect">
            <a:avLst/>
          </a:prstGeom>
        </p:spPr>
        <p:txBody>
          <a:bodyPr>
            <a:noAutofit/>
          </a:bodyPr>
          <a:lstStyle/>
          <a:p>
            <a:pPr algn="just">
              <a:spcBef>
                <a:spcPts val="600"/>
              </a:spcBef>
            </a:pPr>
            <a:r>
              <a:rPr lang="cs-CZ" altLang="cs-CZ" sz="1900" dirty="0">
                <a:solidFill>
                  <a:srgbClr val="FF0000"/>
                </a:solidFill>
                <a:latin typeface="Times New Roman" panose="02020603050405020304" pitchFamily="18" charset="0"/>
                <a:cs typeface="Times New Roman" panose="02020603050405020304" pitchFamily="18" charset="0"/>
              </a:rPr>
              <a:t>Příjmení, J., &amp; Příjmení, J. (rok). Název kapitoly. In J. Příjmení (Ed.). </a:t>
            </a:r>
            <a:r>
              <a:rPr lang="cs-CZ" altLang="cs-CZ" sz="1900" i="1" dirty="0">
                <a:solidFill>
                  <a:srgbClr val="FF0000"/>
                </a:solidFill>
                <a:latin typeface="Times New Roman" panose="02020603050405020304" pitchFamily="18" charset="0"/>
                <a:cs typeface="Times New Roman" panose="02020603050405020304" pitchFamily="18" charset="0"/>
              </a:rPr>
              <a:t>Název knihy/sborníku </a:t>
            </a:r>
            <a:r>
              <a:rPr lang="cs-CZ" altLang="cs-CZ" sz="1900" dirty="0">
                <a:solidFill>
                  <a:srgbClr val="FF0000"/>
                </a:solidFill>
                <a:latin typeface="Times New Roman" panose="02020603050405020304" pitchFamily="18" charset="0"/>
                <a:cs typeface="Times New Roman" panose="02020603050405020304" pitchFamily="18" charset="0"/>
              </a:rPr>
              <a:t>(s. první strana-poslední strana). Vydavatel. DOI/URL (pokud je přiděleno) </a:t>
            </a:r>
          </a:p>
          <a:p>
            <a:pPr algn="just">
              <a:spcBef>
                <a:spcPts val="600"/>
              </a:spcBef>
            </a:pPr>
            <a:r>
              <a:rPr lang="cs-CZ" altLang="cs-CZ" sz="1900" dirty="0">
                <a:solidFill>
                  <a:srgbClr val="FF0000"/>
                </a:solidFill>
                <a:latin typeface="Times New Roman" panose="02020603050405020304" pitchFamily="18" charset="0"/>
                <a:cs typeface="Times New Roman" panose="02020603050405020304" pitchFamily="18" charset="0"/>
              </a:rPr>
              <a:t>Příjmení, J., &amp; Příjmení, J. (rok). Název anglické kapitoly. In J. Příjmení &amp; J. Příjmení (</a:t>
            </a:r>
            <a:r>
              <a:rPr lang="cs-CZ" altLang="cs-CZ" sz="1900" dirty="0" err="1">
                <a:solidFill>
                  <a:srgbClr val="FF0000"/>
                </a:solidFill>
                <a:latin typeface="Times New Roman" panose="02020603050405020304" pitchFamily="18" charset="0"/>
                <a:cs typeface="Times New Roman" panose="02020603050405020304" pitchFamily="18" charset="0"/>
              </a:rPr>
              <a:t>Eds</a:t>
            </a:r>
            <a:r>
              <a:rPr lang="cs-CZ" altLang="cs-CZ" sz="1900" dirty="0">
                <a:solidFill>
                  <a:srgbClr val="FF0000"/>
                </a:solidFill>
                <a:latin typeface="Times New Roman" panose="02020603050405020304" pitchFamily="18" charset="0"/>
                <a:cs typeface="Times New Roman" panose="02020603050405020304" pitchFamily="18" charset="0"/>
              </a:rPr>
              <a:t>.). </a:t>
            </a:r>
            <a:r>
              <a:rPr lang="cs-CZ" altLang="cs-CZ" sz="1900" i="1" dirty="0">
                <a:solidFill>
                  <a:srgbClr val="FF0000"/>
                </a:solidFill>
                <a:latin typeface="Times New Roman" panose="02020603050405020304" pitchFamily="18" charset="0"/>
                <a:cs typeface="Times New Roman" panose="02020603050405020304" pitchFamily="18" charset="0"/>
              </a:rPr>
              <a:t>Název anglické knihy/sborníku </a:t>
            </a:r>
            <a:r>
              <a:rPr lang="cs-CZ" altLang="cs-CZ" sz="1900" dirty="0">
                <a:solidFill>
                  <a:srgbClr val="FF0000"/>
                </a:solidFill>
                <a:latin typeface="Times New Roman" panose="02020603050405020304" pitchFamily="18" charset="0"/>
                <a:cs typeface="Times New Roman" panose="02020603050405020304" pitchFamily="18" charset="0"/>
              </a:rPr>
              <a:t>(pp. první strana-poslední strana). Vydavatel. DOI/URL (pokud je přiděleno)</a:t>
            </a:r>
          </a:p>
          <a:p>
            <a:pPr lvl="1" algn="just">
              <a:spcBef>
                <a:spcPts val="600"/>
              </a:spcBef>
            </a:pPr>
            <a:r>
              <a:rPr lang="cs-CZ" altLang="cs-CZ" sz="1900" dirty="0">
                <a:solidFill>
                  <a:srgbClr val="FF0000"/>
                </a:solidFill>
                <a:latin typeface="Times New Roman" panose="02020603050405020304" pitchFamily="18" charset="0"/>
                <a:cs typeface="Times New Roman" panose="02020603050405020304" pitchFamily="18" charset="0"/>
              </a:rPr>
              <a:t>Pozn. u kapitoly v knize nebo článku ve sborníku v českém jazyce se uvádí do závorky rozsah stran (s. </a:t>
            </a:r>
            <a:r>
              <a:rPr lang="cs-CZ" altLang="cs-CZ" sz="1900" dirty="0" err="1">
                <a:solidFill>
                  <a:srgbClr val="FF0000"/>
                </a:solidFill>
                <a:latin typeface="Times New Roman" panose="02020603050405020304" pitchFamily="18" charset="0"/>
                <a:cs typeface="Times New Roman" panose="02020603050405020304" pitchFamily="18" charset="0"/>
              </a:rPr>
              <a:t>xx-xx</a:t>
            </a:r>
            <a:r>
              <a:rPr lang="cs-CZ" altLang="cs-CZ" sz="1900" dirty="0">
                <a:solidFill>
                  <a:srgbClr val="FF0000"/>
                </a:solidFill>
                <a:latin typeface="Times New Roman" panose="02020603050405020304" pitchFamily="18" charset="0"/>
                <a:cs typeface="Times New Roman" panose="02020603050405020304" pitchFamily="18" charset="0"/>
              </a:rPr>
              <a:t>). V případě publikace v anglickém jazyce se uvádí rozsah stran (pp. </a:t>
            </a:r>
            <a:r>
              <a:rPr lang="cs-CZ" altLang="cs-CZ" sz="1900" dirty="0" err="1">
                <a:solidFill>
                  <a:srgbClr val="FF0000"/>
                </a:solidFill>
                <a:latin typeface="Times New Roman" panose="02020603050405020304" pitchFamily="18" charset="0"/>
                <a:cs typeface="Times New Roman" panose="02020603050405020304" pitchFamily="18" charset="0"/>
              </a:rPr>
              <a:t>xx-xx</a:t>
            </a:r>
            <a:r>
              <a:rPr lang="cs-CZ" altLang="cs-CZ" sz="1900" dirty="0">
                <a:solidFill>
                  <a:srgbClr val="FF0000"/>
                </a:solidFill>
                <a:latin typeface="Times New Roman" panose="02020603050405020304" pitchFamily="18" charset="0"/>
                <a:cs typeface="Times New Roman" panose="02020603050405020304" pitchFamily="18" charset="0"/>
              </a:rPr>
              <a:t>). </a:t>
            </a:r>
          </a:p>
          <a:p>
            <a:pPr algn="just">
              <a:spcBef>
                <a:spcPts val="600"/>
              </a:spcBef>
            </a:pPr>
            <a:endParaRPr lang="cs-CZ" altLang="cs-CZ" sz="1900" dirty="0">
              <a:solidFill>
                <a:srgbClr val="002060"/>
              </a:solidFill>
              <a:latin typeface="Times New Roman" panose="02020603050405020304" pitchFamily="18" charset="0"/>
              <a:cs typeface="Times New Roman" panose="02020603050405020304" pitchFamily="18" charset="0"/>
            </a:endParaRPr>
          </a:p>
          <a:p>
            <a:pPr algn="just">
              <a:spcBef>
                <a:spcPts val="600"/>
              </a:spcBef>
            </a:pPr>
            <a:endParaRPr lang="cs-CZ" altLang="cs-CZ" sz="19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7"/>
            <a:ext cx="8136904" cy="504056"/>
          </a:xfrm>
        </p:spPr>
        <p:txBody>
          <a:bodyPr/>
          <a:lstStyle/>
          <a:p>
            <a:r>
              <a:rPr lang="cs-CZ" sz="2300" b="1" dirty="0"/>
              <a:t> Seznam literatury – kapitoly v knihách, články ve sbornících</a:t>
            </a:r>
          </a:p>
        </p:txBody>
      </p:sp>
    </p:spTree>
    <p:extLst>
      <p:ext uri="{BB962C8B-B14F-4D97-AF65-F5344CB8AC3E}">
        <p14:creationId xmlns:p14="http://schemas.microsoft.com/office/powerpoint/2010/main" val="29245480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915566"/>
            <a:ext cx="8784976" cy="3672408"/>
          </a:xfrm>
          <a:prstGeom prst="rect">
            <a:avLst/>
          </a:prstGeom>
        </p:spPr>
        <p:txBody>
          <a:bodyPr>
            <a:noAutofit/>
          </a:bodyPr>
          <a:lstStyle/>
          <a:p>
            <a:pPr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[18]	Antalová, R. (2020). </a:t>
            </a:r>
            <a:r>
              <a:rPr lang="cs-CZ" altLang="cs-CZ" sz="1500" dirty="0" err="1">
                <a:solidFill>
                  <a:srgbClr val="002060"/>
                </a:solidFill>
                <a:latin typeface="Times New Roman" panose="02020603050405020304" pitchFamily="18" charset="0"/>
                <a:cs typeface="Times New Roman" panose="02020603050405020304" pitchFamily="18" charset="0"/>
              </a:rPr>
              <a:t>Cost</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allocation</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for</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environmental</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protection</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for</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products</a:t>
            </a:r>
            <a:r>
              <a:rPr lang="cs-CZ" altLang="cs-CZ" sz="1500" dirty="0">
                <a:solidFill>
                  <a:srgbClr val="002060"/>
                </a:solidFill>
                <a:latin typeface="Times New Roman" panose="02020603050405020304" pitchFamily="18" charset="0"/>
                <a:cs typeface="Times New Roman" panose="02020603050405020304" pitchFamily="18" charset="0"/>
              </a:rPr>
              <a:t>. In M. Hora, &amp; M. </a:t>
            </a:r>
            <a:r>
              <a:rPr lang="cs-CZ" altLang="cs-CZ" sz="1500" dirty="0" err="1">
                <a:solidFill>
                  <a:srgbClr val="002060"/>
                </a:solidFill>
                <a:latin typeface="Times New Roman" panose="02020603050405020304" pitchFamily="18" charset="0"/>
                <a:cs typeface="Times New Roman" panose="02020603050405020304" pitchFamily="18" charset="0"/>
              </a:rPr>
              <a:t>Vašeková</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Eds</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i="1" dirty="0">
                <a:solidFill>
                  <a:srgbClr val="002060"/>
                </a:solidFill>
                <a:latin typeface="Times New Roman" panose="02020603050405020304" pitchFamily="18" charset="0"/>
                <a:cs typeface="Times New Roman" panose="02020603050405020304" pitchFamily="18" charset="0"/>
              </a:rPr>
              <a:t>Účetnictví a auditing v procesu světové harmonizace: sborník z mezinárodní vědecké konference</a:t>
            </a:r>
            <a:r>
              <a:rPr lang="cs-CZ" altLang="cs-CZ" sz="1500" dirty="0">
                <a:solidFill>
                  <a:srgbClr val="002060"/>
                </a:solidFill>
                <a:latin typeface="Times New Roman" panose="02020603050405020304" pitchFamily="18" charset="0"/>
                <a:cs typeface="Times New Roman" panose="02020603050405020304" pitchFamily="18" charset="0"/>
              </a:rPr>
              <a:t>, Slapy, 8.-10. září 2020 (s. 9-15). Vysoká škola ekonomická v Praze, Nakladatelství </a:t>
            </a:r>
            <a:r>
              <a:rPr lang="cs-CZ" altLang="cs-CZ" sz="1500" dirty="0" err="1">
                <a:solidFill>
                  <a:srgbClr val="002060"/>
                </a:solidFill>
                <a:latin typeface="Times New Roman" panose="02020603050405020304" pitchFamily="18" charset="0"/>
                <a:cs typeface="Times New Roman" panose="02020603050405020304" pitchFamily="18" charset="0"/>
              </a:rPr>
              <a:t>Oeconomica</a:t>
            </a:r>
            <a:r>
              <a:rPr lang="cs-CZ" altLang="cs-CZ" sz="1500" dirty="0">
                <a:solidFill>
                  <a:srgbClr val="002060"/>
                </a:solidFill>
                <a:latin typeface="Times New Roman" panose="02020603050405020304" pitchFamily="18" charset="0"/>
                <a:cs typeface="Times New Roman" panose="02020603050405020304" pitchFamily="18" charset="0"/>
              </a:rPr>
              <a:t>.</a:t>
            </a:r>
          </a:p>
          <a:p>
            <a:pPr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[19]	Dlouhý, M. (2012). </a:t>
            </a:r>
            <a:r>
              <a:rPr lang="cs-CZ" altLang="cs-CZ" sz="1500" dirty="0" err="1">
                <a:solidFill>
                  <a:srgbClr val="002060"/>
                </a:solidFill>
                <a:latin typeface="Times New Roman" panose="02020603050405020304" pitchFamily="18" charset="0"/>
                <a:cs typeface="Times New Roman" panose="02020603050405020304" pitchFamily="18" charset="0"/>
              </a:rPr>
              <a:t>Efficiency</a:t>
            </a:r>
            <a:r>
              <a:rPr lang="cs-CZ" altLang="cs-CZ" sz="1500" dirty="0">
                <a:solidFill>
                  <a:srgbClr val="002060"/>
                </a:solidFill>
                <a:latin typeface="Times New Roman" panose="02020603050405020304" pitchFamily="18" charset="0"/>
                <a:cs typeface="Times New Roman" panose="02020603050405020304" pitchFamily="18" charset="0"/>
              </a:rPr>
              <a:t> and </a:t>
            </a:r>
            <a:r>
              <a:rPr lang="cs-CZ" altLang="cs-CZ" sz="1500" dirty="0" err="1">
                <a:solidFill>
                  <a:srgbClr val="002060"/>
                </a:solidFill>
                <a:latin typeface="Times New Roman" panose="02020603050405020304" pitchFamily="18" charset="0"/>
                <a:cs typeface="Times New Roman" panose="02020603050405020304" pitchFamily="18" charset="0"/>
              </a:rPr>
              <a:t>resource</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allocation</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within</a:t>
            </a:r>
            <a:r>
              <a:rPr lang="cs-CZ" altLang="cs-CZ" sz="1500" dirty="0">
                <a:solidFill>
                  <a:srgbClr val="002060"/>
                </a:solidFill>
                <a:latin typeface="Times New Roman" panose="02020603050405020304" pitchFamily="18" charset="0"/>
                <a:cs typeface="Times New Roman" panose="02020603050405020304" pitchFamily="18" charset="0"/>
              </a:rPr>
              <a:t> a </a:t>
            </a:r>
            <a:r>
              <a:rPr lang="cs-CZ" altLang="cs-CZ" sz="1500" dirty="0" err="1">
                <a:solidFill>
                  <a:srgbClr val="002060"/>
                </a:solidFill>
                <a:latin typeface="Times New Roman" panose="02020603050405020304" pitchFamily="18" charset="0"/>
                <a:cs typeface="Times New Roman" panose="02020603050405020304" pitchFamily="18" charset="0"/>
              </a:rPr>
              <a:t>hierarchical</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organization</a:t>
            </a:r>
            <a:r>
              <a:rPr lang="cs-CZ" altLang="cs-CZ" sz="1500" dirty="0">
                <a:solidFill>
                  <a:srgbClr val="002060"/>
                </a:solidFill>
                <a:latin typeface="Times New Roman" panose="02020603050405020304" pitchFamily="18" charset="0"/>
                <a:cs typeface="Times New Roman" panose="02020603050405020304" pitchFamily="18" charset="0"/>
              </a:rPr>
              <a:t>. In J. </a:t>
            </a:r>
            <a:r>
              <a:rPr lang="cs-CZ" altLang="cs-CZ" sz="1500" dirty="0" err="1">
                <a:solidFill>
                  <a:srgbClr val="002060"/>
                </a:solidFill>
                <a:latin typeface="Times New Roman" panose="02020603050405020304" pitchFamily="18" charset="0"/>
                <a:cs typeface="Times New Roman" panose="02020603050405020304" pitchFamily="18" charset="0"/>
              </a:rPr>
              <a:t>Ramík</a:t>
            </a:r>
            <a:r>
              <a:rPr lang="cs-CZ" altLang="cs-CZ" sz="1500" dirty="0">
                <a:solidFill>
                  <a:srgbClr val="002060"/>
                </a:solidFill>
                <a:latin typeface="Times New Roman" panose="02020603050405020304" pitchFamily="18" charset="0"/>
                <a:cs typeface="Times New Roman" panose="02020603050405020304" pitchFamily="18" charset="0"/>
              </a:rPr>
              <a:t> &amp; D. Stavárek (</a:t>
            </a:r>
            <a:r>
              <a:rPr lang="cs-CZ" altLang="cs-CZ" sz="1500" dirty="0" err="1">
                <a:solidFill>
                  <a:srgbClr val="002060"/>
                </a:solidFill>
                <a:latin typeface="Times New Roman" panose="02020603050405020304" pitchFamily="18" charset="0"/>
                <a:cs typeface="Times New Roman" panose="02020603050405020304" pitchFamily="18" charset="0"/>
              </a:rPr>
              <a:t>Eds</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Proceedings</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of</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the</a:t>
            </a:r>
            <a:r>
              <a:rPr lang="cs-CZ" altLang="cs-CZ" sz="1500" i="1" dirty="0">
                <a:solidFill>
                  <a:srgbClr val="002060"/>
                </a:solidFill>
                <a:latin typeface="Times New Roman" panose="02020603050405020304" pitchFamily="18" charset="0"/>
                <a:cs typeface="Times New Roman" panose="02020603050405020304" pitchFamily="18" charset="0"/>
              </a:rPr>
              <a:t> 30th International </a:t>
            </a:r>
            <a:r>
              <a:rPr lang="cs-CZ" altLang="cs-CZ" sz="1500" i="1" dirty="0" err="1">
                <a:solidFill>
                  <a:srgbClr val="002060"/>
                </a:solidFill>
                <a:latin typeface="Times New Roman" panose="02020603050405020304" pitchFamily="18" charset="0"/>
                <a:cs typeface="Times New Roman" panose="02020603050405020304" pitchFamily="18" charset="0"/>
              </a:rPr>
              <a:t>Conference</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Mathematical</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Methods</a:t>
            </a:r>
            <a:r>
              <a:rPr lang="cs-CZ" altLang="cs-CZ" sz="1500" i="1" dirty="0">
                <a:solidFill>
                  <a:srgbClr val="002060"/>
                </a:solidFill>
                <a:latin typeface="Times New Roman" panose="02020603050405020304" pitchFamily="18" charset="0"/>
                <a:cs typeface="Times New Roman" panose="02020603050405020304" pitchFamily="18" charset="0"/>
              </a:rPr>
              <a:t> in </a:t>
            </a:r>
            <a:r>
              <a:rPr lang="cs-CZ" altLang="cs-CZ" sz="1500" i="1" dirty="0" err="1">
                <a:solidFill>
                  <a:srgbClr val="002060"/>
                </a:solidFill>
                <a:latin typeface="Times New Roman" panose="02020603050405020304" pitchFamily="18" charset="0"/>
                <a:cs typeface="Times New Roman" panose="02020603050405020304" pitchFamily="18" charset="0"/>
              </a:rPr>
              <a:t>Economics</a:t>
            </a:r>
            <a:r>
              <a:rPr lang="cs-CZ" altLang="cs-CZ" sz="1500" dirty="0">
                <a:solidFill>
                  <a:srgbClr val="002060"/>
                </a:solidFill>
                <a:latin typeface="Times New Roman" panose="02020603050405020304" pitchFamily="18" charset="0"/>
                <a:cs typeface="Times New Roman" panose="02020603050405020304" pitchFamily="18" charset="0"/>
              </a:rPr>
              <a:t> (pp. 112-116). </a:t>
            </a:r>
            <a:r>
              <a:rPr lang="cs-CZ" altLang="cs-CZ" sz="1500" dirty="0" err="1">
                <a:solidFill>
                  <a:srgbClr val="002060"/>
                </a:solidFill>
                <a:latin typeface="Times New Roman" panose="02020603050405020304" pitchFamily="18" charset="0"/>
                <a:cs typeface="Times New Roman" panose="02020603050405020304" pitchFamily="18" charset="0"/>
              </a:rPr>
              <a:t>Silesian</a:t>
            </a:r>
            <a:r>
              <a:rPr lang="cs-CZ" altLang="cs-CZ" sz="1500" dirty="0">
                <a:solidFill>
                  <a:srgbClr val="002060"/>
                </a:solidFill>
                <a:latin typeface="Times New Roman" panose="02020603050405020304" pitchFamily="18" charset="0"/>
                <a:cs typeface="Times New Roman" panose="02020603050405020304" pitchFamily="18" charset="0"/>
              </a:rPr>
              <a:t> University in Opava. </a:t>
            </a:r>
            <a:r>
              <a:rPr lang="cs-CZ" altLang="cs-CZ" sz="1500" dirty="0" err="1">
                <a:solidFill>
                  <a:srgbClr val="002060"/>
                </a:solidFill>
                <a:latin typeface="Times New Roman" panose="02020603050405020304" pitchFamily="18" charset="0"/>
                <a:cs typeface="Times New Roman" panose="02020603050405020304" pitchFamily="18" charset="0"/>
              </a:rPr>
              <a:t>doi</a:t>
            </a:r>
            <a:r>
              <a:rPr lang="cs-CZ" altLang="cs-CZ" sz="1500" dirty="0">
                <a:solidFill>
                  <a:srgbClr val="002060"/>
                </a:solidFill>
                <a:latin typeface="Times New Roman" panose="02020603050405020304" pitchFamily="18" charset="0"/>
                <a:cs typeface="Times New Roman" panose="02020603050405020304" pitchFamily="18" charset="0"/>
              </a:rPr>
              <a:t>: 10.1145/2072508.2072510</a:t>
            </a:r>
          </a:p>
          <a:p>
            <a:pPr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[20]	Franc, A. (2024). </a:t>
            </a:r>
            <a:r>
              <a:rPr lang="cs-CZ" altLang="cs-CZ" sz="1500" dirty="0" err="1">
                <a:solidFill>
                  <a:srgbClr val="002060"/>
                </a:solidFill>
                <a:latin typeface="Times New Roman" panose="02020603050405020304" pitchFamily="18" charset="0"/>
                <a:cs typeface="Times New Roman" panose="02020603050405020304" pitchFamily="18" charset="0"/>
              </a:rPr>
              <a:t>Efficiency</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of</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the</a:t>
            </a:r>
            <a:r>
              <a:rPr lang="cs-CZ" altLang="cs-CZ" sz="1500" dirty="0">
                <a:solidFill>
                  <a:srgbClr val="002060"/>
                </a:solidFill>
                <a:latin typeface="Times New Roman" panose="02020603050405020304" pitchFamily="18" charset="0"/>
                <a:cs typeface="Times New Roman" panose="02020603050405020304" pitchFamily="18" charset="0"/>
              </a:rPr>
              <a:t> Czech </a:t>
            </a:r>
            <a:r>
              <a:rPr lang="cs-CZ" altLang="cs-CZ" sz="1500" dirty="0" err="1">
                <a:solidFill>
                  <a:srgbClr val="002060"/>
                </a:solidFill>
                <a:latin typeface="Times New Roman" panose="02020603050405020304" pitchFamily="18" charset="0"/>
                <a:cs typeface="Times New Roman" panose="02020603050405020304" pitchFamily="18" charset="0"/>
              </a:rPr>
              <a:t>Labour</a:t>
            </a:r>
            <a:r>
              <a:rPr lang="cs-CZ" altLang="cs-CZ" sz="1500" dirty="0">
                <a:solidFill>
                  <a:srgbClr val="002060"/>
                </a:solidFill>
                <a:latin typeface="Times New Roman" panose="02020603050405020304" pitchFamily="18" charset="0"/>
                <a:cs typeface="Times New Roman" panose="02020603050405020304" pitchFamily="18" charset="0"/>
              </a:rPr>
              <a:t> Market: Do </a:t>
            </a:r>
            <a:r>
              <a:rPr lang="cs-CZ" altLang="cs-CZ" sz="1500" dirty="0" err="1">
                <a:solidFill>
                  <a:srgbClr val="002060"/>
                </a:solidFill>
                <a:latin typeface="Times New Roman" panose="02020603050405020304" pitchFamily="18" charset="0"/>
                <a:cs typeface="Times New Roman" panose="02020603050405020304" pitchFamily="18" charset="0"/>
              </a:rPr>
              <a:t>Institutions</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Matter</a:t>
            </a:r>
            <a:r>
              <a:rPr lang="cs-CZ" altLang="cs-CZ" sz="1500" dirty="0">
                <a:solidFill>
                  <a:srgbClr val="002060"/>
                </a:solidFill>
                <a:latin typeface="Times New Roman" panose="02020603050405020304" pitchFamily="18" charset="0"/>
                <a:cs typeface="Times New Roman" panose="02020603050405020304" pitchFamily="18" charset="0"/>
              </a:rPr>
              <a:t>? In D. Stavárek &amp; M. Tvrdoň (</a:t>
            </a:r>
            <a:r>
              <a:rPr lang="cs-CZ" altLang="cs-CZ" sz="1500" dirty="0" err="1">
                <a:solidFill>
                  <a:srgbClr val="002060"/>
                </a:solidFill>
                <a:latin typeface="Times New Roman" panose="02020603050405020304" pitchFamily="18" charset="0"/>
                <a:cs typeface="Times New Roman" panose="02020603050405020304" pitchFamily="18" charset="0"/>
              </a:rPr>
              <a:t>Eds</a:t>
            </a:r>
            <a:r>
              <a:rPr lang="cs-CZ" altLang="cs-CZ" sz="1500" dirty="0">
                <a:solidFill>
                  <a:srgbClr val="002060"/>
                </a:solidFill>
                <a:latin typeface="Times New Roman" panose="02020603050405020304" pitchFamily="18" charset="0"/>
                <a:cs typeface="Times New Roman" panose="02020603050405020304" pitchFamily="18" charset="0"/>
              </a:rPr>
              <a:t>.). Mo</a:t>
            </a:r>
            <a:r>
              <a:rPr lang="cs-CZ" altLang="cs-CZ" sz="1500" i="1" dirty="0">
                <a:solidFill>
                  <a:srgbClr val="002060"/>
                </a:solidFill>
                <a:latin typeface="Times New Roman" panose="02020603050405020304" pitchFamily="18" charset="0"/>
                <a:cs typeface="Times New Roman" panose="02020603050405020304" pitchFamily="18" charset="0"/>
              </a:rPr>
              <a:t>delling </a:t>
            </a:r>
            <a:r>
              <a:rPr lang="cs-CZ" altLang="cs-CZ" sz="1500" i="1" dirty="0" err="1">
                <a:solidFill>
                  <a:srgbClr val="002060"/>
                </a:solidFill>
                <a:latin typeface="Times New Roman" panose="02020603050405020304" pitchFamily="18" charset="0"/>
                <a:cs typeface="Times New Roman" panose="02020603050405020304" pitchFamily="18" charset="0"/>
              </a:rPr>
              <a:t>Economic</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Growth</a:t>
            </a:r>
            <a:r>
              <a:rPr lang="cs-CZ" altLang="cs-CZ" sz="1500" i="1" dirty="0">
                <a:solidFill>
                  <a:srgbClr val="002060"/>
                </a:solidFill>
                <a:latin typeface="Times New Roman" panose="02020603050405020304" pitchFamily="18" charset="0"/>
                <a:cs typeface="Times New Roman" panose="02020603050405020304" pitchFamily="18" charset="0"/>
              </a:rPr>
              <a:t> in </a:t>
            </a:r>
            <a:r>
              <a:rPr lang="cs-CZ" altLang="cs-CZ" sz="1500" i="1" dirty="0" err="1">
                <a:solidFill>
                  <a:srgbClr val="002060"/>
                </a:solidFill>
                <a:latin typeface="Times New Roman" panose="02020603050405020304" pitchFamily="18" charset="0"/>
                <a:cs typeface="Times New Roman" panose="02020603050405020304" pitchFamily="18" charset="0"/>
              </a:rPr>
              <a:t>Contemporary</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Czechia</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dirty="0">
                <a:solidFill>
                  <a:srgbClr val="002060"/>
                </a:solidFill>
                <a:latin typeface="Times New Roman" panose="02020603050405020304" pitchFamily="18" charset="0"/>
                <a:cs typeface="Times New Roman" panose="02020603050405020304" pitchFamily="18" charset="0"/>
              </a:rPr>
              <a:t>(pp. 183-198). </a:t>
            </a:r>
            <a:r>
              <a:rPr lang="cs-CZ" altLang="cs-CZ" sz="1500" dirty="0" err="1">
                <a:solidFill>
                  <a:srgbClr val="002060"/>
                </a:solidFill>
                <a:latin typeface="Times New Roman" panose="02020603050405020304" pitchFamily="18" charset="0"/>
                <a:cs typeface="Times New Roman" panose="02020603050405020304" pitchFamily="18" charset="0"/>
              </a:rPr>
              <a:t>Emerald</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Publishing</a:t>
            </a:r>
            <a:r>
              <a:rPr lang="cs-CZ" altLang="cs-CZ" sz="1500" dirty="0">
                <a:solidFill>
                  <a:srgbClr val="002060"/>
                </a:solidFill>
                <a:latin typeface="Times New Roman" panose="02020603050405020304" pitchFamily="18" charset="0"/>
                <a:cs typeface="Times New Roman" panose="02020603050405020304" pitchFamily="18" charset="0"/>
              </a:rPr>
              <a:t>.</a:t>
            </a:r>
          </a:p>
          <a:p>
            <a:pPr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[21]	Krpálek, O. (2010). Hodnocení ekonomické výkonnosti České republiky. In P. Novosad (Ed.). </a:t>
            </a:r>
            <a:r>
              <a:rPr lang="cs-CZ" altLang="cs-CZ" sz="1500" i="1" dirty="0">
                <a:solidFill>
                  <a:srgbClr val="002060"/>
                </a:solidFill>
                <a:latin typeface="Times New Roman" panose="02020603050405020304" pitchFamily="18" charset="0"/>
                <a:cs typeface="Times New Roman" panose="02020603050405020304" pitchFamily="18" charset="0"/>
              </a:rPr>
              <a:t>Česká ekonomika a její konkurenceschopnost </a:t>
            </a:r>
            <a:r>
              <a:rPr lang="cs-CZ" altLang="cs-CZ" sz="1500" dirty="0">
                <a:solidFill>
                  <a:srgbClr val="002060"/>
                </a:solidFill>
                <a:latin typeface="Times New Roman" panose="02020603050405020304" pitchFamily="18" charset="0"/>
                <a:cs typeface="Times New Roman" panose="02020603050405020304" pitchFamily="18" charset="0"/>
              </a:rPr>
              <a:t>(s. 27-56). Ekonomické vydavatelství.</a:t>
            </a:r>
          </a:p>
          <a:p>
            <a:pPr algn="just">
              <a:spcBef>
                <a:spcPts val="600"/>
              </a:spcBef>
            </a:pPr>
            <a:endParaRPr lang="cs-CZ" altLang="cs-CZ" sz="1500" dirty="0">
              <a:solidFill>
                <a:srgbClr val="002060"/>
              </a:solidFill>
              <a:latin typeface="Times New Roman" panose="02020603050405020304" pitchFamily="18" charset="0"/>
              <a:cs typeface="Times New Roman" panose="02020603050405020304" pitchFamily="18" charset="0"/>
            </a:endParaRPr>
          </a:p>
          <a:p>
            <a:pPr algn="just">
              <a:spcBef>
                <a:spcPts val="600"/>
              </a:spcBef>
            </a:pPr>
            <a:endParaRPr lang="cs-CZ" altLang="cs-CZ" sz="1500" dirty="0">
              <a:solidFill>
                <a:srgbClr val="002060"/>
              </a:solidFill>
              <a:latin typeface="Times New Roman" panose="02020603050405020304" pitchFamily="18" charset="0"/>
              <a:cs typeface="Times New Roman" panose="02020603050405020304" pitchFamily="18" charset="0"/>
            </a:endParaRPr>
          </a:p>
          <a:p>
            <a:pPr algn="just">
              <a:spcBef>
                <a:spcPts val="600"/>
              </a:spcBef>
            </a:pPr>
            <a:endParaRPr lang="cs-CZ" altLang="cs-CZ" sz="15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7"/>
            <a:ext cx="8136904" cy="504056"/>
          </a:xfrm>
        </p:spPr>
        <p:txBody>
          <a:bodyPr/>
          <a:lstStyle/>
          <a:p>
            <a:r>
              <a:rPr lang="cs-CZ" sz="2300" b="1" dirty="0"/>
              <a:t> Seznam literatury – kapitoly v knihách, články ve sbornících</a:t>
            </a:r>
          </a:p>
        </p:txBody>
      </p:sp>
    </p:spTree>
    <p:extLst>
      <p:ext uri="{BB962C8B-B14F-4D97-AF65-F5344CB8AC3E}">
        <p14:creationId xmlns:p14="http://schemas.microsoft.com/office/powerpoint/2010/main" val="3798654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9512" y="1347614"/>
            <a:ext cx="8640960" cy="3024336"/>
          </a:xfrm>
          <a:prstGeom prst="rect">
            <a:avLst/>
          </a:prstGeom>
        </p:spPr>
        <p:txBody>
          <a:bodyPr>
            <a:noAutofit/>
          </a:bodyPr>
          <a:lstStyle/>
          <a:p>
            <a:pPr marL="374650" indent="-285750" algn="just">
              <a:spcBef>
                <a:spcPts val="1200"/>
              </a:spcBef>
            </a:pPr>
            <a:r>
              <a:rPr lang="cs-CZ" sz="2200" dirty="0">
                <a:solidFill>
                  <a:srgbClr val="002060"/>
                </a:solidFill>
                <a:latin typeface="Times New Roman" panose="02020603050405020304" pitchFamily="18" charset="0"/>
                <a:cs typeface="Times New Roman" panose="02020603050405020304" pitchFamily="18" charset="0"/>
              </a:rPr>
              <a:t>Plný text ZP účastník MBA odevzdává do 15. května příslušného akademického roku v elektronické podobě (*.PDF) do IS SU (přesné místo odevzdání ZP bude upřesněno administrativním pracovníkem MBA).</a:t>
            </a:r>
            <a:endParaRPr lang="cs-CZ" altLang="cs-CZ" sz="2200" b="1" dirty="0">
              <a:solidFill>
                <a:srgbClr val="307871"/>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6"/>
            <a:ext cx="7632848" cy="507703"/>
          </a:xfrm>
        </p:spPr>
        <p:txBody>
          <a:bodyPr/>
          <a:lstStyle/>
          <a:p>
            <a:r>
              <a:rPr lang="pl-PL" sz="2800" b="1" dirty="0"/>
              <a:t>Zadání ZP</a:t>
            </a:r>
            <a:endParaRPr lang="cs-CZ" sz="2800" b="1" dirty="0"/>
          </a:p>
        </p:txBody>
      </p:sp>
    </p:spTree>
    <p:extLst>
      <p:ext uri="{BB962C8B-B14F-4D97-AF65-F5344CB8AC3E}">
        <p14:creationId xmlns:p14="http://schemas.microsoft.com/office/powerpoint/2010/main" val="1963501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3247" y="843558"/>
            <a:ext cx="8784976" cy="3672408"/>
          </a:xfrm>
          <a:prstGeom prst="rect">
            <a:avLst/>
          </a:prstGeom>
        </p:spPr>
        <p:txBody>
          <a:bodyPr>
            <a:noAutofit/>
          </a:bodyPr>
          <a:lstStyle/>
          <a:p>
            <a:pPr algn="just">
              <a:spcBef>
                <a:spcPts val="600"/>
              </a:spcBef>
            </a:pPr>
            <a:r>
              <a:rPr lang="cs-CZ" altLang="cs-CZ" sz="1600" dirty="0">
                <a:solidFill>
                  <a:srgbClr val="FF0000"/>
                </a:solidFill>
                <a:latin typeface="Times New Roman" panose="02020603050405020304" pitchFamily="18" charset="0"/>
                <a:cs typeface="Times New Roman" panose="02020603050405020304" pitchFamily="18" charset="0"/>
              </a:rPr>
              <a:t>Příjmení, J. (rok). Název článku v češtině/angličtině. </a:t>
            </a:r>
            <a:r>
              <a:rPr lang="cs-CZ" altLang="cs-CZ" sz="1600" i="1" dirty="0">
                <a:solidFill>
                  <a:srgbClr val="FF0000"/>
                </a:solidFill>
                <a:latin typeface="Times New Roman" panose="02020603050405020304" pitchFamily="18" charset="0"/>
                <a:cs typeface="Times New Roman" panose="02020603050405020304" pitchFamily="18" charset="0"/>
              </a:rPr>
              <a:t>Název časopisu, ročník</a:t>
            </a:r>
            <a:r>
              <a:rPr lang="cs-CZ" altLang="cs-CZ" sz="1600" dirty="0">
                <a:solidFill>
                  <a:srgbClr val="FF0000"/>
                </a:solidFill>
                <a:latin typeface="Times New Roman" panose="02020603050405020304" pitchFamily="18" charset="0"/>
                <a:cs typeface="Times New Roman" panose="02020603050405020304" pitchFamily="18" charset="0"/>
              </a:rPr>
              <a:t>(číslo), první strana-poslední strana. DOI/URL (pokud je uvedeno)</a:t>
            </a:r>
          </a:p>
          <a:p>
            <a:pPr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[22]	Klusoň, V. (1999). Vlastnická dimenze společenské odpovědnosti. </a:t>
            </a:r>
            <a:r>
              <a:rPr lang="cs-CZ" altLang="cs-CZ" sz="1500" i="1" dirty="0">
                <a:solidFill>
                  <a:srgbClr val="002060"/>
                </a:solidFill>
                <a:latin typeface="Times New Roman" panose="02020603050405020304" pitchFamily="18" charset="0"/>
                <a:cs typeface="Times New Roman" panose="02020603050405020304" pitchFamily="18" charset="0"/>
              </a:rPr>
              <a:t>Politická ekonomie, 47</a:t>
            </a:r>
            <a:r>
              <a:rPr lang="cs-CZ" altLang="cs-CZ" sz="1500" dirty="0">
                <a:solidFill>
                  <a:srgbClr val="002060"/>
                </a:solidFill>
                <a:latin typeface="Times New Roman" panose="02020603050405020304" pitchFamily="18" charset="0"/>
                <a:cs typeface="Times New Roman" panose="02020603050405020304" pitchFamily="18" charset="0"/>
              </a:rPr>
              <a:t>(6), 797-810. </a:t>
            </a:r>
          </a:p>
          <a:p>
            <a:pPr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[24]	</a:t>
            </a:r>
            <a:r>
              <a:rPr lang="cs-CZ" altLang="cs-CZ" sz="1500" dirty="0" err="1">
                <a:solidFill>
                  <a:srgbClr val="002060"/>
                </a:solidFill>
                <a:latin typeface="Times New Roman" panose="02020603050405020304" pitchFamily="18" charset="0"/>
                <a:cs typeface="Times New Roman" panose="02020603050405020304" pitchFamily="18" charset="0"/>
              </a:rPr>
              <a:t>Orhan</a:t>
            </a:r>
            <a:r>
              <a:rPr lang="cs-CZ" altLang="cs-CZ" sz="1500" dirty="0">
                <a:solidFill>
                  <a:srgbClr val="002060"/>
                </a:solidFill>
                <a:latin typeface="Times New Roman" panose="02020603050405020304" pitchFamily="18" charset="0"/>
                <a:cs typeface="Times New Roman" panose="02020603050405020304" pitchFamily="18" charset="0"/>
              </a:rPr>
              <a:t>, A., </a:t>
            </a:r>
            <a:r>
              <a:rPr lang="cs-CZ" altLang="cs-CZ" sz="1500" dirty="0" err="1">
                <a:solidFill>
                  <a:srgbClr val="002060"/>
                </a:solidFill>
                <a:latin typeface="Times New Roman" panose="02020603050405020304" pitchFamily="18" charset="0"/>
                <a:cs typeface="Times New Roman" panose="02020603050405020304" pitchFamily="18" charset="0"/>
              </a:rPr>
              <a:t>Benli</a:t>
            </a:r>
            <a:r>
              <a:rPr lang="cs-CZ" altLang="cs-CZ" sz="1500" dirty="0">
                <a:solidFill>
                  <a:srgbClr val="002060"/>
                </a:solidFill>
                <a:latin typeface="Times New Roman" panose="02020603050405020304" pitchFamily="18" charset="0"/>
                <a:cs typeface="Times New Roman" panose="02020603050405020304" pitchFamily="18" charset="0"/>
              </a:rPr>
              <a:t> V. F., &amp; </a:t>
            </a:r>
            <a:r>
              <a:rPr lang="cs-CZ" altLang="cs-CZ" sz="1500" dirty="0" err="1">
                <a:solidFill>
                  <a:srgbClr val="002060"/>
                </a:solidFill>
                <a:latin typeface="Times New Roman" panose="02020603050405020304" pitchFamily="18" charset="0"/>
                <a:cs typeface="Times New Roman" panose="02020603050405020304" pitchFamily="18" charset="0"/>
              </a:rPr>
              <a:t>Castanho</a:t>
            </a:r>
            <a:r>
              <a:rPr lang="cs-CZ" altLang="cs-CZ" sz="1500" dirty="0">
                <a:solidFill>
                  <a:srgbClr val="002060"/>
                </a:solidFill>
                <a:latin typeface="Times New Roman" panose="02020603050405020304" pitchFamily="18" charset="0"/>
                <a:cs typeface="Times New Roman" panose="02020603050405020304" pitchFamily="18" charset="0"/>
              </a:rPr>
              <a:t>, R. A. (2020). </a:t>
            </a:r>
            <a:r>
              <a:rPr lang="cs-CZ" altLang="cs-CZ" sz="1500" dirty="0" err="1">
                <a:solidFill>
                  <a:srgbClr val="002060"/>
                </a:solidFill>
                <a:latin typeface="Times New Roman" panose="02020603050405020304" pitchFamily="18" charset="0"/>
                <a:cs typeface="Times New Roman" panose="02020603050405020304" pitchFamily="18" charset="0"/>
              </a:rPr>
              <a:t>Assessing</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the</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Systemic</a:t>
            </a:r>
            <a:r>
              <a:rPr lang="cs-CZ" altLang="cs-CZ" sz="1500" dirty="0">
                <a:solidFill>
                  <a:srgbClr val="002060"/>
                </a:solidFill>
                <a:latin typeface="Times New Roman" panose="02020603050405020304" pitchFamily="18" charset="0"/>
                <a:cs typeface="Times New Roman" panose="02020603050405020304" pitchFamily="18" charset="0"/>
              </a:rPr>
              <a:t> Risk </a:t>
            </a:r>
            <a:r>
              <a:rPr lang="cs-CZ" altLang="cs-CZ" sz="1500" dirty="0" err="1">
                <a:solidFill>
                  <a:srgbClr val="002060"/>
                </a:solidFill>
                <a:latin typeface="Times New Roman" panose="02020603050405020304" pitchFamily="18" charset="0"/>
                <a:cs typeface="Times New Roman" panose="02020603050405020304" pitchFamily="18" charset="0"/>
              </a:rPr>
              <a:t>Between</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American</a:t>
            </a:r>
            <a:r>
              <a:rPr lang="cs-CZ" altLang="cs-CZ" sz="1500" dirty="0">
                <a:solidFill>
                  <a:srgbClr val="002060"/>
                </a:solidFill>
                <a:latin typeface="Times New Roman" panose="02020603050405020304" pitchFamily="18" charset="0"/>
                <a:cs typeface="Times New Roman" panose="02020603050405020304" pitchFamily="18" charset="0"/>
              </a:rPr>
              <a:t> and </a:t>
            </a:r>
            <a:r>
              <a:rPr lang="cs-CZ" altLang="cs-CZ" sz="1500" dirty="0" err="1">
                <a:solidFill>
                  <a:srgbClr val="002060"/>
                </a:solidFill>
                <a:latin typeface="Times New Roman" panose="02020603050405020304" pitchFamily="18" charset="0"/>
                <a:cs typeface="Times New Roman" panose="02020603050405020304" pitchFamily="18" charset="0"/>
              </a:rPr>
              <a:t>European</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Financial</a:t>
            </a:r>
            <a:r>
              <a:rPr lang="cs-CZ" altLang="cs-CZ" sz="1500" dirty="0">
                <a:solidFill>
                  <a:srgbClr val="002060"/>
                </a:solidFill>
                <a:latin typeface="Times New Roman" panose="02020603050405020304" pitchFamily="18" charset="0"/>
                <a:cs typeface="Times New Roman" panose="02020603050405020304" pitchFamily="18" charset="0"/>
              </a:rPr>
              <a:t> Systems. </a:t>
            </a:r>
            <a:r>
              <a:rPr lang="cs-CZ" altLang="cs-CZ" sz="1500" i="1" dirty="0">
                <a:solidFill>
                  <a:srgbClr val="002060"/>
                </a:solidFill>
                <a:latin typeface="Times New Roman" panose="02020603050405020304" pitchFamily="18" charset="0"/>
                <a:cs typeface="Times New Roman" panose="02020603050405020304" pitchFamily="18" charset="0"/>
              </a:rPr>
              <a:t>Prague </a:t>
            </a:r>
            <a:r>
              <a:rPr lang="cs-CZ" altLang="cs-CZ" sz="1500" i="1" dirty="0" err="1">
                <a:solidFill>
                  <a:srgbClr val="002060"/>
                </a:solidFill>
                <a:latin typeface="Times New Roman" panose="02020603050405020304" pitchFamily="18" charset="0"/>
                <a:cs typeface="Times New Roman" panose="02020603050405020304" pitchFamily="18" charset="0"/>
              </a:rPr>
              <a:t>Economic</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Papers</a:t>
            </a:r>
            <a:r>
              <a:rPr lang="cs-CZ" altLang="cs-CZ" sz="1500" i="1" dirty="0">
                <a:solidFill>
                  <a:srgbClr val="002060"/>
                </a:solidFill>
                <a:latin typeface="Times New Roman" panose="02020603050405020304" pitchFamily="18" charset="0"/>
                <a:cs typeface="Times New Roman" panose="02020603050405020304" pitchFamily="18" charset="0"/>
              </a:rPr>
              <a:t>, 29</a:t>
            </a:r>
            <a:r>
              <a:rPr lang="cs-CZ" altLang="cs-CZ" sz="1500" dirty="0">
                <a:solidFill>
                  <a:srgbClr val="002060"/>
                </a:solidFill>
                <a:latin typeface="Times New Roman" panose="02020603050405020304" pitchFamily="18" charset="0"/>
                <a:cs typeface="Times New Roman" panose="02020603050405020304" pitchFamily="18" charset="0"/>
              </a:rPr>
              <a:t>(6), 649-971. </a:t>
            </a:r>
            <a:r>
              <a:rPr lang="cs-CZ" altLang="cs-CZ" sz="1500" u="sng" dirty="0">
                <a:solidFill>
                  <a:srgbClr val="002060"/>
                </a:solidFill>
                <a:latin typeface="Times New Roman" panose="02020603050405020304" pitchFamily="18" charset="0"/>
                <a:cs typeface="Times New Roman" panose="02020603050405020304" pitchFamily="18" charset="0"/>
              </a:rPr>
              <a:t>https://doi.org/10.18267/j.pep.756</a:t>
            </a:r>
          </a:p>
          <a:p>
            <a:pPr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[25]	</a:t>
            </a:r>
            <a:r>
              <a:rPr lang="cs-CZ" altLang="cs-CZ" sz="1500" dirty="0" err="1">
                <a:solidFill>
                  <a:srgbClr val="002060"/>
                </a:solidFill>
                <a:latin typeface="Times New Roman" panose="02020603050405020304" pitchFamily="18" charset="0"/>
                <a:cs typeface="Times New Roman" panose="02020603050405020304" pitchFamily="18" charset="0"/>
              </a:rPr>
              <a:t>Režňáková</a:t>
            </a:r>
            <a:r>
              <a:rPr lang="cs-CZ" altLang="cs-CZ" sz="1500" dirty="0">
                <a:solidFill>
                  <a:srgbClr val="002060"/>
                </a:solidFill>
                <a:latin typeface="Times New Roman" panose="02020603050405020304" pitchFamily="18" charset="0"/>
                <a:cs typeface="Times New Roman" panose="02020603050405020304" pitchFamily="18" charset="0"/>
              </a:rPr>
              <a:t>, M., Karas, M., Srbová, P., </a:t>
            </a:r>
            <a:r>
              <a:rPr lang="cs-CZ" altLang="cs-CZ" sz="1500" dirty="0" err="1">
                <a:solidFill>
                  <a:srgbClr val="002060"/>
                </a:solidFill>
                <a:latin typeface="Times New Roman" panose="02020603050405020304" pitchFamily="18" charset="0"/>
                <a:cs typeface="Times New Roman" panose="02020603050405020304" pitchFamily="18" charset="0"/>
              </a:rPr>
              <a:t>Pěta</a:t>
            </a:r>
            <a:r>
              <a:rPr lang="cs-CZ" altLang="cs-CZ" sz="1500" dirty="0">
                <a:solidFill>
                  <a:srgbClr val="002060"/>
                </a:solidFill>
                <a:latin typeface="Times New Roman" panose="02020603050405020304" pitchFamily="18" charset="0"/>
                <a:cs typeface="Times New Roman" panose="02020603050405020304" pitchFamily="18" charset="0"/>
              </a:rPr>
              <a:t>, J., &amp; Michalíková, E. (2024). Performance </a:t>
            </a:r>
            <a:r>
              <a:rPr lang="cs-CZ" altLang="cs-CZ" sz="1500" dirty="0" err="1">
                <a:solidFill>
                  <a:srgbClr val="002060"/>
                </a:solidFill>
                <a:latin typeface="Times New Roman" panose="02020603050405020304" pitchFamily="18" charset="0"/>
                <a:cs typeface="Times New Roman" panose="02020603050405020304" pitchFamily="18" charset="0"/>
              </a:rPr>
              <a:t>of</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Family</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Businesses</a:t>
            </a:r>
            <a:r>
              <a:rPr lang="cs-CZ" altLang="cs-CZ" sz="1500" dirty="0">
                <a:solidFill>
                  <a:srgbClr val="002060"/>
                </a:solidFill>
                <a:latin typeface="Times New Roman" panose="02020603050405020304" pitchFamily="18" charset="0"/>
                <a:cs typeface="Times New Roman" panose="02020603050405020304" pitchFamily="18" charset="0"/>
              </a:rPr>
              <a:t> in </a:t>
            </a:r>
            <a:r>
              <a:rPr lang="cs-CZ" altLang="cs-CZ" sz="1500" dirty="0" err="1">
                <a:solidFill>
                  <a:srgbClr val="002060"/>
                </a:solidFill>
                <a:latin typeface="Times New Roman" panose="02020603050405020304" pitchFamily="18" charset="0"/>
                <a:cs typeface="Times New Roman" panose="02020603050405020304" pitchFamily="18" charset="0"/>
              </a:rPr>
              <a:t>the</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Specific</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Conditions</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of</a:t>
            </a:r>
            <a:r>
              <a:rPr lang="cs-CZ" altLang="cs-CZ" sz="1500" dirty="0">
                <a:solidFill>
                  <a:srgbClr val="002060"/>
                </a:solidFill>
                <a:latin typeface="Times New Roman" panose="02020603050405020304" pitchFamily="18" charset="0"/>
                <a:cs typeface="Times New Roman" panose="02020603050405020304" pitchFamily="18" charset="0"/>
              </a:rPr>
              <a:t> CEE </a:t>
            </a:r>
            <a:r>
              <a:rPr lang="cs-CZ" altLang="cs-CZ" sz="1500" dirty="0" err="1">
                <a:solidFill>
                  <a:srgbClr val="002060"/>
                </a:solidFill>
                <a:latin typeface="Times New Roman" panose="02020603050405020304" pitchFamily="18" charset="0"/>
                <a:cs typeface="Times New Roman" panose="02020603050405020304" pitchFamily="18" charset="0"/>
              </a:rPr>
              <a:t>Countries</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The</a:t>
            </a:r>
            <a:r>
              <a:rPr lang="cs-CZ" altLang="cs-CZ" sz="1500" dirty="0">
                <a:solidFill>
                  <a:srgbClr val="002060"/>
                </a:solidFill>
                <a:latin typeface="Times New Roman" panose="02020603050405020304" pitchFamily="18" charset="0"/>
                <a:cs typeface="Times New Roman" panose="02020603050405020304" pitchFamily="18" charset="0"/>
              </a:rPr>
              <a:t> Case </a:t>
            </a:r>
            <a:r>
              <a:rPr lang="cs-CZ" altLang="cs-CZ" sz="1500" dirty="0" err="1">
                <a:solidFill>
                  <a:srgbClr val="002060"/>
                </a:solidFill>
                <a:latin typeface="Times New Roman" panose="02020603050405020304" pitchFamily="18" charset="0"/>
                <a:cs typeface="Times New Roman" panose="02020603050405020304" pitchFamily="18" charset="0"/>
              </a:rPr>
              <a:t>of</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the</a:t>
            </a:r>
            <a:r>
              <a:rPr lang="cs-CZ" altLang="cs-CZ" sz="1500" dirty="0">
                <a:solidFill>
                  <a:srgbClr val="002060"/>
                </a:solidFill>
                <a:latin typeface="Times New Roman" panose="02020603050405020304" pitchFamily="18" charset="0"/>
                <a:cs typeface="Times New Roman" panose="02020603050405020304" pitchFamily="18" charset="0"/>
              </a:rPr>
              <a:t> Czech Republic. </a:t>
            </a:r>
            <a:r>
              <a:rPr lang="cs-CZ" altLang="cs-CZ" sz="1500" i="1" dirty="0" err="1">
                <a:solidFill>
                  <a:srgbClr val="002060"/>
                </a:solidFill>
                <a:latin typeface="Times New Roman" panose="02020603050405020304" pitchFamily="18" charset="0"/>
                <a:cs typeface="Times New Roman" panose="02020603050405020304" pitchFamily="18" charset="0"/>
              </a:rPr>
              <a:t>Journal</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of</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Economics</a:t>
            </a:r>
            <a:r>
              <a:rPr lang="cs-CZ" altLang="cs-CZ" sz="1500" i="1" dirty="0">
                <a:solidFill>
                  <a:srgbClr val="002060"/>
                </a:solidFill>
                <a:latin typeface="Times New Roman" panose="02020603050405020304" pitchFamily="18" charset="0"/>
                <a:cs typeface="Times New Roman" panose="02020603050405020304" pitchFamily="18" charset="0"/>
              </a:rPr>
              <a:t>, 72</a:t>
            </a:r>
            <a:r>
              <a:rPr lang="cs-CZ" altLang="cs-CZ" sz="1500" dirty="0">
                <a:solidFill>
                  <a:srgbClr val="002060"/>
                </a:solidFill>
                <a:latin typeface="Times New Roman" panose="02020603050405020304" pitchFamily="18" charset="0"/>
                <a:cs typeface="Times New Roman" panose="02020603050405020304" pitchFamily="18" charset="0"/>
              </a:rPr>
              <a:t>(3-4), 169-186. </a:t>
            </a:r>
            <a:r>
              <a:rPr lang="cs-CZ" altLang="cs-CZ" sz="1500" u="sng" dirty="0">
                <a:solidFill>
                  <a:srgbClr val="002060"/>
                </a:solidFill>
                <a:latin typeface="Times New Roman" panose="02020603050405020304" pitchFamily="18" charset="0"/>
                <a:cs typeface="Times New Roman" panose="02020603050405020304" pitchFamily="18" charset="0"/>
              </a:rPr>
              <a:t>https://doi.org/10.31577/ekoncas.2024.03-04.03</a:t>
            </a:r>
          </a:p>
          <a:p>
            <a:pPr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[26]	Steiner, A. (2022, May 12). </a:t>
            </a:r>
            <a:r>
              <a:rPr lang="cs-CZ" altLang="cs-CZ" sz="1500" dirty="0" err="1">
                <a:solidFill>
                  <a:srgbClr val="002060"/>
                </a:solidFill>
                <a:latin typeface="Times New Roman" panose="02020603050405020304" pitchFamily="18" charset="0"/>
                <a:cs typeface="Times New Roman" panose="02020603050405020304" pitchFamily="18" charset="0"/>
              </a:rPr>
              <a:t>The</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Economic</a:t>
            </a:r>
            <a:r>
              <a:rPr lang="cs-CZ" altLang="cs-CZ" sz="1500" dirty="0">
                <a:solidFill>
                  <a:srgbClr val="002060"/>
                </a:solidFill>
                <a:latin typeface="Times New Roman" panose="02020603050405020304" pitchFamily="18" charset="0"/>
                <a:cs typeface="Times New Roman" panose="02020603050405020304" pitchFamily="18" charset="0"/>
              </a:rPr>
              <a:t> Benefit </a:t>
            </a:r>
            <a:r>
              <a:rPr lang="cs-CZ" altLang="cs-CZ" sz="1500" dirty="0" err="1">
                <a:solidFill>
                  <a:srgbClr val="002060"/>
                </a:solidFill>
                <a:latin typeface="Times New Roman" panose="02020603050405020304" pitchFamily="18" charset="0"/>
                <a:cs typeface="Times New Roman" panose="02020603050405020304" pitchFamily="18" charset="0"/>
              </a:rPr>
              <a:t>of</a:t>
            </a:r>
            <a:r>
              <a:rPr lang="cs-CZ" altLang="cs-CZ" sz="1500" dirty="0">
                <a:solidFill>
                  <a:srgbClr val="002060"/>
                </a:solidFill>
                <a:latin typeface="Times New Roman" panose="02020603050405020304" pitchFamily="18" charset="0"/>
                <a:cs typeface="Times New Roman" panose="02020603050405020304" pitchFamily="18" charset="0"/>
              </a:rPr>
              <a:t> Online </a:t>
            </a:r>
            <a:r>
              <a:rPr lang="cs-CZ" altLang="cs-CZ" sz="1500" dirty="0" err="1">
                <a:solidFill>
                  <a:srgbClr val="002060"/>
                </a:solidFill>
                <a:latin typeface="Times New Roman" panose="02020603050405020304" pitchFamily="18" charset="0"/>
                <a:cs typeface="Times New Roman" panose="02020603050405020304" pitchFamily="18" charset="0"/>
              </a:rPr>
              <a:t>Community</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dirty="0" err="1">
                <a:solidFill>
                  <a:srgbClr val="002060"/>
                </a:solidFill>
                <a:latin typeface="Times New Roman" panose="02020603050405020304" pitchFamily="18" charset="0"/>
                <a:cs typeface="Times New Roman" panose="02020603050405020304" pitchFamily="18" charset="0"/>
              </a:rPr>
              <a:t>Marketplaces</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Sound</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i="1" dirty="0" err="1">
                <a:solidFill>
                  <a:srgbClr val="002060"/>
                </a:solidFill>
                <a:latin typeface="Times New Roman" panose="02020603050405020304" pitchFamily="18" charset="0"/>
                <a:cs typeface="Times New Roman" panose="02020603050405020304" pitchFamily="18" charset="0"/>
              </a:rPr>
              <a:t>Economics</a:t>
            </a:r>
            <a:r>
              <a:rPr lang="cs-CZ" altLang="cs-CZ" sz="1500" i="1" dirty="0">
                <a:solidFill>
                  <a:srgbClr val="002060"/>
                </a:solidFill>
                <a:latin typeface="Times New Roman" panose="02020603050405020304" pitchFamily="18" charset="0"/>
                <a:cs typeface="Times New Roman" panose="02020603050405020304" pitchFamily="18" charset="0"/>
              </a:rPr>
              <a:t>. </a:t>
            </a:r>
            <a:r>
              <a:rPr lang="cs-CZ" altLang="cs-CZ" sz="1500" u="sng" dirty="0">
                <a:solidFill>
                  <a:srgbClr val="002060"/>
                </a:solidFill>
                <a:latin typeface="Times New Roman" panose="02020603050405020304" pitchFamily="18" charset="0"/>
                <a:cs typeface="Times New Roman" panose="02020603050405020304" pitchFamily="18" charset="0"/>
              </a:rPr>
              <a:t>https://blogs.pugetsound.edu/econ/2022/05/12/the-economic-benefit-of-online-community-marketplaces/ </a:t>
            </a:r>
          </a:p>
          <a:p>
            <a:pPr algn="just">
              <a:spcBef>
                <a:spcPts val="600"/>
              </a:spcBef>
            </a:pPr>
            <a:r>
              <a:rPr lang="cs-CZ" altLang="cs-CZ" sz="1500" dirty="0">
                <a:solidFill>
                  <a:srgbClr val="002060"/>
                </a:solidFill>
                <a:latin typeface="Times New Roman" panose="02020603050405020304" pitchFamily="18" charset="0"/>
                <a:cs typeface="Times New Roman" panose="02020603050405020304" pitchFamily="18" charset="0"/>
              </a:rPr>
              <a:t>[27]	Vítková, K. (2022, 17. června). Potraviny zdražují i kvůli suchu v Indii a Číně. Úředníci na Srí Lance si pěstují vlastní plodiny. </a:t>
            </a:r>
            <a:r>
              <a:rPr lang="cs-CZ" altLang="cs-CZ" sz="1500" i="1" dirty="0">
                <a:solidFill>
                  <a:srgbClr val="002060"/>
                </a:solidFill>
                <a:latin typeface="Times New Roman" panose="02020603050405020304" pitchFamily="18" charset="0"/>
                <a:cs typeface="Times New Roman" panose="02020603050405020304" pitchFamily="18" charset="0"/>
              </a:rPr>
              <a:t>Hospodářské noviny</a:t>
            </a:r>
            <a:r>
              <a:rPr lang="cs-CZ" altLang="cs-CZ" sz="1500" dirty="0">
                <a:solidFill>
                  <a:srgbClr val="002060"/>
                </a:solidFill>
                <a:latin typeface="Times New Roman" panose="02020603050405020304" pitchFamily="18" charset="0"/>
                <a:cs typeface="Times New Roman" panose="02020603050405020304" pitchFamily="18" charset="0"/>
              </a:rPr>
              <a:t>, </a:t>
            </a:r>
            <a:r>
              <a:rPr lang="cs-CZ" altLang="cs-CZ" sz="1500" i="1" dirty="0">
                <a:solidFill>
                  <a:srgbClr val="002060"/>
                </a:solidFill>
                <a:latin typeface="Times New Roman" panose="02020603050405020304" pitchFamily="18" charset="0"/>
                <a:cs typeface="Times New Roman" panose="02020603050405020304" pitchFamily="18" charset="0"/>
              </a:rPr>
              <a:t>118</a:t>
            </a:r>
            <a:r>
              <a:rPr lang="cs-CZ" altLang="cs-CZ" sz="1500" dirty="0">
                <a:solidFill>
                  <a:srgbClr val="002060"/>
                </a:solidFill>
                <a:latin typeface="Times New Roman" panose="02020603050405020304" pitchFamily="18" charset="0"/>
                <a:cs typeface="Times New Roman" panose="02020603050405020304" pitchFamily="18" charset="0"/>
              </a:rPr>
              <a:t>(13).</a:t>
            </a:r>
          </a:p>
        </p:txBody>
      </p:sp>
      <p:sp>
        <p:nvSpPr>
          <p:cNvPr id="6" name="Nadpis 5"/>
          <p:cNvSpPr>
            <a:spLocks noGrp="1"/>
          </p:cNvSpPr>
          <p:nvPr>
            <p:ph type="title"/>
          </p:nvPr>
        </p:nvSpPr>
        <p:spPr>
          <a:xfrm>
            <a:off x="179512" y="195487"/>
            <a:ext cx="8136904" cy="504056"/>
          </a:xfrm>
        </p:spPr>
        <p:txBody>
          <a:bodyPr/>
          <a:lstStyle/>
          <a:p>
            <a:r>
              <a:rPr lang="cs-CZ" sz="2300" b="1" dirty="0"/>
              <a:t> Seznam literatury – vědecké a odborné časopisy, denní tisk</a:t>
            </a:r>
          </a:p>
        </p:txBody>
      </p:sp>
    </p:spTree>
    <p:extLst>
      <p:ext uri="{BB962C8B-B14F-4D97-AF65-F5344CB8AC3E}">
        <p14:creationId xmlns:p14="http://schemas.microsoft.com/office/powerpoint/2010/main" val="573580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3247" y="1131590"/>
            <a:ext cx="8719233" cy="3384376"/>
          </a:xfrm>
          <a:prstGeom prst="rect">
            <a:avLst/>
          </a:prstGeom>
        </p:spPr>
        <p:txBody>
          <a:bodyPr>
            <a:noAutofit/>
          </a:bodyPr>
          <a:lstStyle/>
          <a:p>
            <a:pPr algn="just">
              <a:spcBef>
                <a:spcPts val="600"/>
              </a:spcBef>
            </a:pPr>
            <a:r>
              <a:rPr lang="cs-CZ" altLang="cs-CZ" sz="1600" dirty="0">
                <a:solidFill>
                  <a:srgbClr val="FF0000"/>
                </a:solidFill>
                <a:latin typeface="Times New Roman" panose="02020603050405020304" pitchFamily="18" charset="0"/>
                <a:cs typeface="Times New Roman" panose="02020603050405020304" pitchFamily="18" charset="0"/>
              </a:rPr>
              <a:t>Podle citační normy APA se citace osobní komunikace do seznamu použitých zdrojů neuvádějí. Uvádí se pouze odkaz na osobní komunikaci v textu práce. Informace získané osobním kontaktem je možné uvádět pouze se souhlasem citované osoby. </a:t>
            </a:r>
          </a:p>
          <a:p>
            <a:pPr algn="just">
              <a:spcBef>
                <a:spcPts val="600"/>
              </a:spcBef>
            </a:pPr>
            <a:endParaRPr lang="cs-CZ" altLang="cs-CZ" sz="1600" dirty="0">
              <a:solidFill>
                <a:srgbClr val="FF0000"/>
              </a:solidFill>
              <a:latin typeface="Times New Roman" panose="02020603050405020304" pitchFamily="18" charset="0"/>
              <a:cs typeface="Times New Roman" panose="02020603050405020304" pitchFamily="18" charset="0"/>
            </a:endParaRPr>
          </a:p>
          <a:p>
            <a:pPr marL="0" indent="0" algn="just">
              <a:spcBef>
                <a:spcPts val="600"/>
              </a:spcBef>
              <a:buNone/>
            </a:pPr>
            <a:r>
              <a:rPr lang="cs-CZ" altLang="cs-CZ" sz="1600" dirty="0">
                <a:solidFill>
                  <a:srgbClr val="002060"/>
                </a:solidFill>
                <a:latin typeface="Times New Roman" panose="02020603050405020304" pitchFamily="18" charset="0"/>
                <a:cs typeface="Times New Roman" panose="02020603050405020304" pitchFamily="18" charset="0"/>
              </a:rPr>
              <a:t>Příklad odkazu v textu: </a:t>
            </a:r>
          </a:p>
          <a:p>
            <a:pPr algn="just">
              <a:spcBef>
                <a:spcPts val="600"/>
              </a:spcBef>
            </a:pPr>
            <a:r>
              <a:rPr lang="cs-CZ" altLang="cs-CZ" sz="1600" dirty="0">
                <a:solidFill>
                  <a:srgbClr val="002060"/>
                </a:solidFill>
                <a:latin typeface="Times New Roman" panose="02020603050405020304" pitchFamily="18" charset="0"/>
                <a:cs typeface="Times New Roman" panose="02020603050405020304" pitchFamily="18" charset="0"/>
              </a:rPr>
              <a:t>Podle ředitelky podniku Anny Novákové (osobní komunikace, 20. 1. 2024), bylo zvýšení tržeb způsobeno…  </a:t>
            </a:r>
          </a:p>
          <a:p>
            <a:pPr algn="just">
              <a:spcBef>
                <a:spcPts val="600"/>
              </a:spcBef>
            </a:pPr>
            <a:r>
              <a:rPr lang="cs-CZ" altLang="cs-CZ" sz="1600" dirty="0">
                <a:solidFill>
                  <a:srgbClr val="002060"/>
                </a:solidFill>
                <a:latin typeface="Times New Roman" panose="02020603050405020304" pitchFamily="18" charset="0"/>
                <a:cs typeface="Times New Roman" panose="02020603050405020304" pitchFamily="18" charset="0"/>
              </a:rPr>
              <a:t>Nebo odkaz za textem: Zvýšení tržeb bylo způsobeno … (A. Nováková, osobní komunikace, 20. 1. 2024).</a:t>
            </a:r>
          </a:p>
          <a:p>
            <a:pPr algn="just">
              <a:spcBef>
                <a:spcPts val="600"/>
              </a:spcBef>
            </a:pPr>
            <a:endParaRPr lang="cs-CZ" alt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7"/>
            <a:ext cx="8136904" cy="504056"/>
          </a:xfrm>
        </p:spPr>
        <p:txBody>
          <a:bodyPr/>
          <a:lstStyle/>
          <a:p>
            <a:r>
              <a:rPr lang="cs-CZ" sz="2300" b="1" dirty="0"/>
              <a:t> Seznam literatury – rozhovory, e-mailová komunikace</a:t>
            </a:r>
          </a:p>
        </p:txBody>
      </p:sp>
    </p:spTree>
    <p:extLst>
      <p:ext uri="{BB962C8B-B14F-4D97-AF65-F5344CB8AC3E}">
        <p14:creationId xmlns:p14="http://schemas.microsoft.com/office/powerpoint/2010/main" val="791096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323528" y="987574"/>
            <a:ext cx="8568952" cy="3600400"/>
          </a:xfrm>
          <a:prstGeom prst="rect">
            <a:avLst/>
          </a:prstGeom>
        </p:spPr>
        <p:txBody>
          <a:bodyPr>
            <a:noAutofit/>
          </a:bodyPr>
          <a:lstStyle/>
          <a:p>
            <a:pPr marL="0" indent="0" algn="just">
              <a:spcBef>
                <a:spcPts val="600"/>
              </a:spcBef>
              <a:buNone/>
            </a:pPr>
            <a:r>
              <a:rPr lang="cs-CZ" altLang="cs-CZ" sz="2200" dirty="0">
                <a:solidFill>
                  <a:srgbClr val="FF0000"/>
                </a:solidFill>
                <a:latin typeface="Times New Roman" panose="02020603050405020304" pitchFamily="18" charset="0"/>
                <a:cs typeface="Times New Roman" panose="02020603050405020304" pitchFamily="18" charset="0"/>
              </a:rPr>
              <a:t>Citace v textu práce:</a:t>
            </a:r>
          </a:p>
          <a:p>
            <a:pPr algn="just">
              <a:spcBef>
                <a:spcPts val="600"/>
              </a:spcBef>
            </a:pPr>
            <a:r>
              <a:rPr lang="cs-CZ" altLang="cs-CZ" sz="2200" dirty="0">
                <a:solidFill>
                  <a:srgbClr val="FF0000"/>
                </a:solidFill>
                <a:latin typeface="Times New Roman" panose="02020603050405020304" pitchFamily="18" charset="0"/>
                <a:cs typeface="Times New Roman" panose="02020603050405020304" pitchFamily="18" charset="0"/>
              </a:rPr>
              <a:t>Konkrétně se česká legislativa cituje v textu práce:</a:t>
            </a:r>
          </a:p>
          <a:p>
            <a:pPr lvl="1" algn="just">
              <a:spcBef>
                <a:spcPts val="600"/>
              </a:spcBef>
            </a:pPr>
            <a:r>
              <a:rPr lang="cs-CZ" altLang="cs-CZ" sz="2200" dirty="0">
                <a:solidFill>
                  <a:srgbClr val="FF0000"/>
                </a:solidFill>
                <a:latin typeface="Times New Roman" panose="02020603050405020304" pitchFamily="18" charset="0"/>
                <a:cs typeface="Times New Roman" panose="02020603050405020304" pitchFamily="18" charset="0"/>
              </a:rPr>
              <a:t>konkrétní část (označení legislativy, rok)</a:t>
            </a:r>
          </a:p>
          <a:p>
            <a:pPr lvl="1" algn="just">
              <a:spcBef>
                <a:spcPts val="600"/>
              </a:spcBef>
            </a:pPr>
            <a:r>
              <a:rPr lang="cs-CZ" altLang="cs-CZ" sz="2200" dirty="0">
                <a:solidFill>
                  <a:srgbClr val="FF0000"/>
                </a:solidFill>
                <a:latin typeface="Times New Roman" panose="02020603050405020304" pitchFamily="18" charset="0"/>
                <a:cs typeface="Times New Roman" panose="02020603050405020304" pitchFamily="18" charset="0"/>
              </a:rPr>
              <a:t>(označení legislativy, rok, konkrétní část)</a:t>
            </a:r>
          </a:p>
        </p:txBody>
      </p:sp>
      <p:sp>
        <p:nvSpPr>
          <p:cNvPr id="6" name="Nadpis 5"/>
          <p:cNvSpPr>
            <a:spLocks noGrp="1"/>
          </p:cNvSpPr>
          <p:nvPr>
            <p:ph type="title"/>
          </p:nvPr>
        </p:nvSpPr>
        <p:spPr>
          <a:xfrm>
            <a:off x="179512" y="195486"/>
            <a:ext cx="7632848" cy="504056"/>
          </a:xfrm>
        </p:spPr>
        <p:txBody>
          <a:bodyPr/>
          <a:lstStyle/>
          <a:p>
            <a:r>
              <a:rPr lang="cs-CZ" b="1" dirty="0"/>
              <a:t>Legislativní dokumenty – česká legislativa</a:t>
            </a:r>
          </a:p>
        </p:txBody>
      </p:sp>
    </p:spTree>
    <p:extLst>
      <p:ext uri="{BB962C8B-B14F-4D97-AF65-F5344CB8AC3E}">
        <p14:creationId xmlns:p14="http://schemas.microsoft.com/office/powerpoint/2010/main" val="32996361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843558"/>
            <a:ext cx="8784976" cy="3744416"/>
          </a:xfrm>
          <a:prstGeom prst="rect">
            <a:avLst/>
          </a:prstGeom>
        </p:spPr>
        <p:txBody>
          <a:bodyPr>
            <a:noAutofit/>
          </a:bodyPr>
          <a:lstStyle/>
          <a:p>
            <a:pPr algn="just">
              <a:spcBef>
                <a:spcPts val="600"/>
              </a:spcBef>
            </a:pPr>
            <a:r>
              <a:rPr lang="cs-CZ" altLang="cs-CZ" sz="2000" dirty="0">
                <a:solidFill>
                  <a:srgbClr val="FF0000"/>
                </a:solidFill>
                <a:latin typeface="Times New Roman" panose="02020603050405020304" pitchFamily="18" charset="0"/>
                <a:cs typeface="Times New Roman" panose="02020603050405020304" pitchFamily="18" charset="0"/>
              </a:rPr>
              <a:t>Nepřímá citace</a:t>
            </a:r>
          </a:p>
          <a:p>
            <a:pPr lvl="1" algn="just">
              <a:spcBef>
                <a:spcPts val="600"/>
              </a:spcBef>
            </a:pPr>
            <a:r>
              <a:rPr lang="cs-CZ" altLang="cs-CZ" sz="1700" dirty="0">
                <a:solidFill>
                  <a:srgbClr val="FF0000"/>
                </a:solidFill>
                <a:latin typeface="Times New Roman" panose="02020603050405020304" pitchFamily="18" charset="0"/>
                <a:cs typeface="Times New Roman" panose="02020603050405020304" pitchFamily="18" charset="0"/>
              </a:rPr>
              <a:t>V textu práce se uvádí konkrétní část (např. paragraf, odstavec apod.), ze které je čerpáno. </a:t>
            </a:r>
          </a:p>
          <a:p>
            <a:pPr lvl="1" algn="just">
              <a:spcBef>
                <a:spcPts val="600"/>
              </a:spcBef>
            </a:pPr>
            <a:r>
              <a:rPr lang="cs-CZ" altLang="cs-CZ" sz="1700" dirty="0">
                <a:solidFill>
                  <a:srgbClr val="FF0000"/>
                </a:solidFill>
                <a:latin typeface="Times New Roman" panose="02020603050405020304" pitchFamily="18" charset="0"/>
                <a:cs typeface="Times New Roman" panose="02020603050405020304" pitchFamily="18" charset="0"/>
              </a:rPr>
              <a:t>V případě nepřímé citace je možné v závorce uvádět pouze rok, avšak pokud název zákona uvádíte v textu práce, v citační závorce uvedete jeho číslo.</a:t>
            </a:r>
          </a:p>
          <a:p>
            <a:pPr algn="just">
              <a:spcBef>
                <a:spcPts val="600"/>
              </a:spcBef>
            </a:pPr>
            <a:r>
              <a:rPr lang="cs-CZ" altLang="cs-CZ" sz="2000" dirty="0">
                <a:solidFill>
                  <a:srgbClr val="002060"/>
                </a:solidFill>
                <a:latin typeface="Times New Roman" panose="02020603050405020304" pitchFamily="18" charset="0"/>
                <a:cs typeface="Times New Roman" panose="02020603050405020304" pitchFamily="18" charset="0"/>
              </a:rPr>
              <a:t>Příklad:</a:t>
            </a:r>
          </a:p>
          <a:p>
            <a:pPr lvl="1"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Je zajímavé, že podle odstavce 6 paragrafu 2 Zákona č. 121 (2000) za dílo není považován námět díla sám o sobě. </a:t>
            </a:r>
          </a:p>
          <a:p>
            <a:pPr lvl="1"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Nejvíce se tímto zabývá Autorský zákon konkrétně pak §1 (Zákon č. 121/2000 Sb., 2000).</a:t>
            </a:r>
          </a:p>
          <a:p>
            <a:pPr lvl="1"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Definici autorského díla můžeme nalézt v §2 (Zákon č. 121/2000 Sb., 2000).</a:t>
            </a:r>
          </a:p>
          <a:p>
            <a:pPr algn="just">
              <a:spcBef>
                <a:spcPts val="600"/>
              </a:spcBef>
            </a:pPr>
            <a:endParaRPr lang="cs-CZ" altLang="cs-CZ" sz="2000" dirty="0">
              <a:solidFill>
                <a:srgbClr val="FF000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6"/>
            <a:ext cx="7632848" cy="504056"/>
          </a:xfrm>
        </p:spPr>
        <p:txBody>
          <a:bodyPr/>
          <a:lstStyle/>
          <a:p>
            <a:r>
              <a:rPr lang="cs-CZ" b="1" dirty="0"/>
              <a:t>Legislativní dokumenty – česká legislativa</a:t>
            </a:r>
          </a:p>
        </p:txBody>
      </p:sp>
    </p:spTree>
    <p:extLst>
      <p:ext uri="{BB962C8B-B14F-4D97-AF65-F5344CB8AC3E}">
        <p14:creationId xmlns:p14="http://schemas.microsoft.com/office/powerpoint/2010/main" val="771172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323528" y="843558"/>
            <a:ext cx="8424936" cy="3744416"/>
          </a:xfrm>
          <a:prstGeom prst="rect">
            <a:avLst/>
          </a:prstGeom>
        </p:spPr>
        <p:txBody>
          <a:bodyPr>
            <a:noAutofit/>
          </a:bodyPr>
          <a:lstStyle/>
          <a:p>
            <a:pPr algn="just">
              <a:spcBef>
                <a:spcPts val="600"/>
              </a:spcBef>
            </a:pPr>
            <a:r>
              <a:rPr lang="cs-CZ" altLang="cs-CZ" sz="2000" dirty="0">
                <a:solidFill>
                  <a:srgbClr val="FF0000"/>
                </a:solidFill>
                <a:latin typeface="Times New Roman" panose="02020603050405020304" pitchFamily="18" charset="0"/>
                <a:cs typeface="Times New Roman" panose="02020603050405020304" pitchFamily="18" charset="0"/>
              </a:rPr>
              <a:t>Přímá citace</a:t>
            </a:r>
          </a:p>
          <a:p>
            <a:pPr lvl="1" algn="just">
              <a:spcBef>
                <a:spcPts val="600"/>
              </a:spcBef>
            </a:pPr>
            <a:r>
              <a:rPr lang="cs-CZ" altLang="cs-CZ" sz="1700" dirty="0">
                <a:solidFill>
                  <a:srgbClr val="FF0000"/>
                </a:solidFill>
                <a:latin typeface="Times New Roman" panose="02020603050405020304" pitchFamily="18" charset="0"/>
                <a:cs typeface="Times New Roman" panose="02020603050405020304" pitchFamily="18" charset="0"/>
              </a:rPr>
              <a:t>U přímé citace je třeba do závorky přidat konkrétní části (např. paragraf, odstavec, hlava apod.) přímo do citační závorky.</a:t>
            </a:r>
          </a:p>
          <a:p>
            <a:pPr algn="just">
              <a:spcBef>
                <a:spcPts val="600"/>
              </a:spcBef>
            </a:pPr>
            <a:r>
              <a:rPr lang="cs-CZ" altLang="cs-CZ" sz="2000" dirty="0">
                <a:solidFill>
                  <a:srgbClr val="002060"/>
                </a:solidFill>
                <a:latin typeface="Times New Roman" panose="02020603050405020304" pitchFamily="18" charset="0"/>
                <a:cs typeface="Times New Roman" panose="02020603050405020304" pitchFamily="18" charset="0"/>
              </a:rPr>
              <a:t>Příklad:</a:t>
            </a:r>
          </a:p>
          <a:p>
            <a:pPr lvl="1"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Autorský zákon uvádí, že „</a:t>
            </a:r>
            <a:r>
              <a:rPr lang="cs-CZ" altLang="cs-CZ" sz="1700" i="1" dirty="0">
                <a:solidFill>
                  <a:srgbClr val="002060"/>
                </a:solidFill>
                <a:latin typeface="Times New Roman" panose="02020603050405020304" pitchFamily="18" charset="0"/>
                <a:cs typeface="Times New Roman" panose="02020603050405020304" pitchFamily="18" charset="0"/>
              </a:rPr>
              <a:t>právo autorské se vztahuje na dílo dokončené</a:t>
            </a:r>
            <a:r>
              <a:rPr lang="cs-CZ" altLang="cs-CZ" sz="1700" dirty="0">
                <a:solidFill>
                  <a:srgbClr val="002060"/>
                </a:solidFill>
                <a:latin typeface="Times New Roman" panose="02020603050405020304" pitchFamily="18" charset="0"/>
                <a:cs typeface="Times New Roman" panose="02020603050405020304" pitchFamily="18" charset="0"/>
              </a:rPr>
              <a:t>“ (Zákon č. 121/2000 Sb., 2000, odst. 2 §2).</a:t>
            </a:r>
          </a:p>
          <a:p>
            <a:pPr lvl="1"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a:t>
            </a:r>
            <a:r>
              <a:rPr lang="cs-CZ" altLang="cs-CZ" sz="1700" i="1" dirty="0">
                <a:solidFill>
                  <a:srgbClr val="002060"/>
                </a:solidFill>
                <a:latin typeface="Times New Roman" panose="02020603050405020304" pitchFamily="18" charset="0"/>
                <a:cs typeface="Times New Roman" panose="02020603050405020304" pitchFamily="18" charset="0"/>
              </a:rPr>
              <a:t>Právo autorské se vztahuje na dílo dokončené</a:t>
            </a:r>
            <a:r>
              <a:rPr lang="cs-CZ" altLang="cs-CZ" sz="1700" dirty="0">
                <a:solidFill>
                  <a:srgbClr val="002060"/>
                </a:solidFill>
                <a:latin typeface="Times New Roman" panose="02020603050405020304" pitchFamily="18" charset="0"/>
                <a:cs typeface="Times New Roman" panose="02020603050405020304" pitchFamily="18" charset="0"/>
              </a:rPr>
              <a:t>“ (Zákon č. 121/2000 Sb., 2000, odst. 2 §2).</a:t>
            </a:r>
          </a:p>
        </p:txBody>
      </p:sp>
      <p:sp>
        <p:nvSpPr>
          <p:cNvPr id="6" name="Nadpis 5"/>
          <p:cNvSpPr>
            <a:spLocks noGrp="1"/>
          </p:cNvSpPr>
          <p:nvPr>
            <p:ph type="title"/>
          </p:nvPr>
        </p:nvSpPr>
        <p:spPr>
          <a:xfrm>
            <a:off x="179512" y="195486"/>
            <a:ext cx="7632848" cy="504056"/>
          </a:xfrm>
        </p:spPr>
        <p:txBody>
          <a:bodyPr/>
          <a:lstStyle/>
          <a:p>
            <a:r>
              <a:rPr lang="cs-CZ" b="1" dirty="0"/>
              <a:t>Legislativní dokumenty – česká legislativa</a:t>
            </a:r>
          </a:p>
        </p:txBody>
      </p:sp>
    </p:spTree>
    <p:extLst>
      <p:ext uri="{BB962C8B-B14F-4D97-AF65-F5344CB8AC3E}">
        <p14:creationId xmlns:p14="http://schemas.microsoft.com/office/powerpoint/2010/main" val="39013062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1275606"/>
            <a:ext cx="8712968" cy="3312368"/>
          </a:xfrm>
          <a:prstGeom prst="rect">
            <a:avLst/>
          </a:prstGeom>
        </p:spPr>
        <p:txBody>
          <a:bodyPr>
            <a:noAutofit/>
          </a:bodyPr>
          <a:lstStyle/>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[35]	Zákon č. 121/2000 Sb. o právu autorském, o právech souvisejících s právem autorským a o změně některých zákonů (autorský zákon) (ve znění pozdějších předpisů), Sbírka zákonů ČR Částka 36 (2000). </a:t>
            </a:r>
            <a:r>
              <a:rPr lang="cs-CZ" altLang="cs-CZ" sz="1700" u="sng" dirty="0">
                <a:solidFill>
                  <a:srgbClr val="002060"/>
                </a:solidFill>
                <a:latin typeface="Times New Roman" panose="02020603050405020304" pitchFamily="18" charset="0"/>
                <a:cs typeface="Times New Roman" panose="02020603050405020304" pitchFamily="18" charset="0"/>
              </a:rPr>
              <a:t>https://www.aspi.cz/products/lawText/1/49278/1/2 </a:t>
            </a:r>
            <a:endParaRPr lang="cs-CZ" altLang="cs-CZ" sz="1800" u="sng"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6"/>
            <a:ext cx="7632848" cy="504056"/>
          </a:xfrm>
        </p:spPr>
        <p:txBody>
          <a:bodyPr/>
          <a:lstStyle/>
          <a:p>
            <a:r>
              <a:rPr lang="cs-CZ" b="1" dirty="0"/>
              <a:t> Seznam literatury –  Legislativní dokumenty</a:t>
            </a:r>
          </a:p>
        </p:txBody>
      </p:sp>
    </p:spTree>
    <p:extLst>
      <p:ext uri="{BB962C8B-B14F-4D97-AF65-F5344CB8AC3E}">
        <p14:creationId xmlns:p14="http://schemas.microsoft.com/office/powerpoint/2010/main" val="39069369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323528" y="1131590"/>
            <a:ext cx="8568952" cy="3456384"/>
          </a:xfrm>
          <a:prstGeom prst="rect">
            <a:avLst/>
          </a:prstGeom>
        </p:spPr>
        <p:txBody>
          <a:bodyPr>
            <a:noAutofit/>
          </a:bodyPr>
          <a:lstStyle/>
          <a:p>
            <a:pPr marL="0" indent="0" algn="just">
              <a:spcBef>
                <a:spcPts val="600"/>
              </a:spcBef>
              <a:buNone/>
            </a:pPr>
            <a:r>
              <a:rPr lang="cs-CZ" altLang="cs-CZ" sz="1700" dirty="0">
                <a:solidFill>
                  <a:srgbClr val="002060"/>
                </a:solidFill>
                <a:latin typeface="Times New Roman" panose="02020603050405020304" pitchFamily="18" charset="0"/>
                <a:cs typeface="Times New Roman" panose="02020603050405020304" pitchFamily="18" charset="0"/>
              </a:rPr>
              <a:t>V textu:</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Článek 3 odstavec 1 stanovuje, že Poskytovatel umožní účastníkovi, který je dočasně v jiném členském státě EU, využívat předplacenou on-line službu ve stejném rozsahu, jako v jeho domovském státě EU (Nařízení EU č. 2017/1128, 2017).</a:t>
            </a:r>
          </a:p>
          <a:p>
            <a:pPr marL="0" indent="0" algn="just">
              <a:spcBef>
                <a:spcPts val="600"/>
              </a:spcBef>
              <a:buNone/>
            </a:pPr>
            <a:endParaRPr lang="cs-CZ" altLang="cs-CZ" sz="1700" dirty="0">
              <a:solidFill>
                <a:srgbClr val="002060"/>
              </a:solidFill>
              <a:latin typeface="Times New Roman" panose="02020603050405020304" pitchFamily="18" charset="0"/>
              <a:cs typeface="Times New Roman" panose="02020603050405020304" pitchFamily="18" charset="0"/>
            </a:endParaRPr>
          </a:p>
          <a:p>
            <a:pPr marL="0" indent="0" algn="just">
              <a:spcBef>
                <a:spcPts val="600"/>
              </a:spcBef>
              <a:buNone/>
            </a:pPr>
            <a:r>
              <a:rPr lang="cs-CZ" altLang="cs-CZ" sz="1700" dirty="0">
                <a:solidFill>
                  <a:srgbClr val="002060"/>
                </a:solidFill>
                <a:latin typeface="Times New Roman" panose="02020603050405020304" pitchFamily="18" charset="0"/>
                <a:cs typeface="Times New Roman" panose="02020603050405020304" pitchFamily="18" charset="0"/>
              </a:rPr>
              <a:t>V seznamu literatury:</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[36] Nařízení Evropského parlamentu a Rady (EU) 2017/1128 ze dne 14. června 2017 o přeshraniční přenositelnosti on-line služeb poskytujících obsah v rámci vnitřního trhu (Text s významem pro EHP), Úřední věstník Evropské unie L 168 (2017). https://eur-lex.europa.eu/legal-content/CS/TXT/?uri=CELEX%3A32017R1128&amp;qid=1722595518867</a:t>
            </a:r>
            <a:endParaRPr lang="cs-CZ" altLang="cs-CZ" sz="1800" u="sng"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6"/>
            <a:ext cx="7632848" cy="504056"/>
          </a:xfrm>
        </p:spPr>
        <p:txBody>
          <a:bodyPr/>
          <a:lstStyle/>
          <a:p>
            <a:r>
              <a:rPr lang="cs-CZ" b="1" dirty="0"/>
              <a:t>Legislativa EU</a:t>
            </a:r>
          </a:p>
        </p:txBody>
      </p:sp>
    </p:spTree>
    <p:extLst>
      <p:ext uri="{BB962C8B-B14F-4D97-AF65-F5344CB8AC3E}">
        <p14:creationId xmlns:p14="http://schemas.microsoft.com/office/powerpoint/2010/main" val="13305468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7504" y="987574"/>
            <a:ext cx="8712968" cy="3744416"/>
          </a:xfrm>
          <a:prstGeom prst="rect">
            <a:avLst/>
          </a:prstGeom>
        </p:spPr>
        <p:txBody>
          <a:bodyPr>
            <a:noAutofit/>
          </a:bodyPr>
          <a:lstStyle/>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Při využívání nástrojů umělé inteligence je nutné veškerá data ověřovat. Ověření uvedených sdělení a informací v závěrečných pracích je povinností studenta. </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Použití AI je nutné uvést včetně konkrétního zdroje (tedy kompletního </a:t>
            </a:r>
            <a:r>
              <a:rPr lang="cs-CZ" altLang="cs-CZ" sz="1700" dirty="0" err="1">
                <a:solidFill>
                  <a:srgbClr val="002060"/>
                </a:solidFill>
                <a:latin typeface="Times New Roman" panose="02020603050405020304" pitchFamily="18" charset="0"/>
                <a:cs typeface="Times New Roman" panose="02020603050405020304" pitchFamily="18" charset="0"/>
              </a:rPr>
              <a:t>promptingu</a:t>
            </a:r>
            <a:r>
              <a:rPr lang="cs-CZ" altLang="cs-CZ" sz="1700" dirty="0">
                <a:solidFill>
                  <a:srgbClr val="002060"/>
                </a:solidFill>
                <a:latin typeface="Times New Roman" panose="02020603050405020304" pitchFamily="18" charset="0"/>
                <a:cs typeface="Times New Roman" panose="02020603050405020304" pitchFamily="18" charset="0"/>
              </a:rPr>
              <a:t> ). V textu práce uvede v dané části do poznámky pod čarou, jak konkrétně byla AI využita a případně uvede konkrétní prompty či konkrétní aplikace, které využil/a). Na konci kapitoly může student navíc shrnout v poznámce pod čarou, jak v dané kapitole konkrétně AI využil. Je vhodné uvést i použití pro parafrázování apod. V případě kontroly gramatiky celého textu je možné uvést v poznámce pod čarou na konci textu. </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Samotný text promptu se uvádí v poznámce pod čarou v textu práce s případným linkem na konverzaci (pokud tuto možnost AI umožňuje, jako například </a:t>
            </a:r>
            <a:r>
              <a:rPr lang="cs-CZ" altLang="cs-CZ" sz="1700" dirty="0" err="1">
                <a:solidFill>
                  <a:srgbClr val="002060"/>
                </a:solidFill>
                <a:latin typeface="Times New Roman" panose="02020603050405020304" pitchFamily="18" charset="0"/>
                <a:cs typeface="Times New Roman" panose="02020603050405020304" pitchFamily="18" charset="0"/>
              </a:rPr>
              <a:t>ChatGPT</a:t>
            </a:r>
            <a:r>
              <a:rPr lang="cs-CZ" altLang="cs-CZ" sz="1700" dirty="0">
                <a:solidFill>
                  <a:srgbClr val="002060"/>
                </a:solidFill>
                <a:latin typeface="Times New Roman" panose="02020603050405020304" pitchFamily="18" charset="0"/>
                <a:cs typeface="Times New Roman" panose="02020603050405020304" pitchFamily="18" charset="0"/>
              </a:rPr>
              <a:t>). V ideálním případě by měla být celá konverzace uvedena archivována tak, aby bylo možné doložit její průběh (pro případ potřeby vedoucího práce/školitele nebo zkušební komise).</a:t>
            </a: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Přímá citace v textu závěrečné práce z </a:t>
            </a:r>
            <a:r>
              <a:rPr lang="cs-CZ" altLang="cs-CZ" sz="1700" dirty="0" err="1">
                <a:solidFill>
                  <a:srgbClr val="002060"/>
                </a:solidFill>
                <a:latin typeface="Times New Roman" panose="02020603050405020304" pitchFamily="18" charset="0"/>
                <a:cs typeface="Times New Roman" panose="02020603050405020304" pitchFamily="18" charset="0"/>
              </a:rPr>
              <a:t>ChatGPT</a:t>
            </a:r>
            <a:r>
              <a:rPr lang="cs-CZ" altLang="cs-CZ" sz="1700" dirty="0">
                <a:solidFill>
                  <a:srgbClr val="002060"/>
                </a:solidFill>
                <a:latin typeface="Times New Roman" panose="02020603050405020304" pitchFamily="18" charset="0"/>
                <a:cs typeface="Times New Roman" panose="02020603050405020304" pitchFamily="18" charset="0"/>
              </a:rPr>
              <a:t>: „Text citace“ (</a:t>
            </a:r>
            <a:r>
              <a:rPr lang="cs-CZ" altLang="cs-CZ" sz="1700" dirty="0" err="1">
                <a:solidFill>
                  <a:srgbClr val="002060"/>
                </a:solidFill>
                <a:latin typeface="Times New Roman" panose="02020603050405020304" pitchFamily="18" charset="0"/>
                <a:cs typeface="Times New Roman" panose="02020603050405020304" pitchFamily="18" charset="0"/>
              </a:rPr>
              <a:t>OpenAI</a:t>
            </a:r>
            <a:r>
              <a:rPr lang="cs-CZ" altLang="cs-CZ" sz="1700" dirty="0">
                <a:solidFill>
                  <a:srgbClr val="002060"/>
                </a:solidFill>
                <a:latin typeface="Times New Roman" panose="02020603050405020304" pitchFamily="18" charset="0"/>
                <a:cs typeface="Times New Roman" panose="02020603050405020304" pitchFamily="18" charset="0"/>
              </a:rPr>
              <a:t>, 2024).</a:t>
            </a:r>
          </a:p>
          <a:p>
            <a:pPr algn="just">
              <a:spcBef>
                <a:spcPts val="600"/>
              </a:spcBef>
            </a:pPr>
            <a:endParaRPr lang="cs-CZ" altLang="cs-CZ" sz="17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179512" y="195486"/>
            <a:ext cx="7632848" cy="504056"/>
          </a:xfrm>
        </p:spPr>
        <p:txBody>
          <a:bodyPr/>
          <a:lstStyle/>
          <a:p>
            <a:r>
              <a:rPr lang="cs-CZ" b="1" dirty="0"/>
              <a:t>Využívání umělé inteligence</a:t>
            </a:r>
          </a:p>
        </p:txBody>
      </p:sp>
    </p:spTree>
    <p:extLst>
      <p:ext uri="{BB962C8B-B14F-4D97-AF65-F5344CB8AC3E}">
        <p14:creationId xmlns:p14="http://schemas.microsoft.com/office/powerpoint/2010/main" val="27065566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9512" y="1059582"/>
            <a:ext cx="8640960" cy="3672408"/>
          </a:xfrm>
          <a:prstGeom prst="rect">
            <a:avLst/>
          </a:prstGeom>
        </p:spPr>
        <p:txBody>
          <a:bodyPr>
            <a:noAutofit/>
          </a:bodyPr>
          <a:lstStyle/>
          <a:p>
            <a:pPr algn="just">
              <a:spcBef>
                <a:spcPts val="600"/>
              </a:spcBef>
            </a:pPr>
            <a:r>
              <a:rPr lang="cs-CZ" altLang="cs-CZ" sz="1700" dirty="0" err="1">
                <a:solidFill>
                  <a:srgbClr val="002060"/>
                </a:solidFill>
                <a:latin typeface="Times New Roman" panose="02020603050405020304" pitchFamily="18" charset="0"/>
                <a:cs typeface="Times New Roman" panose="02020603050405020304" pitchFamily="18" charset="0"/>
              </a:rPr>
              <a:t>Zotero</a:t>
            </a:r>
            <a:endParaRPr lang="cs-CZ" altLang="cs-CZ" sz="1700" dirty="0">
              <a:solidFill>
                <a:srgbClr val="002060"/>
              </a:solidFill>
              <a:latin typeface="Times New Roman" panose="02020603050405020304" pitchFamily="18" charset="0"/>
              <a:cs typeface="Times New Roman" panose="02020603050405020304" pitchFamily="18" charset="0"/>
            </a:endParaRP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Generátor citace APA 7</a:t>
            </a:r>
          </a:p>
          <a:p>
            <a:pPr algn="just">
              <a:spcBef>
                <a:spcPts val="600"/>
              </a:spcBef>
            </a:pPr>
            <a:r>
              <a:rPr lang="cs-CZ" altLang="cs-CZ" sz="1700" dirty="0" err="1">
                <a:solidFill>
                  <a:srgbClr val="002060"/>
                </a:solidFill>
                <a:latin typeface="Times New Roman" panose="02020603050405020304" pitchFamily="18" charset="0"/>
                <a:cs typeface="Times New Roman" panose="02020603050405020304" pitchFamily="18" charset="0"/>
              </a:rPr>
              <a:t>CitacePro</a:t>
            </a:r>
            <a:endParaRPr lang="cs-CZ" altLang="cs-CZ" sz="1700" dirty="0">
              <a:solidFill>
                <a:srgbClr val="002060"/>
              </a:solidFill>
              <a:latin typeface="Times New Roman" panose="02020603050405020304" pitchFamily="18" charset="0"/>
              <a:cs typeface="Times New Roman" panose="02020603050405020304" pitchFamily="18" charset="0"/>
            </a:endParaRPr>
          </a:p>
          <a:p>
            <a:pPr algn="just">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AI</a:t>
            </a:r>
          </a:p>
        </p:txBody>
      </p:sp>
      <p:sp>
        <p:nvSpPr>
          <p:cNvPr id="6" name="Nadpis 5"/>
          <p:cNvSpPr>
            <a:spLocks noGrp="1"/>
          </p:cNvSpPr>
          <p:nvPr>
            <p:ph type="title"/>
          </p:nvPr>
        </p:nvSpPr>
        <p:spPr>
          <a:xfrm>
            <a:off x="179512" y="195486"/>
            <a:ext cx="7632848" cy="504056"/>
          </a:xfrm>
        </p:spPr>
        <p:txBody>
          <a:bodyPr/>
          <a:lstStyle/>
          <a:p>
            <a:r>
              <a:rPr lang="cs-CZ" b="1" dirty="0"/>
              <a:t>Citace – „pomocníci“</a:t>
            </a:r>
          </a:p>
        </p:txBody>
      </p:sp>
    </p:spTree>
    <p:extLst>
      <p:ext uri="{BB962C8B-B14F-4D97-AF65-F5344CB8AC3E}">
        <p14:creationId xmlns:p14="http://schemas.microsoft.com/office/powerpoint/2010/main" val="29777006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827584" y="1923678"/>
            <a:ext cx="7920880" cy="936104"/>
          </a:xfrm>
        </p:spPr>
        <p:txBody>
          <a:bodyPr/>
          <a:lstStyle/>
          <a:p>
            <a:r>
              <a:rPr lang="pl-PL" sz="4000" b="1" dirty="0"/>
              <a:t>Zásady psaní odborného textu</a:t>
            </a:r>
            <a:endParaRPr lang="cs-CZ" sz="4000" b="1" dirty="0"/>
          </a:p>
        </p:txBody>
      </p:sp>
    </p:spTree>
    <p:extLst>
      <p:ext uri="{BB962C8B-B14F-4D97-AF65-F5344CB8AC3E}">
        <p14:creationId xmlns:p14="http://schemas.microsoft.com/office/powerpoint/2010/main" val="1577416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9512" y="1419621"/>
            <a:ext cx="8568952" cy="3399683"/>
          </a:xfrm>
          <a:prstGeom prst="rect">
            <a:avLst/>
          </a:prstGeom>
        </p:spPr>
        <p:txBody>
          <a:bodyPr>
            <a:noAutofit/>
          </a:bodyPr>
          <a:lstStyle/>
          <a:p>
            <a:pPr marL="431800" algn="just">
              <a:lnSpc>
                <a:spcPct val="110000"/>
              </a:lnSpc>
              <a:spcBef>
                <a:spcPts val="1800"/>
              </a:spcBef>
            </a:pPr>
            <a:r>
              <a:rPr lang="cs-CZ" altLang="cs-CZ" sz="2400" dirty="0">
                <a:solidFill>
                  <a:srgbClr val="002060"/>
                </a:solidFill>
                <a:latin typeface="Times New Roman" panose="02020603050405020304" pitchFamily="18" charset="0"/>
                <a:cs typeface="Times New Roman" panose="02020603050405020304" pitchFamily="18" charset="0"/>
              </a:rPr>
              <a:t>Doporučený rámcový obsah je souvislý text obsahující cíl ZP, výzkumný problém (oblasti), volbu metodiky a dat, postup pro dosažení cíle případně další nezbytné součásti ZP</a:t>
            </a:r>
          </a:p>
          <a:p>
            <a:pPr marL="431800" algn="just">
              <a:lnSpc>
                <a:spcPct val="110000"/>
              </a:lnSpc>
              <a:spcBef>
                <a:spcPts val="1800"/>
              </a:spcBef>
            </a:pPr>
            <a:endParaRPr lang="cs-CZ" altLang="cs-CZ" sz="2400" dirty="0">
              <a:solidFill>
                <a:srgbClr val="002060"/>
              </a:solidFill>
              <a:latin typeface="Times New Roman" panose="02020603050405020304" pitchFamily="18" charset="0"/>
              <a:cs typeface="Times New Roman" panose="02020603050405020304" pitchFamily="18" charset="0"/>
            </a:endParaRPr>
          </a:p>
          <a:p>
            <a:pPr marL="431800" algn="just">
              <a:lnSpc>
                <a:spcPct val="110000"/>
              </a:lnSpc>
              <a:spcBef>
                <a:spcPts val="1800"/>
              </a:spcBef>
            </a:pPr>
            <a:r>
              <a:rPr lang="cs-CZ" altLang="cs-CZ" sz="2400" dirty="0">
                <a:solidFill>
                  <a:srgbClr val="002060"/>
                </a:solidFill>
                <a:latin typeface="Times New Roman" panose="02020603050405020304" pitchFamily="18" charset="0"/>
                <a:cs typeface="Times New Roman" panose="02020603050405020304" pitchFamily="18" charset="0"/>
              </a:rPr>
              <a:t>Jak formulovat cíl ZP?</a:t>
            </a:r>
          </a:p>
        </p:txBody>
      </p:sp>
      <p:sp>
        <p:nvSpPr>
          <p:cNvPr id="6" name="Nadpis 5"/>
          <p:cNvSpPr>
            <a:spLocks noGrp="1"/>
          </p:cNvSpPr>
          <p:nvPr>
            <p:ph type="title"/>
          </p:nvPr>
        </p:nvSpPr>
        <p:spPr>
          <a:xfrm>
            <a:off x="179512" y="195486"/>
            <a:ext cx="7632848" cy="507703"/>
          </a:xfrm>
        </p:spPr>
        <p:txBody>
          <a:bodyPr/>
          <a:lstStyle/>
          <a:p>
            <a:r>
              <a:rPr lang="pl-PL" sz="2800" b="1" dirty="0"/>
              <a:t>Zadání ZP - obsah</a:t>
            </a:r>
            <a:endParaRPr lang="cs-CZ" sz="2800" b="1" dirty="0"/>
          </a:p>
        </p:txBody>
      </p:sp>
    </p:spTree>
    <p:extLst>
      <p:ext uri="{BB962C8B-B14F-4D97-AF65-F5344CB8AC3E}">
        <p14:creationId xmlns:p14="http://schemas.microsoft.com/office/powerpoint/2010/main" val="22811647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35496" y="987574"/>
            <a:ext cx="8784976" cy="3960440"/>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Abstrakt se píše českém/slovenském jazyce a v anglickém jazyce.</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Rozsah abstraktu by měl být v rozmezí 7-12 řádků.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Věcně by měl abstrakt obsahovat vymezení tématu práce, úvod do problematiky, použité metody a hlavní závěry, ke kterým autor došel.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Abstrakt sám o sobě představuje důležitou součást práce. Při psaní abstraktu je třeba brát v potaz to, že po jeho přečtení by čtenáři mělo být jasné, o čem práce je.</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Obecné požadavky na abstrakt spočívají v tom, že by měl být jednoduchý, ale současně i výstižný, což vyžaduje použití krátkých vět a sloves v činném rodu a v přítomném či minulém čase. Neměly by se používat zkratky.</a:t>
            </a:r>
          </a:p>
        </p:txBody>
      </p:sp>
      <p:sp>
        <p:nvSpPr>
          <p:cNvPr id="6" name="Nadpis 5"/>
          <p:cNvSpPr>
            <a:spLocks noGrp="1"/>
          </p:cNvSpPr>
          <p:nvPr>
            <p:ph type="title"/>
          </p:nvPr>
        </p:nvSpPr>
        <p:spPr>
          <a:xfrm>
            <a:off x="236349" y="141614"/>
            <a:ext cx="7812360" cy="507703"/>
          </a:xfrm>
        </p:spPr>
        <p:txBody>
          <a:bodyPr/>
          <a:lstStyle/>
          <a:p>
            <a:r>
              <a:rPr lang="pl-PL" sz="2800" b="1" dirty="0"/>
              <a:t>Abstrakt/Abstract</a:t>
            </a:r>
            <a:endParaRPr lang="cs-CZ" sz="2800" b="1" dirty="0"/>
          </a:p>
        </p:txBody>
      </p:sp>
    </p:spTree>
    <p:extLst>
      <p:ext uri="{BB962C8B-B14F-4D97-AF65-F5344CB8AC3E}">
        <p14:creationId xmlns:p14="http://schemas.microsoft.com/office/powerpoint/2010/main" val="147748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1065738"/>
            <a:ext cx="8892480" cy="4104456"/>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Úvod bývá poměrně často podceňován, ač se jedná o jednu z nejdůležitějších částí bakalářské/diplomové práce.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Zpravidla se využívá k zdůvodnění volby tématu.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Dále by měl úvod obsahovat stručné avšak přesné vymezení tématu, kterým se v bakalářské práci hodláte zabývat, tj. krátké uvedení do zkoumané problematiky. To by mělo být doplněno jasnou formulací problému.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Nedílnou a velmi důležitou součástí úvodu je stanovení cíle bakalářské práce, jehož naplnění je posléze jedním z klíčových kritérií při hodnocení oponentem.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Autor by měl v této části bakalářské práce také osvětlit zvolené metody výzkumu či datový zdroj.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V neposlední řadě byste měli v úvodu popsat strukturu bakalářské práce. </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Úvod</a:t>
            </a:r>
            <a:endParaRPr lang="cs-CZ" sz="2800" b="1" dirty="0"/>
          </a:p>
        </p:txBody>
      </p:sp>
    </p:spTree>
    <p:extLst>
      <p:ext uri="{BB962C8B-B14F-4D97-AF65-F5344CB8AC3E}">
        <p14:creationId xmlns:p14="http://schemas.microsoft.com/office/powerpoint/2010/main" val="11264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3137" y="1039044"/>
            <a:ext cx="8964488" cy="4104456"/>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Závěr je pomyslné vyvrcholení celého vašeho snažení, a proto by neměl být příliš krátký a neměl by být koncipován v obecné rovině (velmi často student pouze deskriptivně popíše, čím se v jednotlivých kapitolách zabýval, přičemž strukturu práce obsahuje již úvod).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V závěru práce by měla být dostatečně zdůvodněna zjištění, ke kterým autor dospěl během zpracovávání bakalářské práce a v podstatě se jedná o celkové zhodnocení práce.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Závěr tedy obsahuje shrnutí hlavních výsledků práce; navíc by měl autor brát v potaz, že si v úvodu stanovil cíl své bakalářské práce a všechno jeho úsilí by mělo směřovat k naplnění tohoto cíle.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Proto je nezbytné, aby měl student toto vždy na paměti a neodchýlil se od stanoveného cíle. Pokud jsou v úvodu bakalářské práce stanoveny hypotézy, je zapotřebí poukázat na to, jak se je podařilo potvrdit nebo vyvrátit.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Důležitou součástí závěru jsou vymezení vlastního přínosu práce či nástin doporučení a návrhů, jejichž realizace by pomohla vyřešit v práci vytyčený problém. </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Závěr</a:t>
            </a:r>
            <a:endParaRPr lang="cs-CZ" sz="2800" b="1" dirty="0"/>
          </a:p>
        </p:txBody>
      </p:sp>
    </p:spTree>
    <p:extLst>
      <p:ext uri="{BB962C8B-B14F-4D97-AF65-F5344CB8AC3E}">
        <p14:creationId xmlns:p14="http://schemas.microsoft.com/office/powerpoint/2010/main" val="76526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36349" y="1039044"/>
            <a:ext cx="8751276" cy="4104456"/>
          </a:xfrm>
          <a:prstGeom prst="rect">
            <a:avLst/>
          </a:prstGeom>
        </p:spPr>
        <p:txBody>
          <a:bodyPr>
            <a:noAutofit/>
          </a:bodyPr>
          <a:lstStyle/>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Použité metody a data</a:t>
            </a:r>
            <a:endParaRPr lang="cs-CZ" sz="2800" b="1" dirty="0"/>
          </a:p>
        </p:txBody>
      </p:sp>
      <p:graphicFrame>
        <p:nvGraphicFramePr>
          <p:cNvPr id="4" name="Zástupný symbol pro obsah 4">
            <a:extLst>
              <a:ext uri="{FF2B5EF4-FFF2-40B4-BE49-F238E27FC236}">
                <a16:creationId xmlns:a16="http://schemas.microsoft.com/office/drawing/2014/main" id="{7CD2B49C-B2CF-44BA-95F8-C27F6378DAD4}"/>
              </a:ext>
            </a:extLst>
          </p:cNvPr>
          <p:cNvGraphicFramePr>
            <a:graphicFrameLocks/>
          </p:cNvGraphicFramePr>
          <p:nvPr>
            <p:extLst>
              <p:ext uri="{D42A27DB-BD31-4B8C-83A1-F6EECF244321}">
                <p14:modId xmlns:p14="http://schemas.microsoft.com/office/powerpoint/2010/main" val="2991285386"/>
              </p:ext>
            </p:extLst>
          </p:nvPr>
        </p:nvGraphicFramePr>
        <p:xfrm>
          <a:off x="539552" y="884580"/>
          <a:ext cx="7200799" cy="4084381"/>
        </p:xfrm>
        <a:graphic>
          <a:graphicData uri="http://schemas.openxmlformats.org/drawingml/2006/table">
            <a:tbl>
              <a:tblPr firstRow="1" firstCol="1" bandRow="1"/>
              <a:tblGrid>
                <a:gridCol w="1802913">
                  <a:extLst>
                    <a:ext uri="{9D8B030D-6E8A-4147-A177-3AD203B41FA5}">
                      <a16:colId xmlns:a16="http://schemas.microsoft.com/office/drawing/2014/main" val="20000"/>
                    </a:ext>
                  </a:extLst>
                </a:gridCol>
                <a:gridCol w="2489740">
                  <a:extLst>
                    <a:ext uri="{9D8B030D-6E8A-4147-A177-3AD203B41FA5}">
                      <a16:colId xmlns:a16="http://schemas.microsoft.com/office/drawing/2014/main" val="20001"/>
                    </a:ext>
                  </a:extLst>
                </a:gridCol>
                <a:gridCol w="2908146">
                  <a:extLst>
                    <a:ext uri="{9D8B030D-6E8A-4147-A177-3AD203B41FA5}">
                      <a16:colId xmlns:a16="http://schemas.microsoft.com/office/drawing/2014/main" val="20002"/>
                    </a:ext>
                  </a:extLst>
                </a:gridCol>
              </a:tblGrid>
              <a:tr h="883981">
                <a:tc>
                  <a:txBody>
                    <a:bodyPr/>
                    <a:lstStyle/>
                    <a:p>
                      <a:pPr>
                        <a:lnSpc>
                          <a:spcPts val="1800"/>
                        </a:lnSpc>
                        <a:spcAft>
                          <a:spcPts val="0"/>
                        </a:spcAft>
                      </a:pPr>
                      <a:endParaRPr lang="cs-CZ" sz="1500" b="1" i="0" dirty="0">
                        <a:solidFill>
                          <a:srgbClr val="555555"/>
                        </a:solidFill>
                        <a:effectLst/>
                        <a:latin typeface="+mn-lt"/>
                        <a:ea typeface="Times New Roman"/>
                      </a:endParaRPr>
                    </a:p>
                    <a:p>
                      <a:pPr>
                        <a:lnSpc>
                          <a:spcPts val="1800"/>
                        </a:lnSpc>
                        <a:spcAft>
                          <a:spcPts val="0"/>
                        </a:spcAft>
                      </a:pPr>
                      <a:r>
                        <a:rPr lang="cs-CZ" sz="1500" b="1" i="0" dirty="0">
                          <a:solidFill>
                            <a:srgbClr val="555555"/>
                          </a:solidFill>
                          <a:effectLst/>
                          <a:latin typeface="+mn-lt"/>
                          <a:ea typeface="Times New Roman"/>
                        </a:rPr>
                        <a:t>Typ metod</a:t>
                      </a:r>
                      <a:endParaRPr lang="cs-CZ" sz="1500" b="1" i="0"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nSpc>
                          <a:spcPts val="1800"/>
                        </a:lnSpc>
                        <a:spcAft>
                          <a:spcPts val="0"/>
                        </a:spcAft>
                      </a:pPr>
                      <a:endParaRPr lang="cs-CZ" sz="1500" b="1" i="0" dirty="0">
                        <a:solidFill>
                          <a:srgbClr val="555555"/>
                        </a:solidFill>
                        <a:effectLst/>
                        <a:latin typeface="+mn-lt"/>
                        <a:ea typeface="Times New Roman"/>
                      </a:endParaRPr>
                    </a:p>
                    <a:p>
                      <a:pPr>
                        <a:lnSpc>
                          <a:spcPts val="1800"/>
                        </a:lnSpc>
                        <a:spcAft>
                          <a:spcPts val="0"/>
                        </a:spcAft>
                      </a:pPr>
                      <a:r>
                        <a:rPr lang="cs-CZ" sz="1500" b="1" i="0" dirty="0">
                          <a:solidFill>
                            <a:srgbClr val="555555"/>
                          </a:solidFill>
                          <a:effectLst/>
                          <a:latin typeface="+mn-lt"/>
                          <a:ea typeface="Times New Roman"/>
                        </a:rPr>
                        <a:t>Druhy metod</a:t>
                      </a:r>
                      <a:endParaRPr lang="cs-CZ" sz="1500" b="1" i="0"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nSpc>
                          <a:spcPts val="1800"/>
                        </a:lnSpc>
                        <a:spcAft>
                          <a:spcPts val="0"/>
                        </a:spcAft>
                      </a:pPr>
                      <a:endParaRPr lang="cs-CZ" sz="1500" b="1" i="0" dirty="0">
                        <a:solidFill>
                          <a:srgbClr val="555555"/>
                        </a:solidFill>
                        <a:effectLst/>
                        <a:latin typeface="+mn-lt"/>
                        <a:ea typeface="Times New Roman"/>
                      </a:endParaRPr>
                    </a:p>
                    <a:p>
                      <a:pPr>
                        <a:lnSpc>
                          <a:spcPts val="1800"/>
                        </a:lnSpc>
                        <a:spcAft>
                          <a:spcPts val="0"/>
                        </a:spcAft>
                      </a:pPr>
                      <a:r>
                        <a:rPr lang="cs-CZ" sz="1500" b="1" i="0" dirty="0">
                          <a:solidFill>
                            <a:srgbClr val="555555"/>
                          </a:solidFill>
                          <a:effectLst/>
                          <a:latin typeface="+mn-lt"/>
                          <a:ea typeface="Times New Roman"/>
                        </a:rPr>
                        <a:t>Příklad jednotlivých druhů metod</a:t>
                      </a:r>
                      <a:endParaRPr lang="cs-CZ" sz="1500" b="1" i="0"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0"/>
                  </a:ext>
                </a:extLst>
              </a:tr>
              <a:tr h="243857">
                <a:tc rowSpan="10">
                  <a:txBody>
                    <a:bodyPr/>
                    <a:lstStyle/>
                    <a:p>
                      <a:pPr>
                        <a:lnSpc>
                          <a:spcPts val="1800"/>
                        </a:lnSpc>
                        <a:spcAft>
                          <a:spcPts val="0"/>
                        </a:spcAft>
                      </a:pPr>
                      <a:r>
                        <a:rPr lang="cs-CZ" sz="1500" b="1" dirty="0">
                          <a:solidFill>
                            <a:srgbClr val="555555"/>
                          </a:solidFill>
                          <a:effectLst/>
                          <a:latin typeface="+mn-lt"/>
                          <a:ea typeface="Times New Roman"/>
                        </a:rPr>
                        <a:t>Explanační</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rowSpan="3">
                  <a:txBody>
                    <a:bodyPr/>
                    <a:lstStyle/>
                    <a:p>
                      <a:pPr algn="l">
                        <a:lnSpc>
                          <a:spcPts val="1800"/>
                        </a:lnSpc>
                        <a:spcAft>
                          <a:spcPts val="0"/>
                        </a:spcAft>
                      </a:pPr>
                      <a:r>
                        <a:rPr lang="cs-CZ" sz="1500" b="1" dirty="0">
                          <a:solidFill>
                            <a:srgbClr val="555555"/>
                          </a:solidFill>
                          <a:effectLst/>
                          <a:latin typeface="+mn-lt"/>
                          <a:ea typeface="Times New Roman"/>
                        </a:rPr>
                        <a:t>Empirické</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ts val="1800"/>
                        </a:lnSpc>
                        <a:spcAft>
                          <a:spcPts val="0"/>
                        </a:spcAft>
                      </a:pPr>
                      <a:r>
                        <a:rPr lang="cs-CZ" sz="1500" b="1">
                          <a:solidFill>
                            <a:srgbClr val="555555"/>
                          </a:solidFill>
                          <a:effectLst/>
                          <a:latin typeface="+mn-lt"/>
                          <a:ea typeface="Times New Roman"/>
                        </a:rPr>
                        <a:t>Pozorování</a:t>
                      </a:r>
                      <a:endParaRPr lang="cs-CZ" sz="1500" b="1">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243857">
                <a:tc vMerge="1">
                  <a:txBody>
                    <a:bodyPr/>
                    <a:lstStyle/>
                    <a:p>
                      <a:endParaRPr lang="cs-CZ"/>
                    </a:p>
                  </a:txBody>
                  <a:tcPr/>
                </a:tc>
                <a:tc vMerge="1">
                  <a:txBody>
                    <a:bodyPr/>
                    <a:lstStyle/>
                    <a:p>
                      <a:endParaRPr lang="cs-CZ"/>
                    </a:p>
                  </a:txBody>
                  <a:tcPr/>
                </a:tc>
                <a:tc>
                  <a:txBody>
                    <a:bodyPr/>
                    <a:lstStyle/>
                    <a:p>
                      <a:pPr>
                        <a:lnSpc>
                          <a:spcPts val="1800"/>
                        </a:lnSpc>
                        <a:spcAft>
                          <a:spcPts val="0"/>
                        </a:spcAft>
                      </a:pPr>
                      <a:r>
                        <a:rPr lang="cs-CZ" sz="1500" b="1">
                          <a:solidFill>
                            <a:srgbClr val="555555"/>
                          </a:solidFill>
                          <a:effectLst/>
                          <a:latin typeface="+mn-lt"/>
                          <a:ea typeface="Times New Roman"/>
                        </a:rPr>
                        <a:t>Měření</a:t>
                      </a:r>
                      <a:endParaRPr lang="cs-CZ" sz="1500" b="1">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43857">
                <a:tc vMerge="1">
                  <a:txBody>
                    <a:bodyPr/>
                    <a:lstStyle/>
                    <a:p>
                      <a:endParaRPr lang="cs-CZ"/>
                    </a:p>
                  </a:txBody>
                  <a:tcPr/>
                </a:tc>
                <a:tc vMerge="1">
                  <a:txBody>
                    <a:bodyPr/>
                    <a:lstStyle/>
                    <a:p>
                      <a:endParaRPr lang="cs-CZ"/>
                    </a:p>
                  </a:txBody>
                  <a:tcPr/>
                </a:tc>
                <a:tc>
                  <a:txBody>
                    <a:bodyPr/>
                    <a:lstStyle/>
                    <a:p>
                      <a:pPr>
                        <a:lnSpc>
                          <a:spcPts val="1800"/>
                        </a:lnSpc>
                        <a:spcAft>
                          <a:spcPts val="0"/>
                        </a:spcAft>
                      </a:pPr>
                      <a:r>
                        <a:rPr lang="cs-CZ" sz="1500" b="1" dirty="0">
                          <a:solidFill>
                            <a:srgbClr val="555555"/>
                          </a:solidFill>
                          <a:effectLst/>
                          <a:latin typeface="+mn-lt"/>
                          <a:ea typeface="Times New Roman"/>
                        </a:rPr>
                        <a:t>Experiment</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243857">
                <a:tc vMerge="1">
                  <a:txBody>
                    <a:bodyPr/>
                    <a:lstStyle/>
                    <a:p>
                      <a:endParaRPr lang="cs-CZ"/>
                    </a:p>
                  </a:txBody>
                  <a:tcPr/>
                </a:tc>
                <a:tc rowSpan="7">
                  <a:txBody>
                    <a:bodyPr/>
                    <a:lstStyle/>
                    <a:p>
                      <a:pPr>
                        <a:lnSpc>
                          <a:spcPts val="1800"/>
                        </a:lnSpc>
                        <a:spcAft>
                          <a:spcPts val="0"/>
                        </a:spcAft>
                      </a:pPr>
                      <a:r>
                        <a:rPr lang="cs-CZ" sz="1500" b="1" dirty="0">
                          <a:solidFill>
                            <a:srgbClr val="555555"/>
                          </a:solidFill>
                          <a:effectLst/>
                          <a:latin typeface="+mn-lt"/>
                          <a:ea typeface="Times New Roman"/>
                        </a:rPr>
                        <a:t>Obecně teoretické</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ts val="1800"/>
                        </a:lnSpc>
                        <a:spcAft>
                          <a:spcPts val="0"/>
                        </a:spcAft>
                      </a:pPr>
                      <a:r>
                        <a:rPr lang="cs-CZ" sz="1500" b="1" dirty="0">
                          <a:solidFill>
                            <a:srgbClr val="555555"/>
                          </a:solidFill>
                          <a:effectLst/>
                          <a:latin typeface="+mn-lt"/>
                          <a:ea typeface="Times New Roman"/>
                        </a:rPr>
                        <a:t>Analýza</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r h="243857">
                <a:tc vMerge="1">
                  <a:txBody>
                    <a:bodyPr/>
                    <a:lstStyle/>
                    <a:p>
                      <a:endParaRPr lang="cs-CZ"/>
                    </a:p>
                  </a:txBody>
                  <a:tcPr/>
                </a:tc>
                <a:tc vMerge="1">
                  <a:txBody>
                    <a:bodyPr/>
                    <a:lstStyle/>
                    <a:p>
                      <a:endParaRPr lang="cs-CZ"/>
                    </a:p>
                  </a:txBody>
                  <a:tcPr/>
                </a:tc>
                <a:tc>
                  <a:txBody>
                    <a:bodyPr/>
                    <a:lstStyle/>
                    <a:p>
                      <a:pPr>
                        <a:lnSpc>
                          <a:spcPts val="1800"/>
                        </a:lnSpc>
                        <a:spcAft>
                          <a:spcPts val="0"/>
                        </a:spcAft>
                      </a:pPr>
                      <a:r>
                        <a:rPr lang="cs-CZ" sz="1500" b="1" dirty="0">
                          <a:solidFill>
                            <a:srgbClr val="555555"/>
                          </a:solidFill>
                          <a:effectLst/>
                          <a:latin typeface="+mn-lt"/>
                          <a:ea typeface="Times New Roman"/>
                        </a:rPr>
                        <a:t>Syntéza</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r h="243857">
                <a:tc vMerge="1">
                  <a:txBody>
                    <a:bodyPr/>
                    <a:lstStyle/>
                    <a:p>
                      <a:endParaRPr lang="cs-CZ"/>
                    </a:p>
                  </a:txBody>
                  <a:tcPr/>
                </a:tc>
                <a:tc vMerge="1">
                  <a:txBody>
                    <a:bodyPr/>
                    <a:lstStyle/>
                    <a:p>
                      <a:endParaRPr lang="cs-CZ"/>
                    </a:p>
                  </a:txBody>
                  <a:tcPr/>
                </a:tc>
                <a:tc>
                  <a:txBody>
                    <a:bodyPr/>
                    <a:lstStyle/>
                    <a:p>
                      <a:pPr>
                        <a:lnSpc>
                          <a:spcPts val="1800"/>
                        </a:lnSpc>
                        <a:spcAft>
                          <a:spcPts val="0"/>
                        </a:spcAft>
                      </a:pPr>
                      <a:r>
                        <a:rPr lang="cs-CZ" sz="1500" b="1" dirty="0">
                          <a:solidFill>
                            <a:srgbClr val="555555"/>
                          </a:solidFill>
                          <a:effectLst/>
                          <a:latin typeface="+mn-lt"/>
                          <a:ea typeface="Times New Roman"/>
                        </a:rPr>
                        <a:t>Indukce</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6"/>
                  </a:ext>
                </a:extLst>
              </a:tr>
              <a:tr h="243857">
                <a:tc vMerge="1">
                  <a:txBody>
                    <a:bodyPr/>
                    <a:lstStyle/>
                    <a:p>
                      <a:endParaRPr lang="cs-CZ"/>
                    </a:p>
                  </a:txBody>
                  <a:tcPr/>
                </a:tc>
                <a:tc vMerge="1">
                  <a:txBody>
                    <a:bodyPr/>
                    <a:lstStyle/>
                    <a:p>
                      <a:endParaRPr lang="cs-CZ"/>
                    </a:p>
                  </a:txBody>
                  <a:tcPr/>
                </a:tc>
                <a:tc>
                  <a:txBody>
                    <a:bodyPr/>
                    <a:lstStyle/>
                    <a:p>
                      <a:pPr>
                        <a:lnSpc>
                          <a:spcPts val="1800"/>
                        </a:lnSpc>
                        <a:spcAft>
                          <a:spcPts val="0"/>
                        </a:spcAft>
                      </a:pPr>
                      <a:r>
                        <a:rPr lang="cs-CZ" sz="1500" b="1" dirty="0">
                          <a:solidFill>
                            <a:srgbClr val="555555"/>
                          </a:solidFill>
                          <a:effectLst/>
                          <a:latin typeface="+mn-lt"/>
                          <a:ea typeface="Times New Roman"/>
                        </a:rPr>
                        <a:t>Dedukce</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7"/>
                  </a:ext>
                </a:extLst>
              </a:tr>
              <a:tr h="243857">
                <a:tc vMerge="1">
                  <a:txBody>
                    <a:bodyPr/>
                    <a:lstStyle/>
                    <a:p>
                      <a:endParaRPr lang="cs-CZ"/>
                    </a:p>
                  </a:txBody>
                  <a:tcPr/>
                </a:tc>
                <a:tc vMerge="1">
                  <a:txBody>
                    <a:bodyPr/>
                    <a:lstStyle/>
                    <a:p>
                      <a:endParaRPr lang="cs-CZ"/>
                    </a:p>
                  </a:txBody>
                  <a:tcPr/>
                </a:tc>
                <a:tc>
                  <a:txBody>
                    <a:bodyPr/>
                    <a:lstStyle/>
                    <a:p>
                      <a:pPr>
                        <a:lnSpc>
                          <a:spcPts val="1800"/>
                        </a:lnSpc>
                        <a:spcAft>
                          <a:spcPts val="0"/>
                        </a:spcAft>
                      </a:pPr>
                      <a:r>
                        <a:rPr lang="cs-CZ" sz="1500" b="1" dirty="0">
                          <a:solidFill>
                            <a:srgbClr val="555555"/>
                          </a:solidFill>
                          <a:effectLst/>
                          <a:latin typeface="+mn-lt"/>
                          <a:ea typeface="Times New Roman"/>
                        </a:rPr>
                        <a:t>Analogie</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8"/>
                  </a:ext>
                </a:extLst>
              </a:tr>
              <a:tr h="243857">
                <a:tc vMerge="1">
                  <a:txBody>
                    <a:bodyPr/>
                    <a:lstStyle/>
                    <a:p>
                      <a:endParaRPr lang="cs-CZ"/>
                    </a:p>
                  </a:txBody>
                  <a:tcPr/>
                </a:tc>
                <a:tc vMerge="1">
                  <a:txBody>
                    <a:bodyPr/>
                    <a:lstStyle/>
                    <a:p>
                      <a:endParaRPr lang="cs-CZ"/>
                    </a:p>
                  </a:txBody>
                  <a:tcPr/>
                </a:tc>
                <a:tc>
                  <a:txBody>
                    <a:bodyPr/>
                    <a:lstStyle/>
                    <a:p>
                      <a:pPr>
                        <a:lnSpc>
                          <a:spcPts val="1800"/>
                        </a:lnSpc>
                        <a:spcAft>
                          <a:spcPts val="0"/>
                        </a:spcAft>
                      </a:pPr>
                      <a:r>
                        <a:rPr lang="cs-CZ" sz="1500" b="1" dirty="0">
                          <a:solidFill>
                            <a:srgbClr val="555555"/>
                          </a:solidFill>
                          <a:effectLst/>
                          <a:latin typeface="+mn-lt"/>
                          <a:ea typeface="Times New Roman"/>
                        </a:rPr>
                        <a:t>Srovnání</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9"/>
                  </a:ext>
                </a:extLst>
              </a:tr>
              <a:tr h="243857">
                <a:tc vMerge="1">
                  <a:txBody>
                    <a:bodyPr/>
                    <a:lstStyle/>
                    <a:p>
                      <a:endParaRPr lang="cs-CZ"/>
                    </a:p>
                  </a:txBody>
                  <a:tcPr/>
                </a:tc>
                <a:tc vMerge="1">
                  <a:txBody>
                    <a:bodyPr/>
                    <a:lstStyle/>
                    <a:p>
                      <a:endParaRPr lang="cs-CZ"/>
                    </a:p>
                  </a:txBody>
                  <a:tcPr/>
                </a:tc>
                <a:tc>
                  <a:txBody>
                    <a:bodyPr/>
                    <a:lstStyle/>
                    <a:p>
                      <a:pPr>
                        <a:lnSpc>
                          <a:spcPts val="1800"/>
                        </a:lnSpc>
                        <a:spcAft>
                          <a:spcPts val="0"/>
                        </a:spcAft>
                      </a:pPr>
                      <a:r>
                        <a:rPr lang="cs-CZ" sz="1500" b="1" dirty="0">
                          <a:solidFill>
                            <a:srgbClr val="555555"/>
                          </a:solidFill>
                          <a:effectLst/>
                          <a:latin typeface="+mn-lt"/>
                          <a:ea typeface="Times New Roman"/>
                        </a:rPr>
                        <a:t>Specifické</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0"/>
                  </a:ext>
                </a:extLst>
              </a:tr>
              <a:tr h="243857">
                <a:tc rowSpan="2">
                  <a:txBody>
                    <a:bodyPr/>
                    <a:lstStyle/>
                    <a:p>
                      <a:pPr>
                        <a:lnSpc>
                          <a:spcPts val="1800"/>
                        </a:lnSpc>
                        <a:spcAft>
                          <a:spcPts val="0"/>
                        </a:spcAft>
                      </a:pPr>
                      <a:r>
                        <a:rPr lang="cs-CZ" sz="1500" b="1" dirty="0">
                          <a:solidFill>
                            <a:srgbClr val="555555"/>
                          </a:solidFill>
                          <a:effectLst/>
                          <a:latin typeface="+mn-lt"/>
                          <a:ea typeface="Times New Roman"/>
                        </a:rPr>
                        <a:t>Interpretační</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nSpc>
                          <a:spcPts val="1800"/>
                        </a:lnSpc>
                        <a:spcAft>
                          <a:spcPts val="0"/>
                        </a:spcAft>
                      </a:pPr>
                      <a:r>
                        <a:rPr lang="cs-CZ" sz="1500" b="1" dirty="0">
                          <a:solidFill>
                            <a:srgbClr val="555555"/>
                          </a:solidFill>
                          <a:effectLst/>
                          <a:latin typeface="+mn-lt"/>
                          <a:ea typeface="Times New Roman"/>
                        </a:rPr>
                        <a:t>Narativní</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nSpc>
                          <a:spcPts val="1800"/>
                        </a:lnSpc>
                        <a:spcAft>
                          <a:spcPts val="0"/>
                        </a:spcAft>
                      </a:pPr>
                      <a:r>
                        <a:rPr lang="cs-CZ" sz="1500" b="1" dirty="0">
                          <a:solidFill>
                            <a:srgbClr val="555555"/>
                          </a:solidFill>
                          <a:effectLst/>
                          <a:latin typeface="+mn-lt"/>
                          <a:ea typeface="Times New Roman"/>
                        </a:rPr>
                        <a:t>Vyprávění</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11"/>
                  </a:ext>
                </a:extLst>
              </a:tr>
              <a:tr h="243857">
                <a:tc vMerge="1">
                  <a:txBody>
                    <a:bodyPr/>
                    <a:lstStyle/>
                    <a:p>
                      <a:endParaRPr lang="cs-CZ"/>
                    </a:p>
                  </a:txBody>
                  <a:tcPr/>
                </a:tc>
                <a:tc>
                  <a:txBody>
                    <a:bodyPr/>
                    <a:lstStyle/>
                    <a:p>
                      <a:pPr>
                        <a:lnSpc>
                          <a:spcPts val="1800"/>
                        </a:lnSpc>
                        <a:spcAft>
                          <a:spcPts val="0"/>
                        </a:spcAft>
                      </a:pPr>
                      <a:r>
                        <a:rPr lang="cs-CZ" sz="1500" b="1">
                          <a:solidFill>
                            <a:srgbClr val="555555"/>
                          </a:solidFill>
                          <a:effectLst/>
                          <a:latin typeface="+mn-lt"/>
                          <a:ea typeface="Times New Roman"/>
                        </a:rPr>
                        <a:t>Hermeneutické</a:t>
                      </a:r>
                      <a:endParaRPr lang="cs-CZ" sz="1500" b="1">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nSpc>
                          <a:spcPts val="1800"/>
                        </a:lnSpc>
                        <a:spcAft>
                          <a:spcPts val="0"/>
                        </a:spcAft>
                      </a:pPr>
                      <a:r>
                        <a:rPr lang="cs-CZ" sz="1500" b="1" dirty="0">
                          <a:solidFill>
                            <a:srgbClr val="555555"/>
                          </a:solidFill>
                          <a:effectLst/>
                          <a:latin typeface="+mn-lt"/>
                          <a:ea typeface="Times New Roman"/>
                        </a:rPr>
                        <a:t>Porozumění textu</a:t>
                      </a:r>
                      <a:endParaRPr lang="cs-CZ" sz="1500" b="1" dirty="0">
                        <a:effectLst/>
                        <a:latin typeface="+mn-lt"/>
                        <a:ea typeface="Times New Roman"/>
                      </a:endParaRPr>
                    </a:p>
                  </a:txBody>
                  <a:tcPr marL="95250" marR="952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61198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36349" y="1039044"/>
            <a:ext cx="8368099" cy="4104456"/>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Empirické metody jsou založené na zkušenostních principech, které jsou výsledkem již používaných a vyzkoušených postupů bádání buď prostřednictvím samotného badatele (či badatelů v minulosti) nebo na základě využití přístrojů.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Patří zde metody, kterými je možno zjistit konkrétní jedinečné vlastnosti nějakého objektu či jevu v realitě.</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Obecně teoretické vědní metody nevycházejí primárně z empirických zkušeností či měření, ale jsou všeobecně přijímány jako universální teoretické postupy vědecké práce.</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Vědecké metody</a:t>
            </a:r>
            <a:endParaRPr lang="cs-CZ" sz="2800" b="1" dirty="0"/>
          </a:p>
        </p:txBody>
      </p:sp>
    </p:spTree>
    <p:extLst>
      <p:ext uri="{BB962C8B-B14F-4D97-AF65-F5344CB8AC3E}">
        <p14:creationId xmlns:p14="http://schemas.microsoft.com/office/powerpoint/2010/main" val="134196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36349" y="1039044"/>
            <a:ext cx="8440107" cy="3332906"/>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Pozorování je cílevědomé, plánovité a systematické sledování určitých skutečností.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Je to metoda, kdy jsou informace získávány bezprostředním smyslovým vnímáním.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Je to nejuniverzálnější metoda, která poskytuje prvotní informace o sledovaném jevu či objektu a je většinou základem každé výzkumné metody.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Měření je metodou, kdy se provádí kvantitativní srovnávání určitých vlastností srovnávaných jevů či objektů.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Pro tyto vlastnosti musí platit, že patří do téže třídy vlastností. 	</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Experiment je pokus, kdy je realizován takový postup a způsob, který je záměrně navozen.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Experiment je pozorováním za kontrolovaných či řízených podmínek.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Vzhledem k parametrům má experiment využití zejména v přírodních vědách, ale prosazuje se i do věd společenských.</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Vědecké metody</a:t>
            </a:r>
            <a:endParaRPr lang="cs-CZ" sz="2800" b="1" dirty="0"/>
          </a:p>
        </p:txBody>
      </p:sp>
    </p:spTree>
    <p:extLst>
      <p:ext uri="{BB962C8B-B14F-4D97-AF65-F5344CB8AC3E}">
        <p14:creationId xmlns:p14="http://schemas.microsoft.com/office/powerpoint/2010/main" val="305179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36349" y="1039044"/>
            <a:ext cx="8440107" cy="3332906"/>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Analýza (rozklad) je myšlenkové rozložení zkoumaného jevu na dílčí složky, které se stávají   předmětem dalšího bádání.</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Je to rozbor vlastností, vztahů, faktů postupující od celku k částem.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Umožňuje odhalovat různé stránky a vlastnosti jevů a procesů, jejich stavbu, vyčleňovat etapy, rozporné tendence apod.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Analýza umožňuje oddělit podstatné od nepodstatného, odlišit trvalé vztahy od nahodilých.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Postupuje se logicky systémem „shora dolů“.</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Syntéza (skládání) je myšlenkové spojení jednotlivých částí v celek. Při syntéze se sledují vzájemné podstatné souvislosti mezi jednotlivými složkami jevu nebo objektu, což napomáhá k odhalení vnitřních zákonitostí fungování a vývoje jevu.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Syntéza znamená postupovat od části k celku. Dovoluje poznávat objekt jako jediný celek. Je to spojování poznatků získaných analytickým přístupem. Syntéza tvoří základ pro správná rozhodnutí.</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Vědecké metody</a:t>
            </a:r>
            <a:endParaRPr lang="cs-CZ" sz="2800" b="1" dirty="0"/>
          </a:p>
        </p:txBody>
      </p:sp>
    </p:spTree>
    <p:extLst>
      <p:ext uri="{BB962C8B-B14F-4D97-AF65-F5344CB8AC3E}">
        <p14:creationId xmlns:p14="http://schemas.microsoft.com/office/powerpoint/2010/main" val="302189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 y="987574"/>
            <a:ext cx="8604448" cy="3384376"/>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Indukce (postup od zvláštního k obecnému) je zkoumání jednotlivé události (jevu, faktu), na základě níž je potom vyvozován obecný závěr.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Indukce znamená odvozování všeobecných tvrzení z empirického materiálu na základě mnoha poznatků o jednotlivostech.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Indukce umožňuje formulaci obecnějších závěrů platných pro zkoumaný jev či objekt.</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Induktivním přístupem bývají spojovány případové studie pro řešení otázek „proč“ a „jak“ a vyžaduje hlubší pochopení dané problematiky.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Induktivní uvažování směřuje od pozorování k zobecnění. "</a:t>
            </a:r>
            <a:r>
              <a:rPr lang="cs-CZ" sz="1200" dirty="0" err="1">
                <a:solidFill>
                  <a:srgbClr val="002060"/>
                </a:solidFill>
                <a:latin typeface="Times New Roman" panose="02020603050405020304" pitchFamily="18" charset="0"/>
                <a:cs typeface="Times New Roman" panose="02020603050405020304" pitchFamily="18" charset="0"/>
              </a:rPr>
              <a:t>bottom</a:t>
            </a:r>
            <a:r>
              <a:rPr lang="cs-CZ" sz="1200" dirty="0">
                <a:solidFill>
                  <a:srgbClr val="002060"/>
                </a:solidFill>
                <a:latin typeface="Times New Roman" panose="02020603050405020304" pitchFamily="18" charset="0"/>
                <a:cs typeface="Times New Roman" panose="02020603050405020304" pitchFamily="18" charset="0"/>
              </a:rPr>
              <a:t> up„ přístup</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Dedukce (postup od obecného ke zvláštnímu) je metoda, kdy je vyvozováno z obecného jednotlivé.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Dedukce je takový způsob myšlení, při němž se z obecných závěrů a tvrzení vyvodí nový méně obecný závěr.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Vycházíme ze známých, ověřených a obecně platných závěrů a aplikujeme je na jednotlivé případy.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Deduktivní uvažování směřuje od obecného k více specifickému.  přístup "top-</a:t>
            </a:r>
            <a:r>
              <a:rPr lang="cs-CZ" sz="1200" dirty="0" err="1">
                <a:solidFill>
                  <a:srgbClr val="002060"/>
                </a:solidFill>
                <a:latin typeface="Times New Roman" panose="02020603050405020304" pitchFamily="18" charset="0"/>
                <a:cs typeface="Times New Roman" panose="02020603050405020304" pitchFamily="18" charset="0"/>
              </a:rPr>
              <a:t>down</a:t>
            </a:r>
            <a:r>
              <a:rPr lang="cs-CZ" sz="1200" dirty="0">
                <a:solidFill>
                  <a:srgbClr val="002060"/>
                </a:solidFill>
                <a:latin typeface="Times New Roman" panose="02020603050405020304" pitchFamily="18" charset="0"/>
                <a:cs typeface="Times New Roman" panose="02020603050405020304" pitchFamily="18" charset="0"/>
              </a:rPr>
              <a:t>". </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Vědecké metody</a:t>
            </a:r>
            <a:endParaRPr lang="cs-CZ" sz="2800" b="1" dirty="0"/>
          </a:p>
        </p:txBody>
      </p:sp>
    </p:spTree>
    <p:extLst>
      <p:ext uri="{BB962C8B-B14F-4D97-AF65-F5344CB8AC3E}">
        <p14:creationId xmlns:p14="http://schemas.microsoft.com/office/powerpoint/2010/main" val="316983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 y="987574"/>
            <a:ext cx="8604448" cy="3384376"/>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Generalizace (metoda zobecnění) je vědeckou metodou, kdy je informaci o jednotlivém jevu či objektu vztažena na celou třídu (skupinu) jevů či objektů.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Podstatou je přisouzení zjištěné vlastnosti u užší skupiny skupině širší. Z poznání daného jednotlivého jevu či objektu, který je znám, je vyvozováno chování více jevů či objektů.</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Abstrakce (odhlížení) je vědecká metoda, při níž se oddělují nepodstatné, nahodilé vlastnosti zkoumaného jevu či objektu od vlastností obecných a podstatných.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Myšlenková abstrakce umožňuje zjistit obecné vlastnosti a vztahy, což vede k objasnění podstaty jevu.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Abstrakce vytváří vědecké pojmy, kategorie, přírodní a společenské zákony, převádí reálné hodnoty do soustavy všeobecně užívaných symbolů.</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Konkretizace je opačný proces, kdy vyhledáváme konkrétní výskyt určitého objektu z určité třídy objektů a snažíme se na něj aplikovat charakteristiky platné pro tuto třídu objektů.</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Vědecké metody</a:t>
            </a:r>
            <a:endParaRPr lang="cs-CZ" sz="2800" b="1" dirty="0"/>
          </a:p>
        </p:txBody>
      </p:sp>
    </p:spTree>
    <p:extLst>
      <p:ext uri="{BB962C8B-B14F-4D97-AF65-F5344CB8AC3E}">
        <p14:creationId xmlns:p14="http://schemas.microsoft.com/office/powerpoint/2010/main" val="101827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915566"/>
            <a:ext cx="8676455" cy="3456384"/>
          </a:xfrm>
          <a:prstGeom prst="rect">
            <a:avLst/>
          </a:prstGeom>
        </p:spPr>
        <p:txBody>
          <a:bodyPr>
            <a:noAutofit/>
          </a:bodyPr>
          <a:lstStyle/>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Komparace (srovnání) je jednou z nejpoužívanějších vědeckých metod práce.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Umožňuje stanovit shody a rozdíly jevů či objektů.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Při srovnávání se zjišťují shodné či rozdílné stránky různých předmětů, jevů, úkazů či ukazatelů. Srovnávací kritérium může být vymezeno věcně, prostorově nebo časově.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Na základě komparace lze vyslovovat vědecké závěry, nicméně není to vědecká metoda nevyvratitelná a samotnou komparaci nelze použít jako přímý vědecký důkaz.</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Podstata metody analogie (obdoba) spočívá v hledání či nalezení totožného vztahu mezi zkoumanými jevy či objekty.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Jedná se o myšlenkový proces, při kterém na základě znalostí vztahů či procesů jevu lze usuzovat o vlastnostech podobného jevu, který je zkoumán.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Na základě znalosti jednoho prvku a vztahy mezi jinými dvěma prvky se posuzuje prvek čtvrtý (zkoumaný).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Analogie umožňuje pochopit to, co není známo, pomocí známého. </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Závěry analogie však jsou pouze pravděpodobné, nemají charakter kategorických nevyvratitelných tvrzení. Metoda analogie se využívá zejména v modelech. 	</a:t>
            </a: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a:p>
            <a:pPr marL="628650" indent="-176213" algn="just">
              <a:spcBef>
                <a:spcPts val="600"/>
              </a:spcBef>
            </a:pPr>
            <a:endParaRPr lang="cs-CZ" sz="1600" dirty="0">
              <a:solidFill>
                <a:srgbClr val="002060"/>
              </a:solidFill>
              <a:latin typeface="Times New Roman" panose="02020603050405020304" pitchFamily="18" charset="0"/>
              <a:cs typeface="Times New Roman" panose="02020603050405020304" pitchFamily="18" charset="0"/>
            </a:endParaRPr>
          </a:p>
        </p:txBody>
      </p:sp>
      <p:sp>
        <p:nvSpPr>
          <p:cNvPr id="6" name="Nadpis 5"/>
          <p:cNvSpPr>
            <a:spLocks noGrp="1"/>
          </p:cNvSpPr>
          <p:nvPr>
            <p:ph type="title"/>
          </p:nvPr>
        </p:nvSpPr>
        <p:spPr>
          <a:xfrm>
            <a:off x="236349" y="141614"/>
            <a:ext cx="7812360" cy="507703"/>
          </a:xfrm>
        </p:spPr>
        <p:txBody>
          <a:bodyPr/>
          <a:lstStyle/>
          <a:p>
            <a:r>
              <a:rPr lang="pl-PL" sz="2800" b="1" dirty="0"/>
              <a:t>Vědecké metody</a:t>
            </a:r>
            <a:endParaRPr lang="cs-CZ" sz="2800" b="1" dirty="0"/>
          </a:p>
        </p:txBody>
      </p:sp>
    </p:spTree>
    <p:extLst>
      <p:ext uri="{BB962C8B-B14F-4D97-AF65-F5344CB8AC3E}">
        <p14:creationId xmlns:p14="http://schemas.microsoft.com/office/powerpoint/2010/main" val="236667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843558"/>
            <a:ext cx="8964488" cy="4032448"/>
          </a:xfrm>
          <a:prstGeom prst="rect">
            <a:avLst/>
          </a:prstGeom>
        </p:spPr>
        <p:txBody>
          <a:bodyPr>
            <a:noAutofit/>
          </a:bodyPr>
          <a:lstStyle/>
          <a:p>
            <a:pPr marL="452437" indent="0" algn="just">
              <a:spcBef>
                <a:spcPts val="600"/>
              </a:spcBef>
              <a:buNone/>
            </a:pPr>
            <a:r>
              <a:rPr lang="cs-CZ" sz="1600" dirty="0">
                <a:solidFill>
                  <a:srgbClr val="002060"/>
                </a:solidFill>
                <a:latin typeface="Times New Roman" panose="02020603050405020304" pitchFamily="18" charset="0"/>
                <a:cs typeface="Times New Roman" panose="02020603050405020304" pitchFamily="18" charset="0"/>
              </a:rPr>
              <a:t>Pro stanovení cíle lze použít metoda SMART:</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Konkrétní (</a:t>
            </a:r>
            <a:r>
              <a:rPr lang="cs-CZ" sz="1600" dirty="0" err="1">
                <a:solidFill>
                  <a:srgbClr val="002060"/>
                </a:solidFill>
                <a:latin typeface="Times New Roman" panose="02020603050405020304" pitchFamily="18" charset="0"/>
                <a:cs typeface="Times New Roman" panose="02020603050405020304" pitchFamily="18" charset="0"/>
              </a:rPr>
              <a:t>Specific</a:t>
            </a:r>
            <a:r>
              <a:rPr lang="cs-CZ" sz="1600" dirty="0">
                <a:solidFill>
                  <a:srgbClr val="002060"/>
                </a:solidFill>
                <a:latin typeface="Times New Roman" panose="02020603050405020304" pitchFamily="18" charset="0"/>
                <a:cs typeface="Times New Roman" panose="02020603050405020304" pitchFamily="18" charset="0"/>
              </a:rPr>
              <a:t>)</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Při stanovování cílů buďte konkrétní. Měli byste dobře definovat, co je přesně zkoumaný problém.</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Měřitelný (</a:t>
            </a:r>
            <a:r>
              <a:rPr lang="cs-CZ" sz="1600" dirty="0" err="1">
                <a:solidFill>
                  <a:srgbClr val="002060"/>
                </a:solidFill>
                <a:latin typeface="Times New Roman" panose="02020603050405020304" pitchFamily="18" charset="0"/>
                <a:cs typeface="Times New Roman" panose="02020603050405020304" pitchFamily="18" charset="0"/>
              </a:rPr>
              <a:t>Measurable</a:t>
            </a:r>
            <a:r>
              <a:rPr lang="cs-CZ" sz="1600" dirty="0">
                <a:solidFill>
                  <a:srgbClr val="002060"/>
                </a:solidFill>
                <a:latin typeface="Times New Roman" panose="02020603050405020304" pitchFamily="18" charset="0"/>
                <a:cs typeface="Times New Roman" panose="02020603050405020304" pitchFamily="18" charset="0"/>
              </a:rPr>
              <a:t>)</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Vaše cíle musí být měřitelné a musí být možné ověřit, zda došlo k jejich naplnění.</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Dosažitelný (</a:t>
            </a:r>
            <a:r>
              <a:rPr lang="cs-CZ" sz="1600" dirty="0" err="1">
                <a:solidFill>
                  <a:srgbClr val="002060"/>
                </a:solidFill>
                <a:latin typeface="Times New Roman" panose="02020603050405020304" pitchFamily="18" charset="0"/>
                <a:cs typeface="Times New Roman" panose="02020603050405020304" pitchFamily="18" charset="0"/>
              </a:rPr>
              <a:t>Achievable</a:t>
            </a:r>
            <a:r>
              <a:rPr lang="cs-CZ" sz="1600" dirty="0">
                <a:solidFill>
                  <a:srgbClr val="002060"/>
                </a:solidFill>
                <a:latin typeface="Times New Roman" panose="02020603050405020304" pitchFamily="18" charset="0"/>
                <a:cs typeface="Times New Roman" panose="02020603050405020304" pitchFamily="18" charset="0"/>
              </a:rPr>
              <a:t>)</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Cíl si stanovte tak, aby byl dosažitelný. Pokud bude příliš ambiciózní, může být jeho splnění nereálné.</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Reálný (</a:t>
            </a:r>
            <a:r>
              <a:rPr lang="cs-CZ" sz="1600" dirty="0" err="1">
                <a:solidFill>
                  <a:srgbClr val="002060"/>
                </a:solidFill>
                <a:latin typeface="Times New Roman" panose="02020603050405020304" pitchFamily="18" charset="0"/>
                <a:cs typeface="Times New Roman" panose="02020603050405020304" pitchFamily="18" charset="0"/>
              </a:rPr>
              <a:t>Realistic</a:t>
            </a:r>
            <a:r>
              <a:rPr lang="cs-CZ" sz="1600" dirty="0">
                <a:solidFill>
                  <a:srgbClr val="002060"/>
                </a:solidFill>
                <a:latin typeface="Times New Roman" panose="02020603050405020304" pitchFamily="18" charset="0"/>
                <a:cs typeface="Times New Roman" panose="02020603050405020304" pitchFamily="18" charset="0"/>
              </a:rPr>
              <a:t>)</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Cíl musí být reálný, aby ho bylo možné naplnit ve stanoveném čase. Ověřte si, zda máte pro jeho naplnění dostatek dat, informací i případně znalostí.</a:t>
            </a:r>
          </a:p>
          <a:p>
            <a:pPr marL="628650" indent="-176213" algn="just">
              <a:spcBef>
                <a:spcPts val="600"/>
              </a:spcBef>
            </a:pPr>
            <a:r>
              <a:rPr lang="cs-CZ" sz="1600" dirty="0">
                <a:solidFill>
                  <a:srgbClr val="002060"/>
                </a:solidFill>
                <a:latin typeface="Times New Roman" panose="02020603050405020304" pitchFamily="18" charset="0"/>
                <a:cs typeface="Times New Roman" panose="02020603050405020304" pitchFamily="18" charset="0"/>
              </a:rPr>
              <a:t>Časově ohraničen (</a:t>
            </a:r>
            <a:r>
              <a:rPr lang="cs-CZ" sz="1600" dirty="0" err="1">
                <a:solidFill>
                  <a:srgbClr val="002060"/>
                </a:solidFill>
                <a:latin typeface="Times New Roman" panose="02020603050405020304" pitchFamily="18" charset="0"/>
                <a:cs typeface="Times New Roman" panose="02020603050405020304" pitchFamily="18" charset="0"/>
              </a:rPr>
              <a:t>Timed</a:t>
            </a:r>
            <a:r>
              <a:rPr lang="cs-CZ" sz="1600" dirty="0">
                <a:solidFill>
                  <a:srgbClr val="002060"/>
                </a:solidFill>
                <a:latin typeface="Times New Roman" panose="02020603050405020304" pitchFamily="18" charset="0"/>
                <a:cs typeface="Times New Roman" panose="02020603050405020304" pitchFamily="18" charset="0"/>
              </a:rPr>
              <a:t>)</a:t>
            </a:r>
          </a:p>
          <a:p>
            <a:pPr marL="1028700" lvl="1" indent="-176213" algn="just">
              <a:spcBef>
                <a:spcPts val="600"/>
              </a:spcBef>
            </a:pPr>
            <a:r>
              <a:rPr lang="cs-CZ" sz="1200" dirty="0">
                <a:solidFill>
                  <a:srgbClr val="002060"/>
                </a:solidFill>
                <a:latin typeface="Times New Roman" panose="02020603050405020304" pitchFamily="18" charset="0"/>
                <a:cs typeface="Times New Roman" panose="02020603050405020304" pitchFamily="18" charset="0"/>
              </a:rPr>
              <a:t>Cíl musí být časově ohraničený. Hlavní cíl si rozdělte na etapy (dílčí cíle) a stanovte si termíny, do kdy je splníte.</a:t>
            </a:r>
          </a:p>
        </p:txBody>
      </p:sp>
      <p:sp>
        <p:nvSpPr>
          <p:cNvPr id="6" name="Nadpis 5"/>
          <p:cNvSpPr>
            <a:spLocks noGrp="1"/>
          </p:cNvSpPr>
          <p:nvPr>
            <p:ph type="title"/>
          </p:nvPr>
        </p:nvSpPr>
        <p:spPr>
          <a:xfrm>
            <a:off x="236349" y="141614"/>
            <a:ext cx="7812360" cy="507703"/>
          </a:xfrm>
        </p:spPr>
        <p:txBody>
          <a:bodyPr/>
          <a:lstStyle/>
          <a:p>
            <a:r>
              <a:rPr lang="pl-PL" sz="2800" b="1" dirty="0"/>
              <a:t>Stanovení cíle</a:t>
            </a:r>
            <a:endParaRPr lang="cs-CZ" sz="2800" b="1" dirty="0"/>
          </a:p>
        </p:txBody>
      </p:sp>
    </p:spTree>
    <p:extLst>
      <p:ext uri="{BB962C8B-B14F-4D97-AF65-F5344CB8AC3E}">
        <p14:creationId xmlns:p14="http://schemas.microsoft.com/office/powerpoint/2010/main" val="288759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650114" y="1002917"/>
            <a:ext cx="3491880" cy="3528392"/>
          </a:xfrm>
          <a:prstGeom prst="rect">
            <a:avLst/>
          </a:prstGeom>
        </p:spPr>
        <p:txBody>
          <a:bodyPr>
            <a:noAutofit/>
          </a:bodyPr>
          <a:lstStyle/>
          <a:p>
            <a:r>
              <a:rPr lang="cs-CZ" altLang="cs-CZ" sz="2600" dirty="0">
                <a:solidFill>
                  <a:srgbClr val="002060"/>
                </a:solidFill>
              </a:rPr>
              <a:t>Kvantitativní</a:t>
            </a:r>
          </a:p>
          <a:p>
            <a:pPr lvl="1">
              <a:buFont typeface="Wingdings" panose="05000000000000000000" pitchFamily="2" charset="2"/>
              <a:buChar char="§"/>
            </a:pPr>
            <a:r>
              <a:rPr lang="cs-CZ" altLang="cs-CZ" sz="1800" dirty="0">
                <a:solidFill>
                  <a:srgbClr val="002060"/>
                </a:solidFill>
              </a:rPr>
              <a:t>1. teorie</a:t>
            </a:r>
          </a:p>
          <a:p>
            <a:pPr lvl="1">
              <a:buFont typeface="Wingdings" panose="05000000000000000000" pitchFamily="2" charset="2"/>
              <a:buChar char="§"/>
            </a:pPr>
            <a:r>
              <a:rPr lang="cs-CZ" altLang="cs-CZ" sz="1800" dirty="0">
                <a:solidFill>
                  <a:srgbClr val="002060"/>
                </a:solidFill>
              </a:rPr>
              <a:t>2. pracovní hypotézy</a:t>
            </a:r>
          </a:p>
          <a:p>
            <a:pPr lvl="1">
              <a:buFont typeface="Wingdings" panose="05000000000000000000" pitchFamily="2" charset="2"/>
              <a:buChar char="§"/>
            </a:pPr>
            <a:r>
              <a:rPr lang="cs-CZ" altLang="cs-CZ" sz="1800" dirty="0">
                <a:solidFill>
                  <a:srgbClr val="002060"/>
                </a:solidFill>
              </a:rPr>
              <a:t>3. sběr dat</a:t>
            </a:r>
          </a:p>
          <a:p>
            <a:pPr lvl="1">
              <a:buFont typeface="Wingdings" panose="05000000000000000000" pitchFamily="2" charset="2"/>
              <a:buChar char="§"/>
            </a:pPr>
            <a:r>
              <a:rPr lang="cs-CZ" altLang="cs-CZ" sz="1800" dirty="0">
                <a:solidFill>
                  <a:srgbClr val="002060"/>
                </a:solidFill>
              </a:rPr>
              <a:t>4. analýza dat</a:t>
            </a:r>
          </a:p>
          <a:p>
            <a:pPr lvl="1">
              <a:buFont typeface="Wingdings" panose="05000000000000000000" pitchFamily="2" charset="2"/>
              <a:buChar char="§"/>
            </a:pPr>
            <a:r>
              <a:rPr lang="cs-CZ" altLang="cs-CZ" sz="1800" dirty="0">
                <a:solidFill>
                  <a:srgbClr val="002060"/>
                </a:solidFill>
              </a:rPr>
              <a:t>5. testované hypotézy – ověřená, nebo zdokonalená teorie</a:t>
            </a:r>
          </a:p>
        </p:txBody>
      </p:sp>
      <p:sp>
        <p:nvSpPr>
          <p:cNvPr id="6" name="Nadpis 5"/>
          <p:cNvSpPr>
            <a:spLocks noGrp="1"/>
          </p:cNvSpPr>
          <p:nvPr>
            <p:ph type="title"/>
          </p:nvPr>
        </p:nvSpPr>
        <p:spPr>
          <a:xfrm>
            <a:off x="236349" y="141614"/>
            <a:ext cx="7812360" cy="507703"/>
          </a:xfrm>
        </p:spPr>
        <p:txBody>
          <a:bodyPr/>
          <a:lstStyle/>
          <a:p>
            <a:r>
              <a:rPr lang="pl-PL" sz="2800" b="1" dirty="0"/>
              <a:t>Kvalitativní a kvantitativní výzkum</a:t>
            </a:r>
            <a:endParaRPr lang="cs-CZ" sz="2800" b="1" dirty="0"/>
          </a:p>
        </p:txBody>
      </p:sp>
      <p:sp>
        <p:nvSpPr>
          <p:cNvPr id="2" name="Obdélník 1">
            <a:extLst>
              <a:ext uri="{FF2B5EF4-FFF2-40B4-BE49-F238E27FC236}">
                <a16:creationId xmlns:a16="http://schemas.microsoft.com/office/drawing/2014/main" id="{A9B33B32-4874-4249-8A96-CD6910650FB7}"/>
              </a:ext>
            </a:extLst>
          </p:cNvPr>
          <p:cNvSpPr/>
          <p:nvPr/>
        </p:nvSpPr>
        <p:spPr>
          <a:xfrm>
            <a:off x="4824538" y="1002917"/>
            <a:ext cx="3669348" cy="2431435"/>
          </a:xfrm>
          <a:prstGeom prst="rect">
            <a:avLst/>
          </a:prstGeom>
        </p:spPr>
        <p:txBody>
          <a:bodyPr wrap="square">
            <a:spAutoFit/>
          </a:bodyPr>
          <a:lstStyle/>
          <a:p>
            <a:r>
              <a:rPr lang="cs-CZ" altLang="cs-CZ" sz="2600" dirty="0">
                <a:solidFill>
                  <a:srgbClr val="002060"/>
                </a:solidFill>
              </a:rPr>
              <a:t>Kvalitativní</a:t>
            </a:r>
          </a:p>
          <a:p>
            <a:pPr marL="742950" lvl="1" indent="-285750">
              <a:buFont typeface="Wingdings" panose="05000000000000000000" pitchFamily="2" charset="2"/>
              <a:buChar char="§"/>
            </a:pPr>
            <a:r>
              <a:rPr lang="cs-CZ" altLang="cs-CZ" dirty="0">
                <a:solidFill>
                  <a:srgbClr val="002060"/>
                </a:solidFill>
              </a:rPr>
              <a:t>1. sociální problém</a:t>
            </a:r>
          </a:p>
          <a:p>
            <a:pPr marL="742950" lvl="1" indent="-285750">
              <a:buFont typeface="Wingdings" panose="05000000000000000000" pitchFamily="2" charset="2"/>
              <a:buChar char="§"/>
            </a:pPr>
            <a:r>
              <a:rPr lang="cs-CZ" altLang="cs-CZ" dirty="0">
                <a:solidFill>
                  <a:srgbClr val="002060"/>
                </a:solidFill>
              </a:rPr>
              <a:t>2. terénní výzkum – souběžné vytváření vzorku, sběr dat, analýza a interpretace</a:t>
            </a:r>
          </a:p>
          <a:p>
            <a:pPr marL="742950" lvl="1" indent="-285750">
              <a:buFont typeface="Wingdings" panose="05000000000000000000" pitchFamily="2" charset="2"/>
              <a:buChar char="§"/>
            </a:pPr>
            <a:r>
              <a:rPr lang="cs-CZ" altLang="cs-CZ" dirty="0">
                <a:solidFill>
                  <a:srgbClr val="002060"/>
                </a:solidFill>
              </a:rPr>
              <a:t>3. hypotézy zakotvené teorie, nebo zasvěcený analytický popis</a:t>
            </a:r>
          </a:p>
        </p:txBody>
      </p:sp>
    </p:spTree>
    <p:extLst>
      <p:ext uri="{BB962C8B-B14F-4D97-AF65-F5344CB8AC3E}">
        <p14:creationId xmlns:p14="http://schemas.microsoft.com/office/powerpoint/2010/main" val="100968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650114" y="1002917"/>
            <a:ext cx="6658190" cy="3528392"/>
          </a:xfrm>
          <a:prstGeom prst="rect">
            <a:avLst/>
          </a:prstGeom>
        </p:spPr>
        <p:txBody>
          <a:bodyPr>
            <a:noAutofit/>
          </a:bodyPr>
          <a:lstStyle/>
          <a:p>
            <a:r>
              <a:rPr lang="cs-CZ" altLang="cs-CZ" sz="2600" dirty="0">
                <a:solidFill>
                  <a:srgbClr val="002060"/>
                </a:solidFill>
              </a:rPr>
              <a:t>Dotazník</a:t>
            </a:r>
          </a:p>
          <a:p>
            <a:r>
              <a:rPr lang="cs-CZ" altLang="cs-CZ" sz="2600" dirty="0">
                <a:solidFill>
                  <a:srgbClr val="002060"/>
                </a:solidFill>
              </a:rPr>
              <a:t>Rozhovor</a:t>
            </a:r>
          </a:p>
          <a:p>
            <a:r>
              <a:rPr lang="cs-CZ" altLang="cs-CZ" sz="2600" dirty="0">
                <a:solidFill>
                  <a:srgbClr val="002060"/>
                </a:solidFill>
              </a:rPr>
              <a:t>Pozorování</a:t>
            </a:r>
          </a:p>
          <a:p>
            <a:r>
              <a:rPr lang="cs-CZ" altLang="cs-CZ" sz="2600" dirty="0">
                <a:solidFill>
                  <a:srgbClr val="002060"/>
                </a:solidFill>
              </a:rPr>
              <a:t>Studium dokumentů</a:t>
            </a:r>
          </a:p>
          <a:p>
            <a:r>
              <a:rPr lang="cs-CZ" altLang="cs-CZ" sz="2600" dirty="0">
                <a:solidFill>
                  <a:srgbClr val="002060"/>
                </a:solidFill>
              </a:rPr>
              <a:t>Experiment</a:t>
            </a:r>
          </a:p>
          <a:p>
            <a:r>
              <a:rPr lang="cs-CZ" altLang="cs-CZ" sz="2600" dirty="0">
                <a:solidFill>
                  <a:srgbClr val="002060"/>
                </a:solidFill>
              </a:rPr>
              <a:t>Speciální techniky</a:t>
            </a:r>
          </a:p>
        </p:txBody>
      </p:sp>
      <p:sp>
        <p:nvSpPr>
          <p:cNvPr id="6" name="Nadpis 5"/>
          <p:cNvSpPr>
            <a:spLocks noGrp="1"/>
          </p:cNvSpPr>
          <p:nvPr>
            <p:ph type="title"/>
          </p:nvPr>
        </p:nvSpPr>
        <p:spPr>
          <a:xfrm>
            <a:off x="236349" y="141614"/>
            <a:ext cx="7812360" cy="507703"/>
          </a:xfrm>
        </p:spPr>
        <p:txBody>
          <a:bodyPr/>
          <a:lstStyle/>
          <a:p>
            <a:r>
              <a:rPr lang="pl-PL" sz="2800" b="1" dirty="0"/>
              <a:t>Sběr dat</a:t>
            </a:r>
            <a:endParaRPr lang="cs-CZ" sz="2800" b="1" dirty="0"/>
          </a:p>
        </p:txBody>
      </p:sp>
    </p:spTree>
    <p:extLst>
      <p:ext uri="{BB962C8B-B14F-4D97-AF65-F5344CB8AC3E}">
        <p14:creationId xmlns:p14="http://schemas.microsoft.com/office/powerpoint/2010/main" val="173170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9512" y="843558"/>
            <a:ext cx="8568952" cy="4104456"/>
          </a:xfrm>
          <a:prstGeom prst="rect">
            <a:avLst/>
          </a:prstGeom>
        </p:spPr>
        <p:txBody>
          <a:bodyPr>
            <a:noAutofit/>
          </a:bodyPr>
          <a:lstStyle/>
          <a:p>
            <a:pPr algn="just">
              <a:spcBef>
                <a:spcPts val="900"/>
              </a:spcBef>
            </a:pPr>
            <a:r>
              <a:rPr lang="cs-CZ" sz="2000" b="1" dirty="0">
                <a:solidFill>
                  <a:srgbClr val="002060"/>
                </a:solidFill>
              </a:rPr>
              <a:t>Struktura prezentace:</a:t>
            </a:r>
          </a:p>
          <a:p>
            <a:pPr lvl="1" algn="just">
              <a:spcBef>
                <a:spcPts val="900"/>
              </a:spcBef>
            </a:pPr>
            <a:r>
              <a:rPr lang="cs-CZ" sz="1700" dirty="0">
                <a:solidFill>
                  <a:srgbClr val="002060"/>
                </a:solidFill>
              </a:rPr>
              <a:t>1. sl.: název práce, jméno autora (vedoucího, příp. oponenta práce)</a:t>
            </a:r>
          </a:p>
          <a:p>
            <a:pPr lvl="2" algn="just">
              <a:spcBef>
                <a:spcPts val="900"/>
              </a:spcBef>
            </a:pPr>
            <a:r>
              <a:rPr lang="cs-CZ" sz="1500" dirty="0">
                <a:solidFill>
                  <a:srgbClr val="002060"/>
                </a:solidFill>
              </a:rPr>
              <a:t>téma práce – nejprve lze stručně a výstižně uvést do problematiky, kterou jste zkoumali</a:t>
            </a:r>
          </a:p>
          <a:p>
            <a:pPr lvl="1" algn="just">
              <a:spcBef>
                <a:spcPts val="900"/>
              </a:spcBef>
            </a:pPr>
            <a:r>
              <a:rPr lang="cs-CZ" sz="1700" dirty="0">
                <a:solidFill>
                  <a:srgbClr val="002060"/>
                </a:solidFill>
              </a:rPr>
              <a:t>2. sl.: cíl práce – uveďte jasně a konkrétně cíl práce (případně výzkumné otázky či hypotézy)</a:t>
            </a:r>
          </a:p>
          <a:p>
            <a:pPr lvl="1" algn="just">
              <a:spcBef>
                <a:spcPts val="900"/>
              </a:spcBef>
            </a:pPr>
            <a:r>
              <a:rPr lang="cs-CZ" sz="1700" dirty="0">
                <a:solidFill>
                  <a:srgbClr val="002060"/>
                </a:solidFill>
              </a:rPr>
              <a:t>3. sl.: metody práce – uveďte metody, jakými jste se cíl snažili naplnit (stručně uveďte, jak jste konkrétně postupovali při praktické části)</a:t>
            </a:r>
          </a:p>
          <a:p>
            <a:pPr lvl="2" algn="just">
              <a:spcBef>
                <a:spcPts val="900"/>
              </a:spcBef>
            </a:pPr>
            <a:r>
              <a:rPr lang="cs-CZ" sz="1500" dirty="0">
                <a:solidFill>
                  <a:srgbClr val="002060"/>
                </a:solidFill>
              </a:rPr>
              <a:t>příp. stručné představení společnosti</a:t>
            </a:r>
          </a:p>
          <a:p>
            <a:pPr lvl="1" algn="just">
              <a:spcBef>
                <a:spcPts val="900"/>
              </a:spcBef>
            </a:pPr>
            <a:r>
              <a:rPr lang="cs-CZ" sz="1700" dirty="0">
                <a:solidFill>
                  <a:srgbClr val="002060"/>
                </a:solidFill>
              </a:rPr>
              <a:t>4. – </a:t>
            </a:r>
            <a:r>
              <a:rPr lang="cs-CZ" sz="1700" dirty="0" err="1">
                <a:solidFill>
                  <a:srgbClr val="002060"/>
                </a:solidFill>
              </a:rPr>
              <a:t>xx</a:t>
            </a:r>
            <a:r>
              <a:rPr lang="cs-CZ" sz="1700" dirty="0">
                <a:solidFill>
                  <a:srgbClr val="002060"/>
                </a:solidFill>
              </a:rPr>
              <a:t>. sl.: výsledky práce – na závěr představte nejdůležitější závěry své práce</a:t>
            </a:r>
          </a:p>
          <a:p>
            <a:pPr lvl="1" algn="just">
              <a:spcBef>
                <a:spcPts val="900"/>
              </a:spcBef>
            </a:pPr>
            <a:r>
              <a:rPr lang="cs-CZ" sz="1700" dirty="0">
                <a:solidFill>
                  <a:srgbClr val="002060"/>
                </a:solidFill>
              </a:rPr>
              <a:t>předposlední sl.: shrnutí, finální výsledek práce</a:t>
            </a:r>
          </a:p>
          <a:p>
            <a:pPr lvl="1" algn="just">
              <a:spcBef>
                <a:spcPts val="900"/>
              </a:spcBef>
            </a:pPr>
            <a:r>
              <a:rPr lang="cs-CZ" sz="1700" dirty="0">
                <a:solidFill>
                  <a:srgbClr val="002060"/>
                </a:solidFill>
              </a:rPr>
              <a:t>poslední sl.: poděkování za pozornost</a:t>
            </a:r>
          </a:p>
          <a:p>
            <a:pPr algn="just">
              <a:spcBef>
                <a:spcPts val="900"/>
              </a:spcBef>
            </a:pPr>
            <a:endParaRPr lang="cs-CZ" sz="2000" dirty="0">
              <a:solidFill>
                <a:srgbClr val="002060"/>
              </a:solidFill>
            </a:endParaRPr>
          </a:p>
          <a:p>
            <a:pPr algn="just">
              <a:spcBef>
                <a:spcPts val="900"/>
              </a:spcBef>
            </a:pPr>
            <a:endParaRPr lang="cs-CZ" dirty="0">
              <a:solidFill>
                <a:srgbClr val="002060"/>
              </a:solidFill>
            </a:endParaRPr>
          </a:p>
        </p:txBody>
      </p:sp>
      <p:sp>
        <p:nvSpPr>
          <p:cNvPr id="6" name="Nadpis 5"/>
          <p:cNvSpPr>
            <a:spLocks noGrp="1"/>
          </p:cNvSpPr>
          <p:nvPr>
            <p:ph type="title"/>
          </p:nvPr>
        </p:nvSpPr>
        <p:spPr>
          <a:xfrm>
            <a:off x="179512" y="195486"/>
            <a:ext cx="5904656" cy="507703"/>
          </a:xfrm>
        </p:spPr>
        <p:txBody>
          <a:bodyPr/>
          <a:lstStyle/>
          <a:p>
            <a:r>
              <a:rPr lang="cs-CZ" b="1" dirty="0"/>
              <a:t>Prezentace k obhajobě ZP</a:t>
            </a:r>
            <a:endParaRPr lang="en-US" b="1" dirty="0"/>
          </a:p>
        </p:txBody>
      </p:sp>
      <p:sp>
        <p:nvSpPr>
          <p:cNvPr id="12" name="Zástupný symbol pro obsah 2"/>
          <p:cNvSpPr txBox="1">
            <a:spLocks/>
          </p:cNvSpPr>
          <p:nvPr/>
        </p:nvSpPr>
        <p:spPr>
          <a:xfrm>
            <a:off x="287524" y="4731990"/>
            <a:ext cx="8568952" cy="2880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cs-CZ" sz="1200" dirty="0">
              <a:solidFill>
                <a:srgbClr val="307871"/>
              </a:solidFill>
              <a:latin typeface="Enriqueta" panose="02000000000000000000" pitchFamily="2" charset="0"/>
            </a:endParaRPr>
          </a:p>
        </p:txBody>
      </p:sp>
    </p:spTree>
    <p:extLst>
      <p:ext uri="{BB962C8B-B14F-4D97-AF65-F5344CB8AC3E}">
        <p14:creationId xmlns:p14="http://schemas.microsoft.com/office/powerpoint/2010/main" val="27807690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87524" y="915566"/>
            <a:ext cx="8460940" cy="3672408"/>
          </a:xfrm>
          <a:prstGeom prst="rect">
            <a:avLst/>
          </a:prstGeom>
        </p:spPr>
        <p:txBody>
          <a:bodyPr>
            <a:noAutofit/>
          </a:bodyPr>
          <a:lstStyle/>
          <a:p>
            <a:pPr algn="just">
              <a:spcBef>
                <a:spcPts val="1200"/>
              </a:spcBef>
            </a:pPr>
            <a:r>
              <a:rPr lang="cs-CZ" sz="2000" dirty="0">
                <a:solidFill>
                  <a:srgbClr val="002060"/>
                </a:solidFill>
              </a:rPr>
              <a:t>Shrnutí, závěr (předposlední </a:t>
            </a:r>
            <a:r>
              <a:rPr lang="cs-CZ" sz="2000" dirty="0" err="1">
                <a:solidFill>
                  <a:srgbClr val="002060"/>
                </a:solidFill>
              </a:rPr>
              <a:t>slide</a:t>
            </a:r>
            <a:r>
              <a:rPr lang="cs-CZ" sz="2000" dirty="0">
                <a:solidFill>
                  <a:srgbClr val="002060"/>
                </a:solidFill>
              </a:rPr>
              <a:t>): </a:t>
            </a:r>
          </a:p>
          <a:p>
            <a:pPr lvl="1" algn="just">
              <a:spcBef>
                <a:spcPts val="1200"/>
              </a:spcBef>
            </a:pPr>
            <a:r>
              <a:rPr lang="cs-CZ" sz="1700" dirty="0">
                <a:solidFill>
                  <a:srgbClr val="002060"/>
                </a:solidFill>
              </a:rPr>
              <a:t>Obecně lze říci, že tento </a:t>
            </a:r>
            <a:r>
              <a:rPr lang="cs-CZ" sz="1700" dirty="0" err="1">
                <a:solidFill>
                  <a:srgbClr val="002060"/>
                </a:solidFill>
              </a:rPr>
              <a:t>slide</a:t>
            </a:r>
            <a:r>
              <a:rPr lang="cs-CZ" sz="1700" dirty="0">
                <a:solidFill>
                  <a:srgbClr val="002060"/>
                </a:solidFill>
              </a:rPr>
              <a:t> by měl vyzdvihnout konkrétní zjištění, co přesně jste vy zjistili, příp. co je přesně vaše doporučení. Co je výstupem ZP?</a:t>
            </a:r>
          </a:p>
          <a:p>
            <a:pPr lvl="1" algn="just">
              <a:spcBef>
                <a:spcPts val="1200"/>
              </a:spcBef>
            </a:pPr>
            <a:r>
              <a:rPr lang="cs-CZ" sz="1700" dirty="0">
                <a:solidFill>
                  <a:srgbClr val="002060"/>
                </a:solidFill>
              </a:rPr>
              <a:t>Neopakujte zde strukturu práce ani teoretické informace, ale jednoznačně, výstižně a srozumitelně uveďte hlavní zjištění a závěry.</a:t>
            </a:r>
          </a:p>
          <a:p>
            <a:pPr algn="just">
              <a:spcBef>
                <a:spcPts val="1200"/>
              </a:spcBef>
            </a:pPr>
            <a:endParaRPr lang="cs-CZ" dirty="0">
              <a:solidFill>
                <a:srgbClr val="002060"/>
              </a:solidFill>
            </a:endParaRPr>
          </a:p>
        </p:txBody>
      </p:sp>
      <p:sp>
        <p:nvSpPr>
          <p:cNvPr id="6" name="Nadpis 5"/>
          <p:cNvSpPr>
            <a:spLocks noGrp="1"/>
          </p:cNvSpPr>
          <p:nvPr>
            <p:ph type="title"/>
          </p:nvPr>
        </p:nvSpPr>
        <p:spPr>
          <a:xfrm>
            <a:off x="179512" y="195486"/>
            <a:ext cx="5904656" cy="507703"/>
          </a:xfrm>
        </p:spPr>
        <p:txBody>
          <a:bodyPr/>
          <a:lstStyle/>
          <a:p>
            <a:r>
              <a:rPr lang="cs-CZ" b="1" dirty="0"/>
              <a:t>Prezentace k BP/DP</a:t>
            </a:r>
            <a:endParaRPr lang="en-US" b="1" dirty="0"/>
          </a:p>
        </p:txBody>
      </p:sp>
      <p:sp>
        <p:nvSpPr>
          <p:cNvPr id="12" name="Zástupný symbol pro obsah 2"/>
          <p:cNvSpPr txBox="1">
            <a:spLocks/>
          </p:cNvSpPr>
          <p:nvPr/>
        </p:nvSpPr>
        <p:spPr>
          <a:xfrm>
            <a:off x="287524" y="4731990"/>
            <a:ext cx="8568952" cy="2880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cs-CZ" sz="1200" dirty="0">
              <a:solidFill>
                <a:srgbClr val="307871"/>
              </a:solidFill>
              <a:latin typeface="Enriqueta" panose="02000000000000000000" pitchFamily="2" charset="0"/>
            </a:endParaRPr>
          </a:p>
        </p:txBody>
      </p:sp>
    </p:spTree>
    <p:extLst>
      <p:ext uri="{BB962C8B-B14F-4D97-AF65-F5344CB8AC3E}">
        <p14:creationId xmlns:p14="http://schemas.microsoft.com/office/powerpoint/2010/main" val="16755752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87524" y="1131590"/>
            <a:ext cx="8676964" cy="3312368"/>
          </a:xfrm>
          <a:prstGeom prst="rect">
            <a:avLst/>
          </a:prstGeom>
        </p:spPr>
        <p:txBody>
          <a:bodyPr>
            <a:noAutofit/>
          </a:bodyPr>
          <a:lstStyle/>
          <a:p>
            <a:pPr>
              <a:spcBef>
                <a:spcPts val="1200"/>
              </a:spcBef>
              <a:buClr>
                <a:srgbClr val="307871"/>
              </a:buClr>
            </a:pPr>
            <a:r>
              <a:rPr lang="cs-CZ" sz="1800" dirty="0">
                <a:solidFill>
                  <a:srgbClr val="002060"/>
                </a:solidFill>
              </a:rPr>
              <a:t>Dejte si záležet na přípravě prezentace k obhajobě.</a:t>
            </a:r>
          </a:p>
          <a:p>
            <a:pPr>
              <a:spcBef>
                <a:spcPts val="1200"/>
              </a:spcBef>
              <a:buClr>
                <a:srgbClr val="307871"/>
              </a:buClr>
            </a:pPr>
            <a:r>
              <a:rPr lang="cs-CZ" sz="1800" dirty="0">
                <a:solidFill>
                  <a:srgbClr val="002060"/>
                </a:solidFill>
              </a:rPr>
              <a:t>Seznamte se předem s posudky vedoucího a oponenta práce a připravte si odpovědi a komentáře.</a:t>
            </a:r>
          </a:p>
        </p:txBody>
      </p:sp>
      <p:sp>
        <p:nvSpPr>
          <p:cNvPr id="6" name="Nadpis 5"/>
          <p:cNvSpPr>
            <a:spLocks noGrp="1"/>
          </p:cNvSpPr>
          <p:nvPr>
            <p:ph type="title"/>
          </p:nvPr>
        </p:nvSpPr>
        <p:spPr>
          <a:xfrm>
            <a:off x="179512" y="195486"/>
            <a:ext cx="5904656" cy="507703"/>
          </a:xfrm>
        </p:spPr>
        <p:txBody>
          <a:bodyPr/>
          <a:lstStyle/>
          <a:p>
            <a:r>
              <a:rPr lang="cs-CZ" b="1" dirty="0"/>
              <a:t>Jak připravit prezentaci k obhajobě</a:t>
            </a:r>
            <a:endParaRPr lang="en-US" b="1" dirty="0"/>
          </a:p>
        </p:txBody>
      </p:sp>
      <p:sp>
        <p:nvSpPr>
          <p:cNvPr id="12" name="Zástupný symbol pro obsah 2"/>
          <p:cNvSpPr txBox="1">
            <a:spLocks/>
          </p:cNvSpPr>
          <p:nvPr/>
        </p:nvSpPr>
        <p:spPr>
          <a:xfrm>
            <a:off x="287524" y="4731990"/>
            <a:ext cx="8568952" cy="2880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cs-CZ" sz="1200" dirty="0">
              <a:solidFill>
                <a:srgbClr val="307871"/>
              </a:solidFill>
              <a:latin typeface="Enriqueta" panose="02000000000000000000" pitchFamily="2" charset="0"/>
            </a:endParaRPr>
          </a:p>
        </p:txBody>
      </p:sp>
    </p:spTree>
    <p:extLst>
      <p:ext uri="{BB962C8B-B14F-4D97-AF65-F5344CB8AC3E}">
        <p14:creationId xmlns:p14="http://schemas.microsoft.com/office/powerpoint/2010/main" val="27112067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9512" y="915566"/>
            <a:ext cx="8676964" cy="3816424"/>
          </a:xfrm>
          <a:prstGeom prst="rect">
            <a:avLst/>
          </a:prstGeom>
        </p:spPr>
        <p:txBody>
          <a:bodyPr>
            <a:noAutofit/>
          </a:bodyPr>
          <a:lstStyle/>
          <a:p>
            <a:pPr algn="just">
              <a:buClr>
                <a:srgbClr val="307871"/>
              </a:buClr>
            </a:pPr>
            <a:r>
              <a:rPr lang="cs-CZ" sz="1800" dirty="0">
                <a:solidFill>
                  <a:srgbClr val="002060"/>
                </a:solidFill>
              </a:rPr>
              <a:t>Čitelnost textu, grafů, tabulek</a:t>
            </a:r>
          </a:p>
          <a:p>
            <a:pPr lvl="1" algn="just">
              <a:buClr>
                <a:srgbClr val="307871"/>
              </a:buClr>
            </a:pPr>
            <a:r>
              <a:rPr lang="cs-CZ" sz="1600" dirty="0">
                <a:solidFill>
                  <a:srgbClr val="002060"/>
                </a:solidFill>
              </a:rPr>
              <a:t>jeden z nejdůležitějších bodů</a:t>
            </a:r>
          </a:p>
          <a:p>
            <a:pPr lvl="1" algn="just">
              <a:buClr>
                <a:srgbClr val="307871"/>
              </a:buClr>
            </a:pPr>
            <a:r>
              <a:rPr lang="cs-CZ" sz="1600" dirty="0">
                <a:solidFill>
                  <a:srgbClr val="002060"/>
                </a:solidFill>
              </a:rPr>
              <a:t>prezentace musí být kompletně čitelná</a:t>
            </a:r>
          </a:p>
          <a:p>
            <a:pPr lvl="1" algn="just">
              <a:buClr>
                <a:srgbClr val="307871"/>
              </a:buClr>
            </a:pPr>
            <a:r>
              <a:rPr lang="cs-CZ" sz="1600" dirty="0">
                <a:solidFill>
                  <a:srgbClr val="002060"/>
                </a:solidFill>
              </a:rPr>
              <a:t>vhodně volte tabulky, grafy</a:t>
            </a:r>
          </a:p>
          <a:p>
            <a:pPr lvl="1" algn="just">
              <a:buClr>
                <a:srgbClr val="307871"/>
              </a:buClr>
            </a:pPr>
            <a:r>
              <a:rPr lang="cs-CZ" sz="1600" dirty="0">
                <a:solidFill>
                  <a:srgbClr val="002060"/>
                </a:solidFill>
              </a:rPr>
              <a:t>vhodně volte množství textu na </a:t>
            </a:r>
            <a:r>
              <a:rPr lang="cs-CZ" sz="1600" dirty="0" err="1">
                <a:solidFill>
                  <a:srgbClr val="002060"/>
                </a:solidFill>
              </a:rPr>
              <a:t>slide</a:t>
            </a:r>
            <a:endParaRPr lang="cs-CZ" sz="1600" dirty="0">
              <a:solidFill>
                <a:srgbClr val="002060"/>
              </a:solidFill>
            </a:endParaRPr>
          </a:p>
          <a:p>
            <a:pPr algn="just">
              <a:buClr>
                <a:srgbClr val="307871"/>
              </a:buClr>
            </a:pPr>
            <a:r>
              <a:rPr lang="cs-CZ" sz="1800" dirty="0">
                <a:solidFill>
                  <a:srgbClr val="002060"/>
                </a:solidFill>
              </a:rPr>
              <a:t>Délka prezentace </a:t>
            </a:r>
          </a:p>
          <a:p>
            <a:pPr lvl="1" algn="just">
              <a:buClr>
                <a:srgbClr val="307871"/>
              </a:buClr>
            </a:pPr>
            <a:r>
              <a:rPr lang="cs-CZ" sz="1600" dirty="0">
                <a:solidFill>
                  <a:srgbClr val="002060"/>
                </a:solidFill>
              </a:rPr>
              <a:t>maximálně 10 </a:t>
            </a:r>
            <a:r>
              <a:rPr lang="cs-CZ" sz="1600" dirty="0" err="1">
                <a:solidFill>
                  <a:srgbClr val="002060"/>
                </a:solidFill>
              </a:rPr>
              <a:t>slide</a:t>
            </a:r>
            <a:endParaRPr lang="cs-CZ" sz="1600" dirty="0">
              <a:solidFill>
                <a:srgbClr val="002060"/>
              </a:solidFill>
            </a:endParaRPr>
          </a:p>
          <a:p>
            <a:pPr lvl="1" algn="just">
              <a:buClr>
                <a:srgbClr val="307871"/>
              </a:buClr>
            </a:pPr>
            <a:r>
              <a:rPr lang="cs-CZ" sz="1600" dirty="0">
                <a:solidFill>
                  <a:srgbClr val="002060"/>
                </a:solidFill>
              </a:rPr>
              <a:t>vyberte to podstatné</a:t>
            </a:r>
          </a:p>
          <a:p>
            <a:pPr marL="381600" lvl="1" algn="just">
              <a:buClr>
                <a:srgbClr val="307871"/>
              </a:buClr>
              <a:buFont typeface="Arial" panose="020B0604020202020204" pitchFamily="34" charset="0"/>
              <a:buChar char="•"/>
            </a:pPr>
            <a:r>
              <a:rPr lang="cs-CZ" sz="1800" dirty="0">
                <a:solidFill>
                  <a:srgbClr val="002060"/>
                </a:solidFill>
              </a:rPr>
              <a:t>Prezentace by měla být střídmá, co se do počtu užitých barev a fontů týče, nicméně nápaditá - kvalitní obrázek, přehledné schéma, či precizní graf...</a:t>
            </a:r>
          </a:p>
          <a:p>
            <a:pPr lvl="1" algn="just">
              <a:buClr>
                <a:srgbClr val="307871"/>
              </a:buClr>
            </a:pPr>
            <a:endParaRPr lang="cs-CZ" sz="1800" dirty="0">
              <a:solidFill>
                <a:srgbClr val="002060"/>
              </a:solidFill>
            </a:endParaRPr>
          </a:p>
        </p:txBody>
      </p:sp>
      <p:sp>
        <p:nvSpPr>
          <p:cNvPr id="6" name="Nadpis 5"/>
          <p:cNvSpPr>
            <a:spLocks noGrp="1"/>
          </p:cNvSpPr>
          <p:nvPr>
            <p:ph type="title"/>
          </p:nvPr>
        </p:nvSpPr>
        <p:spPr>
          <a:xfrm>
            <a:off x="179512" y="195486"/>
            <a:ext cx="5904656" cy="507703"/>
          </a:xfrm>
        </p:spPr>
        <p:txBody>
          <a:bodyPr/>
          <a:lstStyle/>
          <a:p>
            <a:r>
              <a:rPr lang="cs-CZ" b="1" dirty="0"/>
              <a:t>Jak připravit prezentaci k obhajobě</a:t>
            </a:r>
            <a:endParaRPr lang="en-US" b="1" dirty="0"/>
          </a:p>
        </p:txBody>
      </p:sp>
      <p:sp>
        <p:nvSpPr>
          <p:cNvPr id="12" name="Zástupný symbol pro obsah 2"/>
          <p:cNvSpPr txBox="1">
            <a:spLocks/>
          </p:cNvSpPr>
          <p:nvPr/>
        </p:nvSpPr>
        <p:spPr>
          <a:xfrm>
            <a:off x="287524" y="4731990"/>
            <a:ext cx="8568952" cy="2880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cs-CZ" sz="1200" dirty="0">
              <a:solidFill>
                <a:srgbClr val="307871"/>
              </a:solidFill>
              <a:latin typeface="Enriqueta" panose="02000000000000000000" pitchFamily="2" charset="0"/>
            </a:endParaRPr>
          </a:p>
        </p:txBody>
      </p:sp>
    </p:spTree>
    <p:extLst>
      <p:ext uri="{BB962C8B-B14F-4D97-AF65-F5344CB8AC3E}">
        <p14:creationId xmlns:p14="http://schemas.microsoft.com/office/powerpoint/2010/main" val="40037851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51520" y="1059582"/>
            <a:ext cx="8496944" cy="3456384"/>
          </a:xfrm>
          <a:prstGeom prst="rect">
            <a:avLst/>
          </a:prstGeom>
        </p:spPr>
        <p:txBody>
          <a:bodyPr>
            <a:noAutofit/>
          </a:bodyPr>
          <a:lstStyle/>
          <a:p>
            <a:pPr algn="just">
              <a:lnSpc>
                <a:spcPct val="110000"/>
              </a:lnSpc>
              <a:spcBef>
                <a:spcPts val="600"/>
              </a:spcBef>
              <a:spcAft>
                <a:spcPts val="600"/>
              </a:spcAft>
            </a:pPr>
            <a:endParaRPr lang="cs-CZ" sz="1400" dirty="0"/>
          </a:p>
        </p:txBody>
      </p:sp>
      <p:sp>
        <p:nvSpPr>
          <p:cNvPr id="6" name="Nadpis 5"/>
          <p:cNvSpPr>
            <a:spLocks noGrp="1"/>
          </p:cNvSpPr>
          <p:nvPr>
            <p:ph type="title"/>
          </p:nvPr>
        </p:nvSpPr>
        <p:spPr>
          <a:xfrm>
            <a:off x="287524" y="123478"/>
            <a:ext cx="5904656" cy="507703"/>
          </a:xfrm>
        </p:spPr>
        <p:txBody>
          <a:bodyPr/>
          <a:lstStyle/>
          <a:p>
            <a:r>
              <a:rPr lang="cs-CZ" altLang="cs-CZ" b="1" dirty="0"/>
              <a:t>Prostor pro vaše dotazy</a:t>
            </a:r>
            <a:endParaRPr lang="en-US" dirty="0"/>
          </a:p>
        </p:txBody>
      </p:sp>
      <p:sp>
        <p:nvSpPr>
          <p:cNvPr id="12" name="Zástupný symbol pro obsah 2"/>
          <p:cNvSpPr txBox="1">
            <a:spLocks/>
          </p:cNvSpPr>
          <p:nvPr/>
        </p:nvSpPr>
        <p:spPr>
          <a:xfrm>
            <a:off x="287524" y="4731990"/>
            <a:ext cx="8568952" cy="2880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cs-CZ" sz="1200" dirty="0">
              <a:solidFill>
                <a:srgbClr val="307871"/>
              </a:solidFill>
              <a:latin typeface="Enriqueta" panose="02000000000000000000" pitchFamily="2" charset="0"/>
            </a:endParaRPr>
          </a:p>
        </p:txBody>
      </p:sp>
      <p:pic>
        <p:nvPicPr>
          <p:cNvPr id="2" name="Obrázek 1">
            <a:extLst>
              <a:ext uri="{FF2B5EF4-FFF2-40B4-BE49-F238E27FC236}">
                <a16:creationId xmlns:a16="http://schemas.microsoft.com/office/drawing/2014/main" id="{5258C160-458C-4A6C-9EE0-4E518BEC70CA}"/>
              </a:ext>
            </a:extLst>
          </p:cNvPr>
          <p:cNvPicPr>
            <a:picLocks noChangeAspect="1"/>
          </p:cNvPicPr>
          <p:nvPr/>
        </p:nvPicPr>
        <p:blipFill>
          <a:blip r:embed="rId3"/>
          <a:stretch>
            <a:fillRect/>
          </a:stretch>
        </p:blipFill>
        <p:spPr>
          <a:xfrm>
            <a:off x="2627784" y="1040361"/>
            <a:ext cx="3157153" cy="3433059"/>
          </a:xfrm>
          <a:prstGeom prst="rect">
            <a:avLst/>
          </a:prstGeom>
        </p:spPr>
      </p:pic>
    </p:spTree>
    <p:extLst>
      <p:ext uri="{BB962C8B-B14F-4D97-AF65-F5344CB8AC3E}">
        <p14:creationId xmlns:p14="http://schemas.microsoft.com/office/powerpoint/2010/main" val="27781228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1043608" y="1417588"/>
            <a:ext cx="7128792" cy="646331"/>
          </a:xfrm>
          <a:prstGeom prst="rect">
            <a:avLst/>
          </a:prstGeom>
        </p:spPr>
        <p:txBody>
          <a:bodyPr wrap="square">
            <a:spAutoFit/>
          </a:bodyPr>
          <a:lstStyle/>
          <a:p>
            <a:pPr algn="ctr"/>
            <a:endParaRPr lang="cs-CZ" dirty="0"/>
          </a:p>
          <a:p>
            <a:endParaRPr lang="cs-CZ" dirty="0"/>
          </a:p>
        </p:txBody>
      </p:sp>
      <p:sp>
        <p:nvSpPr>
          <p:cNvPr id="4" name="Obdélník 3"/>
          <p:cNvSpPr/>
          <p:nvPr/>
        </p:nvSpPr>
        <p:spPr>
          <a:xfrm>
            <a:off x="611560" y="2355726"/>
            <a:ext cx="7272808" cy="783228"/>
          </a:xfrm>
          <a:prstGeom prst="rect">
            <a:avLst/>
          </a:prstGeom>
        </p:spPr>
        <p:txBody>
          <a:bodyPr wrap="square">
            <a:spAutoFit/>
          </a:bodyPr>
          <a:lstStyle/>
          <a:p>
            <a:pPr marL="88900" indent="0" algn="ctr">
              <a:lnSpc>
                <a:spcPct val="110000"/>
              </a:lnSpc>
              <a:spcBef>
                <a:spcPts val="1800"/>
              </a:spcBef>
              <a:buNone/>
            </a:pPr>
            <a:r>
              <a:rPr lang="cs-CZ" sz="4400" b="1" dirty="0">
                <a:solidFill>
                  <a:srgbClr val="307871"/>
                </a:solidFill>
                <a:latin typeface="Times New Roman" panose="02020603050405020304" pitchFamily="18" charset="0"/>
                <a:cs typeface="Times New Roman" panose="02020603050405020304" pitchFamily="18" charset="0"/>
              </a:rPr>
              <a:t>Děkuji za pozornost </a:t>
            </a:r>
            <a:r>
              <a:rPr lang="cs-CZ" sz="3200" b="1" dirty="0">
                <a:solidFill>
                  <a:srgbClr val="307871"/>
                </a:solidFill>
                <a:latin typeface="Times New Roman" panose="02020603050405020304" pitchFamily="18" charset="0"/>
                <a:cs typeface="Times New Roman" panose="02020603050405020304" pitchFamily="18" charset="0"/>
                <a:sym typeface="Wingdings" panose="05000000000000000000" pitchFamily="2" charset="2"/>
              </a:rPr>
              <a:t></a:t>
            </a:r>
            <a:endParaRPr lang="cs-CZ" sz="3200" b="1" dirty="0">
              <a:solidFill>
                <a:srgbClr val="30787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703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9512" y="987575"/>
            <a:ext cx="8712968" cy="3831730"/>
          </a:xfrm>
          <a:prstGeom prst="rect">
            <a:avLst/>
          </a:prstGeom>
        </p:spPr>
        <p:txBody>
          <a:bodyPr>
            <a:noAutofit/>
          </a:bodyPr>
          <a:lstStyle/>
          <a:p>
            <a:pPr marL="88900" indent="0" algn="just">
              <a:lnSpc>
                <a:spcPct val="110000"/>
              </a:lnSpc>
              <a:spcBef>
                <a:spcPts val="600"/>
              </a:spcBef>
              <a:buNone/>
            </a:pPr>
            <a:r>
              <a:rPr lang="cs-CZ" altLang="cs-CZ" sz="1700" dirty="0">
                <a:solidFill>
                  <a:srgbClr val="002060"/>
                </a:solidFill>
                <a:latin typeface="Times New Roman" panose="02020603050405020304" pitchFamily="18" charset="0"/>
                <a:cs typeface="Times New Roman" panose="02020603050405020304" pitchFamily="18" charset="0"/>
              </a:rPr>
              <a:t>Rámcový obsah zadání:</a:t>
            </a:r>
          </a:p>
          <a:p>
            <a:pPr marL="431800" algn="just">
              <a:lnSpc>
                <a:spcPct val="110000"/>
              </a:lnSpc>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cíl práce (cílem závěrečné práce je vyhodnotit, srovnat, navrhnout, vytvořit, …)</a:t>
            </a:r>
          </a:p>
          <a:p>
            <a:pPr marL="431800" algn="just">
              <a:lnSpc>
                <a:spcPct val="110000"/>
              </a:lnSpc>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výzkumný problém (oblasti) - práce se bude zaobírat stanovením optimálního investičního portfolia společnosti atd. </a:t>
            </a:r>
          </a:p>
          <a:p>
            <a:pPr marL="431800" algn="just">
              <a:lnSpc>
                <a:spcPct val="110000"/>
              </a:lnSpc>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volba metodiky a dat – např. v práci bude provedeno dotazníkového šetření mezi zákazníky firmy … nebo v práci budou využita sekundární data z veřejně přístupné databáze Českého statistického úřadu v letech 2000 až 2024 apod. </a:t>
            </a:r>
          </a:p>
          <a:p>
            <a:pPr marL="431800" algn="just">
              <a:lnSpc>
                <a:spcPct val="110000"/>
              </a:lnSpc>
              <a:spcBef>
                <a:spcPts val="600"/>
              </a:spcBef>
            </a:pPr>
            <a:r>
              <a:rPr lang="cs-CZ" altLang="cs-CZ" sz="1700" dirty="0">
                <a:solidFill>
                  <a:srgbClr val="002060"/>
                </a:solidFill>
                <a:latin typeface="Times New Roman" panose="02020603050405020304" pitchFamily="18" charset="0"/>
                <a:cs typeface="Times New Roman" panose="02020603050405020304" pitchFamily="18" charset="0"/>
              </a:rPr>
              <a:t>postup práce – např. teoretická část bude vymezovat základní pojmy v oblasti strategického řízení… v empirické části práce bude na základě vlastního šetření vyhodnocen výběr daní v obci …. </a:t>
            </a:r>
          </a:p>
        </p:txBody>
      </p:sp>
      <p:sp>
        <p:nvSpPr>
          <p:cNvPr id="6" name="Nadpis 5"/>
          <p:cNvSpPr>
            <a:spLocks noGrp="1"/>
          </p:cNvSpPr>
          <p:nvPr>
            <p:ph type="title"/>
          </p:nvPr>
        </p:nvSpPr>
        <p:spPr>
          <a:xfrm>
            <a:off x="179512" y="195486"/>
            <a:ext cx="7632848" cy="507703"/>
          </a:xfrm>
        </p:spPr>
        <p:txBody>
          <a:bodyPr/>
          <a:lstStyle/>
          <a:p>
            <a:r>
              <a:rPr lang="pl-PL" sz="2800" b="1" dirty="0"/>
              <a:t>Zadání ZP - obsah</a:t>
            </a:r>
            <a:endParaRPr lang="cs-CZ" sz="2800" b="1" dirty="0"/>
          </a:p>
        </p:txBody>
      </p:sp>
    </p:spTree>
    <p:extLst>
      <p:ext uri="{BB962C8B-B14F-4D97-AF65-F5344CB8AC3E}">
        <p14:creationId xmlns:p14="http://schemas.microsoft.com/office/powerpoint/2010/main" val="1426332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51520" y="987574"/>
            <a:ext cx="8280920" cy="3744416"/>
          </a:xfrm>
          <a:prstGeom prst="rect">
            <a:avLst/>
          </a:prstGeom>
        </p:spPr>
        <p:txBody>
          <a:bodyPr>
            <a:noAutofit/>
          </a:bodyPr>
          <a:lstStyle/>
          <a:p>
            <a:pPr marL="374650" indent="-285750" algn="just">
              <a:spcBef>
                <a:spcPts val="0"/>
              </a:spcBef>
            </a:pPr>
            <a:r>
              <a:rPr lang="cs-CZ" sz="1800" b="1" dirty="0">
                <a:solidFill>
                  <a:srgbClr val="002060"/>
                </a:solidFill>
                <a:latin typeface="Times New Roman" panose="02020603050405020304" pitchFamily="18" charset="0"/>
                <a:cs typeface="Times New Roman" panose="02020603050405020304" pitchFamily="18" charset="0"/>
              </a:rPr>
              <a:t>Vše musí být citováno dle citační normy APA 7 a seřazeno abecedně (dle příjmení autora)</a:t>
            </a:r>
          </a:p>
          <a:p>
            <a:pPr marL="374650" indent="-285750" algn="just">
              <a:spcBef>
                <a:spcPts val="0"/>
              </a:spcBef>
            </a:pPr>
            <a:endParaRPr lang="cs-CZ" sz="1800" b="1" dirty="0">
              <a:solidFill>
                <a:srgbClr val="002060"/>
              </a:solidFill>
              <a:latin typeface="Times New Roman" panose="02020603050405020304" pitchFamily="18" charset="0"/>
              <a:cs typeface="Times New Roman" panose="02020603050405020304" pitchFamily="18" charset="0"/>
            </a:endParaRPr>
          </a:p>
          <a:p>
            <a:pPr marL="374650" indent="-285750" algn="just">
              <a:spcBef>
                <a:spcPts val="0"/>
              </a:spcBef>
              <a:spcAft>
                <a:spcPts val="600"/>
              </a:spcAft>
            </a:pPr>
            <a:r>
              <a:rPr lang="cs-CZ" sz="1800" b="1" u="sng" dirty="0">
                <a:solidFill>
                  <a:srgbClr val="002060"/>
                </a:solidFill>
                <a:latin typeface="Times New Roman" panose="02020603050405020304" pitchFamily="18" charset="0"/>
                <a:cs typeface="Times New Roman" panose="02020603050405020304" pitchFamily="18" charset="0"/>
              </a:rPr>
              <a:t>Příklad:</a:t>
            </a:r>
          </a:p>
          <a:p>
            <a:pPr marL="452437" indent="0" algn="just">
              <a:spcBef>
                <a:spcPts val="0"/>
              </a:spcBef>
              <a:spcAft>
                <a:spcPts val="300"/>
              </a:spcAft>
              <a:buNone/>
            </a:pPr>
            <a:r>
              <a:rPr lang="cs-CZ" sz="1400" dirty="0">
                <a:solidFill>
                  <a:srgbClr val="002060"/>
                </a:solidFill>
                <a:latin typeface="Times New Roman" panose="02020603050405020304" pitchFamily="18" charset="0"/>
                <a:cs typeface="Times New Roman" panose="02020603050405020304" pitchFamily="18" charset="0"/>
              </a:rPr>
              <a:t>[1] </a:t>
            </a:r>
            <a:r>
              <a:rPr lang="cs-CZ" sz="1400" dirty="0" err="1">
                <a:solidFill>
                  <a:srgbClr val="002060"/>
                </a:solidFill>
                <a:latin typeface="Times New Roman" panose="02020603050405020304" pitchFamily="18" charset="0"/>
                <a:cs typeface="Times New Roman" panose="02020603050405020304" pitchFamily="18" charset="0"/>
              </a:rPr>
              <a:t>Foret</a:t>
            </a:r>
            <a:r>
              <a:rPr lang="cs-CZ" sz="1400" dirty="0">
                <a:solidFill>
                  <a:srgbClr val="002060"/>
                </a:solidFill>
                <a:latin typeface="Times New Roman" panose="02020603050405020304" pitchFamily="18" charset="0"/>
                <a:cs typeface="Times New Roman" panose="02020603050405020304" pitchFamily="18" charset="0"/>
              </a:rPr>
              <a:t>, M. (2008). Marketingový průzkum: Poznáváme svoje zákazníky. </a:t>
            </a:r>
            <a:r>
              <a:rPr lang="cs-CZ" sz="1400" dirty="0" err="1">
                <a:solidFill>
                  <a:srgbClr val="002060"/>
                </a:solidFill>
                <a:latin typeface="Times New Roman" panose="02020603050405020304" pitchFamily="18" charset="0"/>
                <a:cs typeface="Times New Roman" panose="02020603050405020304" pitchFamily="18" charset="0"/>
              </a:rPr>
              <a:t>Computer</a:t>
            </a:r>
            <a:r>
              <a:rPr lang="cs-CZ" sz="1400" dirty="0">
                <a:solidFill>
                  <a:srgbClr val="002060"/>
                </a:solidFill>
                <a:latin typeface="Times New Roman" panose="02020603050405020304" pitchFamily="18" charset="0"/>
                <a:cs typeface="Times New Roman" panose="02020603050405020304" pitchFamily="18" charset="0"/>
              </a:rPr>
              <a:t> </a:t>
            </a:r>
            <a:r>
              <a:rPr lang="cs-CZ" sz="1400" dirty="0" err="1">
                <a:solidFill>
                  <a:srgbClr val="002060"/>
                </a:solidFill>
                <a:latin typeface="Times New Roman" panose="02020603050405020304" pitchFamily="18" charset="0"/>
                <a:cs typeface="Times New Roman" panose="02020603050405020304" pitchFamily="18" charset="0"/>
              </a:rPr>
              <a:t>Press</a:t>
            </a:r>
            <a:r>
              <a:rPr lang="cs-CZ" sz="1400" dirty="0">
                <a:solidFill>
                  <a:srgbClr val="002060"/>
                </a:solidFill>
                <a:latin typeface="Times New Roman" panose="02020603050405020304" pitchFamily="18" charset="0"/>
                <a:cs typeface="Times New Roman" panose="02020603050405020304" pitchFamily="18" charset="0"/>
              </a:rPr>
              <a:t>.</a:t>
            </a:r>
          </a:p>
          <a:p>
            <a:pPr marL="452437" indent="0" algn="just">
              <a:spcBef>
                <a:spcPts val="0"/>
              </a:spcBef>
              <a:spcAft>
                <a:spcPts val="300"/>
              </a:spcAft>
              <a:buNone/>
            </a:pPr>
            <a:r>
              <a:rPr lang="cs-CZ" sz="1400" dirty="0">
                <a:solidFill>
                  <a:srgbClr val="002060"/>
                </a:solidFill>
                <a:latin typeface="Times New Roman" panose="02020603050405020304" pitchFamily="18" charset="0"/>
                <a:cs typeface="Times New Roman" panose="02020603050405020304" pitchFamily="18" charset="0"/>
              </a:rPr>
              <a:t>[2] </a:t>
            </a:r>
            <a:r>
              <a:rPr lang="cs-CZ" sz="1400" dirty="0" err="1">
                <a:solidFill>
                  <a:srgbClr val="002060"/>
                </a:solidFill>
                <a:latin typeface="Times New Roman" panose="02020603050405020304" pitchFamily="18" charset="0"/>
                <a:cs typeface="Times New Roman" panose="02020603050405020304" pitchFamily="18" charset="0"/>
              </a:rPr>
              <a:t>Jobber</a:t>
            </a:r>
            <a:r>
              <a:rPr lang="cs-CZ" sz="1400" dirty="0">
                <a:solidFill>
                  <a:srgbClr val="002060"/>
                </a:solidFill>
                <a:latin typeface="Times New Roman" panose="02020603050405020304" pitchFamily="18" charset="0"/>
                <a:cs typeface="Times New Roman" panose="02020603050405020304" pitchFamily="18" charset="0"/>
              </a:rPr>
              <a:t>, D. (2010). </a:t>
            </a:r>
            <a:r>
              <a:rPr lang="cs-CZ" sz="1400" dirty="0" err="1">
                <a:solidFill>
                  <a:srgbClr val="002060"/>
                </a:solidFill>
                <a:latin typeface="Times New Roman" panose="02020603050405020304" pitchFamily="18" charset="0"/>
                <a:cs typeface="Times New Roman" panose="02020603050405020304" pitchFamily="18" charset="0"/>
              </a:rPr>
              <a:t>Principles</a:t>
            </a:r>
            <a:r>
              <a:rPr lang="cs-CZ" sz="1400" dirty="0">
                <a:solidFill>
                  <a:srgbClr val="002060"/>
                </a:solidFill>
                <a:latin typeface="Times New Roman" panose="02020603050405020304" pitchFamily="18" charset="0"/>
                <a:cs typeface="Times New Roman" panose="02020603050405020304" pitchFamily="18" charset="0"/>
              </a:rPr>
              <a:t> and </a:t>
            </a:r>
            <a:r>
              <a:rPr lang="cs-CZ" sz="1400" dirty="0" err="1">
                <a:solidFill>
                  <a:srgbClr val="002060"/>
                </a:solidFill>
                <a:latin typeface="Times New Roman" panose="02020603050405020304" pitchFamily="18" charset="0"/>
                <a:cs typeface="Times New Roman" panose="02020603050405020304" pitchFamily="18" charset="0"/>
              </a:rPr>
              <a:t>practice</a:t>
            </a:r>
            <a:r>
              <a:rPr lang="cs-CZ" sz="1400" dirty="0">
                <a:solidFill>
                  <a:srgbClr val="002060"/>
                </a:solidFill>
                <a:latin typeface="Times New Roman" panose="02020603050405020304" pitchFamily="18" charset="0"/>
                <a:cs typeface="Times New Roman" panose="02020603050405020304" pitchFamily="18" charset="0"/>
              </a:rPr>
              <a:t> </a:t>
            </a:r>
            <a:r>
              <a:rPr lang="cs-CZ" sz="1400" dirty="0" err="1">
                <a:solidFill>
                  <a:srgbClr val="002060"/>
                </a:solidFill>
                <a:latin typeface="Times New Roman" panose="02020603050405020304" pitchFamily="18" charset="0"/>
                <a:cs typeface="Times New Roman" panose="02020603050405020304" pitchFamily="18" charset="0"/>
              </a:rPr>
              <a:t>of</a:t>
            </a:r>
            <a:r>
              <a:rPr lang="cs-CZ" sz="1400" dirty="0">
                <a:solidFill>
                  <a:srgbClr val="002060"/>
                </a:solidFill>
                <a:latin typeface="Times New Roman" panose="02020603050405020304" pitchFamily="18" charset="0"/>
                <a:cs typeface="Times New Roman" panose="02020603050405020304" pitchFamily="18" charset="0"/>
              </a:rPr>
              <a:t> marketing (6th </a:t>
            </a:r>
            <a:r>
              <a:rPr lang="cs-CZ" sz="1400" dirty="0" err="1">
                <a:solidFill>
                  <a:srgbClr val="002060"/>
                </a:solidFill>
                <a:latin typeface="Times New Roman" panose="02020603050405020304" pitchFamily="18" charset="0"/>
                <a:cs typeface="Times New Roman" panose="02020603050405020304" pitchFamily="18" charset="0"/>
              </a:rPr>
              <a:t>ed</a:t>
            </a:r>
            <a:r>
              <a:rPr lang="cs-CZ" sz="1400" dirty="0">
                <a:solidFill>
                  <a:srgbClr val="002060"/>
                </a:solidFill>
                <a:latin typeface="Times New Roman" panose="02020603050405020304" pitchFamily="18" charset="0"/>
                <a:cs typeface="Times New Roman" panose="02020603050405020304" pitchFamily="18" charset="0"/>
              </a:rPr>
              <a:t>.). </a:t>
            </a:r>
            <a:r>
              <a:rPr lang="cs-CZ" sz="1400" dirty="0" err="1">
                <a:solidFill>
                  <a:srgbClr val="002060"/>
                </a:solidFill>
                <a:latin typeface="Times New Roman" panose="02020603050405020304" pitchFamily="18" charset="0"/>
                <a:cs typeface="Times New Roman" panose="02020603050405020304" pitchFamily="18" charset="0"/>
              </a:rPr>
              <a:t>McGraw-Hill</a:t>
            </a:r>
            <a:r>
              <a:rPr lang="cs-CZ" sz="1400" dirty="0">
                <a:solidFill>
                  <a:srgbClr val="002060"/>
                </a:solidFill>
                <a:latin typeface="Times New Roman" panose="02020603050405020304" pitchFamily="18" charset="0"/>
                <a:cs typeface="Times New Roman" panose="02020603050405020304" pitchFamily="18" charset="0"/>
              </a:rPr>
              <a:t> </a:t>
            </a:r>
            <a:r>
              <a:rPr lang="cs-CZ" sz="1400" dirty="0" err="1">
                <a:solidFill>
                  <a:srgbClr val="002060"/>
                </a:solidFill>
                <a:latin typeface="Times New Roman" panose="02020603050405020304" pitchFamily="18" charset="0"/>
                <a:cs typeface="Times New Roman" panose="02020603050405020304" pitchFamily="18" charset="0"/>
              </a:rPr>
              <a:t>Education</a:t>
            </a:r>
            <a:r>
              <a:rPr lang="cs-CZ" sz="1400" dirty="0">
                <a:solidFill>
                  <a:srgbClr val="002060"/>
                </a:solidFill>
                <a:latin typeface="Times New Roman" panose="02020603050405020304" pitchFamily="18" charset="0"/>
                <a:cs typeface="Times New Roman" panose="02020603050405020304" pitchFamily="18" charset="0"/>
              </a:rPr>
              <a:t>.</a:t>
            </a:r>
          </a:p>
          <a:p>
            <a:pPr marL="452437" indent="0" algn="just">
              <a:spcBef>
                <a:spcPts val="0"/>
              </a:spcBef>
              <a:spcAft>
                <a:spcPts val="300"/>
              </a:spcAft>
              <a:buNone/>
            </a:pPr>
            <a:r>
              <a:rPr lang="cs-CZ" sz="1400" dirty="0">
                <a:solidFill>
                  <a:srgbClr val="002060"/>
                </a:solidFill>
                <a:latin typeface="Times New Roman" panose="02020603050405020304" pitchFamily="18" charset="0"/>
                <a:cs typeface="Times New Roman" panose="02020603050405020304" pitchFamily="18" charset="0"/>
              </a:rPr>
              <a:t>[3] Kozel, R., Mlynářová, L., &amp; Svobodová, H. (2011). Moderní metody a techniky marketingového výzkumu. </a:t>
            </a:r>
            <a:r>
              <a:rPr lang="cs-CZ" sz="1400" dirty="0" err="1">
                <a:solidFill>
                  <a:srgbClr val="002060"/>
                </a:solidFill>
                <a:latin typeface="Times New Roman" panose="02020603050405020304" pitchFamily="18" charset="0"/>
                <a:cs typeface="Times New Roman" panose="02020603050405020304" pitchFamily="18" charset="0"/>
              </a:rPr>
              <a:t>Grada</a:t>
            </a:r>
            <a:r>
              <a:rPr lang="cs-CZ" sz="1400" dirty="0">
                <a:solidFill>
                  <a:srgbClr val="002060"/>
                </a:solidFill>
                <a:latin typeface="Times New Roman" panose="02020603050405020304" pitchFamily="18" charset="0"/>
                <a:cs typeface="Times New Roman" panose="02020603050405020304" pitchFamily="18" charset="0"/>
              </a:rPr>
              <a:t> </a:t>
            </a:r>
            <a:r>
              <a:rPr lang="cs-CZ" sz="1400" dirty="0" err="1">
                <a:solidFill>
                  <a:srgbClr val="002060"/>
                </a:solidFill>
                <a:latin typeface="Times New Roman" panose="02020603050405020304" pitchFamily="18" charset="0"/>
                <a:cs typeface="Times New Roman" panose="02020603050405020304" pitchFamily="18" charset="0"/>
              </a:rPr>
              <a:t>Publishing</a:t>
            </a:r>
            <a:r>
              <a:rPr lang="cs-CZ" sz="1400" dirty="0">
                <a:solidFill>
                  <a:srgbClr val="002060"/>
                </a:solidFill>
                <a:latin typeface="Times New Roman" panose="02020603050405020304" pitchFamily="18" charset="0"/>
                <a:cs typeface="Times New Roman" panose="02020603050405020304" pitchFamily="18" charset="0"/>
              </a:rPr>
              <a:t>.</a:t>
            </a:r>
          </a:p>
          <a:p>
            <a:pPr marL="452437" indent="0" algn="just">
              <a:spcBef>
                <a:spcPts val="0"/>
              </a:spcBef>
              <a:spcAft>
                <a:spcPts val="300"/>
              </a:spcAft>
              <a:buNone/>
            </a:pPr>
            <a:r>
              <a:rPr lang="cs-CZ" sz="1400" dirty="0">
                <a:solidFill>
                  <a:srgbClr val="002060"/>
                </a:solidFill>
                <a:latin typeface="Times New Roman" panose="02020603050405020304" pitchFamily="18" charset="0"/>
                <a:cs typeface="Times New Roman" panose="02020603050405020304" pitchFamily="18" charset="0"/>
              </a:rPr>
              <a:t>[4] </a:t>
            </a:r>
            <a:r>
              <a:rPr lang="cs-CZ" sz="1400" dirty="0" err="1">
                <a:solidFill>
                  <a:srgbClr val="002060"/>
                </a:solidFill>
                <a:latin typeface="Times New Roman" panose="02020603050405020304" pitchFamily="18" charset="0"/>
                <a:cs typeface="Times New Roman" panose="02020603050405020304" pitchFamily="18" charset="0"/>
              </a:rPr>
              <a:t>Vaštíková</a:t>
            </a:r>
            <a:r>
              <a:rPr lang="cs-CZ" sz="1400" dirty="0">
                <a:solidFill>
                  <a:srgbClr val="002060"/>
                </a:solidFill>
                <a:latin typeface="Times New Roman" panose="02020603050405020304" pitchFamily="18" charset="0"/>
                <a:cs typeface="Times New Roman" panose="02020603050405020304" pitchFamily="18" charset="0"/>
              </a:rPr>
              <a:t>, M. (2008). Marketing služeb: Efektivně a moderně. </a:t>
            </a:r>
            <a:r>
              <a:rPr lang="cs-CZ" sz="1400" dirty="0" err="1">
                <a:solidFill>
                  <a:srgbClr val="002060"/>
                </a:solidFill>
                <a:latin typeface="Times New Roman" panose="02020603050405020304" pitchFamily="18" charset="0"/>
                <a:cs typeface="Times New Roman" panose="02020603050405020304" pitchFamily="18" charset="0"/>
              </a:rPr>
              <a:t>Grada</a:t>
            </a:r>
            <a:r>
              <a:rPr lang="cs-CZ" sz="1400" dirty="0">
                <a:solidFill>
                  <a:srgbClr val="002060"/>
                </a:solidFill>
                <a:latin typeface="Times New Roman" panose="02020603050405020304" pitchFamily="18" charset="0"/>
                <a:cs typeface="Times New Roman" panose="02020603050405020304" pitchFamily="18" charset="0"/>
              </a:rPr>
              <a:t> </a:t>
            </a:r>
            <a:r>
              <a:rPr lang="cs-CZ" sz="1400" dirty="0" err="1">
                <a:solidFill>
                  <a:srgbClr val="002060"/>
                </a:solidFill>
                <a:latin typeface="Times New Roman" panose="02020603050405020304" pitchFamily="18" charset="0"/>
                <a:cs typeface="Times New Roman" panose="02020603050405020304" pitchFamily="18" charset="0"/>
              </a:rPr>
              <a:t>Publishing</a:t>
            </a:r>
            <a:r>
              <a:rPr lang="cs-CZ" sz="1400" dirty="0">
                <a:solidFill>
                  <a:srgbClr val="002060"/>
                </a:solidFill>
                <a:latin typeface="Times New Roman" panose="02020603050405020304" pitchFamily="18" charset="0"/>
                <a:cs typeface="Times New Roman" panose="02020603050405020304" pitchFamily="18" charset="0"/>
              </a:rPr>
              <a:t>.</a:t>
            </a:r>
          </a:p>
          <a:p>
            <a:pPr marL="452437" indent="0" algn="just">
              <a:spcBef>
                <a:spcPts val="0"/>
              </a:spcBef>
              <a:spcAft>
                <a:spcPts val="300"/>
              </a:spcAft>
              <a:buNone/>
            </a:pPr>
            <a:r>
              <a:rPr lang="cs-CZ" sz="1400" dirty="0">
                <a:solidFill>
                  <a:srgbClr val="002060"/>
                </a:solidFill>
                <a:latin typeface="Times New Roman" panose="02020603050405020304" pitchFamily="18" charset="0"/>
                <a:cs typeface="Times New Roman" panose="02020603050405020304" pitchFamily="18" charset="0"/>
              </a:rPr>
              <a:t>[5] Vysekalová, J. (2011). Chování zákazníka: Jak odkrýt tajemství „černé skříňky“. </a:t>
            </a:r>
            <a:r>
              <a:rPr lang="cs-CZ" sz="1400" dirty="0" err="1">
                <a:solidFill>
                  <a:srgbClr val="002060"/>
                </a:solidFill>
                <a:latin typeface="Times New Roman" panose="02020603050405020304" pitchFamily="18" charset="0"/>
                <a:cs typeface="Times New Roman" panose="02020603050405020304" pitchFamily="18" charset="0"/>
              </a:rPr>
              <a:t>Grada</a:t>
            </a:r>
            <a:r>
              <a:rPr lang="cs-CZ" sz="1400" dirty="0">
                <a:solidFill>
                  <a:srgbClr val="002060"/>
                </a:solidFill>
                <a:latin typeface="Times New Roman" panose="02020603050405020304" pitchFamily="18" charset="0"/>
                <a:cs typeface="Times New Roman" panose="02020603050405020304" pitchFamily="18" charset="0"/>
              </a:rPr>
              <a:t> </a:t>
            </a:r>
            <a:r>
              <a:rPr lang="cs-CZ" sz="1400" dirty="0" err="1">
                <a:solidFill>
                  <a:srgbClr val="002060"/>
                </a:solidFill>
                <a:latin typeface="Times New Roman" panose="02020603050405020304" pitchFamily="18" charset="0"/>
                <a:cs typeface="Times New Roman" panose="02020603050405020304" pitchFamily="18" charset="0"/>
              </a:rPr>
              <a:t>Publishing</a:t>
            </a:r>
            <a:r>
              <a:rPr lang="cs-CZ" sz="1400" dirty="0">
                <a:solidFill>
                  <a:srgbClr val="002060"/>
                </a:solidFill>
                <a:latin typeface="Times New Roman" panose="02020603050405020304" pitchFamily="18" charset="0"/>
                <a:cs typeface="Times New Roman" panose="02020603050405020304" pitchFamily="18" charset="0"/>
              </a:rPr>
              <a:t>.</a:t>
            </a:r>
          </a:p>
          <a:p>
            <a:pPr marL="452437" indent="0" algn="just">
              <a:spcBef>
                <a:spcPts val="0"/>
              </a:spcBef>
              <a:spcAft>
                <a:spcPts val="300"/>
              </a:spcAft>
              <a:buNone/>
            </a:pPr>
            <a:r>
              <a:rPr lang="cs-CZ" sz="1400" dirty="0">
                <a:solidFill>
                  <a:srgbClr val="002060"/>
                </a:solidFill>
                <a:latin typeface="Times New Roman" panose="02020603050405020304" pitchFamily="18" charset="0"/>
                <a:cs typeface="Times New Roman" panose="02020603050405020304" pitchFamily="18" charset="0"/>
              </a:rPr>
              <a:t>[6] Zamazalová, M., et al. (2010). Marketing (2nd </a:t>
            </a:r>
            <a:r>
              <a:rPr lang="cs-CZ" sz="1400" dirty="0" err="1">
                <a:solidFill>
                  <a:srgbClr val="002060"/>
                </a:solidFill>
                <a:latin typeface="Times New Roman" panose="02020603050405020304" pitchFamily="18" charset="0"/>
                <a:cs typeface="Times New Roman" panose="02020603050405020304" pitchFamily="18" charset="0"/>
              </a:rPr>
              <a:t>ed</a:t>
            </a:r>
            <a:r>
              <a:rPr lang="cs-CZ" sz="1400" dirty="0">
                <a:solidFill>
                  <a:srgbClr val="002060"/>
                </a:solidFill>
                <a:latin typeface="Times New Roman" panose="02020603050405020304" pitchFamily="18" charset="0"/>
                <a:cs typeface="Times New Roman" panose="02020603050405020304" pitchFamily="18" charset="0"/>
              </a:rPr>
              <a:t>.). C. H. Beck.</a:t>
            </a:r>
          </a:p>
        </p:txBody>
      </p:sp>
      <p:sp>
        <p:nvSpPr>
          <p:cNvPr id="6" name="Nadpis 5"/>
          <p:cNvSpPr>
            <a:spLocks noGrp="1"/>
          </p:cNvSpPr>
          <p:nvPr>
            <p:ph type="title"/>
          </p:nvPr>
        </p:nvSpPr>
        <p:spPr>
          <a:xfrm>
            <a:off x="245039" y="195486"/>
            <a:ext cx="7812360" cy="507703"/>
          </a:xfrm>
        </p:spPr>
        <p:txBody>
          <a:bodyPr/>
          <a:lstStyle/>
          <a:p>
            <a:r>
              <a:rPr lang="pl-PL" sz="2800" b="1" dirty="0"/>
              <a:t>Použitá literatura</a:t>
            </a:r>
            <a:endParaRPr lang="cs-CZ" sz="2800" b="1" dirty="0"/>
          </a:p>
        </p:txBody>
      </p:sp>
    </p:spTree>
    <p:extLst>
      <p:ext uri="{BB962C8B-B14F-4D97-AF65-F5344CB8AC3E}">
        <p14:creationId xmlns:p14="http://schemas.microsoft.com/office/powerpoint/2010/main" val="43454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1382eaf6-0d38-4432-a3c3-1aad1c9a8b19"/>
</p:tagLst>
</file>

<file path=ppt/theme/theme1.xml><?xml version="1.0" encoding="utf-8"?>
<a:theme xmlns:a="http://schemas.openxmlformats.org/drawingml/2006/main" name="SLU">
  <a:themeElements>
    <a:clrScheme name="OPF">
      <a:dk1>
        <a:srgbClr val="307871"/>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U-pismo_Times">
      <a:majorFont>
        <a:latin typeface="Times New Roman"/>
        <a:ea typeface=""/>
        <a:cs typeface=""/>
      </a:majorFont>
      <a:minorFont>
        <a:latin typeface="Times New Roman"/>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4338</TotalTime>
  <Words>7156</Words>
  <Application>Microsoft Office PowerPoint</Application>
  <PresentationFormat>Předvádění na obrazovce (16:9)</PresentationFormat>
  <Paragraphs>623</Paragraphs>
  <Slides>77</Slides>
  <Notes>75</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77</vt:i4>
      </vt:variant>
    </vt:vector>
  </HeadingPairs>
  <TitlesOfParts>
    <vt:vector size="83" baseType="lpstr">
      <vt:lpstr>Arial</vt:lpstr>
      <vt:lpstr>Calibri</vt:lpstr>
      <vt:lpstr>Enriqueta</vt:lpstr>
      <vt:lpstr>Times New Roman</vt:lpstr>
      <vt:lpstr>Wingdings</vt:lpstr>
      <vt:lpstr>SLU</vt:lpstr>
      <vt:lpstr>Seminář k závěrečné práci</vt:lpstr>
      <vt:lpstr>Obsah semináře</vt:lpstr>
      <vt:lpstr>Hlavní dokumenty</vt:lpstr>
      <vt:lpstr>Zadání ZP</vt:lpstr>
      <vt:lpstr>Zadání ZP</vt:lpstr>
      <vt:lpstr>Zadání ZP - obsah</vt:lpstr>
      <vt:lpstr>Stanovení cíle</vt:lpstr>
      <vt:lpstr>Zadání ZP - obsah</vt:lpstr>
      <vt:lpstr>Použitá literatura</vt:lpstr>
      <vt:lpstr>Zásady psaní odborného textu</vt:lpstr>
      <vt:lpstr>Zásady psaní odborného textu</vt:lpstr>
      <vt:lpstr>Zásady psaní odborného textu</vt:lpstr>
      <vt:lpstr>Formální úprava</vt:lpstr>
      <vt:lpstr>Formální úprava – použití zkratky</vt:lpstr>
      <vt:lpstr>Formální úprava – zvýrazňování v textu</vt:lpstr>
      <vt:lpstr>Formální úprava – odrážky</vt:lpstr>
      <vt:lpstr>Formální úprava – odrážky</vt:lpstr>
      <vt:lpstr>Formální úprava – odrážky</vt:lpstr>
      <vt:lpstr>Autorský zákon</vt:lpstr>
      <vt:lpstr>Autorská etika</vt:lpstr>
      <vt:lpstr>Zásady psaní odborného textu - citování</vt:lpstr>
      <vt:lpstr> Bibliografické citace</vt:lpstr>
      <vt:lpstr> Bibliografické citace</vt:lpstr>
      <vt:lpstr> Bibliografické citace</vt:lpstr>
      <vt:lpstr> Bibliografické citace – přímá citace</vt:lpstr>
      <vt:lpstr> Bibliografické citace – přímá citace</vt:lpstr>
      <vt:lpstr> Bibliografické citace – přímá citace</vt:lpstr>
      <vt:lpstr> Bibliografické citace – přímá citace</vt:lpstr>
      <vt:lpstr> Bibliografické citace – nepřímá citace</vt:lpstr>
      <vt:lpstr> Bibliografické citace – nepřímá citace</vt:lpstr>
      <vt:lpstr> Bibliografické citace – citace na celé dílo</vt:lpstr>
      <vt:lpstr>Další zásady citování zdrojů v textu</vt:lpstr>
      <vt:lpstr>Další zásady citování zdrojů v textu</vt:lpstr>
      <vt:lpstr>Další zásady citování zdrojů v textu</vt:lpstr>
      <vt:lpstr>Další zásady citování zdrojů v textu</vt:lpstr>
      <vt:lpstr>Elektronické zdroje</vt:lpstr>
      <vt:lpstr>Elektronické zdroje</vt:lpstr>
      <vt:lpstr>Elektronické zdroje</vt:lpstr>
      <vt:lpstr>Objekty v textu – obrázky, tabulky</vt:lpstr>
      <vt:lpstr>Objekty v textu – obrázky, tabulky</vt:lpstr>
      <vt:lpstr>Objekty v textu – obrázky, tabulky</vt:lpstr>
      <vt:lpstr> Seznam literatury – kniha, učebnice atd. </vt:lpstr>
      <vt:lpstr> Seznam literatury – e-kniha </vt:lpstr>
      <vt:lpstr> Seznam literatury – institucionální autor </vt:lpstr>
      <vt:lpstr> Seznam literatury – závěrečné práce</vt:lpstr>
      <vt:lpstr> Seznam literatury – working papers</vt:lpstr>
      <vt:lpstr> Seznam literatury – výroční zprávy, firemní dokumenty</vt:lpstr>
      <vt:lpstr> Seznam literatury – kapitoly v knihách, články ve sbornících</vt:lpstr>
      <vt:lpstr> Seznam literatury – kapitoly v knihách, články ve sbornících</vt:lpstr>
      <vt:lpstr> Seznam literatury – vědecké a odborné časopisy, denní tisk</vt:lpstr>
      <vt:lpstr> Seznam literatury – rozhovory, e-mailová komunikace</vt:lpstr>
      <vt:lpstr>Legislativní dokumenty – česká legislativa</vt:lpstr>
      <vt:lpstr>Legislativní dokumenty – česká legislativa</vt:lpstr>
      <vt:lpstr>Legislativní dokumenty – česká legislativa</vt:lpstr>
      <vt:lpstr> Seznam literatury –  Legislativní dokumenty</vt:lpstr>
      <vt:lpstr>Legislativa EU</vt:lpstr>
      <vt:lpstr>Využívání umělé inteligence</vt:lpstr>
      <vt:lpstr>Citace – „pomocníci“</vt:lpstr>
      <vt:lpstr>Zásady psaní odborného textu</vt:lpstr>
      <vt:lpstr>Abstrakt/Abstract</vt:lpstr>
      <vt:lpstr>Úvod</vt:lpstr>
      <vt:lpstr>Závěr</vt:lpstr>
      <vt:lpstr>Použité metody a data</vt:lpstr>
      <vt:lpstr>Vědecké metody</vt:lpstr>
      <vt:lpstr>Vědecké metody</vt:lpstr>
      <vt:lpstr>Vědecké metody</vt:lpstr>
      <vt:lpstr>Vědecké metody</vt:lpstr>
      <vt:lpstr>Vědecké metody</vt:lpstr>
      <vt:lpstr>Vědecké metody</vt:lpstr>
      <vt:lpstr>Kvalitativní a kvantitativní výzkum</vt:lpstr>
      <vt:lpstr>Sběr dat</vt:lpstr>
      <vt:lpstr>Prezentace k obhajobě ZP</vt:lpstr>
      <vt:lpstr>Prezentace k BP/DP</vt:lpstr>
      <vt:lpstr>Jak připravit prezentaci k obhajobě</vt:lpstr>
      <vt:lpstr>Jak připravit prezentaci k obhajobě</vt:lpstr>
      <vt:lpstr>Prostor pro vaše dotazy</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prezentace</dc:title>
  <dc:creator>Václav Minařík</dc:creator>
  <cp:lastModifiedBy>Iveta Palečková</cp:lastModifiedBy>
  <cp:revision>178</cp:revision>
  <dcterms:created xsi:type="dcterms:W3CDTF">2016-07-06T15:42:34Z</dcterms:created>
  <dcterms:modified xsi:type="dcterms:W3CDTF">2026-01-16T07:25:44Z</dcterms:modified>
</cp:coreProperties>
</file>