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3" r:id="rId3"/>
    <p:sldId id="267" r:id="rId4"/>
    <p:sldId id="312" r:id="rId5"/>
    <p:sldId id="311" r:id="rId6"/>
    <p:sldId id="314" r:id="rId7"/>
    <p:sldId id="268" r:id="rId8"/>
    <p:sldId id="315" r:id="rId9"/>
    <p:sldId id="329" r:id="rId10"/>
    <p:sldId id="317" r:id="rId11"/>
    <p:sldId id="330" r:id="rId12"/>
    <p:sldId id="336" r:id="rId13"/>
    <p:sldId id="318" r:id="rId14"/>
    <p:sldId id="319" r:id="rId15"/>
    <p:sldId id="331" r:id="rId16"/>
    <p:sldId id="349" r:id="rId17"/>
    <p:sldId id="350" r:id="rId18"/>
    <p:sldId id="261" r:id="rId19"/>
    <p:sldId id="348" r:id="rId20"/>
    <p:sldId id="351" r:id="rId21"/>
    <p:sldId id="352" r:id="rId22"/>
    <p:sldId id="346" r:id="rId23"/>
    <p:sldId id="347" r:id="rId24"/>
    <p:sldId id="345" r:id="rId25"/>
    <p:sldId id="332" r:id="rId26"/>
    <p:sldId id="270" r:id="rId27"/>
    <p:sldId id="340" r:id="rId28"/>
    <p:sldId id="341" r:id="rId29"/>
    <p:sldId id="295" r:id="rId30"/>
    <p:sldId id="300" r:id="rId31"/>
    <p:sldId id="344" r:id="rId32"/>
    <p:sldId id="320" r:id="rId33"/>
    <p:sldId id="321" r:id="rId34"/>
    <p:sldId id="322" r:id="rId35"/>
    <p:sldId id="323" r:id="rId36"/>
    <p:sldId id="324" r:id="rId37"/>
    <p:sldId id="325" r:id="rId38"/>
    <p:sldId id="326" r:id="rId39"/>
    <p:sldId id="327" r:id="rId40"/>
  </p:sldIdLst>
  <p:sldSz cx="9144000" cy="5143500" type="screen16x9"/>
  <p:notesSz cx="6797675" cy="9926638"/>
  <p:custDataLst>
    <p:tags r:id="rId4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82"/>
    <p:restoredTop sz="93699" autoAdjust="0"/>
  </p:normalViewPr>
  <p:slideViewPr>
    <p:cSldViewPr>
      <p:cViewPr varScale="1">
        <p:scale>
          <a:sx n="105" d="100"/>
          <a:sy n="105" d="100"/>
        </p:scale>
        <p:origin x="184" y="10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C2F856-B5D2-494F-942B-1A7DF54FC2D9}" type="datetimeFigureOut">
              <a:rPr lang="cs-CZ" smtClean="0"/>
              <a:t>21.10.2025</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D12C97-F36D-46DD-A163-34EE6BABAAEC}" type="slidenum">
              <a:rPr lang="cs-CZ" smtClean="0"/>
              <a:t>‹#›</a:t>
            </a:fld>
            <a:endParaRPr lang="cs-CZ"/>
          </a:p>
        </p:txBody>
      </p:sp>
    </p:spTree>
    <p:extLst>
      <p:ext uri="{BB962C8B-B14F-4D97-AF65-F5344CB8AC3E}">
        <p14:creationId xmlns:p14="http://schemas.microsoft.com/office/powerpoint/2010/main" val="34991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pPr/>
              <a:t>21.10.2025</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a:t>
            </a:fld>
            <a:endParaRPr lang="cs-CZ"/>
          </a:p>
        </p:txBody>
      </p:sp>
    </p:spTree>
    <p:extLst>
      <p:ext uri="{BB962C8B-B14F-4D97-AF65-F5344CB8AC3E}">
        <p14:creationId xmlns:p14="http://schemas.microsoft.com/office/powerpoint/2010/main" val="11629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10</a:t>
            </a:fld>
            <a:endParaRPr lang="cs-CZ"/>
          </a:p>
        </p:txBody>
      </p:sp>
    </p:spTree>
    <p:extLst>
      <p:ext uri="{BB962C8B-B14F-4D97-AF65-F5344CB8AC3E}">
        <p14:creationId xmlns:p14="http://schemas.microsoft.com/office/powerpoint/2010/main" val="45679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11</a:t>
            </a:fld>
            <a:endParaRPr lang="cs-CZ"/>
          </a:p>
        </p:txBody>
      </p:sp>
    </p:spTree>
    <p:extLst>
      <p:ext uri="{BB962C8B-B14F-4D97-AF65-F5344CB8AC3E}">
        <p14:creationId xmlns:p14="http://schemas.microsoft.com/office/powerpoint/2010/main" val="327436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a:t>
            </a:fld>
            <a:endParaRPr lang="cs-CZ"/>
          </a:p>
        </p:txBody>
      </p:sp>
    </p:spTree>
    <p:extLst>
      <p:ext uri="{BB962C8B-B14F-4D97-AF65-F5344CB8AC3E}">
        <p14:creationId xmlns:p14="http://schemas.microsoft.com/office/powerpoint/2010/main" val="46729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a:t>
            </a:fld>
            <a:endParaRPr lang="cs-CZ"/>
          </a:p>
        </p:txBody>
      </p:sp>
    </p:spTree>
    <p:extLst>
      <p:ext uri="{BB962C8B-B14F-4D97-AF65-F5344CB8AC3E}">
        <p14:creationId xmlns:p14="http://schemas.microsoft.com/office/powerpoint/2010/main" val="245860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a:t>
            </a:fld>
            <a:endParaRPr lang="cs-CZ"/>
          </a:p>
        </p:txBody>
      </p:sp>
    </p:spTree>
    <p:extLst>
      <p:ext uri="{BB962C8B-B14F-4D97-AF65-F5344CB8AC3E}">
        <p14:creationId xmlns:p14="http://schemas.microsoft.com/office/powerpoint/2010/main" val="99898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a:t>
            </a:fld>
            <a:endParaRPr lang="cs-CZ"/>
          </a:p>
        </p:txBody>
      </p:sp>
    </p:spTree>
    <p:extLst>
      <p:ext uri="{BB962C8B-B14F-4D97-AF65-F5344CB8AC3E}">
        <p14:creationId xmlns:p14="http://schemas.microsoft.com/office/powerpoint/2010/main" val="418966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F0B4-D694-DFC7-DB0B-5DC3C00FD2A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066ADD-54D8-1EA8-8C7E-6B5C1E44651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C8EF2AF-0A13-D170-879C-ECB4A77E3916}"/>
              </a:ext>
            </a:extLst>
          </p:cNvPr>
          <p:cNvSpPr>
            <a:spLocks noGrp="1"/>
          </p:cNvSpPr>
          <p:nvPr>
            <p:ph type="body" idx="1"/>
          </p:nvPr>
        </p:nvSpPr>
        <p:spPr/>
        <p:txBody>
          <a:bodyPr/>
          <a:lstStyle/>
          <a:p>
            <a:endParaRPr lang="cs-CZ" baseline="0" dirty="0"/>
          </a:p>
        </p:txBody>
      </p:sp>
      <p:sp>
        <p:nvSpPr>
          <p:cNvPr id="4" name="Zástupný symbol pro číslo snímku 3">
            <a:extLst>
              <a:ext uri="{FF2B5EF4-FFF2-40B4-BE49-F238E27FC236}">
                <a16:creationId xmlns:a16="http://schemas.microsoft.com/office/drawing/2014/main" id="{9050D57B-0376-1CA8-1FFF-233D0CCB39C2}"/>
              </a:ext>
            </a:extLst>
          </p:cNvPr>
          <p:cNvSpPr>
            <a:spLocks noGrp="1"/>
          </p:cNvSpPr>
          <p:nvPr>
            <p:ph type="sldNum" sz="quarter" idx="10"/>
          </p:nvPr>
        </p:nvSpPr>
        <p:spPr/>
        <p:txBody>
          <a:bodyPr/>
          <a:lstStyle/>
          <a:p>
            <a:fld id="{DDD4000A-37E1-4D72-B31A-77993FD77D47}" type="slidenum">
              <a:rPr lang="cs-CZ" smtClean="0"/>
              <a:pPr/>
              <a:t>16</a:t>
            </a:fld>
            <a:endParaRPr lang="cs-CZ"/>
          </a:p>
        </p:txBody>
      </p:sp>
    </p:spTree>
    <p:extLst>
      <p:ext uri="{BB962C8B-B14F-4D97-AF65-F5344CB8AC3E}">
        <p14:creationId xmlns:p14="http://schemas.microsoft.com/office/powerpoint/2010/main" val="203500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6626-6B0A-881A-D934-762B656C1B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065CFE4-5055-0E18-2B19-3454D70F35F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6AE6A57-8BBD-A1ED-9C2A-7B3D72B7A14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546850B-8CA8-B03C-6035-4E4DE168A41C}"/>
              </a:ext>
            </a:extLst>
          </p:cNvPr>
          <p:cNvSpPr>
            <a:spLocks noGrp="1"/>
          </p:cNvSpPr>
          <p:nvPr>
            <p:ph type="sldNum" sz="quarter" idx="10"/>
          </p:nvPr>
        </p:nvSpPr>
        <p:spPr/>
        <p:txBody>
          <a:bodyPr/>
          <a:lstStyle/>
          <a:p>
            <a:fld id="{DDD4000A-37E1-4D72-B31A-77993FD77D47}" type="slidenum">
              <a:rPr lang="cs-CZ" smtClean="0"/>
              <a:pPr/>
              <a:t>17</a:t>
            </a:fld>
            <a:endParaRPr lang="cs-CZ"/>
          </a:p>
        </p:txBody>
      </p:sp>
    </p:spTree>
    <p:extLst>
      <p:ext uri="{BB962C8B-B14F-4D97-AF65-F5344CB8AC3E}">
        <p14:creationId xmlns:p14="http://schemas.microsoft.com/office/powerpoint/2010/main" val="325815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58645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D7ED-85B6-5926-AE78-15902E14D39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DB7AAD-7D30-A3A2-5D9D-DD2ADAD972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8124A40-B610-C2E8-4682-B2C382388F4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E8BBB7D-3E62-B0E0-8BDC-001ABD781B1B}"/>
              </a:ext>
            </a:extLst>
          </p:cNvPr>
          <p:cNvSpPr>
            <a:spLocks noGrp="1"/>
          </p:cNvSpPr>
          <p:nvPr>
            <p:ph type="sldNum" sz="quarter" idx="10"/>
          </p:nvPr>
        </p:nvSpPr>
        <p:spPr/>
        <p:txBody>
          <a:bodyPr/>
          <a:lstStyle/>
          <a:p>
            <a:fld id="{DDD4000A-37E1-4D72-B31A-77993FD77D47}" type="slidenum">
              <a:rPr lang="cs-CZ" smtClean="0"/>
              <a:pPr/>
              <a:t>19</a:t>
            </a:fld>
            <a:endParaRPr lang="cs-CZ"/>
          </a:p>
        </p:txBody>
      </p:sp>
    </p:spTree>
    <p:extLst>
      <p:ext uri="{BB962C8B-B14F-4D97-AF65-F5344CB8AC3E}">
        <p14:creationId xmlns:p14="http://schemas.microsoft.com/office/powerpoint/2010/main" val="401317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noProof="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14904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2BD9-664D-8EF6-8D57-369CE3B7257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93F8A1F-2587-A596-ACC5-23EF93D74DF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DBE9C3-F8FA-D2C2-919F-527E48EEE95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CAFB7F64-DC49-A182-3F37-A9394E4F0541}"/>
              </a:ext>
            </a:extLst>
          </p:cNvPr>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95622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F022-6A64-2437-4594-C0C92D932DA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47BB6E1-DCD7-EFBD-1C90-F2991E8E5EC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4636012-D5FC-50D2-DDC8-387D72C95AC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42429CC-5D4F-8A30-2702-005A3F7D0F42}"/>
              </a:ext>
            </a:extLst>
          </p:cNvPr>
          <p:cNvSpPr>
            <a:spLocks noGrp="1"/>
          </p:cNvSpPr>
          <p:nvPr>
            <p:ph type="sldNum" sz="quarter" idx="10"/>
          </p:nvPr>
        </p:nvSpPr>
        <p:spPr/>
        <p:txBody>
          <a:bodyPr/>
          <a:lstStyle/>
          <a:p>
            <a:fld id="{DDD4000A-37E1-4D72-B31A-77993FD77D47}" type="slidenum">
              <a:rPr lang="cs-CZ" smtClean="0"/>
              <a:pPr/>
              <a:t>21</a:t>
            </a:fld>
            <a:endParaRPr lang="cs-CZ"/>
          </a:p>
        </p:txBody>
      </p:sp>
    </p:spTree>
    <p:extLst>
      <p:ext uri="{BB962C8B-B14F-4D97-AF65-F5344CB8AC3E}">
        <p14:creationId xmlns:p14="http://schemas.microsoft.com/office/powerpoint/2010/main" val="2974463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C0F1E-DA9F-E76A-5821-EB58E983601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A4F9121-A4EF-56EC-E5FF-90A311EE92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8DF1A5F-92E6-755B-3B07-AE32FB456881}"/>
              </a:ext>
            </a:extLst>
          </p:cNvPr>
          <p:cNvSpPr>
            <a:spLocks noGrp="1"/>
          </p:cNvSpPr>
          <p:nvPr>
            <p:ph type="body" idx="1"/>
          </p:nvPr>
        </p:nvSpPr>
        <p:spPr/>
        <p:txBody>
          <a:bodyPr/>
          <a:lstStyle/>
          <a:p>
            <a:endParaRPr lang="cs-CZ" baseline="0" dirty="0"/>
          </a:p>
        </p:txBody>
      </p:sp>
      <p:sp>
        <p:nvSpPr>
          <p:cNvPr id="4" name="Zástupný symbol pro číslo snímku 3">
            <a:extLst>
              <a:ext uri="{FF2B5EF4-FFF2-40B4-BE49-F238E27FC236}">
                <a16:creationId xmlns:a16="http://schemas.microsoft.com/office/drawing/2014/main" id="{F85DDA4E-99EC-D9A1-8019-05C8A7D2FB0E}"/>
              </a:ext>
            </a:extLst>
          </p:cNvPr>
          <p:cNvSpPr>
            <a:spLocks noGrp="1"/>
          </p:cNvSpPr>
          <p:nvPr>
            <p:ph type="sldNum" sz="quarter" idx="10"/>
          </p:nvPr>
        </p:nvSpPr>
        <p:spPr/>
        <p:txBody>
          <a:bodyPr/>
          <a:lstStyle/>
          <a:p>
            <a:fld id="{DDD4000A-37E1-4D72-B31A-77993FD77D47}" type="slidenum">
              <a:rPr lang="cs-CZ" smtClean="0"/>
              <a:pPr/>
              <a:t>22</a:t>
            </a:fld>
            <a:endParaRPr lang="cs-CZ"/>
          </a:p>
        </p:txBody>
      </p:sp>
    </p:spTree>
    <p:extLst>
      <p:ext uri="{BB962C8B-B14F-4D97-AF65-F5344CB8AC3E}">
        <p14:creationId xmlns:p14="http://schemas.microsoft.com/office/powerpoint/2010/main" val="152461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B467-33C3-B604-9BA9-4C9A4CB9B42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B3EC267-36B9-E6B9-BFAC-824DFB0F628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7DCE034-BDA0-4741-4ECC-2791EC1E081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3B8D2F1-562B-E65C-2BD9-D587CBBA2BF3}"/>
              </a:ext>
            </a:extLst>
          </p:cNvPr>
          <p:cNvSpPr>
            <a:spLocks noGrp="1"/>
          </p:cNvSpPr>
          <p:nvPr>
            <p:ph type="sldNum" sz="quarter" idx="10"/>
          </p:nvPr>
        </p:nvSpPr>
        <p:spPr/>
        <p:txBody>
          <a:bodyPr/>
          <a:lstStyle/>
          <a:p>
            <a:fld id="{DDD4000A-37E1-4D72-B31A-77993FD77D47}" type="slidenum">
              <a:rPr lang="cs-CZ" smtClean="0"/>
              <a:pPr/>
              <a:t>23</a:t>
            </a:fld>
            <a:endParaRPr lang="cs-CZ"/>
          </a:p>
        </p:txBody>
      </p:sp>
    </p:spTree>
    <p:extLst>
      <p:ext uri="{BB962C8B-B14F-4D97-AF65-F5344CB8AC3E}">
        <p14:creationId xmlns:p14="http://schemas.microsoft.com/office/powerpoint/2010/main" val="262975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5FF52-8FE7-A8FB-20F4-22FC9615AE5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E3F0286-94AC-3AE0-38CB-D3DCCC0DFC2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6D6926-483E-380B-F180-CBE3887D45EE}"/>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82C7B8E7-654B-B41D-C8E9-4B8F60754F8C}"/>
              </a:ext>
            </a:extLst>
          </p:cNvPr>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975425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25</a:t>
            </a:fld>
            <a:endParaRPr lang="cs-CZ"/>
          </a:p>
        </p:txBody>
      </p:sp>
    </p:spTree>
    <p:extLst>
      <p:ext uri="{BB962C8B-B14F-4D97-AF65-F5344CB8AC3E}">
        <p14:creationId xmlns:p14="http://schemas.microsoft.com/office/powerpoint/2010/main" val="1545175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26</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27</a:t>
            </a:fld>
            <a:endParaRPr lang="cs-CZ"/>
          </a:p>
        </p:txBody>
      </p:sp>
    </p:spTree>
    <p:extLst>
      <p:ext uri="{BB962C8B-B14F-4D97-AF65-F5344CB8AC3E}">
        <p14:creationId xmlns:p14="http://schemas.microsoft.com/office/powerpoint/2010/main" val="139541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28</a:t>
            </a:fld>
            <a:endParaRPr lang="cs-CZ"/>
          </a:p>
        </p:txBody>
      </p:sp>
    </p:spTree>
    <p:extLst>
      <p:ext uri="{BB962C8B-B14F-4D97-AF65-F5344CB8AC3E}">
        <p14:creationId xmlns:p14="http://schemas.microsoft.com/office/powerpoint/2010/main" val="4030856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29</a:t>
            </a:fld>
            <a:endParaRPr lang="cs-CZ"/>
          </a:p>
        </p:txBody>
      </p:sp>
    </p:spTree>
    <p:extLst>
      <p:ext uri="{BB962C8B-B14F-4D97-AF65-F5344CB8AC3E}">
        <p14:creationId xmlns:p14="http://schemas.microsoft.com/office/powerpoint/2010/main" val="566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30</a:t>
            </a:fld>
            <a:endParaRPr lang="cs-CZ"/>
          </a:p>
        </p:txBody>
      </p:sp>
    </p:spTree>
    <p:extLst>
      <p:ext uri="{BB962C8B-B14F-4D97-AF65-F5344CB8AC3E}">
        <p14:creationId xmlns:p14="http://schemas.microsoft.com/office/powerpoint/2010/main" val="2726369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31</a:t>
            </a:fld>
            <a:endParaRPr lang="cs-CZ"/>
          </a:p>
        </p:txBody>
      </p:sp>
    </p:spTree>
    <p:extLst>
      <p:ext uri="{BB962C8B-B14F-4D97-AF65-F5344CB8AC3E}">
        <p14:creationId xmlns:p14="http://schemas.microsoft.com/office/powerpoint/2010/main" val="3197177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32</a:t>
            </a:fld>
            <a:endParaRPr lang="cs-CZ"/>
          </a:p>
        </p:txBody>
      </p:sp>
    </p:spTree>
    <p:extLst>
      <p:ext uri="{BB962C8B-B14F-4D97-AF65-F5344CB8AC3E}">
        <p14:creationId xmlns:p14="http://schemas.microsoft.com/office/powerpoint/2010/main" val="2505231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33</a:t>
            </a:fld>
            <a:endParaRPr lang="cs-CZ"/>
          </a:p>
        </p:txBody>
      </p:sp>
    </p:spTree>
    <p:extLst>
      <p:ext uri="{BB962C8B-B14F-4D97-AF65-F5344CB8AC3E}">
        <p14:creationId xmlns:p14="http://schemas.microsoft.com/office/powerpoint/2010/main" val="2741847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34</a:t>
            </a:fld>
            <a:endParaRPr lang="cs-CZ"/>
          </a:p>
        </p:txBody>
      </p:sp>
    </p:spTree>
    <p:extLst>
      <p:ext uri="{BB962C8B-B14F-4D97-AF65-F5344CB8AC3E}">
        <p14:creationId xmlns:p14="http://schemas.microsoft.com/office/powerpoint/2010/main" val="1741275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35</a:t>
            </a:fld>
            <a:endParaRPr lang="cs-CZ"/>
          </a:p>
        </p:txBody>
      </p:sp>
    </p:spTree>
    <p:extLst>
      <p:ext uri="{BB962C8B-B14F-4D97-AF65-F5344CB8AC3E}">
        <p14:creationId xmlns:p14="http://schemas.microsoft.com/office/powerpoint/2010/main" val="3408426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36</a:t>
            </a:fld>
            <a:endParaRPr lang="cs-CZ"/>
          </a:p>
        </p:txBody>
      </p:sp>
    </p:spTree>
    <p:extLst>
      <p:ext uri="{BB962C8B-B14F-4D97-AF65-F5344CB8AC3E}">
        <p14:creationId xmlns:p14="http://schemas.microsoft.com/office/powerpoint/2010/main" val="120399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37</a:t>
            </a:fld>
            <a:endParaRPr lang="cs-CZ"/>
          </a:p>
        </p:txBody>
      </p:sp>
    </p:spTree>
    <p:extLst>
      <p:ext uri="{BB962C8B-B14F-4D97-AF65-F5344CB8AC3E}">
        <p14:creationId xmlns:p14="http://schemas.microsoft.com/office/powerpoint/2010/main" val="3171021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38</a:t>
            </a:fld>
            <a:endParaRPr lang="cs-CZ"/>
          </a:p>
        </p:txBody>
      </p:sp>
    </p:spTree>
    <p:extLst>
      <p:ext uri="{BB962C8B-B14F-4D97-AF65-F5344CB8AC3E}">
        <p14:creationId xmlns:p14="http://schemas.microsoft.com/office/powerpoint/2010/main" val="3603882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39</a:t>
            </a:fld>
            <a:endParaRPr lang="cs-CZ"/>
          </a:p>
        </p:txBody>
      </p:sp>
    </p:spTree>
    <p:extLst>
      <p:ext uri="{BB962C8B-B14F-4D97-AF65-F5344CB8AC3E}">
        <p14:creationId xmlns:p14="http://schemas.microsoft.com/office/powerpoint/2010/main" val="145286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a:t>
            </a:fld>
            <a:endParaRPr lang="cs-CZ"/>
          </a:p>
        </p:txBody>
      </p:sp>
    </p:spTree>
    <p:extLst>
      <p:ext uri="{BB962C8B-B14F-4D97-AF65-F5344CB8AC3E}">
        <p14:creationId xmlns:p14="http://schemas.microsoft.com/office/powerpoint/2010/main" val="71374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5</a:t>
            </a:fld>
            <a:endParaRPr lang="cs-CZ"/>
          </a:p>
        </p:txBody>
      </p:sp>
    </p:spTree>
    <p:extLst>
      <p:ext uri="{BB962C8B-B14F-4D97-AF65-F5344CB8AC3E}">
        <p14:creationId xmlns:p14="http://schemas.microsoft.com/office/powerpoint/2010/main" val="6684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6</a:t>
            </a:fld>
            <a:endParaRPr lang="cs-CZ"/>
          </a:p>
        </p:txBody>
      </p:sp>
    </p:spTree>
    <p:extLst>
      <p:ext uri="{BB962C8B-B14F-4D97-AF65-F5344CB8AC3E}">
        <p14:creationId xmlns:p14="http://schemas.microsoft.com/office/powerpoint/2010/main" val="319329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7</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8</a:t>
            </a:fld>
            <a:endParaRPr lang="cs-CZ"/>
          </a:p>
        </p:txBody>
      </p:sp>
    </p:spTree>
    <p:extLst>
      <p:ext uri="{BB962C8B-B14F-4D97-AF65-F5344CB8AC3E}">
        <p14:creationId xmlns:p14="http://schemas.microsoft.com/office/powerpoint/2010/main" val="412809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9</a:t>
            </a:fld>
            <a:endParaRPr lang="cs-CZ"/>
          </a:p>
        </p:txBody>
      </p:sp>
    </p:spTree>
    <p:extLst>
      <p:ext uri="{BB962C8B-B14F-4D97-AF65-F5344CB8AC3E}">
        <p14:creationId xmlns:p14="http://schemas.microsoft.com/office/powerpoint/2010/main" val="214346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opf/en/file/cul/bcaf4dfe-bd39-4649-b67d-9704556cb4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lu.cz/opf/en/file/cul/c3371cdb-213b-4f3d-a1ab-9163237f0160" TargetMode="External"/><Relationship Id="rId4" Type="http://schemas.openxmlformats.org/officeDocument/2006/relationships/hyperlink" Target="https://www.slu.cz/opf/en/file/cul/35fc9d24-4439-4078-b902-082c0624f21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lu.cz/opf/en/file/cul/c3371cdb-213b-4f3d-a1ab-9163237f016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aleckova@opf.slu.cz"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232248"/>
          </a:xfrm>
          <a:prstGeom prst="rect">
            <a:avLst/>
          </a:prstGeom>
        </p:spPr>
        <p:txBody>
          <a:bodyPr anchor="t">
            <a:normAutofit/>
          </a:bodyPr>
          <a:lstStyle/>
          <a:p>
            <a:r>
              <a:rPr lang="en-GB" sz="5400" b="1" dirty="0">
                <a:solidFill>
                  <a:schemeClr val="bg1"/>
                </a:solidFill>
                <a:latin typeface="Times New Roman" panose="02020603050405020304" pitchFamily="18" charset="0"/>
                <a:cs typeface="Times New Roman" panose="02020603050405020304" pitchFamily="18" charset="0"/>
              </a:rPr>
              <a:t>Master thesis seminar</a:t>
            </a:r>
            <a:r>
              <a:rPr lang="cs-CZ" sz="5400" b="1" dirty="0">
                <a:solidFill>
                  <a:schemeClr val="bg1"/>
                </a:solidFill>
                <a:latin typeface="Times New Roman" panose="02020603050405020304" pitchFamily="18" charset="0"/>
                <a:cs typeface="Times New Roman" panose="02020603050405020304" pitchFamily="18" charset="0"/>
              </a:rPr>
              <a:t> (3)</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12160" y="4155926"/>
            <a:ext cx="2960111" cy="7200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Tomas </a:t>
            </a:r>
            <a:r>
              <a:rPr lang="cs-CZ" altLang="cs-CZ" sz="1400" b="1" dirty="0" err="1">
                <a:solidFill>
                  <a:srgbClr val="307871"/>
                </a:solidFill>
                <a:latin typeface="Times New Roman" panose="02020603050405020304" pitchFamily="18" charset="0"/>
                <a:cs typeface="Times New Roman" panose="02020603050405020304" pitchFamily="18" charset="0"/>
              </a:rPr>
              <a:t>Prazak</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r>
              <a:rPr lang="en-US" sz="1400" dirty="0">
                <a:solidFill>
                  <a:srgbClr val="307871"/>
                </a:solidFill>
              </a:rPr>
              <a:t>Vice-dean for Science and Research </a:t>
            </a:r>
            <a:br>
              <a:rPr lang="en-US" sz="1400" dirty="0">
                <a:solidFill>
                  <a:srgbClr val="307871"/>
                </a:solidFill>
              </a:rPr>
            </a:br>
            <a:r>
              <a:rPr lang="en-US" sz="1400" dirty="0">
                <a:solidFill>
                  <a:srgbClr val="307871"/>
                </a:solidFill>
              </a:rPr>
              <a:t>Department of Finance and Accounting </a:t>
            </a:r>
            <a:endParaRPr lang="cs-CZ"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Obrázek 5" descr="SLU-znacka-OPF-EN.png"/>
          <p:cNvPicPr>
            <a:picLocks noChangeAspect="1"/>
          </p:cNvPicPr>
          <p:nvPr/>
        </p:nvPicPr>
        <p:blipFill>
          <a:blip r:embed="rId3" cstate="print"/>
          <a:stretch>
            <a:fillRect/>
          </a:stretch>
        </p:blipFill>
        <p:spPr>
          <a:xfrm>
            <a:off x="6948264" y="339502"/>
            <a:ext cx="1776866" cy="1368152"/>
          </a:xfrm>
          <a:prstGeom prst="rect">
            <a:avLst/>
          </a:prstGeom>
        </p:spPr>
      </p:pic>
      <p:sp>
        <p:nvSpPr>
          <p:cNvPr id="3" name="Obdélník 2"/>
          <p:cNvSpPr/>
          <p:nvPr/>
        </p:nvSpPr>
        <p:spPr>
          <a:xfrm>
            <a:off x="1619672" y="3592636"/>
            <a:ext cx="3960440" cy="923330"/>
          </a:xfrm>
          <a:prstGeom prst="rect">
            <a:avLst/>
          </a:prstGeom>
        </p:spPr>
        <p:txBody>
          <a:bodyPr wrap="square">
            <a:spAutoFit/>
          </a:bodyPr>
          <a:lstStyle/>
          <a:p>
            <a:pPr algn="r"/>
            <a:r>
              <a:rPr lang="en-GB" dirty="0">
                <a:solidFill>
                  <a:schemeClr val="bg1"/>
                </a:solidFill>
              </a:rPr>
              <a:t>Information about description of FT</a:t>
            </a:r>
          </a:p>
          <a:p>
            <a:pPr algn="r"/>
            <a:r>
              <a:rPr lang="en-US" dirty="0">
                <a:solidFill>
                  <a:schemeClr val="bg1"/>
                </a:solidFill>
              </a:rPr>
              <a:t>IS </a:t>
            </a:r>
            <a:r>
              <a:rPr lang="en-US" dirty="0" err="1">
                <a:solidFill>
                  <a:schemeClr val="bg1"/>
                </a:solidFill>
              </a:rPr>
              <a:t>Tematikon</a:t>
            </a:r>
            <a:r>
              <a:rPr lang="en-US" dirty="0">
                <a:solidFill>
                  <a:schemeClr val="bg1"/>
                </a:solidFill>
              </a:rPr>
              <a:t> explanation</a:t>
            </a:r>
          </a:p>
          <a:p>
            <a:pPr algn="r"/>
            <a:r>
              <a:rPr lang="cs-CZ" dirty="0" err="1">
                <a:solidFill>
                  <a:schemeClr val="bg1"/>
                </a:solidFill>
              </a:rPr>
              <a:t>Cooperation</a:t>
            </a:r>
            <a:r>
              <a:rPr lang="cs-CZ" dirty="0">
                <a:solidFill>
                  <a:schemeClr val="bg1"/>
                </a:solidFill>
              </a:rPr>
              <a:t> </a:t>
            </a:r>
            <a:r>
              <a:rPr lang="cs-CZ" dirty="0" err="1">
                <a:solidFill>
                  <a:schemeClr val="bg1"/>
                </a:solidFill>
              </a:rPr>
              <a:t>with</a:t>
            </a:r>
            <a:r>
              <a:rPr lang="cs-CZ" dirty="0">
                <a:solidFill>
                  <a:schemeClr val="bg1"/>
                </a:solidFill>
              </a:rPr>
              <a:t> supervisor</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Title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Methods of evaluating the efficiency of the company</a:t>
            </a:r>
          </a:p>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aim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is to evaluate the economic efficiency of the selected company. The annual reports of </a:t>
            </a:r>
            <a:r>
              <a:rPr lang="cs-CZ" sz="2000" dirty="0">
                <a:solidFill>
                  <a:srgbClr val="002060"/>
                </a:solidFill>
                <a:latin typeface="Times New Roman" panose="02020603050405020304" pitchFamily="18" charset="0"/>
                <a:cs typeface="Times New Roman" panose="02020603050405020304" pitchFamily="18" charset="0"/>
              </a:rPr>
              <a:t>FIRM</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industry values available at the porta</a:t>
            </a:r>
            <a:r>
              <a:rPr lang="cs-CZ" sz="2000" dirty="0">
                <a:solidFill>
                  <a:srgbClr val="002060"/>
                </a:solidFill>
                <a:latin typeface="Times New Roman" panose="02020603050405020304" pitchFamily="18" charset="0"/>
                <a:cs typeface="Times New Roman" panose="02020603050405020304" pitchFamily="18" charset="0"/>
              </a:rPr>
              <a:t>l</a:t>
            </a:r>
            <a:r>
              <a:rPr lang="en-US" sz="2000" dirty="0">
                <a:solidFill>
                  <a:srgbClr val="002060"/>
                </a:solidFill>
                <a:latin typeface="Times New Roman" panose="02020603050405020304" pitchFamily="18" charset="0"/>
                <a:cs typeface="Times New Roman" panose="02020603050405020304" pitchFamily="18" charset="0"/>
              </a:rPr>
              <a:t> of the Ministry of Industry and Trade of the </a:t>
            </a:r>
            <a:r>
              <a:rPr lang="cs-CZ" sz="2000" dirty="0">
                <a:solidFill>
                  <a:srgbClr val="002060"/>
                </a:solidFill>
                <a:latin typeface="Times New Roman" panose="02020603050405020304" pitchFamily="18" charset="0"/>
                <a:cs typeface="Times New Roman" panose="02020603050405020304" pitchFamily="18" charset="0"/>
              </a:rPr>
              <a:t>Czech Republic </a:t>
            </a:r>
            <a:r>
              <a:rPr lang="en-US" sz="2000" dirty="0">
                <a:solidFill>
                  <a:srgbClr val="002060"/>
                </a:solidFill>
                <a:latin typeface="Times New Roman" panose="02020603050405020304" pitchFamily="18" charset="0"/>
                <a:cs typeface="Times New Roman" panose="02020603050405020304" pitchFamily="18" charset="0"/>
              </a:rPr>
              <a:t>will be used to prepare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The</a:t>
            </a:r>
            <a:r>
              <a:rPr lang="cs-CZ" sz="2000" dirty="0">
                <a:solidFill>
                  <a:srgbClr val="002060"/>
                </a:solidFill>
                <a:latin typeface="Times New Roman" panose="02020603050405020304" pitchFamily="18" charset="0"/>
                <a:cs typeface="Times New Roman" panose="02020603050405020304" pitchFamily="18" charset="0"/>
              </a:rPr>
              <a:t> data set </a:t>
            </a:r>
            <a:r>
              <a:rPr lang="en-US" sz="2000" dirty="0">
                <a:solidFill>
                  <a:srgbClr val="002060"/>
                </a:solidFill>
                <a:latin typeface="Times New Roman" panose="02020603050405020304" pitchFamily="18" charset="0"/>
                <a:cs typeface="Times New Roman" panose="02020603050405020304" pitchFamily="18" charset="0"/>
              </a:rPr>
              <a:t>will cover the </a:t>
            </a:r>
            <a:r>
              <a:rPr lang="cs-CZ" sz="2000" dirty="0">
                <a:solidFill>
                  <a:srgbClr val="002060"/>
                </a:solidFill>
                <a:latin typeface="Times New Roman" panose="02020603050405020304" pitchFamily="18" charset="0"/>
                <a:cs typeface="Times New Roman" panose="02020603050405020304" pitchFamily="18" charset="0"/>
              </a:rPr>
              <a:t>period 2015-2020. </a:t>
            </a:r>
            <a:r>
              <a:rPr lang="en-US" sz="2000" dirty="0">
                <a:solidFill>
                  <a:srgbClr val="002060"/>
                </a:solidFill>
                <a:latin typeface="Times New Roman" panose="02020603050405020304" pitchFamily="18" charset="0"/>
                <a:cs typeface="Times New Roman" panose="02020603050405020304" pitchFamily="18" charset="0"/>
              </a:rPr>
              <a:t>The introductory part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will describe the methods of evaluating the efficiency of the company. </a:t>
            </a:r>
            <a:r>
              <a:rPr lang="cs-CZ" sz="2000" dirty="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the next </a:t>
            </a:r>
            <a:r>
              <a:rPr lang="cs-CZ" sz="2000" dirty="0">
                <a:solidFill>
                  <a:srgbClr val="002060"/>
                </a:solidFill>
                <a:latin typeface="Times New Roman" panose="02020603050405020304" pitchFamily="18" charset="0"/>
                <a:cs typeface="Times New Roman" panose="02020603050405020304" pitchFamily="18" charset="0"/>
              </a:rPr>
              <a:t>part </a:t>
            </a:r>
            <a:r>
              <a:rPr lang="en-US" sz="2000" dirty="0">
                <a:solidFill>
                  <a:srgbClr val="002060"/>
                </a:solidFill>
                <a:latin typeface="Times New Roman" panose="02020603050405020304" pitchFamily="18" charset="0"/>
                <a:cs typeface="Times New Roman" panose="02020603050405020304" pitchFamily="18" charset="0"/>
              </a:rPr>
              <a:t>of the </a:t>
            </a:r>
            <a:r>
              <a:rPr lang="cs-CZ" sz="2000" dirty="0">
                <a:solidFill>
                  <a:srgbClr val="002060"/>
                </a:solidFill>
                <a:latin typeface="Times New Roman" panose="02020603050405020304" pitchFamily="18" charset="0"/>
                <a:cs typeface="Times New Roman" panose="02020603050405020304" pitchFamily="18" charset="0"/>
              </a:rPr>
              <a:t>thesis </a:t>
            </a:r>
            <a:r>
              <a:rPr lang="en-US" sz="2000" dirty="0">
                <a:solidFill>
                  <a:srgbClr val="002060"/>
                </a:solidFill>
                <a:latin typeface="Times New Roman" panose="02020603050405020304" pitchFamily="18" charset="0"/>
                <a:cs typeface="Times New Roman" panose="02020603050405020304" pitchFamily="18" charset="0"/>
              </a:rPr>
              <a:t>the literature review regarding the firm‘s efficiency will be presented. Moreover, the financial statements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will be explained.</a:t>
            </a:r>
            <a:r>
              <a:rPr lang="cs-CZ" sz="2000" dirty="0">
                <a:solidFill>
                  <a:srgbClr val="002060"/>
                </a:solidFill>
                <a:latin typeface="Times New Roman" panose="02020603050405020304" pitchFamily="18" charset="0"/>
                <a:cs typeface="Times New Roman" panose="02020603050405020304" pitchFamily="18" charset="0"/>
              </a:rPr>
              <a:t> In </a:t>
            </a:r>
            <a:r>
              <a:rPr lang="en-US" sz="2000" dirty="0">
                <a:solidFill>
                  <a:srgbClr val="002060"/>
                </a:solidFill>
                <a:latin typeface="Times New Roman" panose="02020603050405020304" pitchFamily="18" charset="0"/>
                <a:cs typeface="Times New Roman" panose="02020603050405020304" pitchFamily="18" charset="0"/>
              </a:rPr>
              <a:t>the practical part of the </a:t>
            </a:r>
            <a:r>
              <a:rPr lang="cs-CZ" sz="2000" dirty="0">
                <a:solidFill>
                  <a:srgbClr val="002060"/>
                </a:solidFill>
                <a:latin typeface="Times New Roman" panose="02020603050405020304" pitchFamily="18" charset="0"/>
                <a:cs typeface="Times New Roman" panose="02020603050405020304" pitchFamily="18" charset="0"/>
              </a:rPr>
              <a:t>master thesis </a:t>
            </a:r>
            <a:r>
              <a:rPr lang="en-US" sz="2000" dirty="0">
                <a:solidFill>
                  <a:srgbClr val="002060"/>
                </a:solidFill>
                <a:latin typeface="Times New Roman" panose="02020603050405020304" pitchFamily="18" charset="0"/>
                <a:cs typeface="Times New Roman" panose="02020603050405020304" pitchFamily="18" charset="0"/>
              </a:rPr>
              <a:t>will be evaluated the FIRM. The evaluation will be complemented by the recommendations to improve the firm‘s efficiency. </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62323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en-GB" sz="2000" dirty="0">
                <a:solidFill>
                  <a:srgbClr val="002060"/>
                </a:solidFill>
                <a:latin typeface="Times New Roman" panose="02020603050405020304" pitchFamily="18" charset="0"/>
                <a:cs typeface="Times New Roman" panose="02020603050405020304" pitchFamily="18" charset="0"/>
              </a:rPr>
              <a:t>Setting </a:t>
            </a:r>
            <a:r>
              <a:rPr lang="en-GB" sz="2000" b="1" dirty="0">
                <a:solidFill>
                  <a:srgbClr val="002060"/>
                </a:solidFill>
                <a:latin typeface="Times New Roman" panose="02020603050405020304" pitchFamily="18" charset="0"/>
                <a:cs typeface="Times New Roman" panose="02020603050405020304" pitchFamily="18" charset="0"/>
              </a:rPr>
              <a:t>the aim </a:t>
            </a:r>
            <a:r>
              <a:rPr lang="en-GB" sz="2000" dirty="0">
                <a:solidFill>
                  <a:srgbClr val="002060"/>
                </a:solidFill>
                <a:latin typeface="Times New Roman" panose="02020603050405020304" pitchFamily="18" charset="0"/>
                <a:cs typeface="Times New Roman" panose="02020603050405020304" pitchFamily="18" charset="0"/>
              </a:rPr>
              <a:t>of the master thesis is very important part of the description.</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aim </a:t>
            </a:r>
            <a:r>
              <a:rPr lang="cs-CZ" sz="2000" dirty="0" err="1">
                <a:solidFill>
                  <a:srgbClr val="002060"/>
                </a:solidFill>
                <a:latin typeface="Times New Roman" panose="02020603050405020304" pitchFamily="18" charset="0"/>
                <a:cs typeface="Times New Roman" panose="02020603050405020304" pitchFamily="18" charset="0"/>
              </a:rPr>
              <a:t>is</a:t>
            </a:r>
            <a:r>
              <a:rPr lang="en-US" sz="2000" dirty="0">
                <a:solidFill>
                  <a:srgbClr val="002060"/>
                </a:solidFill>
                <a:latin typeface="Times New Roman" panose="02020603050405020304" pitchFamily="18" charset="0"/>
                <a:cs typeface="Times New Roman" panose="02020603050405020304" pitchFamily="18" charset="0"/>
              </a:rPr>
              <a:t> the answer to the question, ‘What are you doing?’ </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1. You need to clearly describe what your intentions are and what you hope to achieve.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err="1">
                <a:solidFill>
                  <a:srgbClr val="002060"/>
                </a:solidFill>
                <a:latin typeface="Times New Roman" panose="02020603050405020304" pitchFamily="18" charset="0"/>
                <a:cs typeface="Times New Roman" panose="02020603050405020304" pitchFamily="18" charset="0"/>
              </a:rPr>
              <a:t>is</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is</a:t>
            </a:r>
            <a:r>
              <a:rPr lang="en-US"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the</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aim.</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2. Be very explicit. In the opening paragraphs, say, in simple terms, ‘the aim of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a:solidFill>
                  <a:srgbClr val="002060"/>
                </a:solidFill>
                <a:latin typeface="Times New Roman" panose="02020603050405020304" pitchFamily="18" charset="0"/>
                <a:cs typeface="Times New Roman" panose="02020603050405020304" pitchFamily="18" charset="0"/>
              </a:rPr>
              <a:t>e master </a:t>
            </a:r>
            <a:r>
              <a:rPr lang="en-US" sz="1600" dirty="0">
                <a:solidFill>
                  <a:srgbClr val="002060"/>
                </a:solidFill>
                <a:latin typeface="Times New Roman" panose="02020603050405020304" pitchFamily="18" charset="0"/>
                <a:cs typeface="Times New Roman" panose="02020603050405020304" pitchFamily="18" charset="0"/>
              </a:rPr>
              <a:t>thesis is to…’</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07241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Methodology</a:t>
            </a:r>
            <a:r>
              <a:rPr lang="cs-CZ" sz="2000" dirty="0">
                <a:solidFill>
                  <a:srgbClr val="002060"/>
                </a:solidFill>
                <a:latin typeface="Times New Roman" panose="02020603050405020304" pitchFamily="18" charset="0"/>
                <a:cs typeface="Times New Roman" panose="02020603050405020304" pitchFamily="18" charset="0"/>
              </a:rPr>
              <a:t> – </a:t>
            </a:r>
            <a:r>
              <a:rPr lang="cs-CZ" sz="2000" dirty="0" err="1">
                <a:solidFill>
                  <a:srgbClr val="002060"/>
                </a:solidFill>
                <a:latin typeface="Times New Roman" panose="02020603050405020304" pitchFamily="18" charset="0"/>
                <a:cs typeface="Times New Roman" panose="02020603050405020304" pitchFamily="18" charset="0"/>
              </a:rPr>
              <a:t>used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methods</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Data – data </a:t>
            </a:r>
            <a:r>
              <a:rPr lang="cs-CZ" sz="2000" dirty="0" err="1">
                <a:solidFill>
                  <a:srgbClr val="002060"/>
                </a:solidFill>
                <a:latin typeface="Times New Roman" panose="02020603050405020304" pitchFamily="18" charset="0"/>
                <a:cs typeface="Times New Roman" panose="02020603050405020304" pitchFamily="18" charset="0"/>
              </a:rPr>
              <a:t>collection</a:t>
            </a:r>
            <a:r>
              <a:rPr lang="cs-CZ" sz="20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primary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one which is collected for the first time by the researcher</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through direct efforts and experience</a:t>
            </a:r>
            <a:r>
              <a:rPr lang="cs-CZ" sz="1600" dirty="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secondary data </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 data already collected or produced by others</a:t>
            </a:r>
            <a:r>
              <a:rPr lang="cs-CZ" sz="1600" dirty="0">
                <a:solidFill>
                  <a:srgbClr val="002060"/>
                </a:solidFill>
                <a:latin typeface="Times New Roman" panose="02020603050405020304" pitchFamily="18" charset="0"/>
                <a:cs typeface="Times New Roman" panose="02020603050405020304" pitchFamily="18" charset="0"/>
              </a:rPr>
              <a:t>.</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en-US" sz="16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278182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12968" cy="3543698"/>
          </a:xfrm>
          <a:prstGeom prst="rect">
            <a:avLst/>
          </a:prstGeom>
        </p:spPr>
        <p:txBody>
          <a:bodyPr>
            <a:noAutofit/>
          </a:bodyPr>
          <a:lstStyle/>
          <a:p>
            <a:pPr marL="88900" indent="363538">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T</a:t>
            </a:r>
            <a:r>
              <a:rPr lang="en-US" sz="2200" dirty="0">
                <a:solidFill>
                  <a:srgbClr val="002060"/>
                </a:solidFill>
                <a:latin typeface="Times New Roman" panose="02020603050405020304" pitchFamily="18" charset="0"/>
                <a:cs typeface="Times New Roman" panose="02020603050405020304" pitchFamily="18" charset="0"/>
              </a:rPr>
              <a:t>he minimum is 7 sources of literature</a:t>
            </a:r>
            <a:r>
              <a:rPr lang="cs-CZ" sz="2200" dirty="0">
                <a:solidFill>
                  <a:srgbClr val="002060"/>
                </a:solidFill>
                <a:latin typeface="Times New Roman" panose="02020603050405020304" pitchFamily="18" charset="0"/>
                <a:cs typeface="Times New Roman" panose="02020603050405020304" pitchFamily="18" charset="0"/>
              </a:rPr>
              <a:t> in </a:t>
            </a:r>
            <a:r>
              <a:rPr lang="en-US" sz="2200" dirty="0">
                <a:solidFill>
                  <a:srgbClr val="002060"/>
                </a:solidFill>
                <a:latin typeface="Times New Roman" panose="02020603050405020304" pitchFamily="18" charset="0"/>
                <a:cs typeface="Times New Roman" panose="02020603050405020304" pitchFamily="18" charset="0"/>
              </a:rPr>
              <a:t>the description of FT</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Everything must be according</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to the citation standard</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Literature in the description</a:t>
            </a:r>
          </a:p>
        </p:txBody>
      </p:sp>
    </p:spTree>
    <p:extLst>
      <p:ext uri="{BB962C8B-B14F-4D97-AF65-F5344CB8AC3E}">
        <p14:creationId xmlns:p14="http://schemas.microsoft.com/office/powerpoint/2010/main" val="50861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657" y="1100166"/>
            <a:ext cx="9024597" cy="4032448"/>
          </a:xfrm>
          <a:prstGeom prst="rect">
            <a:avLst/>
          </a:prstGeom>
        </p:spPr>
        <p:txBody>
          <a:bodyPr>
            <a:noAutofit/>
          </a:bodyPr>
          <a:lstStyle/>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[1] FORET,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400" dirty="0">
                <a:solidFill>
                  <a:srgbClr val="002060"/>
                </a:solidFill>
                <a:latin typeface="Times New Roman" panose="02020603050405020304" pitchFamily="18" charset="0"/>
                <a:cs typeface="Times New Roman" panose="02020603050405020304" pitchFamily="18" charset="0"/>
              </a:rPr>
              <a:t>. Brno: Computer Press</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978-80-251-2183-2.</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7. </a:t>
            </a:r>
            <a:r>
              <a:rPr lang="en-US" sz="1400" i="1" dirty="0">
                <a:solidFill>
                  <a:srgbClr val="002060"/>
                </a:solidFill>
                <a:latin typeface="Times New Roman" panose="02020603050405020304" pitchFamily="18" charset="0"/>
                <a:cs typeface="Times New Roman" panose="02020603050405020304" pitchFamily="18" charset="0"/>
              </a:rPr>
              <a:t>Statistics  for  Economists</a:t>
            </a:r>
            <a:r>
              <a:rPr lang="en-US" sz="1400" dirty="0">
                <a:solidFill>
                  <a:srgbClr val="002060"/>
                </a:solidFill>
                <a:latin typeface="Times New Roman" panose="02020603050405020304" pitchFamily="18" charset="0"/>
                <a:cs typeface="Times New Roman" panose="02020603050405020304" pitchFamily="18" charset="0"/>
              </a:rPr>
              <a:t>. 8</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Prague: Professional Publishing. ISBN 978-80-86946-43-6.</a:t>
            </a:r>
            <a:endParaRPr lang="cs-CZ"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3</a:t>
            </a:r>
            <a:r>
              <a:rPr lang="en-US" sz="1400" dirty="0">
                <a:solidFill>
                  <a:srgbClr val="002060"/>
                </a:solidFill>
                <a:latin typeface="Times New Roman" panose="02020603050405020304" pitchFamily="18" charset="0"/>
                <a:cs typeface="Times New Roman" panose="02020603050405020304" pitchFamily="18" charset="0"/>
              </a:rPr>
              <a:t>] JOBBER, D., 201</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400" dirty="0">
                <a:solidFill>
                  <a:srgbClr val="002060"/>
                </a:solidFill>
                <a:latin typeface="Times New Roman" panose="02020603050405020304" pitchFamily="18" charset="0"/>
                <a:cs typeface="Times New Roman" panose="02020603050405020304" pitchFamily="18" charset="0"/>
              </a:rPr>
              <a:t>. 6</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London: McGraw-Hill Education. ISBN 978-0-07-712330-7.</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4</a:t>
            </a:r>
            <a:r>
              <a:rPr lang="en-US" sz="1400" dirty="0">
                <a:solidFill>
                  <a:srgbClr val="002060"/>
                </a:solidFill>
                <a:latin typeface="Times New Roman" panose="02020603050405020304" pitchFamily="18" charset="0"/>
                <a:cs typeface="Times New Roman" panose="02020603050405020304" pitchFamily="18" charset="0"/>
              </a:rPr>
              <a:t>] KLUSOŇ, V., </a:t>
            </a:r>
            <a:r>
              <a:rPr lang="cs-CZ" sz="1400" dirty="0">
                <a:solidFill>
                  <a:srgbClr val="002060"/>
                </a:solidFill>
                <a:latin typeface="Times New Roman" panose="02020603050405020304" pitchFamily="18" charset="0"/>
                <a:cs typeface="Times New Roman" panose="02020603050405020304" pitchFamily="18" charset="0"/>
              </a:rPr>
              <a:t>2019</a:t>
            </a:r>
            <a:r>
              <a:rPr lang="en-US" sz="14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400" i="1" dirty="0">
                <a:solidFill>
                  <a:srgbClr val="002060"/>
                </a:solidFill>
                <a:latin typeface="Times New Roman" panose="02020603050405020304" pitchFamily="18" charset="0"/>
                <a:cs typeface="Times New Roman" panose="02020603050405020304" pitchFamily="18" charset="0"/>
              </a:rPr>
              <a:t>Political Economy</a:t>
            </a: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47</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(6), 797-810. ISSN 0032-3233</a:t>
            </a:r>
            <a:r>
              <a:rPr lang="cs-CZ"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400" dirty="0">
                <a:solidFill>
                  <a:srgbClr val="002060"/>
                </a:solidFill>
                <a:latin typeface="Times New Roman" panose="02020603050405020304" pitchFamily="18" charset="0"/>
                <a:cs typeface="Times New Roman" panose="02020603050405020304" pitchFamily="18" charset="0"/>
              </a:rPr>
              <a:t>8</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978-80-247-3527-6.</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6</a:t>
            </a:r>
            <a:r>
              <a:rPr lang="en-US" sz="1400" dirty="0">
                <a:solidFill>
                  <a:srgbClr val="002060"/>
                </a:solidFill>
                <a:latin typeface="Times New Roman" panose="02020603050405020304" pitchFamily="18" charset="0"/>
                <a:cs typeface="Times New Roman" panose="02020603050405020304" pitchFamily="18" charset="0"/>
              </a:rPr>
              <a:t>] VAŠTÍKOVÁ,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978-80-247-2721-9.</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7</a:t>
            </a:r>
            <a:r>
              <a:rPr lang="en-US" sz="1400" dirty="0">
                <a:solidFill>
                  <a:srgbClr val="002060"/>
                </a:solidFill>
                <a:latin typeface="Times New Roman" panose="02020603050405020304" pitchFamily="18" charset="0"/>
                <a:cs typeface="Times New Roman" panose="02020603050405020304" pitchFamily="18" charset="0"/>
              </a:rPr>
              <a:t>] VYSEKALOVÁ, J., 20</a:t>
            </a:r>
            <a:r>
              <a:rPr lang="cs-CZ" sz="1400" dirty="0">
                <a:solidFill>
                  <a:srgbClr val="002060"/>
                </a:solidFill>
                <a:latin typeface="Times New Roman" panose="02020603050405020304" pitchFamily="18" charset="0"/>
                <a:cs typeface="Times New Roman" panose="02020603050405020304" pitchFamily="18" charset="0"/>
              </a:rPr>
              <a:t>17</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978-80-247-3528-3.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Literature</a:t>
            </a:r>
            <a:endParaRPr lang="en-US" sz="2800" b="1" dirty="0"/>
          </a:p>
        </p:txBody>
      </p:sp>
    </p:spTree>
    <p:extLst>
      <p:ext uri="{BB962C8B-B14F-4D97-AF65-F5344CB8AC3E}">
        <p14:creationId xmlns:p14="http://schemas.microsoft.com/office/powerpoint/2010/main" val="88176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US" sz="2800" b="1" dirty="0"/>
              <a:t>Topic Selection in </a:t>
            </a:r>
            <a:r>
              <a:rPr lang="en-US" sz="2800" b="1" dirty="0" err="1"/>
              <a:t>Tematikon</a:t>
            </a:r>
            <a:endParaRPr lang="en-GB" sz="2800" b="1" dirty="0"/>
          </a:p>
        </p:txBody>
      </p:sp>
    </p:spTree>
    <p:extLst>
      <p:ext uri="{BB962C8B-B14F-4D97-AF65-F5344CB8AC3E}">
        <p14:creationId xmlns:p14="http://schemas.microsoft.com/office/powerpoint/2010/main" val="411032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83DE4-04CC-E8C9-F9D5-CB98A270A1B2}"/>
            </a:ext>
          </a:extLst>
        </p:cNvPr>
        <p:cNvGrpSpPr/>
        <p:nvPr/>
      </p:nvGrpSpPr>
      <p:grpSpPr>
        <a:xfrm>
          <a:off x="0" y="0"/>
          <a:ext cx="0" cy="0"/>
          <a:chOff x="0" y="0"/>
          <a:chExt cx="0" cy="0"/>
        </a:xfrm>
      </p:grpSpPr>
      <p:pic>
        <p:nvPicPr>
          <p:cNvPr id="4" name="Obrázek 3" descr="Obsah obrázku text, snímek obrazovky, Písmo, diagram&#10;&#10;Obsah generovaný pomocí AI může být nesprávný.">
            <a:extLst>
              <a:ext uri="{FF2B5EF4-FFF2-40B4-BE49-F238E27FC236}">
                <a16:creationId xmlns:a16="http://schemas.microsoft.com/office/drawing/2014/main" id="{5DC6036B-2010-13B6-CAE2-AD7CF39A4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675327"/>
            <a:ext cx="3545350" cy="4053766"/>
          </a:xfrm>
          <a:prstGeom prst="rect">
            <a:avLst/>
          </a:prstGeom>
        </p:spPr>
      </p:pic>
      <p:sp>
        <p:nvSpPr>
          <p:cNvPr id="6" name="Nadpis 5">
            <a:extLst>
              <a:ext uri="{FF2B5EF4-FFF2-40B4-BE49-F238E27FC236}">
                <a16:creationId xmlns:a16="http://schemas.microsoft.com/office/drawing/2014/main" id="{523C4E2E-58E2-DA79-23DF-6B68C077BFD5}"/>
              </a:ext>
            </a:extLst>
          </p:cNvPr>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sp>
        <p:nvSpPr>
          <p:cNvPr id="7" name="Obdélník 6">
            <a:extLst>
              <a:ext uri="{FF2B5EF4-FFF2-40B4-BE49-F238E27FC236}">
                <a16:creationId xmlns:a16="http://schemas.microsoft.com/office/drawing/2014/main" id="{FFE50B11-AA34-FB37-40BB-F1DD551D0D8B}"/>
              </a:ext>
            </a:extLst>
          </p:cNvPr>
          <p:cNvSpPr/>
          <p:nvPr/>
        </p:nvSpPr>
        <p:spPr>
          <a:xfrm>
            <a:off x="4716016" y="1165846"/>
            <a:ext cx="1021862" cy="841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233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73C94-53E6-BBC5-54E9-098720628F6F}"/>
            </a:ext>
          </a:extLst>
        </p:cNvPr>
        <p:cNvGrpSpPr/>
        <p:nvPr/>
      </p:nvGrpSpPr>
      <p:grpSpPr>
        <a:xfrm>
          <a:off x="0" y="0"/>
          <a:ext cx="0" cy="0"/>
          <a:chOff x="0" y="0"/>
          <a:chExt cx="0" cy="0"/>
        </a:xfrm>
      </p:grpSpPr>
      <p:pic>
        <p:nvPicPr>
          <p:cNvPr id="8" name="Obrázek 7" descr="Obsah obrázku text, diagram, účtenka, Paralelní&#10;&#10;Obsah generovaný pomocí AI může být nesprávný.">
            <a:extLst>
              <a:ext uri="{FF2B5EF4-FFF2-40B4-BE49-F238E27FC236}">
                <a16:creationId xmlns:a16="http://schemas.microsoft.com/office/drawing/2014/main" id="{C12C391F-780B-17DB-E84A-5A533DFE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703189"/>
            <a:ext cx="4150342" cy="4172817"/>
          </a:xfrm>
          <a:prstGeom prst="rect">
            <a:avLst/>
          </a:prstGeom>
        </p:spPr>
      </p:pic>
      <p:sp>
        <p:nvSpPr>
          <p:cNvPr id="6" name="Nadpis 5">
            <a:extLst>
              <a:ext uri="{FF2B5EF4-FFF2-40B4-BE49-F238E27FC236}">
                <a16:creationId xmlns:a16="http://schemas.microsoft.com/office/drawing/2014/main" id="{BC3B0EAF-4AA9-3B55-51D3-2B4726C0E4D8}"/>
              </a:ext>
            </a:extLst>
          </p:cNvPr>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 (</a:t>
            </a:r>
            <a:r>
              <a:rPr lang="cs-CZ" sz="2800" b="1" dirty="0" err="1"/>
              <a:t>winter</a:t>
            </a:r>
            <a:r>
              <a:rPr lang="cs-CZ" sz="2800" b="1" dirty="0"/>
              <a:t>)</a:t>
            </a:r>
            <a:endParaRPr lang="en-US" sz="2800" b="1" dirty="0"/>
          </a:p>
        </p:txBody>
      </p:sp>
      <p:sp>
        <p:nvSpPr>
          <p:cNvPr id="7" name="Obdélník 6">
            <a:extLst>
              <a:ext uri="{FF2B5EF4-FFF2-40B4-BE49-F238E27FC236}">
                <a16:creationId xmlns:a16="http://schemas.microsoft.com/office/drawing/2014/main" id="{53C2750A-BE4D-23E4-50C5-E8D2D9E676EF}"/>
              </a:ext>
            </a:extLst>
          </p:cNvPr>
          <p:cNvSpPr/>
          <p:nvPr/>
        </p:nvSpPr>
        <p:spPr>
          <a:xfrm>
            <a:off x="5004048" y="1419622"/>
            <a:ext cx="936104" cy="684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216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a:t>Topic</a:t>
            </a:r>
            <a:r>
              <a:rPr lang="cs-CZ" dirty="0"/>
              <a:t> </a:t>
            </a:r>
            <a:r>
              <a:rPr lang="cs-CZ" dirty="0" err="1"/>
              <a:t>Selection</a:t>
            </a:r>
            <a:r>
              <a:rPr lang="cs-CZ" dirty="0"/>
              <a:t> - </a:t>
            </a:r>
            <a:r>
              <a:rPr lang="cs-CZ" dirty="0" err="1"/>
              <a:t>overview</a:t>
            </a:r>
            <a:endParaRPr lang="cs-CZ" dirty="0"/>
          </a:p>
        </p:txBody>
      </p:sp>
      <p:pic>
        <p:nvPicPr>
          <p:cNvPr id="4" name="Obrázek 3" descr="Obsah obrázku text, software, Multimediální software, Webová stránka&#10;&#10;Obsah generovaný pomocí AI může být nesprávný.">
            <a:extLst>
              <a:ext uri="{FF2B5EF4-FFF2-40B4-BE49-F238E27FC236}">
                <a16:creationId xmlns:a16="http://schemas.microsoft.com/office/drawing/2014/main" id="{EDA9E4EE-09B7-3584-5B01-6D3DA5A6B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709811"/>
            <a:ext cx="5917455" cy="3723878"/>
          </a:xfrm>
          <a:prstGeom prst="rect">
            <a:avLst/>
          </a:prstGeom>
        </p:spPr>
      </p:pic>
    </p:spTree>
    <p:extLst>
      <p:ext uri="{BB962C8B-B14F-4D97-AF65-F5344CB8AC3E}">
        <p14:creationId xmlns:p14="http://schemas.microsoft.com/office/powerpoint/2010/main" val="347702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53E2-95FC-89D4-5A3F-D0D5108194FF}"/>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28147E1-AFDC-E55B-EB67-2773FE07512F}"/>
              </a:ext>
            </a:extLst>
          </p:cNvPr>
          <p:cNvSpPr>
            <a:spLocks noGrp="1"/>
          </p:cNvSpPr>
          <p:nvPr>
            <p:ph type="title"/>
          </p:nvPr>
        </p:nvSpPr>
        <p:spPr>
          <a:xfrm>
            <a:off x="611560" y="2211710"/>
            <a:ext cx="7632848" cy="507703"/>
          </a:xfrm>
        </p:spPr>
        <p:txBody>
          <a:bodyPr/>
          <a:lstStyle/>
          <a:p>
            <a:pPr algn="ctr"/>
            <a:r>
              <a:rPr lang="en-US" sz="2800" b="1" dirty="0"/>
              <a:t>Log in to the topic</a:t>
            </a:r>
            <a:endParaRPr lang="en-GB" sz="2800" b="1" dirty="0"/>
          </a:p>
        </p:txBody>
      </p:sp>
    </p:spTree>
    <p:extLst>
      <p:ext uri="{BB962C8B-B14F-4D97-AF65-F5344CB8AC3E}">
        <p14:creationId xmlns:p14="http://schemas.microsoft.com/office/powerpoint/2010/main" val="268302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sz="1700" b="1" dirty="0">
                <a:solidFill>
                  <a:srgbClr val="002060"/>
                </a:solidFill>
                <a:latin typeface="Times New Roman" panose="02020603050405020304" pitchFamily="18" charset="0"/>
                <a:cs typeface="Times New Roman" panose="02020603050405020304" pitchFamily="18" charset="0"/>
              </a:rPr>
              <a:t>Dean</a:t>
            </a:r>
            <a:r>
              <a:rPr lang="en-US" sz="1700" b="1" dirty="0">
                <a:solidFill>
                  <a:srgbClr val="002060"/>
                </a:solidFill>
                <a:latin typeface="Times New Roman" panose="02020603050405020304" pitchFamily="18" charset="0"/>
                <a:cs typeface="Times New Roman" panose="02020603050405020304" pitchFamily="18" charset="0"/>
              </a:rPr>
              <a:t>'</a:t>
            </a:r>
            <a:r>
              <a:rPr lang="en-GB" sz="1700" b="1" dirty="0">
                <a:solidFill>
                  <a:srgbClr val="002060"/>
                </a:solidFill>
                <a:latin typeface="Times New Roman" panose="02020603050405020304" pitchFamily="18" charset="0"/>
                <a:cs typeface="Times New Roman" panose="02020603050405020304" pitchFamily="18" charset="0"/>
              </a:rPr>
              <a:t>s Instruction No. </a:t>
            </a:r>
            <a:r>
              <a:rPr lang="cs-CZ" sz="1700" b="1" dirty="0">
                <a:solidFill>
                  <a:srgbClr val="002060"/>
                </a:solidFill>
                <a:latin typeface="Times New Roman" panose="02020603050405020304" pitchFamily="18" charset="0"/>
                <a:cs typeface="Times New Roman" panose="02020603050405020304" pitchFamily="18" charset="0"/>
              </a:rPr>
              <a:t>4</a:t>
            </a:r>
            <a:r>
              <a:rPr lang="en-GB" sz="1700" b="1" dirty="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4 - </a:t>
            </a:r>
            <a:r>
              <a:rPr lang="en-US" sz="1700" b="1" dirty="0">
                <a:solidFill>
                  <a:srgbClr val="002060"/>
                </a:solidFill>
                <a:latin typeface="Times New Roman" panose="02020603050405020304" pitchFamily="18" charset="0"/>
                <a:cs typeface="Times New Roman" panose="02020603050405020304" pitchFamily="18" charset="0"/>
              </a:rPr>
              <a:t>The Implementation Procedure for the Description of</a:t>
            </a:r>
            <a:r>
              <a:rPr lang="cs-CZ" sz="1700" b="1"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the Final Theses</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3"/>
              </a:rPr>
              <a:t>https://www.slu.cz/opf/en/file/cul/bcaf4dfe-bd39-4649-b67d-9704556cb431</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a:t>
            </a:r>
            <a:r>
              <a:rPr lang="cs-CZ" sz="1700" b="1" dirty="0">
                <a:solidFill>
                  <a:srgbClr val="002060"/>
                </a:solidFill>
                <a:latin typeface="Times New Roman" panose="02020603050405020304" pitchFamily="18" charset="0"/>
                <a:cs typeface="Times New Roman" panose="02020603050405020304" pitchFamily="18" charset="0"/>
              </a:rPr>
              <a:t>2</a:t>
            </a:r>
            <a:r>
              <a:rPr lang="en-US" sz="1700" b="1" dirty="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5 -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Theses</a:t>
            </a:r>
            <a:r>
              <a:rPr lang="cs-CZ" sz="1700" b="1" dirty="0">
                <a:solidFill>
                  <a:srgbClr val="002060"/>
                </a:solidFill>
                <a:latin typeface="Times New Roman" panose="02020603050405020304" pitchFamily="18" charset="0"/>
                <a:cs typeface="Times New Roman" panose="02020603050405020304" pitchFamily="18" charset="0"/>
              </a:rPr>
              <a:t> (SFE in </a:t>
            </a:r>
            <a:r>
              <a:rPr lang="cs-CZ" sz="1700" b="1" dirty="0" err="1">
                <a:solidFill>
                  <a:srgbClr val="002060"/>
                </a:solidFill>
                <a:latin typeface="Times New Roman" panose="02020603050405020304" pitchFamily="18" charset="0"/>
                <a:cs typeface="Times New Roman" panose="02020603050405020304" pitchFamily="18" charset="0"/>
              </a:rPr>
              <a:t>winter</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semester</a:t>
            </a:r>
            <a:r>
              <a:rPr lang="cs-CZ" sz="1700" b="1" dirty="0">
                <a:solidFill>
                  <a:srgbClr val="002060"/>
                </a:solidFill>
                <a:latin typeface="Times New Roman" panose="02020603050405020304" pitchFamily="18" charset="0"/>
                <a:cs typeface="Times New Roman" panose="02020603050405020304" pitchFamily="18" charset="0"/>
              </a:rPr>
              <a:t>)</a:t>
            </a: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4"/>
              </a:rPr>
              <a:t>https://www.slu.cz/opf/en/file/cul/35fc9d24-4439-4078-b902-082c0624f215</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a:t>
            </a:r>
            <a:r>
              <a:rPr lang="cs-CZ" sz="1700" b="1" dirty="0">
                <a:solidFill>
                  <a:srgbClr val="002060"/>
                </a:solidFill>
                <a:latin typeface="Times New Roman" panose="02020603050405020304" pitchFamily="18" charset="0"/>
                <a:cs typeface="Times New Roman" panose="02020603050405020304" pitchFamily="18" charset="0"/>
              </a:rPr>
              <a:t>3</a:t>
            </a:r>
            <a:r>
              <a:rPr lang="en-US" sz="1700" b="1" dirty="0">
                <a:solidFill>
                  <a:srgbClr val="002060"/>
                </a:solidFill>
                <a:latin typeface="Times New Roman" panose="02020603050405020304" pitchFamily="18" charset="0"/>
                <a:cs typeface="Times New Roman" panose="02020603050405020304" pitchFamily="18" charset="0"/>
              </a:rPr>
              <a:t>/202</a:t>
            </a:r>
            <a:r>
              <a:rPr lang="cs-CZ" sz="1700" b="1" dirty="0">
                <a:solidFill>
                  <a:srgbClr val="002060"/>
                </a:solidFill>
                <a:latin typeface="Times New Roman" panose="02020603050405020304" pitchFamily="18" charset="0"/>
                <a:cs typeface="Times New Roman" panose="02020603050405020304" pitchFamily="18" charset="0"/>
              </a:rPr>
              <a:t>4</a:t>
            </a:r>
            <a:r>
              <a:rPr lang="en-US" sz="1700" b="1" dirty="0">
                <a:solidFill>
                  <a:srgbClr val="002060"/>
                </a:solidFill>
                <a:latin typeface="Times New Roman" panose="02020603050405020304" pitchFamily="18" charset="0"/>
                <a:cs typeface="Times New Roman" panose="02020603050405020304" pitchFamily="18" charset="0"/>
              </a:rPr>
              <a:t> - Editing, Publishing and Storing Final Theses </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400" b="1" dirty="0">
                <a:solidFill>
                  <a:srgbClr val="002060"/>
                </a:solidFill>
                <a:latin typeface="Times New Roman" panose="02020603050405020304" pitchFamily="18" charset="0"/>
                <a:cs typeface="Times New Roman" panose="02020603050405020304" pitchFamily="18" charset="0"/>
                <a:hlinkClick r:id="rId5"/>
              </a:rPr>
              <a:t>https://www.slu.cz/opf/en/file/cul/c3371cdb-213b-4f3d-a1ab-9163237f0160</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Dean‘s</a:t>
            </a:r>
            <a:r>
              <a:rPr lang="cs-CZ" sz="2800" b="1" dirty="0"/>
              <a:t> </a:t>
            </a:r>
            <a:r>
              <a:rPr lang="cs-CZ" sz="2800" b="1" dirty="0" err="1"/>
              <a:t>instruction</a:t>
            </a:r>
            <a:endParaRPr lang="en-US" sz="2800" b="1" dirty="0"/>
          </a:p>
        </p:txBody>
      </p:sp>
    </p:spTree>
    <p:extLst>
      <p:ext uri="{BB962C8B-B14F-4D97-AF65-F5344CB8AC3E}">
        <p14:creationId xmlns:p14="http://schemas.microsoft.com/office/powerpoint/2010/main" val="121859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C727D-B1F5-B568-160A-59D8598293AB}"/>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C8A2A3DA-61D6-735E-5664-2FB914AE96A0}"/>
              </a:ext>
            </a:extLst>
          </p:cNvPr>
          <p:cNvSpPr>
            <a:spLocks noGrp="1"/>
          </p:cNvSpPr>
          <p:nvPr>
            <p:ph type="title"/>
          </p:nvPr>
        </p:nvSpPr>
        <p:spPr/>
        <p:txBody>
          <a:bodyPr/>
          <a:lstStyle/>
          <a:p>
            <a:r>
              <a:rPr lang="cs-CZ" dirty="0" err="1"/>
              <a:t>Topic</a:t>
            </a:r>
            <a:r>
              <a:rPr lang="cs-CZ" dirty="0"/>
              <a:t> </a:t>
            </a:r>
            <a:r>
              <a:rPr lang="cs-CZ" dirty="0" err="1"/>
              <a:t>Selection</a:t>
            </a:r>
            <a:r>
              <a:rPr lang="cs-CZ" dirty="0"/>
              <a:t> – My </a:t>
            </a:r>
            <a:r>
              <a:rPr lang="cs-CZ" dirty="0" err="1"/>
              <a:t>topics</a:t>
            </a:r>
            <a:endParaRPr lang="cs-CZ" dirty="0"/>
          </a:p>
        </p:txBody>
      </p:sp>
      <p:pic>
        <p:nvPicPr>
          <p:cNvPr id="4" name="Obrázek 3" descr="Obsah obrázku text, software, Multimediální software, Webová stránka&#10;&#10;Obsah generovaný pomocí AI může být nesprávný.">
            <a:extLst>
              <a:ext uri="{FF2B5EF4-FFF2-40B4-BE49-F238E27FC236}">
                <a16:creationId xmlns:a16="http://schemas.microsoft.com/office/drawing/2014/main" id="{8D4E236E-D028-A0EA-1709-74426B779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709811"/>
            <a:ext cx="5917455" cy="3723878"/>
          </a:xfrm>
          <a:prstGeom prst="rect">
            <a:avLst/>
          </a:prstGeom>
        </p:spPr>
      </p:pic>
    </p:spTree>
    <p:extLst>
      <p:ext uri="{BB962C8B-B14F-4D97-AF65-F5344CB8AC3E}">
        <p14:creationId xmlns:p14="http://schemas.microsoft.com/office/powerpoint/2010/main" val="15607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49F9-EB93-F6B1-3B5D-709856E51EE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D273946-89AA-9DBC-6BD6-7BDE12E779D6}"/>
              </a:ext>
            </a:extLst>
          </p:cNvPr>
          <p:cNvSpPr>
            <a:spLocks noGrp="1"/>
          </p:cNvSpPr>
          <p:nvPr>
            <p:ph type="title"/>
          </p:nvPr>
        </p:nvSpPr>
        <p:spPr>
          <a:xfrm>
            <a:off x="611560" y="2211710"/>
            <a:ext cx="7632848" cy="507703"/>
          </a:xfrm>
        </p:spPr>
        <p:txBody>
          <a:bodyPr/>
          <a:lstStyle/>
          <a:p>
            <a:pPr algn="ctr"/>
            <a:r>
              <a:rPr lang="en-US" sz="2800" b="1" dirty="0"/>
              <a:t>Description creation and approval</a:t>
            </a:r>
            <a:endParaRPr lang="en-GB" sz="2800" b="1" dirty="0"/>
          </a:p>
        </p:txBody>
      </p:sp>
    </p:spTree>
    <p:extLst>
      <p:ext uri="{BB962C8B-B14F-4D97-AF65-F5344CB8AC3E}">
        <p14:creationId xmlns:p14="http://schemas.microsoft.com/office/powerpoint/2010/main" val="342771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AFD7-0540-EB39-9B5F-21FF484C2C20}"/>
            </a:ext>
          </a:extLst>
        </p:cNvPr>
        <p:cNvGrpSpPr/>
        <p:nvPr/>
      </p:nvGrpSpPr>
      <p:grpSpPr>
        <a:xfrm>
          <a:off x="0" y="0"/>
          <a:ext cx="0" cy="0"/>
          <a:chOff x="0" y="0"/>
          <a:chExt cx="0" cy="0"/>
        </a:xfrm>
      </p:grpSpPr>
      <p:pic>
        <p:nvPicPr>
          <p:cNvPr id="4" name="Obrázek 3" descr="Obsah obrázku text, snímek obrazovky, Písmo, diagram&#10;&#10;Obsah generovaný pomocí AI může být nesprávný.">
            <a:extLst>
              <a:ext uri="{FF2B5EF4-FFF2-40B4-BE49-F238E27FC236}">
                <a16:creationId xmlns:a16="http://schemas.microsoft.com/office/drawing/2014/main" id="{C486B0D2-FFEA-AD52-06E5-381DB12B6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686411"/>
            <a:ext cx="3545350" cy="4053766"/>
          </a:xfrm>
          <a:prstGeom prst="rect">
            <a:avLst/>
          </a:prstGeom>
        </p:spPr>
      </p:pic>
      <p:sp>
        <p:nvSpPr>
          <p:cNvPr id="6" name="Nadpis 5">
            <a:extLst>
              <a:ext uri="{FF2B5EF4-FFF2-40B4-BE49-F238E27FC236}">
                <a16:creationId xmlns:a16="http://schemas.microsoft.com/office/drawing/2014/main" id="{A525907E-7B8C-AEEC-48AE-9EC32BEC9744}"/>
              </a:ext>
            </a:extLst>
          </p:cNvPr>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 (</a:t>
            </a:r>
            <a:r>
              <a:rPr lang="cs-CZ" sz="2800" b="1" dirty="0" err="1"/>
              <a:t>classic</a:t>
            </a:r>
            <a:r>
              <a:rPr lang="cs-CZ" sz="2800" b="1" dirty="0"/>
              <a:t>)</a:t>
            </a:r>
            <a:endParaRPr lang="en-US" sz="2800" b="1" dirty="0"/>
          </a:p>
        </p:txBody>
      </p:sp>
      <p:sp>
        <p:nvSpPr>
          <p:cNvPr id="7" name="Obdélník 6">
            <a:extLst>
              <a:ext uri="{FF2B5EF4-FFF2-40B4-BE49-F238E27FC236}">
                <a16:creationId xmlns:a16="http://schemas.microsoft.com/office/drawing/2014/main" id="{6D1EC5D5-5B86-4AC8-245F-A3FE251E8C45}"/>
              </a:ext>
            </a:extLst>
          </p:cNvPr>
          <p:cNvSpPr/>
          <p:nvPr/>
        </p:nvSpPr>
        <p:spPr>
          <a:xfrm>
            <a:off x="2555776" y="1995686"/>
            <a:ext cx="1021862" cy="841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319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02D4-93ED-1554-FE09-40929DB272F0}"/>
            </a:ext>
          </a:extLst>
        </p:cNvPr>
        <p:cNvGrpSpPr/>
        <p:nvPr/>
      </p:nvGrpSpPr>
      <p:grpSpPr>
        <a:xfrm>
          <a:off x="0" y="0"/>
          <a:ext cx="0" cy="0"/>
          <a:chOff x="0" y="0"/>
          <a:chExt cx="0" cy="0"/>
        </a:xfrm>
      </p:grpSpPr>
      <p:pic>
        <p:nvPicPr>
          <p:cNvPr id="8" name="Obrázek 7" descr="Obsah obrázku text, diagram, účtenka, Paralelní&#10;&#10;Obsah generovaný pomocí AI může být nesprávný.">
            <a:extLst>
              <a:ext uri="{FF2B5EF4-FFF2-40B4-BE49-F238E27FC236}">
                <a16:creationId xmlns:a16="http://schemas.microsoft.com/office/drawing/2014/main" id="{96E300E0-6ABC-7298-690B-D59678E71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703189"/>
            <a:ext cx="4150342" cy="4172817"/>
          </a:xfrm>
          <a:prstGeom prst="rect">
            <a:avLst/>
          </a:prstGeom>
        </p:spPr>
      </p:pic>
      <p:sp>
        <p:nvSpPr>
          <p:cNvPr id="6" name="Nadpis 5">
            <a:extLst>
              <a:ext uri="{FF2B5EF4-FFF2-40B4-BE49-F238E27FC236}">
                <a16:creationId xmlns:a16="http://schemas.microsoft.com/office/drawing/2014/main" id="{9AE4B166-ADEC-BDAB-7189-F2035DEBF2E1}"/>
              </a:ext>
            </a:extLst>
          </p:cNvPr>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 (</a:t>
            </a:r>
            <a:r>
              <a:rPr lang="cs-CZ" sz="2800" b="1" dirty="0" err="1"/>
              <a:t>winter</a:t>
            </a:r>
            <a:r>
              <a:rPr lang="cs-CZ" sz="2800" b="1" dirty="0"/>
              <a:t>)</a:t>
            </a:r>
            <a:endParaRPr lang="en-US" sz="2800" b="1" dirty="0"/>
          </a:p>
        </p:txBody>
      </p:sp>
      <p:sp>
        <p:nvSpPr>
          <p:cNvPr id="7" name="Obdélník 6">
            <a:extLst>
              <a:ext uri="{FF2B5EF4-FFF2-40B4-BE49-F238E27FC236}">
                <a16:creationId xmlns:a16="http://schemas.microsoft.com/office/drawing/2014/main" id="{04A555C2-68DF-83FA-56AE-93060EBE939A}"/>
              </a:ext>
            </a:extLst>
          </p:cNvPr>
          <p:cNvSpPr/>
          <p:nvPr/>
        </p:nvSpPr>
        <p:spPr>
          <a:xfrm>
            <a:off x="2555776" y="2229258"/>
            <a:ext cx="1008112" cy="774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257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D8E2-4ACA-E452-FF5F-A7591BCF21D9}"/>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09115313-244E-82C2-CBA2-B9429416B095}"/>
              </a:ext>
            </a:extLst>
          </p:cNvPr>
          <p:cNvSpPr>
            <a:spLocks noGrp="1"/>
          </p:cNvSpPr>
          <p:nvPr>
            <p:ph type="title"/>
          </p:nvPr>
        </p:nvSpPr>
        <p:spPr>
          <a:xfrm>
            <a:off x="251520" y="195486"/>
            <a:ext cx="7416824" cy="507703"/>
          </a:xfrm>
        </p:spPr>
        <p:txBody>
          <a:bodyPr/>
          <a:lstStyle/>
          <a:p>
            <a:r>
              <a:rPr lang="cs-CZ" dirty="0"/>
              <a:t>My </a:t>
            </a:r>
            <a:r>
              <a:rPr lang="cs-CZ" dirty="0" err="1"/>
              <a:t>Assignments</a:t>
            </a:r>
            <a:r>
              <a:rPr lang="cs-CZ" dirty="0"/>
              <a:t> – </a:t>
            </a:r>
            <a:r>
              <a:rPr lang="cs-CZ" dirty="0" err="1"/>
              <a:t>Topic</a:t>
            </a:r>
            <a:r>
              <a:rPr lang="cs-CZ" dirty="0"/>
              <a:t> </a:t>
            </a:r>
            <a:r>
              <a:rPr lang="cs-CZ" dirty="0" err="1"/>
              <a:t>specification</a:t>
            </a:r>
            <a:r>
              <a:rPr lang="cs-CZ" dirty="0"/>
              <a:t> </a:t>
            </a:r>
            <a:r>
              <a:rPr lang="cs-CZ" dirty="0" err="1"/>
              <a:t>with</a:t>
            </a:r>
            <a:r>
              <a:rPr lang="cs-CZ" dirty="0"/>
              <a:t> Supervisor </a:t>
            </a:r>
          </a:p>
        </p:txBody>
      </p:sp>
      <p:pic>
        <p:nvPicPr>
          <p:cNvPr id="4" name="Obrázek 3" descr="Obsah obrázku text, software, Multimediální software, Webová stránka&#10;&#10;Obsah generovaný pomocí AI může být nesprávný.">
            <a:extLst>
              <a:ext uri="{FF2B5EF4-FFF2-40B4-BE49-F238E27FC236}">
                <a16:creationId xmlns:a16="http://schemas.microsoft.com/office/drawing/2014/main" id="{A0C0B967-C30B-4443-168E-A8A3A89D4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709811"/>
            <a:ext cx="5917455" cy="3723878"/>
          </a:xfrm>
          <a:prstGeom prst="rect">
            <a:avLst/>
          </a:prstGeom>
        </p:spPr>
      </p:pic>
    </p:spTree>
    <p:extLst>
      <p:ext uri="{BB962C8B-B14F-4D97-AF65-F5344CB8AC3E}">
        <p14:creationId xmlns:p14="http://schemas.microsoft.com/office/powerpoint/2010/main" val="349685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GB" sz="2800" b="1" dirty="0"/>
              <a:t>Approval in IS</a:t>
            </a:r>
          </a:p>
        </p:txBody>
      </p:sp>
    </p:spTree>
    <p:extLst>
      <p:ext uri="{BB962C8B-B14F-4D97-AF65-F5344CB8AC3E}">
        <p14:creationId xmlns:p14="http://schemas.microsoft.com/office/powerpoint/2010/main" val="246600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2339752" y="685586"/>
            <a:ext cx="5275878" cy="4457913"/>
          </a:xfrm>
          <a:prstGeom prst="rect">
            <a:avLst/>
          </a:prstGeom>
        </p:spPr>
      </p:pic>
      <p:cxnSp>
        <p:nvCxnSpPr>
          <p:cNvPr id="8" name="Přímá spojnice se šipkou 7"/>
          <p:cNvCxnSpPr/>
          <p:nvPr/>
        </p:nvCxnSpPr>
        <p:spPr>
          <a:xfrm flipH="1">
            <a:off x="5076056" y="339502"/>
            <a:ext cx="1296144"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Tree>
    <p:extLst>
      <p:ext uri="{BB962C8B-B14F-4D97-AF65-F5344CB8AC3E}">
        <p14:creationId xmlns:p14="http://schemas.microsoft.com/office/powerpoint/2010/main" val="411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2" name="Obrázek 1"/>
          <p:cNvPicPr>
            <a:picLocks noChangeAspect="1"/>
          </p:cNvPicPr>
          <p:nvPr/>
        </p:nvPicPr>
        <p:blipFill>
          <a:blip r:embed="rId3"/>
          <a:stretch>
            <a:fillRect/>
          </a:stretch>
        </p:blipFill>
        <p:spPr>
          <a:xfrm>
            <a:off x="1043608" y="1203598"/>
            <a:ext cx="7141535" cy="3202120"/>
          </a:xfrm>
          <a:prstGeom prst="rect">
            <a:avLst/>
          </a:prstGeom>
        </p:spPr>
      </p:pic>
      <p:cxnSp>
        <p:nvCxnSpPr>
          <p:cNvPr id="8" name="Přímá spojnice se šipkou 7"/>
          <p:cNvCxnSpPr/>
          <p:nvPr/>
        </p:nvCxnSpPr>
        <p:spPr>
          <a:xfrm flipH="1">
            <a:off x="5004048" y="771550"/>
            <a:ext cx="432048" cy="952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0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308267" y="915566"/>
            <a:ext cx="7476955" cy="3892113"/>
          </a:xfrm>
          <a:prstGeom prst="rect">
            <a:avLst/>
          </a:prstGeom>
        </p:spPr>
      </p:pic>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cxnSp>
        <p:nvCxnSpPr>
          <p:cNvPr id="8" name="Přímá spojnice se šipkou 7"/>
          <p:cNvCxnSpPr/>
          <p:nvPr/>
        </p:nvCxnSpPr>
        <p:spPr>
          <a:xfrm flipH="1">
            <a:off x="6529966" y="2893162"/>
            <a:ext cx="1512168" cy="10673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5436096" y="3247236"/>
            <a:ext cx="1656184" cy="1052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948264" y="2220066"/>
            <a:ext cx="2088232" cy="646331"/>
          </a:xfrm>
          <a:prstGeom prst="rect">
            <a:avLst/>
          </a:prstGeom>
          <a:solidFill>
            <a:schemeClr val="tx2">
              <a:lumMod val="75000"/>
            </a:schemeClr>
          </a:solidFill>
        </p:spPr>
        <p:txBody>
          <a:bodyPr wrap="square" rtlCol="0">
            <a:spAutoFit/>
          </a:bodyPr>
          <a:lstStyle/>
          <a:p>
            <a:r>
              <a:rPr lang="en-US" dirty="0">
                <a:solidFill>
                  <a:schemeClr val="bg1"/>
                </a:solidFill>
              </a:rPr>
              <a:t>Select from menu </a:t>
            </a:r>
            <a:endParaRPr lang="cs-CZ" dirty="0">
              <a:solidFill>
                <a:schemeClr val="bg1"/>
              </a:solidFill>
            </a:endParaRPr>
          </a:p>
          <a:p>
            <a:r>
              <a:rPr lang="en-US" dirty="0">
                <a:solidFill>
                  <a:schemeClr val="bg1"/>
                </a:solidFill>
              </a:rPr>
              <a:t>„my topics“</a:t>
            </a:r>
          </a:p>
        </p:txBody>
      </p:sp>
    </p:spTree>
    <p:extLst>
      <p:ext uri="{BB962C8B-B14F-4D97-AF65-F5344CB8AC3E}">
        <p14:creationId xmlns:p14="http://schemas.microsoft.com/office/powerpoint/2010/main" val="33784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0" y="583746"/>
            <a:ext cx="9144000" cy="3976007"/>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7" name="TextovéPole 6"/>
          <p:cNvSpPr txBox="1"/>
          <p:nvPr/>
        </p:nvSpPr>
        <p:spPr>
          <a:xfrm>
            <a:off x="5617018" y="1023648"/>
            <a:ext cx="2376264" cy="923330"/>
          </a:xfrm>
          <a:prstGeom prst="rect">
            <a:avLst/>
          </a:prstGeom>
          <a:solidFill>
            <a:schemeClr val="tx2">
              <a:lumMod val="75000"/>
            </a:schemeClr>
          </a:solidFill>
        </p:spPr>
        <p:txBody>
          <a:bodyPr wrap="square" rtlCol="0">
            <a:spAutoFit/>
          </a:bodyPr>
          <a:lstStyle/>
          <a:p>
            <a:r>
              <a:rPr lang="en-US" dirty="0">
                <a:solidFill>
                  <a:schemeClr val="bg1"/>
                </a:solidFill>
              </a:rPr>
              <a:t>Student can see the topic of the thesis and his/her name</a:t>
            </a:r>
          </a:p>
        </p:txBody>
      </p:sp>
      <p:sp>
        <p:nvSpPr>
          <p:cNvPr id="8" name="Obdélník 7"/>
          <p:cNvSpPr/>
          <p:nvPr/>
        </p:nvSpPr>
        <p:spPr>
          <a:xfrm>
            <a:off x="46040" y="1995685"/>
            <a:ext cx="4370471" cy="1953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1403648" y="1419622"/>
            <a:ext cx="4174282" cy="15841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587687" y="3123723"/>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Now you can click on „display operations“ and after</a:t>
            </a:r>
            <a:r>
              <a:rPr lang="cs-CZ" dirty="0">
                <a:solidFill>
                  <a:schemeClr val="bg1"/>
                </a:solidFill>
              </a:rPr>
              <a:t> </a:t>
            </a:r>
            <a:r>
              <a:rPr lang="en-US" dirty="0">
                <a:solidFill>
                  <a:schemeClr val="bg1"/>
                </a:solidFill>
              </a:rPr>
              <a:t>that you can edit title, content or literature</a:t>
            </a:r>
          </a:p>
        </p:txBody>
      </p:sp>
      <p:cxnSp>
        <p:nvCxnSpPr>
          <p:cNvPr id="11" name="Přímá spojnice se šipkou 10"/>
          <p:cNvCxnSpPr/>
          <p:nvPr/>
        </p:nvCxnSpPr>
        <p:spPr>
          <a:xfrm flipH="1" flipV="1">
            <a:off x="1115616" y="3795886"/>
            <a:ext cx="4392489" cy="665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61665" y="1131590"/>
            <a:ext cx="8342784" cy="3312368"/>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October 3</a:t>
            </a:r>
            <a:r>
              <a:rPr lang="cs-CZ" sz="1800" b="1" dirty="0">
                <a:solidFill>
                  <a:srgbClr val="002060"/>
                </a:solidFill>
                <a:latin typeface="Times New Roman" panose="02020603050405020304" pitchFamily="18" charset="0"/>
                <a:cs typeface="Times New Roman" panose="02020603050405020304" pitchFamily="18" charset="0"/>
              </a:rPr>
              <a:t>1 - </a:t>
            </a:r>
            <a:r>
              <a:rPr lang="cs-CZ" sz="1800" dirty="0" err="1">
                <a:solidFill>
                  <a:srgbClr val="002060"/>
                </a:solidFill>
                <a:latin typeface="Times New Roman" panose="02020603050405020304" pitchFamily="18" charset="0"/>
                <a:cs typeface="Times New Roman" panose="02020603050405020304" pitchFamily="18" charset="0"/>
              </a:rPr>
              <a:t>fi</a:t>
            </a:r>
            <a:r>
              <a:rPr lang="en-US" sz="1800" dirty="0" err="1">
                <a:solidFill>
                  <a:srgbClr val="002060"/>
                </a:solidFill>
                <a:latin typeface="Times New Roman" panose="02020603050405020304" pitchFamily="18" charset="0"/>
                <a:cs typeface="Times New Roman" panose="02020603050405020304" pitchFamily="18" charset="0"/>
              </a:rPr>
              <a:t>lling</a:t>
            </a:r>
            <a:r>
              <a:rPr lang="en-US" sz="1800" dirty="0">
                <a:solidFill>
                  <a:srgbClr val="002060"/>
                </a:solidFill>
                <a:latin typeface="Times New Roman" panose="02020603050405020304" pitchFamily="18" charset="0"/>
                <a:cs typeface="Times New Roman" panose="02020603050405020304" pitchFamily="18" charset="0"/>
              </a:rPr>
              <a:t> in the data for the description of the Master’s thesis in the IS SU</a:t>
            </a:r>
            <a:r>
              <a:rPr lang="cs-CZ" sz="1800" dirty="0">
                <a:solidFill>
                  <a:srgbClr val="002060"/>
                </a:solidFill>
                <a:latin typeface="Times New Roman" panose="02020603050405020304" pitchFamily="18" charset="0"/>
                <a:cs typeface="Times New Roman" panose="02020603050405020304" pitchFamily="18" charset="0"/>
              </a:rPr>
              <a:t>,</a:t>
            </a:r>
            <a:r>
              <a:rPr lang="cs-CZ"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 </a:t>
            </a:r>
            <a:r>
              <a:rPr lang="en-US" sz="1800" dirty="0">
                <a:solidFill>
                  <a:srgbClr val="002060"/>
                </a:solidFill>
                <a:latin typeface="Times New Roman" panose="02020603050405020304" pitchFamily="18" charset="0"/>
                <a:cs typeface="Times New Roman" panose="02020603050405020304" pitchFamily="18" charset="0"/>
              </a:rPr>
              <a:t>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April </a:t>
            </a:r>
            <a:r>
              <a:rPr lang="cs-CZ" sz="1800" b="1" dirty="0">
                <a:solidFill>
                  <a:srgbClr val="002060"/>
                </a:solidFill>
                <a:latin typeface="Times New Roman" panose="02020603050405020304" pitchFamily="18" charset="0"/>
                <a:cs typeface="Times New Roman" panose="02020603050405020304" pitchFamily="18" charset="0"/>
              </a:rPr>
              <a:t>29 - </a:t>
            </a:r>
            <a:r>
              <a:rPr lang="en-US" sz="1800" dirty="0">
                <a:solidFill>
                  <a:srgbClr val="002060"/>
                </a:solidFill>
                <a:latin typeface="Times New Roman" panose="02020603050405020304" pitchFamily="18" charset="0"/>
                <a:cs typeface="Times New Roman" panose="02020603050405020304" pitchFamily="18" charset="0"/>
              </a:rPr>
              <a:t>students have to </a:t>
            </a:r>
            <a:r>
              <a:rPr lang="cs-CZ" sz="1800" dirty="0" err="1">
                <a:solidFill>
                  <a:srgbClr val="002060"/>
                </a:solidFill>
                <a:latin typeface="Times New Roman" panose="02020603050405020304" pitchFamily="18" charset="0"/>
                <a:cs typeface="Times New Roman" panose="02020603050405020304" pitchFamily="18" charset="0"/>
              </a:rPr>
              <a:t>upload</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version</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final</a:t>
            </a:r>
            <a:r>
              <a:rPr lang="en-US" sz="1800" dirty="0">
                <a:solidFill>
                  <a:srgbClr val="002060"/>
                </a:solidFill>
                <a:latin typeface="Times New Roman" panose="02020603050405020304" pitchFamily="18" charset="0"/>
                <a:cs typeface="Times New Roman" panose="02020603050405020304" pitchFamily="18" charset="0"/>
              </a:rPr>
              <a:t> thesis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 SU.</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summer semester.</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en-US" sz="1800" b="1" dirty="0">
                <a:solidFill>
                  <a:srgbClr val="FF0000"/>
                </a:solidFill>
                <a:latin typeface="Times New Roman" panose="02020603050405020304" pitchFamily="18" charset="0"/>
                <a:cs typeface="Times New Roman" panose="02020603050405020304" pitchFamily="18" charset="0"/>
              </a:rPr>
              <a:t>June</a:t>
            </a:r>
            <a:r>
              <a:rPr lang="cs-CZ" sz="1800" b="1" dirty="0">
                <a:solidFill>
                  <a:srgbClr val="FF0000"/>
                </a:solidFill>
                <a:latin typeface="Times New Roman" panose="02020603050405020304" pitchFamily="18" charset="0"/>
                <a:cs typeface="Times New Roman" panose="02020603050405020304" pitchFamily="18" charset="0"/>
              </a:rPr>
              <a:t> 2026</a:t>
            </a:r>
            <a:r>
              <a:rPr lang="en-US" sz="1800" b="1" dirty="0">
                <a:solidFill>
                  <a:srgbClr val="FF0000"/>
                </a:solidFill>
                <a:latin typeface="Times New Roman" panose="02020603050405020304" pitchFamily="18" charset="0"/>
                <a:cs typeface="Times New Roman" panose="02020603050405020304" pitchFamily="18" charset="0"/>
              </a:rPr>
              <a:t> </a:t>
            </a:r>
            <a:r>
              <a:rPr lang="cs-CZ" sz="1800" b="1" dirty="0">
                <a:solidFill>
                  <a:srgbClr val="FF0000"/>
                </a:solidFill>
                <a:latin typeface="Times New Roman" panose="02020603050405020304" pitchFamily="18" charset="0"/>
                <a:cs typeface="Times New Roman" panose="02020603050405020304" pitchFamily="18" charset="0"/>
              </a:rPr>
              <a:t>(June, 1 – 5) </a:t>
            </a:r>
            <a:r>
              <a:rPr lang="en-US" sz="1800" b="1" dirty="0">
                <a:solidFill>
                  <a:srgbClr val="FF0000"/>
                </a:solidFill>
                <a:latin typeface="Times New Roman" panose="02020603050405020304" pitchFamily="18" charset="0"/>
                <a:cs typeface="Times New Roman" panose="02020603050405020304" pitchFamily="18" charset="0"/>
              </a:rPr>
              <a:t>–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p>
        </p:txBody>
      </p:sp>
    </p:spTree>
    <p:extLst>
      <p:ext uri="{BB962C8B-B14F-4D97-AF65-F5344CB8AC3E}">
        <p14:creationId xmlns:p14="http://schemas.microsoft.com/office/powerpoint/2010/main" val="366033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271601" y="915566"/>
            <a:ext cx="8239125" cy="401955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0" name="TextovéPole 9"/>
          <p:cNvSpPr txBox="1"/>
          <p:nvPr/>
        </p:nvSpPr>
        <p:spPr>
          <a:xfrm>
            <a:off x="5369503" y="1059582"/>
            <a:ext cx="3488606" cy="646331"/>
          </a:xfrm>
          <a:prstGeom prst="rect">
            <a:avLst/>
          </a:prstGeom>
          <a:solidFill>
            <a:schemeClr val="tx2">
              <a:lumMod val="75000"/>
            </a:schemeClr>
          </a:solidFill>
        </p:spPr>
        <p:txBody>
          <a:bodyPr wrap="square" rtlCol="0">
            <a:spAutoFit/>
          </a:bodyPr>
          <a:lstStyle/>
          <a:p>
            <a:r>
              <a:rPr lang="en-US" dirty="0">
                <a:solidFill>
                  <a:schemeClr val="bg1"/>
                </a:solidFill>
              </a:rPr>
              <a:t>Now, you can see all available operations, most important is EDIT</a:t>
            </a:r>
          </a:p>
        </p:txBody>
      </p:sp>
      <p:sp>
        <p:nvSpPr>
          <p:cNvPr id="11" name="Obdélník 10"/>
          <p:cNvSpPr/>
          <p:nvPr/>
        </p:nvSpPr>
        <p:spPr>
          <a:xfrm>
            <a:off x="304888" y="3864247"/>
            <a:ext cx="2610928" cy="363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2699792" y="1563638"/>
            <a:ext cx="2520280" cy="23762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a:stretch>
            <a:fillRect/>
          </a:stretch>
        </p:blipFill>
        <p:spPr>
          <a:xfrm>
            <a:off x="277873" y="3306931"/>
            <a:ext cx="5739512" cy="1224136"/>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2" name="TextovéPole 11"/>
          <p:cNvSpPr txBox="1"/>
          <p:nvPr/>
        </p:nvSpPr>
        <p:spPr>
          <a:xfrm>
            <a:off x="5292080" y="1275606"/>
            <a:ext cx="3600400" cy="2031325"/>
          </a:xfrm>
          <a:prstGeom prst="rect">
            <a:avLst/>
          </a:prstGeom>
          <a:solidFill>
            <a:schemeClr val="tx2">
              <a:lumMod val="75000"/>
            </a:schemeClr>
          </a:solidFill>
        </p:spPr>
        <p:txBody>
          <a:bodyPr wrap="square" rtlCol="0">
            <a:spAutoFit/>
          </a:bodyPr>
          <a:lstStyle/>
          <a:p>
            <a:r>
              <a:rPr lang="en-US" b="1" u="sng" dirty="0">
                <a:solidFill>
                  <a:schemeClr val="bg1"/>
                </a:solidFill>
              </a:rPr>
              <a:t>Final step</a:t>
            </a:r>
            <a:r>
              <a:rPr lang="en-US" b="1" dirty="0">
                <a:solidFill>
                  <a:schemeClr val="bg1"/>
                </a:solidFill>
              </a:rPr>
              <a:t>: </a:t>
            </a:r>
            <a:endParaRPr lang="cs-CZ" b="1" dirty="0">
              <a:solidFill>
                <a:schemeClr val="bg1"/>
              </a:solidFill>
            </a:endParaRPr>
          </a:p>
          <a:p>
            <a:r>
              <a:rPr lang="en-US" dirty="0">
                <a:solidFill>
                  <a:schemeClr val="bg1"/>
                </a:solidFill>
              </a:rPr>
              <a:t>The student must approve the correctness of the entered assignment in the IS SU. </a:t>
            </a:r>
            <a:endParaRPr lang="cs-CZ" dirty="0">
              <a:solidFill>
                <a:schemeClr val="bg1"/>
              </a:solidFill>
            </a:endParaRPr>
          </a:p>
          <a:p>
            <a:r>
              <a:rPr lang="en-US" dirty="0">
                <a:solidFill>
                  <a:schemeClr val="bg1"/>
                </a:solidFill>
              </a:rPr>
              <a:t>CONFIRM THE WORD YES ONLY WHEN THE ASSIGNMENT IS COMPLETE AND CORRECT.</a:t>
            </a:r>
          </a:p>
        </p:txBody>
      </p:sp>
      <p:cxnSp>
        <p:nvCxnSpPr>
          <p:cNvPr id="15" name="Přímá spojnice se šipkou 14"/>
          <p:cNvCxnSpPr/>
          <p:nvPr/>
        </p:nvCxnSpPr>
        <p:spPr>
          <a:xfrm flipH="1">
            <a:off x="5724127" y="3325476"/>
            <a:ext cx="936105" cy="5935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All  that  is  stated  in  the References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wording  of  full  bibliographic  citations,  must  be continuously cited in the text, and the student uses the abbreviated citation method (the Harvard citation  system),  i.e. the  surname  of  the  author  or  authors  (year  of  publication,  in  the  case  of direct or indirect citations the page or the range of pages,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is stated). </a:t>
            </a: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23812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 125)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pp. 125-127)</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Differences</a:t>
            </a:r>
            <a:r>
              <a:rPr lang="cs-CZ" sz="22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69204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The taken text can be cited</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following forms:</a:t>
            </a:r>
            <a:r>
              <a:rPr lang="cs-CZ" sz="2200" dirty="0">
                <a:solidFill>
                  <a:srgbClr val="002060"/>
                </a:solidFill>
                <a:latin typeface="Times New Roman" panose="02020603050405020304" pitchFamily="18" charset="0"/>
                <a:cs typeface="Times New Roman" panose="02020603050405020304" pitchFamily="18" charset="0"/>
              </a:rPr>
              <a:t> </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taken literally from the original work and is in quotation marks.</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b)</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Indirect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(paraphrase)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interpreted from the original work in own words, without changing the meaning of the text.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c)</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for the entire work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only given if the author refers to the whole original work</a:t>
            </a:r>
            <a:r>
              <a:rPr lang="cs-CZ" sz="1800" dirty="0">
                <a:solidFill>
                  <a:srgbClr val="002060"/>
                </a:solidFill>
                <a:latin typeface="Times New Roman" panose="02020603050405020304" pitchFamily="18" charset="0"/>
                <a:cs typeface="Times New Roman" panose="02020603050405020304" pitchFamily="18" charset="0"/>
              </a:rPr>
              <a:t>.</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61512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Direct citation:</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26)</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states  that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main  drivers  of  the  financial  crisis  were  the  US  real  estate  price bubble, the lack of regulation of</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financial market supervision and the failure of credit rating agencies</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According to </a:t>
            </a:r>
            <a:r>
              <a:rPr lang="en-US" sz="1800" dirty="0" err="1">
                <a:solidFill>
                  <a:srgbClr val="002060"/>
                </a:solidFill>
                <a:latin typeface="Times New Roman" panose="02020603050405020304" pitchFamily="18" charset="0"/>
                <a:cs typeface="Times New Roman" panose="02020603050405020304" pitchFamily="18" charset="0"/>
              </a:rPr>
              <a:t>Pokorný</a:t>
            </a:r>
            <a:r>
              <a:rPr lang="en-US" sz="1800" dirty="0">
                <a:solidFill>
                  <a:srgbClr val="002060"/>
                </a:solidFill>
                <a:latin typeface="Times New Roman" panose="02020603050405020304" pitchFamily="18" charset="0"/>
                <a:cs typeface="Times New Roman" panose="02020603050405020304" pitchFamily="18" charset="0"/>
              </a:rPr>
              <a:t> and  </a:t>
            </a:r>
            <a:r>
              <a:rPr lang="en-US" sz="1800" dirty="0" err="1">
                <a:solidFill>
                  <a:srgbClr val="002060"/>
                </a:solidFill>
                <a:latin typeface="Times New Roman" panose="02020603050405020304" pitchFamily="18" charset="0"/>
                <a:cs typeface="Times New Roman" panose="02020603050405020304" pitchFamily="18" charset="0"/>
              </a:rPr>
              <a:t>Polák</a:t>
            </a:r>
            <a:r>
              <a:rPr lang="en-US" sz="1800" dirty="0">
                <a:solidFill>
                  <a:srgbClr val="002060"/>
                </a:solidFill>
                <a:latin typeface="Times New Roman" panose="02020603050405020304" pitchFamily="18" charset="0"/>
                <a:cs typeface="Times New Roman" panose="02020603050405020304" pitchFamily="18" charset="0"/>
              </a:rPr>
              <a:t> (2007, p. 29), "</a:t>
            </a:r>
            <a:r>
              <a:rPr lang="en-US" sz="1800" i="1" dirty="0">
                <a:solidFill>
                  <a:srgbClr val="002060"/>
                </a:solidFill>
                <a:latin typeface="Times New Roman" panose="02020603050405020304" pitchFamily="18" charset="0"/>
                <a:cs typeface="Times New Roman" panose="02020603050405020304" pitchFamily="18" charset="0"/>
              </a:rPr>
              <a:t>the most significant risk for  the  Chinese  economy  for the next decade is the possibility of a sharp rise in inflation</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economic</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recession is usually accompanied by a decline in economic performance and an increase in the unemployment rate</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p. 297).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425383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Ind</a:t>
            </a:r>
            <a:r>
              <a:rPr lang="en-US" sz="2200" dirty="0" err="1">
                <a:solidFill>
                  <a:srgbClr val="002060"/>
                </a:solidFill>
                <a:latin typeface="Times New Roman" panose="02020603050405020304" pitchFamily="18" charset="0"/>
                <a:cs typeface="Times New Roman" panose="02020603050405020304" pitchFamily="18" charset="0"/>
              </a:rPr>
              <a:t>irect</a:t>
            </a:r>
            <a:r>
              <a:rPr lang="en-US" sz="2200" dirty="0">
                <a:solidFill>
                  <a:srgbClr val="002060"/>
                </a:solidFill>
                <a:latin typeface="Times New Roman" panose="02020603050405020304" pitchFamily="18" charset="0"/>
                <a:cs typeface="Times New Roman" panose="02020603050405020304" pitchFamily="18" charset="0"/>
              </a:rPr>
              <a:t> citation:</a:t>
            </a:r>
            <a:endParaRPr lang="cs-CZ" sz="22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As stated by </a:t>
            </a:r>
            <a:r>
              <a:rPr lang="cs-CZ" sz="1800" dirty="0" err="1">
                <a:solidFill>
                  <a:srgbClr val="002060"/>
                </a:solidFill>
                <a:latin typeface="Times New Roman" panose="02020603050405020304" pitchFamily="18" charset="0"/>
                <a:cs typeface="Times New Roman" panose="02020603050405020304" pitchFamily="18" charset="0"/>
              </a:rPr>
              <a:t>Wang</a:t>
            </a:r>
            <a:r>
              <a:rPr lang="en-US" sz="1800" dirty="0">
                <a:solidFill>
                  <a:srgbClr val="002060"/>
                </a:solidFill>
                <a:latin typeface="Times New Roman" panose="02020603050405020304" pitchFamily="18" charset="0"/>
                <a:cs typeface="Times New Roman" panose="02020603050405020304" pitchFamily="18" charset="0"/>
              </a:rPr>
              <a:t> (2010, p. 96), the entry price is the value from which the assets are depreciated.</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Significant factors of the economic recession in the Czech Republic included lower economic activity of companies due to the fall in exports and insufficient household consumption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(Nov</a:t>
            </a:r>
            <a:r>
              <a:rPr lang="cs-CZ" sz="1800" dirty="0">
                <a:solidFill>
                  <a:srgbClr val="002060"/>
                </a:solidFill>
                <a:latin typeface="Times New Roman" panose="02020603050405020304" pitchFamily="18" charset="0"/>
                <a:cs typeface="Times New Roman" panose="02020603050405020304" pitchFamily="18" charset="0"/>
              </a:rPr>
              <a:t>a</a:t>
            </a:r>
            <a:r>
              <a:rPr lang="en-US" sz="1800" dirty="0">
                <a:solidFill>
                  <a:srgbClr val="002060"/>
                </a:solidFill>
                <a:latin typeface="Times New Roman" panose="02020603050405020304" pitchFamily="18" charset="0"/>
                <a:cs typeface="Times New Roman" panose="02020603050405020304" pitchFamily="18" charset="0"/>
              </a:rPr>
              <a:t>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pp. 25-70).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55847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Citation</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for the whole work</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theory of macroeconomic shocks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is described by </a:t>
            </a:r>
            <a:r>
              <a:rPr lang="en-US" sz="1800" dirty="0" err="1">
                <a:solidFill>
                  <a:srgbClr val="002060"/>
                </a:solidFill>
                <a:latin typeface="Times New Roman" panose="02020603050405020304" pitchFamily="18" charset="0"/>
                <a:cs typeface="Times New Roman" panose="02020603050405020304" pitchFamily="18" charset="0"/>
              </a:rPr>
              <a:t>Novotn</a:t>
            </a:r>
            <a:r>
              <a:rPr lang="cs-CZ" sz="1800" dirty="0">
                <a:solidFill>
                  <a:srgbClr val="002060"/>
                </a:solidFill>
                <a:latin typeface="Times New Roman" panose="02020603050405020304" pitchFamily="18" charset="0"/>
                <a:cs typeface="Times New Roman" panose="02020603050405020304" pitchFamily="18" charset="0"/>
              </a:rPr>
              <a:t>y</a:t>
            </a:r>
            <a:r>
              <a:rPr lang="en-US" sz="1800" dirty="0">
                <a:solidFill>
                  <a:srgbClr val="002060"/>
                </a:solidFill>
                <a:latin typeface="Times New Roman" panose="02020603050405020304" pitchFamily="18" charset="0"/>
                <a:cs typeface="Times New Roman" panose="02020603050405020304" pitchFamily="18" charset="0"/>
              </a:rPr>
              <a:t> (2009). </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most important contemporary textbook on marketing management is considered to be the textbook by Kotler and Keller (2013)</a:t>
            </a:r>
            <a:r>
              <a:rPr lang="cs-CZ" sz="1800"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800" dirty="0" err="1">
                <a:solidFill>
                  <a:srgbClr val="002060"/>
                </a:solidFill>
                <a:latin typeface="Times New Roman" panose="02020603050405020304" pitchFamily="18" charset="0"/>
                <a:cs typeface="Times New Roman" panose="02020603050405020304" pitchFamily="18" charset="0"/>
              </a:rPr>
              <a:t>Banker</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et al. (2004) believe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that the socialist economy showed a slowdown in the 1980s.</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09891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88900" indent="363538">
              <a:lnSpc>
                <a:spcPct val="110000"/>
              </a:lnSpc>
              <a:spcBef>
                <a:spcPts val="600"/>
              </a:spcBef>
            </a:pPr>
            <a:r>
              <a:rPr lang="en-US" sz="1800" b="1" dirty="0">
                <a:solidFill>
                  <a:srgbClr val="002060"/>
                </a:solidFill>
                <a:latin typeface="Times New Roman" panose="02020603050405020304" pitchFamily="18" charset="0"/>
                <a:cs typeface="Times New Roman" panose="02020603050405020304" pitchFamily="18" charset="0"/>
              </a:rPr>
              <a:t>Dean's Instruction No. </a:t>
            </a:r>
            <a:r>
              <a:rPr lang="cs-CZ" sz="1800" b="1" dirty="0">
                <a:solidFill>
                  <a:srgbClr val="002060"/>
                </a:solidFill>
                <a:latin typeface="Times New Roman" panose="02020603050405020304" pitchFamily="18" charset="0"/>
                <a:cs typeface="Times New Roman" panose="02020603050405020304" pitchFamily="18" charset="0"/>
              </a:rPr>
              <a:t>3</a:t>
            </a:r>
            <a:r>
              <a:rPr lang="en-US" sz="1800" b="1" dirty="0">
                <a:solidFill>
                  <a:srgbClr val="002060"/>
                </a:solidFill>
                <a:latin typeface="Times New Roman" panose="02020603050405020304" pitchFamily="18" charset="0"/>
                <a:cs typeface="Times New Roman" panose="02020603050405020304" pitchFamily="18" charset="0"/>
              </a:rPr>
              <a:t>/202</a:t>
            </a:r>
            <a:r>
              <a:rPr lang="cs-CZ" sz="1800" b="1" dirty="0">
                <a:solidFill>
                  <a:srgbClr val="002060"/>
                </a:solidFill>
                <a:latin typeface="Times New Roman" panose="02020603050405020304" pitchFamily="18" charset="0"/>
                <a:cs typeface="Times New Roman" panose="02020603050405020304" pitchFamily="18" charset="0"/>
              </a:rPr>
              <a:t>4</a:t>
            </a:r>
            <a:r>
              <a:rPr lang="en-US" sz="1800" b="1" dirty="0">
                <a:solidFill>
                  <a:srgbClr val="002060"/>
                </a:solidFill>
                <a:latin typeface="Times New Roman" panose="02020603050405020304" pitchFamily="18" charset="0"/>
                <a:cs typeface="Times New Roman" panose="02020603050405020304" pitchFamily="18" charset="0"/>
              </a:rPr>
              <a:t> - Editing, Publishing and Storing Final Theses </a:t>
            </a: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1800" dirty="0">
                <a:solidFill>
                  <a:srgbClr val="002060"/>
                </a:solidFill>
                <a:latin typeface="Times New Roman" panose="02020603050405020304" pitchFamily="18" charset="0"/>
                <a:cs typeface="Times New Roman" panose="02020603050405020304" pitchFamily="18" charset="0"/>
                <a:hlinkClick r:id="rId3"/>
              </a:rPr>
              <a:t>https://www.slu.cz/opf/en/file/cul/c3371cdb-213b-4f3d-a1ab-9163237f0160</a:t>
            </a:r>
            <a:endParaRPr lang="cs-CZ" sz="18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81391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01069" cy="3543698"/>
          </a:xfrm>
          <a:prstGeom prst="rect">
            <a:avLst/>
          </a:prstGeom>
        </p:spPr>
        <p:txBody>
          <a:bodyPr>
            <a:noAutofit/>
          </a:bodyPr>
          <a:lstStyle/>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Thank</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for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attention</a:t>
            </a:r>
            <a:endParaRPr lang="cs-CZ" sz="25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r>
              <a:rPr lang="cs-CZ" sz="1800" b="1" dirty="0" err="1">
                <a:solidFill>
                  <a:srgbClr val="002060"/>
                </a:solidFill>
                <a:latin typeface="Times New Roman" panose="02020603050405020304" pitchFamily="18" charset="0"/>
                <a:cs typeface="Times New Roman" panose="02020603050405020304" pitchFamily="18" charset="0"/>
              </a:rPr>
              <a:t>Contact</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me</a:t>
            </a:r>
            <a:r>
              <a:rPr lang="cs-CZ" sz="1800" b="1"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Tomáš Pražák</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hlinkClick r:id="rId3"/>
              </a:rPr>
              <a:t>prazak@opf.slu.cz</a:t>
            </a:r>
            <a:endParaRPr lang="cs-CZ" sz="1400" b="1"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MS Teams – Tomáš Pražák</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Office: A403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24585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snímek obrazovky, Písmo, diagram&#10;&#10;Obsah generovaný pomocí AI může být nesprávný.">
            <a:extLst>
              <a:ext uri="{FF2B5EF4-FFF2-40B4-BE49-F238E27FC236}">
                <a16:creationId xmlns:a16="http://schemas.microsoft.com/office/drawing/2014/main" id="{8D3275F8-DEA9-41BF-7638-1C86693DD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675327"/>
            <a:ext cx="3545350" cy="4053766"/>
          </a:xfrm>
          <a:prstGeom prst="rect">
            <a:avLst/>
          </a:prstGeom>
        </p:spPr>
      </p:pic>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sp>
        <p:nvSpPr>
          <p:cNvPr id="7" name="Obdélník 6">
            <a:extLst>
              <a:ext uri="{FF2B5EF4-FFF2-40B4-BE49-F238E27FC236}">
                <a16:creationId xmlns:a16="http://schemas.microsoft.com/office/drawing/2014/main" id="{99F3B288-5CDD-4E41-85C5-370E45E560DE}"/>
              </a:ext>
            </a:extLst>
          </p:cNvPr>
          <p:cNvSpPr/>
          <p:nvPr/>
        </p:nvSpPr>
        <p:spPr>
          <a:xfrm>
            <a:off x="3673504" y="2859782"/>
            <a:ext cx="1021862" cy="841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90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532" y="987574"/>
            <a:ext cx="8424936" cy="3744416"/>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 28</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a:t>
            </a:r>
            <a:r>
              <a:rPr lang="en-US" sz="1800" dirty="0">
                <a:solidFill>
                  <a:srgbClr val="002060"/>
                </a:solidFill>
                <a:latin typeface="Times New Roman" panose="02020603050405020304" pitchFamily="18" charset="0"/>
                <a:cs typeface="Times New Roman" panose="02020603050405020304" pitchFamily="18" charset="0"/>
              </a:rPr>
              <a:t> IS </a:t>
            </a:r>
            <a:r>
              <a:rPr lang="en-US" sz="1800" dirty="0" err="1">
                <a:solidFill>
                  <a:srgbClr val="002060"/>
                </a:solidFill>
                <a:latin typeface="Times New Roman" panose="02020603050405020304" pitchFamily="18" charset="0"/>
                <a:cs typeface="Times New Roman" panose="02020603050405020304" pitchFamily="18" charset="0"/>
              </a:rPr>
              <a:t>Tematikon</a:t>
            </a:r>
            <a:endParaRPr lang="en-US" sz="1800" dirty="0">
              <a:solidFill>
                <a:srgbClr val="002060"/>
              </a:solidFill>
              <a:latin typeface="Times New Roman" panose="02020603050405020304" pitchFamily="18" charset="0"/>
              <a:cs typeface="Times New Roman" panose="02020603050405020304" pitchFamily="18" charset="0"/>
            </a:endParaRPr>
          </a:p>
          <a:p>
            <a:pPr marL="88900" indent="0" algn="just">
              <a:spcBef>
                <a:spcPts val="0"/>
              </a:spcBef>
              <a:buNone/>
            </a:pPr>
            <a:endParaRPr lang="cs-CZ" sz="1800" b="1" dirty="0">
              <a:solidFill>
                <a:srgbClr val="FF0000"/>
              </a:solidFill>
              <a:latin typeface="Times New Roman" panose="02020603050405020304" pitchFamily="18" charset="0"/>
              <a:cs typeface="Times New Roman" panose="02020603050405020304" pitchFamily="18" charset="0"/>
            </a:endParaRPr>
          </a:p>
          <a:p>
            <a:pPr marL="88900" indent="0"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indent="0" algn="just">
              <a:spcBef>
                <a:spcPts val="0"/>
              </a:spcBef>
              <a:buNone/>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br>
              <a:rPr lang="en-US" b="1" dirty="0"/>
            </a:br>
            <a:endParaRPr lang="en-US" b="1" dirty="0"/>
          </a:p>
        </p:txBody>
      </p:sp>
    </p:spTree>
    <p:extLst>
      <p:ext uri="{BB962C8B-B14F-4D97-AF65-F5344CB8AC3E}">
        <p14:creationId xmlns:p14="http://schemas.microsoft.com/office/powerpoint/2010/main" val="318352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text, diagram, účtenka, Paralelní&#10;&#10;Obsah generovaný pomocí AI může být nesprávný.">
            <a:extLst>
              <a:ext uri="{FF2B5EF4-FFF2-40B4-BE49-F238E27FC236}">
                <a16:creationId xmlns:a16="http://schemas.microsoft.com/office/drawing/2014/main" id="{9B38A1CA-FD4C-B9FC-7392-CDE79164F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703189"/>
            <a:ext cx="4150342" cy="4172817"/>
          </a:xfrm>
          <a:prstGeom prst="rect">
            <a:avLst/>
          </a:prstGeom>
        </p:spPr>
      </p:pic>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 (</a:t>
            </a:r>
            <a:r>
              <a:rPr lang="cs-CZ" sz="2800" b="1" dirty="0" err="1"/>
              <a:t>winter</a:t>
            </a:r>
            <a:r>
              <a:rPr lang="cs-CZ" sz="2800" b="1" dirty="0"/>
              <a:t>)</a:t>
            </a:r>
            <a:endParaRPr lang="en-US" sz="2800" b="1" dirty="0"/>
          </a:p>
        </p:txBody>
      </p:sp>
      <p:sp>
        <p:nvSpPr>
          <p:cNvPr id="7" name="Obdélník 6">
            <a:extLst>
              <a:ext uri="{FF2B5EF4-FFF2-40B4-BE49-F238E27FC236}">
                <a16:creationId xmlns:a16="http://schemas.microsoft.com/office/drawing/2014/main" id="{99F3B288-5CDD-4E41-85C5-370E45E560DE}"/>
              </a:ext>
            </a:extLst>
          </p:cNvPr>
          <p:cNvSpPr/>
          <p:nvPr/>
        </p:nvSpPr>
        <p:spPr>
          <a:xfrm>
            <a:off x="5004048" y="1419622"/>
            <a:ext cx="936104" cy="684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46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Title in English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Schedule of elaboration including the day of submitting</a:t>
            </a:r>
          </a:p>
          <a:p>
            <a:pPr marL="88900" indent="363538">
              <a:lnSpc>
                <a:spcPct val="110000"/>
              </a:lnSpc>
              <a:spcBef>
                <a:spcPts val="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Aim of the thesis </a:t>
            </a:r>
            <a:r>
              <a:rPr lang="en-US" sz="1700" dirty="0">
                <a:solidFill>
                  <a:srgbClr val="002060"/>
                </a:solidFill>
                <a:latin typeface="Times New Roman" panose="02020603050405020304" pitchFamily="18" charset="0"/>
                <a:cs typeface="Times New Roman" panose="02020603050405020304" pitchFamily="18" charset="0"/>
              </a:rPr>
              <a:t>(aim of the thesis is to evaluate, compare, create etc.)</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Subject of the thesis – e. g. Thesis will focus on marketing mix of company XY  (future time)</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Data and methods –  e. g. </a:t>
            </a:r>
            <a:r>
              <a:rPr lang="en-US" sz="1700" dirty="0">
                <a:solidFill>
                  <a:srgbClr val="002060"/>
                </a:solidFill>
                <a:latin typeface="Times New Roman" panose="02020603050405020304" pitchFamily="18" charset="0"/>
                <a:cs typeface="Times New Roman" panose="02020603050405020304" pitchFamily="18" charset="0"/>
              </a:rPr>
              <a:t> Questionnaire survey will be employed to evaluate the level of customer satisfaction with products of company XY … or…. Secondary data from Czech statistical office will be applied</a:t>
            </a:r>
            <a:r>
              <a:rPr lang="cs-CZ" sz="1700" dirty="0">
                <a:solidFill>
                  <a:srgbClr val="002060"/>
                </a:solidFill>
                <a:latin typeface="Times New Roman" panose="02020603050405020304" pitchFamily="18" charset="0"/>
                <a:cs typeface="Times New Roman" panose="02020603050405020304" pitchFamily="18" charset="0"/>
              </a:rPr>
              <a:t>.</a:t>
            </a:r>
            <a:r>
              <a:rPr lang="en-US" sz="1700"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Structure –  e.g. </a:t>
            </a:r>
            <a:r>
              <a:rPr lang="en-US" sz="1700" dirty="0">
                <a:solidFill>
                  <a:srgbClr val="002060"/>
                </a:solidFill>
                <a:latin typeface="Times New Roman" panose="02020603050405020304" pitchFamily="18" charset="0"/>
                <a:cs typeface="Times New Roman" panose="02020603050405020304" pitchFamily="18" charset="0"/>
              </a:rPr>
              <a:t> Theoretical part of the thesis will focus on determination of fundamental terms and relationships in the field of strategic management and main indicators applied in empirical part will be also defined … In empirical part, the use of marketing mix measures in the company XY will be evaluated</a:t>
            </a:r>
            <a:r>
              <a:rPr lang="cs-CZ" sz="1700" dirty="0">
                <a:solidFill>
                  <a:srgbClr val="002060"/>
                </a:solidFill>
                <a:latin typeface="Times New Roman" panose="02020603050405020304" pitchFamily="18" charset="0"/>
                <a:cs typeface="Times New Roman" panose="02020603050405020304" pitchFamily="18" charset="0"/>
              </a:rPr>
              <a:t>.</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1800"/>
              </a:spcBef>
              <a:buNone/>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307871"/>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cs-CZ" sz="17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Content of the </a:t>
            </a:r>
            <a:r>
              <a:rPr lang="cs-CZ" sz="2800" b="1" dirty="0"/>
              <a:t>F</a:t>
            </a:r>
            <a:r>
              <a:rPr lang="en-US" sz="2800" b="1" dirty="0"/>
              <a:t>T description</a:t>
            </a:r>
          </a:p>
        </p:txBody>
      </p:sp>
    </p:spTree>
    <p:extLst>
      <p:ext uri="{BB962C8B-B14F-4D97-AF65-F5344CB8AC3E}">
        <p14:creationId xmlns:p14="http://schemas.microsoft.com/office/powerpoint/2010/main" val="67599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E684FE86-E3DD-492F-8B0A-032430CC1B73}"/>
              </a:ext>
            </a:extLst>
          </p:cNvPr>
          <p:cNvSpPr txBox="1"/>
          <p:nvPr/>
        </p:nvSpPr>
        <p:spPr>
          <a:xfrm>
            <a:off x="395536" y="915566"/>
            <a:ext cx="3312368" cy="1015663"/>
          </a:xfrm>
          <a:prstGeom prst="rect">
            <a:avLst/>
          </a:prstGeom>
          <a:noFill/>
        </p:spPr>
        <p:txBody>
          <a:bodyPr wrap="square">
            <a:spAutoFit/>
          </a:bodyPr>
          <a:lstStyle/>
          <a:p>
            <a:r>
              <a:rPr lang="en-US" sz="2000" dirty="0">
                <a:effectLst/>
                <a:latin typeface="Arial" panose="020B0604020202020204" pitchFamily="34" charset="0"/>
              </a:rPr>
              <a:t>Sample of the structure of the documents for the description</a:t>
            </a:r>
            <a:r>
              <a:rPr lang="cs-CZ" sz="2000" dirty="0">
                <a:effectLst/>
                <a:latin typeface="Arial" panose="020B0604020202020204" pitchFamily="34" charset="0"/>
              </a:rPr>
              <a:t> </a:t>
            </a:r>
            <a:r>
              <a:rPr lang="en-US" sz="2000" dirty="0">
                <a:effectLst/>
                <a:latin typeface="Arial" panose="020B0604020202020204" pitchFamily="34" charset="0"/>
              </a:rPr>
              <a:t>of the FT</a:t>
            </a:r>
            <a:endParaRPr lang="cs-CZ" sz="2000" dirty="0"/>
          </a:p>
        </p:txBody>
      </p:sp>
      <p:pic>
        <p:nvPicPr>
          <p:cNvPr id="2" name="Obrázek 1"/>
          <p:cNvPicPr>
            <a:picLocks noChangeAspect="1"/>
          </p:cNvPicPr>
          <p:nvPr/>
        </p:nvPicPr>
        <p:blipFill>
          <a:blip r:embed="rId3"/>
          <a:stretch>
            <a:fillRect/>
          </a:stretch>
        </p:blipFill>
        <p:spPr>
          <a:xfrm>
            <a:off x="4644008" y="0"/>
            <a:ext cx="4361979" cy="5143500"/>
          </a:xfrm>
          <a:prstGeom prst="rect">
            <a:avLst/>
          </a:prstGeom>
        </p:spPr>
      </p:pic>
    </p:spTree>
    <p:extLst>
      <p:ext uri="{BB962C8B-B14F-4D97-AF65-F5344CB8AC3E}">
        <p14:creationId xmlns:p14="http://schemas.microsoft.com/office/powerpoint/2010/main" val="152497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scope of the BT (not including Annexes) is set at 35 -</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45 pages</a:t>
            </a:r>
            <a:r>
              <a:rPr lang="cs-CZ" sz="2000" dirty="0">
                <a:solidFill>
                  <a:srgbClr val="002060"/>
                </a:solidFill>
                <a:latin typeface="Times New Roman" panose="02020603050405020304" pitchFamily="18" charset="0"/>
                <a:cs typeface="Times New Roman" panose="02020603050405020304" pitchFamily="18" charset="0"/>
              </a:rPr>
              <a:t>.</a:t>
            </a:r>
          </a:p>
          <a:p>
            <a:pPr marL="88900" indent="363538">
              <a:lnSpc>
                <a:spcPct val="110000"/>
              </a:lnSpc>
              <a:spcBef>
                <a:spcPts val="600"/>
              </a:spcBef>
            </a:pPr>
            <a:r>
              <a:rPr lang="cs-CZ" sz="2000" dirty="0">
                <a:solidFill>
                  <a:srgbClr val="FF0000"/>
                </a:solidFill>
                <a:latin typeface="Times New Roman" panose="02020603050405020304" pitchFamily="18" charset="0"/>
                <a:cs typeface="Times New Roman" panose="02020603050405020304" pitchFamily="18" charset="0"/>
              </a:rPr>
              <a:t>T</a:t>
            </a:r>
            <a:r>
              <a:rPr lang="en-US" sz="2000" dirty="0">
                <a:solidFill>
                  <a:srgbClr val="FF0000"/>
                </a:solidFill>
                <a:latin typeface="Times New Roman" panose="02020603050405020304" pitchFamily="18" charset="0"/>
                <a:cs typeface="Times New Roman" panose="02020603050405020304" pitchFamily="18" charset="0"/>
              </a:rPr>
              <a:t>he scope of the MT</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is</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set at </a:t>
            </a:r>
            <a:r>
              <a:rPr lang="en-US" sz="2000" b="1" dirty="0">
                <a:solidFill>
                  <a:srgbClr val="FF0000"/>
                </a:solidFill>
                <a:latin typeface="Times New Roman" panose="02020603050405020304" pitchFamily="18" charset="0"/>
                <a:cs typeface="Times New Roman" panose="02020603050405020304" pitchFamily="18" charset="0"/>
              </a:rPr>
              <a:t>45</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65 pages. </a:t>
            </a:r>
            <a:endParaRPr lang="cs-CZ" sz="2000" b="1"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The scope of the FT</a:t>
            </a:r>
          </a:p>
        </p:txBody>
      </p:sp>
    </p:spTree>
    <p:extLst>
      <p:ext uri="{BB962C8B-B14F-4D97-AF65-F5344CB8AC3E}">
        <p14:creationId xmlns:p14="http://schemas.microsoft.com/office/powerpoint/2010/main" val="3046294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1ae019c-f1b7-4b76-8daa-0a4075572827"/>
</p:tagLst>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5249</TotalTime>
  <Words>1753</Words>
  <Application>Microsoft Macintosh PowerPoint</Application>
  <PresentationFormat>Předvádění na obrazovce (16:9)</PresentationFormat>
  <Paragraphs>185</Paragraphs>
  <Slides>39</Slides>
  <Notes>39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Calibri</vt:lpstr>
      <vt:lpstr>Times New Roman</vt:lpstr>
      <vt:lpstr>SLU</vt:lpstr>
      <vt:lpstr>Master thesis seminar (3)</vt:lpstr>
      <vt:lpstr>Dean‘s instruction</vt:lpstr>
      <vt:lpstr>Schedule of Master’s thesis elaboration and defense</vt:lpstr>
      <vt:lpstr>Schedule of Master’s thesis elaboration</vt:lpstr>
      <vt:lpstr>Schedule of Master’s thesis elaboration and defense </vt:lpstr>
      <vt:lpstr>Schedule of Master’s thesis elaboration (winter)</vt:lpstr>
      <vt:lpstr>Content of the FT description</vt:lpstr>
      <vt:lpstr>Prezentace aplikace PowerPoint</vt:lpstr>
      <vt:lpstr>The scope of the FT</vt:lpstr>
      <vt:lpstr>The example of the structure of the description of FT</vt:lpstr>
      <vt:lpstr>The example of the structure of the description of FT</vt:lpstr>
      <vt:lpstr>The example of the structure of the description of FT</vt:lpstr>
      <vt:lpstr>Literature in the description</vt:lpstr>
      <vt:lpstr>Literature</vt:lpstr>
      <vt:lpstr>Topic Selection in Tematikon</vt:lpstr>
      <vt:lpstr>Schedule of Master’s thesis elaboration</vt:lpstr>
      <vt:lpstr>Schedule of Master’s thesis elaboration (winter)</vt:lpstr>
      <vt:lpstr>Topic Selection - overview</vt:lpstr>
      <vt:lpstr>Log in to the topic</vt:lpstr>
      <vt:lpstr>Topic Selection – My topics</vt:lpstr>
      <vt:lpstr>Description creation and approval</vt:lpstr>
      <vt:lpstr>Schedule of Master’s thesis elaboration (classic)</vt:lpstr>
      <vt:lpstr>Schedule of Master’s thesis elaboration (winter)</vt:lpstr>
      <vt:lpstr>My Assignments – Topic specification with Supervisor </vt:lpstr>
      <vt:lpstr>Approval in IS</vt:lpstr>
      <vt:lpstr>Work in IS</vt:lpstr>
      <vt:lpstr>Work in IS</vt:lpstr>
      <vt:lpstr>Work in IS</vt:lpstr>
      <vt:lpstr>Work in IS</vt:lpstr>
      <vt:lpstr>Work in IS</vt:lpstr>
      <vt:lpstr>Work in IS</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Tomáš Pražák</cp:lastModifiedBy>
  <cp:revision>232</cp:revision>
  <cp:lastPrinted>2021-10-19T08:43:43Z</cp:lastPrinted>
  <dcterms:created xsi:type="dcterms:W3CDTF">2016-07-06T15:42:34Z</dcterms:created>
  <dcterms:modified xsi:type="dcterms:W3CDTF">2025-10-21T08:35:55Z</dcterms:modified>
</cp:coreProperties>
</file>