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38" r:id="rId3"/>
    <p:sldId id="336" r:id="rId4"/>
    <p:sldId id="356" r:id="rId5"/>
    <p:sldId id="319" r:id="rId6"/>
    <p:sldId id="318" r:id="rId7"/>
    <p:sldId id="349" r:id="rId8"/>
    <p:sldId id="350" r:id="rId9"/>
    <p:sldId id="351" r:id="rId10"/>
    <p:sldId id="263" r:id="rId11"/>
    <p:sldId id="359" r:id="rId12"/>
    <p:sldId id="360" r:id="rId13"/>
    <p:sldId id="364" r:id="rId14"/>
    <p:sldId id="357" r:id="rId15"/>
    <p:sldId id="365" r:id="rId16"/>
    <p:sldId id="366" r:id="rId17"/>
    <p:sldId id="361" r:id="rId18"/>
    <p:sldId id="353" r:id="rId19"/>
    <p:sldId id="369" r:id="rId20"/>
    <p:sldId id="381" r:id="rId21"/>
    <p:sldId id="382" r:id="rId22"/>
    <p:sldId id="341" r:id="rId23"/>
    <p:sldId id="315" r:id="rId24"/>
    <p:sldId id="337" r:id="rId25"/>
    <p:sldId id="358" r:id="rId26"/>
    <p:sldId id="342" r:id="rId27"/>
    <p:sldId id="335" r:id="rId28"/>
    <p:sldId id="345" r:id="rId29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85408-BC9F-9AAC-00EE-4BC37FD84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22E391-FC36-82B1-183C-9E6876A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B974AB-CC60-7154-67BB-29C294EC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5D0D9B-2260-F769-CA6E-6882EC55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D90AA6-0274-C46F-8CFB-8EF3CEE5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44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761A5-47B7-AED5-8359-72B85DD7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FA05BC-2838-9606-62C0-3FD1FD9F2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E2E978-A471-03DD-5F8E-325DE583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531B45-4C12-48A8-55F1-BD1AF2B6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BAE7C2-3781-3857-DFCC-5E31745B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4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0EDCC5-7548-D1AA-F327-A79BAEF93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D60366-B1A1-1AB1-6C78-E0FB8D2B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1E2B22-323B-3DD8-5F33-0A474B35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A8E58-98F7-8909-EC25-47E8B796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3A208-6902-2F11-6B94-1EF38A8E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7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A4BFA-A20B-4BEC-8F30-3DEC3A1C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FDCB3-5FFA-490E-DCEB-0C5766CC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DF073-FC31-12A6-F35B-903D447F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4832E-C7D7-2158-2E31-232EAE56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5B092A-4D95-8803-2118-07DA28B1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2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85B11-78E9-94ED-7125-4050E2BC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2C84BA-5C6D-9913-7086-5AC88804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95EB0-76DF-FC0E-BD42-864459AB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D0710-6D20-D4E2-19D9-EDEA29E0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AFCE49-1B73-B52B-F12B-772C7C2C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8C895-52CC-E4D5-8C25-10A330ED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A341E-5BB4-183A-5E6F-4DB65C2BC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50CBA7-6D29-53CA-8251-0A38993E3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7A10D4-74DE-5670-C442-62A1ECC0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8C8CA-2606-6AFE-DC44-F3A38E4F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B619F2-3D54-4146-E731-627E4DFB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C7268-49B5-89F0-9819-8C394758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B109E7-645B-FAD0-4DED-DC9924D40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53B990-CFB2-4DCB-C2B4-13BC626B1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AB92EF-AD77-70D2-B19F-5C1CD8FD5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AAA3AA-C3E5-5C09-542C-07876F909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28A8F0-4962-F032-DB44-8AF82061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16EAE4-B60C-7918-B499-B98CA3C2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047C95-E44F-4F1E-49D4-FFEBBD8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2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D8687-16B8-5F9B-2E5B-D91D7878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5528D-17F3-2149-EA37-E339A42A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3EC29C-25F0-B747-E210-229CB974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26A9E4-CBFA-03F7-4C1F-C6CFC70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4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064C72-30CD-869F-D0D1-1C841303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18F890-E81C-9694-CCE4-DD7C5C77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365296-4A85-1050-4260-54CAC00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4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17240-F086-4423-A12C-7A917D0E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707B8-FA8E-821D-05DF-D73BCFFD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6D752F-C976-0E50-7E0B-EA65E621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AA7714-F2C6-63D3-DA50-22E4D35B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2FCB5F-A89C-14AC-EC69-19F6945F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FFE213-E73C-9129-EE4C-AB847A7E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93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73EB1-FC28-F915-C538-6029B5EE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5AE27E-0010-12C9-E07C-2958AAD2F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344DE6-DD9E-6076-7278-94B788CE2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080462-0785-A97A-7BC9-99E4E974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5FB19D-E586-F9CE-35B3-E12A3DB0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C1DDAB-CBD0-C24F-EF38-0390BE85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1C6261-7CCD-19AC-0555-EB6F0A4A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733192-5A9B-7B71-7B55-DEB5E9F60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86501B-5A84-5340-0483-1D88C54B7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6993-A657-1948-ABCA-5240B6359034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D8652-AF12-EC9A-E4FA-211AF4C9B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B30C00-DC9D-66A7-C8A3-88F0A9227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4CE5-BC91-C240-AB80-96FF07D57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0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3" y="417097"/>
            <a:ext cx="4784759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7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>
              <a:solidFill>
                <a:schemeClr val="bg1"/>
              </a:solidFill>
            </a:endParaRPr>
          </a:p>
          <a:p>
            <a:pPr lvl="0"/>
            <a:r>
              <a:rPr lang="en" sz="4000" b="1" cap="all" dirty="0">
                <a:solidFill>
                  <a:schemeClr val="bg1"/>
                </a:solidFill>
              </a:rPr>
              <a:t>The Enterprise theory</a:t>
            </a:r>
          </a:p>
          <a:p>
            <a:pPr lvl="0"/>
            <a:r>
              <a:rPr lang="en" sz="4000" b="1" cap="all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en" sz="3467" b="1" cap="all" dirty="0">
                <a:solidFill>
                  <a:schemeClr val="bg1"/>
                </a:solidFill>
              </a:rPr>
              <a:t>Cost function</a:t>
            </a:r>
          </a:p>
          <a:p>
            <a:pPr lvl="0"/>
            <a:r>
              <a:rPr lang="en" sz="3467" b="1" cap="all">
                <a:solidFill>
                  <a:schemeClr val="bg1"/>
                </a:solidFill>
              </a:rPr>
              <a:t>Inventory</a:t>
            </a:r>
            <a:endParaRPr lang="en" sz="3467" b="1" cap="all" dirty="0">
              <a:solidFill>
                <a:schemeClr val="bg1"/>
              </a:solidFill>
            </a:endParaRPr>
          </a:p>
          <a:p>
            <a:pPr lvl="0"/>
            <a:r>
              <a:rPr lang="en" sz="3467" b="1" cap="all" dirty="0">
                <a:solidFill>
                  <a:schemeClr val="bg1"/>
                </a:solidFill>
              </a:rPr>
              <a:t>Net profit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3" y="2976894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334234" y="4965652"/>
            <a:ext cx="3360601" cy="151536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altLang="cs-CZ" sz="26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Pražák</a:t>
            </a:r>
          </a:p>
          <a:p>
            <a:pPr algn="r"/>
            <a:endParaRPr lang="en-GB" altLang="cs-CZ" sz="26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3"/>
            <a:ext cx="4784759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7" y="1165204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lvl="0"/>
            <a:endParaRPr lang="cs-CZ" sz="4800" b="1" cap="all" dirty="0"/>
          </a:p>
          <a:p>
            <a:pPr lvl="0"/>
            <a:r>
              <a:rPr lang="en" sz="4133" b="1" dirty="0">
                <a:solidFill>
                  <a:schemeClr val="bg1"/>
                </a:solidFill>
              </a:rPr>
              <a:t>The Enterprise theory</a:t>
            </a:r>
          </a:p>
          <a:p>
            <a:pPr lvl="0"/>
            <a:r>
              <a:rPr lang="en" sz="4133" b="1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en" sz="4133" b="1" dirty="0">
                <a:solidFill>
                  <a:schemeClr val="bg1"/>
                </a:solidFill>
              </a:rPr>
              <a:t>Purchasing and inventory management</a:t>
            </a:r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3" y="2976894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0B25041-54B9-4BA5-921F-E42A56B186F1}"/>
              </a:ext>
            </a:extLst>
          </p:cNvPr>
          <p:cNvSpPr/>
          <p:nvPr/>
        </p:nvSpPr>
        <p:spPr>
          <a:xfrm>
            <a:off x="819568" y="1005293"/>
            <a:ext cx="9542400" cy="2220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</a:pPr>
            <a:r>
              <a:rPr lang="en" sz="3467" b="1" cap="all" dirty="0">
                <a:solidFill>
                  <a:srgbClr val="307871"/>
                </a:solidFill>
                <a:latin typeface="+mj-lt"/>
              </a:rPr>
              <a:t>purchase</a:t>
            </a:r>
          </a:p>
          <a:p>
            <a:pPr marL="457189" indent="-45718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one of the basic corporate functions</a:t>
            </a:r>
          </a:p>
          <a:p>
            <a:pPr marL="457189" indent="-45718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it is implemented by all types of businesses</a:t>
            </a:r>
          </a:p>
          <a:p>
            <a:pPr marL="457189" indent="-457189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organizationally secured by the purchasing department</a:t>
            </a:r>
          </a:p>
        </p:txBody>
      </p:sp>
    </p:spTree>
    <p:extLst>
      <p:ext uri="{BB962C8B-B14F-4D97-AF65-F5344CB8AC3E}">
        <p14:creationId xmlns:p14="http://schemas.microsoft.com/office/powerpoint/2010/main" val="137997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E2CA174-07E4-4F23-B9A5-D8801EED29CF}"/>
              </a:ext>
            </a:extLst>
          </p:cNvPr>
          <p:cNvSpPr/>
          <p:nvPr/>
        </p:nvSpPr>
        <p:spPr>
          <a:xfrm>
            <a:off x="652800" y="630885"/>
            <a:ext cx="9705600" cy="525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just">
              <a:lnSpc>
                <a:spcPct val="115000"/>
              </a:lnSpc>
            </a:pPr>
            <a:r>
              <a:rPr lang="en" sz="2933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Stages of the buying process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purchase initiation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specification of requirements (necessity, nature, scope)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market analysis of possible suppliers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selection of a suitable supplier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wording of the order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implementation of logistics activities associated with the entry of the delivery into the company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delivery payment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04792" algn="l"/>
                <a:tab pos="599425" algn="l"/>
              </a:tabLst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supplier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10098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5DD793A-4094-4B50-A360-467BFF65FEAF}"/>
              </a:ext>
            </a:extLst>
          </p:cNvPr>
          <p:cNvSpPr/>
          <p:nvPr/>
        </p:nvSpPr>
        <p:spPr>
          <a:xfrm>
            <a:off x="662400" y="734379"/>
            <a:ext cx="9590400" cy="388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</a:pPr>
            <a:r>
              <a:rPr lang="en" sz="3467" b="1" cap="all" dirty="0">
                <a:solidFill>
                  <a:srgbClr val="307871"/>
                </a:solidFill>
                <a:latin typeface="+mj-lt"/>
              </a:rPr>
              <a:t>Stocks</a:t>
            </a:r>
          </a:p>
          <a:p>
            <a:pPr marL="0" lvl="1" algn="ctr">
              <a:lnSpc>
                <a:spcPct val="115000"/>
              </a:lnSpc>
            </a:pPr>
            <a:endParaRPr lang="cs-CZ" sz="3467" b="1" cap="all" dirty="0">
              <a:solidFill>
                <a:srgbClr val="307871"/>
              </a:solidFill>
              <a:latin typeface="+mj-lt"/>
            </a:endParaRPr>
          </a:p>
          <a:p>
            <a:pPr lvl="1" indent="-60958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current assets of the business</a:t>
            </a:r>
          </a:p>
          <a:p>
            <a:pPr lvl="1" indent="-60958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the result of a purchase or business activity</a:t>
            </a:r>
          </a:p>
          <a:p>
            <a:pPr lvl="1" indent="-60958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they always bind themselves with funds</a:t>
            </a:r>
          </a:p>
          <a:p>
            <a:pPr lvl="1" indent="-60958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" sz="2933" dirty="0">
                <a:latin typeface="+mj-lt"/>
                <a:cs typeface="Times New Roman" panose="02020603050405020304" pitchFamily="18" charset="0"/>
              </a:rPr>
              <a:t>To have or not to have? Can you do business without inventory?</a:t>
            </a:r>
          </a:p>
        </p:txBody>
      </p:sp>
    </p:spTree>
    <p:extLst>
      <p:ext uri="{BB962C8B-B14F-4D97-AF65-F5344CB8AC3E}">
        <p14:creationId xmlns:p14="http://schemas.microsoft.com/office/powerpoint/2010/main" val="6866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5DD793A-4094-4B50-A360-467BFF65FEAF}"/>
              </a:ext>
            </a:extLst>
          </p:cNvPr>
          <p:cNvSpPr/>
          <p:nvPr/>
        </p:nvSpPr>
        <p:spPr>
          <a:xfrm>
            <a:off x="662400" y="703190"/>
            <a:ext cx="9590400" cy="445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</a:pPr>
            <a:r>
              <a:rPr lang="en" sz="2933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Types of supplies</a:t>
            </a:r>
          </a:p>
          <a:p>
            <a:pPr algn="just">
              <a:lnSpc>
                <a:spcPct val="115000"/>
              </a:lnSpc>
            </a:pPr>
            <a:r>
              <a:rPr lang="en" sz="2933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I. Classification of stocks by species</a:t>
            </a:r>
          </a:p>
          <a:p>
            <a:pPr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production stocks:</a:t>
            </a:r>
          </a:p>
          <a:p>
            <a:pPr marL="1219170" lvl="1" indent="-609585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raw materials, basic material, operating substances, spare parts, packaging</a:t>
            </a:r>
          </a:p>
          <a:p>
            <a:pPr marL="1219170" lvl="1" indent="-609585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" sz="2400" dirty="0">
                <a:latin typeface="+mj-lt"/>
                <a:cs typeface="Times New Roman" panose="02020603050405020304" pitchFamily="18" charset="0"/>
              </a:rPr>
              <a:t>tangible assets whose consumption period is less than 1 year</a:t>
            </a:r>
          </a:p>
          <a:p>
            <a:pPr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work in progress inventory</a:t>
            </a:r>
          </a:p>
          <a:p>
            <a:pPr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stocks of finished goods</a:t>
            </a:r>
          </a:p>
          <a:p>
            <a:pPr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420883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4E838B-5B59-46E1-B9FB-9C7F41693F39}"/>
              </a:ext>
            </a:extLst>
          </p:cNvPr>
          <p:cNvSpPr/>
          <p:nvPr/>
        </p:nvSpPr>
        <p:spPr>
          <a:xfrm>
            <a:off x="729600" y="703190"/>
            <a:ext cx="9552000" cy="421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" sz="2933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II. Breakdown of stocks according to functional components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current stock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– to ensure expected consumption in the period between two deliveries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insurance stock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– to cover possible deviations in supplies or consumption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technological stock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– if the material needs to be modified before it is released for consumption, its amount results from the production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14603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4E838B-5B59-46E1-B9FB-9C7F41693F39}"/>
              </a:ext>
            </a:extLst>
          </p:cNvPr>
          <p:cNvSpPr/>
          <p:nvPr/>
        </p:nvSpPr>
        <p:spPr>
          <a:xfrm>
            <a:off x="729600" y="703190"/>
            <a:ext cx="9552000" cy="369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seasonal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( </a:t>
            </a:r>
            <a:r>
              <a:rPr lang="en" sz="2933" b="1" dirty="0">
                <a:latin typeface="+mj-lt"/>
                <a:cs typeface="Times New Roman" panose="02020603050405020304" pitchFamily="18" charset="0"/>
              </a:rPr>
              <a:t>occasional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) supply – compensates for expected fluctuations in supply or consumption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speculative stock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- to achieve an extraordinary profit by a suitable purchase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" sz="2933" b="1" dirty="0">
                <a:latin typeface="+mj-lt"/>
                <a:cs typeface="Times New Roman" panose="02020603050405020304" pitchFamily="18" charset="0"/>
              </a:rPr>
              <a:t>emergency stock </a:t>
            </a:r>
            <a:r>
              <a:rPr lang="en" sz="2933" dirty="0">
                <a:latin typeface="+mj-lt"/>
                <a:cs typeface="Times New Roman" panose="02020603050405020304" pitchFamily="18" charset="0"/>
              </a:rPr>
              <a:t>- ensures the survival of the business in the event of unforeseen events</a:t>
            </a:r>
          </a:p>
          <a:p>
            <a:pPr marL="457189" indent="-457189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2933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2D4F195-8C24-4AA7-8F23-2EE545C01A55}"/>
              </a:ext>
            </a:extLst>
          </p:cNvPr>
          <p:cNvSpPr/>
          <p:nvPr/>
        </p:nvSpPr>
        <p:spPr>
          <a:xfrm>
            <a:off x="624000" y="634006"/>
            <a:ext cx="9705600" cy="464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933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III. Breakdown of stocks according to capacity calculations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" sz="2933" b="1" dirty="0"/>
              <a:t>minimum stock </a:t>
            </a:r>
            <a:r>
              <a:rPr lang="en" sz="2933" dirty="0"/>
              <a:t>– stock status at the moment before a new delivery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" sz="2933" b="1" dirty="0"/>
              <a:t>maximum stock </a:t>
            </a:r>
            <a:r>
              <a:rPr lang="en" sz="2933" dirty="0"/>
              <a:t>– the highest stock level reached at the time of a new delivery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" sz="2933" b="1" dirty="0"/>
              <a:t>immediate stock </a:t>
            </a:r>
            <a:r>
              <a:rPr lang="en" sz="2933" dirty="0"/>
              <a:t>:</a:t>
            </a:r>
          </a:p>
          <a:p>
            <a:pPr marL="988775" lvl="1" indent="-379191">
              <a:buFont typeface="Courier New" panose="02070309020205020404" pitchFamily="49" charset="0"/>
              <a:buChar char="o"/>
            </a:pPr>
            <a:r>
              <a:rPr lang="en" sz="2400" dirty="0"/>
              <a:t>actual physical inventory - the actual stock level in the warehouse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" sz="2400" dirty="0"/>
              <a:t>disposition stock – actual stock reduced by already applied requirements for delivery (goods ready for dispatch)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" sz="2400" dirty="0"/>
              <a:t>balance stock – disposition stock increased by the size of stock deliveries ordered but not yet received (material on the way)</a:t>
            </a:r>
          </a:p>
        </p:txBody>
      </p:sp>
    </p:spTree>
    <p:extLst>
      <p:ext uri="{BB962C8B-B14F-4D97-AF65-F5344CB8AC3E}">
        <p14:creationId xmlns:p14="http://schemas.microsoft.com/office/powerpoint/2010/main" val="10252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62D4F195-8C24-4AA7-8F23-2EE545C01A55}"/>
                  </a:ext>
                </a:extLst>
              </p:cNvPr>
              <p:cNvSpPr/>
              <p:nvPr/>
            </p:nvSpPr>
            <p:spPr>
              <a:xfrm>
                <a:off x="801893" y="759068"/>
                <a:ext cx="9705600" cy="382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" sz="2933" b="1" dirty="0"/>
                  <a:t>average stock </a:t>
                </a:r>
                <a:r>
                  <a:rPr lang="en" sz="2933" dirty="0"/>
                  <a:t>– ideally the arithmetic average of daily physical stock levels for a certain period:</a:t>
                </a:r>
              </a:p>
              <a:p>
                <a:pPr marL="990575" lvl="1" indent="-380990">
                  <a:buFont typeface="Courier New" panose="02070309020205020404" pitchFamily="49" charset="0"/>
                  <a:buChar char="o"/>
                </a:pPr>
                <a:r>
                  <a:rPr lang="en" sz="2400" b="1" dirty="0"/>
                  <a:t>the average current stock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sz="2400" dirty="0"/>
                  <a:t>, which in the case of uniform consumption is calculated from the relationship:</a:t>
                </a:r>
              </a:p>
              <a:p>
                <a:r>
                  <a:rPr lang="en" sz="2933" dirty="0"/>
                  <a:t>  </a:t>
                </a:r>
              </a:p>
              <a:p>
                <a:endParaRPr lang="cs-CZ" sz="2933" dirty="0"/>
              </a:p>
              <a:p>
                <a:r>
                  <a:rPr lang="en" sz="2933" dirty="0"/>
                  <a:t> </a:t>
                </a:r>
                <a:r>
                  <a:rPr lang="en" sz="2400" dirty="0"/>
                  <a:t>where </a:t>
                </a:r>
                <a:r>
                  <a:rPr lang="en" sz="2400" i="1" dirty="0"/>
                  <a:t>D </a:t>
                </a:r>
                <a:r>
                  <a:rPr lang="en" sz="2400" dirty="0"/>
                  <a:t>is the delivery size in natural units</a:t>
                </a:r>
              </a:p>
              <a:p>
                <a:pPr marL="990575" lvl="1" indent="-380990">
                  <a:buFont typeface="Courier New" panose="02070309020205020404" pitchFamily="49" charset="0"/>
                  <a:buChar char="o"/>
                </a:pPr>
                <a:r>
                  <a:rPr lang="en" sz="2400" b="1" dirty="0"/>
                  <a:t>total average inventory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" sz="2400" dirty="0"/>
                  <a:t>, which is given as the sum of average current inventory and relatively constant inventory components</a:t>
                </a:r>
              </a:p>
            </p:txBody>
          </p:sp>
        </mc:Choice>
        <mc:Fallback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62D4F195-8C24-4AA7-8F23-2EE545C0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93" y="759068"/>
                <a:ext cx="9705600" cy="3826368"/>
              </a:xfrm>
              <a:prstGeom prst="rect">
                <a:avLst/>
              </a:prstGeom>
              <a:blipFill>
                <a:blip r:embed="rId3"/>
                <a:stretch>
                  <a:fillRect l="-1307" t="-1993" b="-2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F8AE04F-67E7-4EE0-BACA-23B519A8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01" y="14586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6AF2FB9-D96C-4709-8B09-53AE5244E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2400" y="2524801"/>
          <a:ext cx="1328571" cy="73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83947" imgH="444307" progId="Equation.3">
                  <p:embed/>
                </p:oleObj>
              </mc:Choice>
              <mc:Fallback>
                <p:oleObj r:id="rId4" imgW="583947" imgH="444307" progId="Equation.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6AF2FB9-D96C-4709-8B09-53AE5244E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400" y="2524801"/>
                        <a:ext cx="1328571" cy="737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80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104DAE6A-143C-44AB-9C77-F34B3F89F159}"/>
                  </a:ext>
                </a:extLst>
              </p:cNvPr>
              <p:cNvSpPr/>
              <p:nvPr/>
            </p:nvSpPr>
            <p:spPr>
              <a:xfrm>
                <a:off x="883200" y="746643"/>
                <a:ext cx="9417600" cy="529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15000"/>
                  </a:lnSpc>
                </a:pPr>
                <a:r>
                  <a:rPr lang="en" sz="3467" b="1" cap="all" dirty="0">
                    <a:solidFill>
                      <a:srgbClr val="307871"/>
                    </a:solidFill>
                    <a:latin typeface="+mj-lt"/>
                  </a:rPr>
                  <a:t>Creating a purchase plan</a:t>
                </a:r>
              </a:p>
              <a:p>
                <a:pPr marL="457189" indent="-457189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balance principle </a:t>
                </a:r>
                <a:r>
                  <a:rPr lang="en" sz="2933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Resources = Need</a:t>
                </a:r>
                <a:endParaRPr lang="cs-CZ" sz="2933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resources:</a:t>
                </a:r>
              </a:p>
              <a:p>
                <a:pPr marL="1066773" lvl="1" indent="-457189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initial stock – IS = inventory</a:t>
                </a: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66773" lvl="1" indent="-457189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supplies </a:t>
                </a:r>
                <a:r>
                  <a:rPr lang="en" sz="24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relevant material items = delivery</a:t>
                </a:r>
              </a:p>
              <a:p>
                <a:pPr marL="457189" indent="-457189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need:</a:t>
                </a:r>
              </a:p>
              <a:p>
                <a:pPr marL="1066773" lvl="1" indent="-457189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material consumption MC in the given planning period</a:t>
                </a:r>
              </a:p>
              <a:p>
                <a:pPr marL="1066773" lvl="1" indent="-457189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required amount of inventory at the end of the monitored period - RI</a:t>
                </a: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66773" lvl="1" indent="-457189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15000"/>
                  </a:lnSpc>
                </a:pPr>
                <a:r>
                  <a:rPr lang="en" sz="2400" dirty="0"/>
                  <a:t> 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𝑅𝐼</m:t>
                    </m:r>
                  </m:oMath>
                </a14:m>
                <a:endParaRPr lang="en" sz="2933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104DAE6A-143C-44AB-9C77-F34B3F89F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0" y="746643"/>
                <a:ext cx="9417600" cy="5298823"/>
              </a:xfrm>
              <a:prstGeom prst="rect">
                <a:avLst/>
              </a:prstGeom>
              <a:blipFill>
                <a:blip r:embed="rId3"/>
                <a:stretch>
                  <a:fillRect l="-1884" t="-716" r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5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25057" y="838135"/>
                <a:ext cx="9726903" cy="360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" altLang="cs-CZ" sz="3467" b="1" cap="all" dirty="0">
                    <a:solidFill>
                      <a:srgbClr val="307871"/>
                    </a:solidFill>
                    <a:latin typeface="+mj-lt"/>
                  </a:rPr>
                  <a:t>Cost function</a:t>
                </a:r>
              </a:p>
              <a:p>
                <a:pPr marL="380990" indent="-380990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" sz="2667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expresses the dependence of the amount of costs</a:t>
                </a:r>
                <a14:m>
                  <m:oMath xmlns:m="http://schemas.openxmlformats.org/officeDocument/2006/math">
                    <m:r>
                      <a:rPr lang="cs-CZ" sz="2667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667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" sz="2667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" sz="2667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on production volume </a:t>
                </a:r>
                <a14:m>
                  <m:oMath xmlns:m="http://schemas.openxmlformats.org/officeDocument/2006/math">
                    <m:r>
                      <a:rPr lang="cs-CZ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" sz="2667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90575" lvl="1" indent="-38099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production volume - independent variable (explanatory, exogenous)</a:t>
                </a:r>
              </a:p>
              <a:p>
                <a:pPr marL="990575" lvl="1" indent="-38099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costs - dependent variable (explained, endogenous)</a:t>
                </a:r>
              </a:p>
              <a:p>
                <a:pPr lvl="1">
                  <a:lnSpc>
                    <a:spcPct val="105000"/>
                  </a:lnSpc>
                </a:pPr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ctr">
                  <a:lnSpc>
                    <a:spcPct val="105000"/>
                  </a:lnSpc>
                </a:pPr>
                <a:r>
                  <a:rPr lang="cs-CZ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80990" indent="-38099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endParaRPr lang="cs-CZ" sz="2667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7" y="838135"/>
                <a:ext cx="9726903" cy="3608424"/>
              </a:xfrm>
              <a:prstGeom prst="rect">
                <a:avLst/>
              </a:prstGeom>
              <a:blipFill>
                <a:blip r:embed="rId3"/>
                <a:stretch>
                  <a:fillRect l="-1043" t="-1754" r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4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04DAE6A-143C-44AB-9C77-F34B3F89F159}"/>
              </a:ext>
            </a:extLst>
          </p:cNvPr>
          <p:cNvSpPr/>
          <p:nvPr/>
        </p:nvSpPr>
        <p:spPr>
          <a:xfrm>
            <a:off x="977204" y="1545057"/>
            <a:ext cx="9417600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hotel is planning shopping activities for the next month of November. On average, 600 liters of juice are consumed in the hotel per day. Juices are stored in 0.5 l bottles. At the end of November, the hotel plans to have a stock of 2,500 bottles. At the beginning of November, this stock will be 2,600 bottles. How many bottles of juice must the hotel order for November?</a:t>
            </a:r>
          </a:p>
          <a:p>
            <a:pPr lvl="1" algn="just">
              <a:lnSpc>
                <a:spcPct val="115000"/>
              </a:lnSpc>
            </a:pPr>
            <a:r>
              <a:rPr lang="en" sz="2400" dirty="0"/>
              <a:t>  </a:t>
            </a:r>
            <a:endParaRPr lang="cs-CZ" sz="2933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04DAE6A-143C-44AB-9C77-F34B3F89F159}"/>
              </a:ext>
            </a:extLst>
          </p:cNvPr>
          <p:cNvSpPr/>
          <p:nvPr/>
        </p:nvSpPr>
        <p:spPr>
          <a:xfrm>
            <a:off x="621629" y="1599004"/>
            <a:ext cx="10618280" cy="28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r>
              <a:rPr lang="en" sz="2400" dirty="0"/>
              <a:t>  </a:t>
            </a:r>
          </a:p>
          <a:p>
            <a:pPr lvl="1" algn="just">
              <a:lnSpc>
                <a:spcPct val="115000"/>
              </a:lnSpc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Resources = Needs</a:t>
            </a:r>
          </a:p>
          <a:p>
            <a:pPr lvl="1" algn="just">
              <a:lnSpc>
                <a:spcPct val="115000"/>
              </a:lnSpc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No. inventory + purchase (delivery) = consumption + ending inventory</a:t>
            </a:r>
          </a:p>
          <a:p>
            <a:pPr lvl="1" algn="just">
              <a:lnSpc>
                <a:spcPct val="115000"/>
              </a:lnSpc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2600 + </a:t>
            </a:r>
            <a:r>
              <a:rPr lang="en" sz="2667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36000 + 2500</a:t>
            </a:r>
          </a:p>
          <a:p>
            <a:pPr lvl="1" algn="just">
              <a:lnSpc>
                <a:spcPct val="115000"/>
              </a:lnSpc>
            </a:pPr>
            <a:endParaRPr lang="cs-CZ" sz="26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Purchase = 35,900 pcs</a:t>
            </a:r>
          </a:p>
        </p:txBody>
      </p:sp>
    </p:spTree>
    <p:extLst>
      <p:ext uri="{BB962C8B-B14F-4D97-AF65-F5344CB8AC3E}">
        <p14:creationId xmlns:p14="http://schemas.microsoft.com/office/powerpoint/2010/main" val="210194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540105" y="2020780"/>
            <a:ext cx="9929041" cy="191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0272" algn="just">
              <a:spcAft>
                <a:spcPts val="800"/>
              </a:spcAft>
            </a:pPr>
            <a:r>
              <a:rPr lang="en" sz="2667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 = (p x Q ) </a:t>
            </a:r>
            <a:endParaRPr lang="en" sz="26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</a:p>
          <a:p>
            <a:pPr indent="600272" algn="just"/>
            <a:r>
              <a:rPr lang="en" sz="2667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selling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price per piece [CZK/piece]</a:t>
            </a:r>
          </a:p>
          <a:p>
            <a:pPr indent="600272" algn="just">
              <a:spcAft>
                <a:spcPts val="800"/>
              </a:spcAft>
            </a:pPr>
            <a:r>
              <a:rPr lang="en" sz="2667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 of production [pcs, kg, l, …]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DE6D87-500E-4B4E-B433-DC70F0086100}"/>
              </a:ext>
            </a:extLst>
          </p:cNvPr>
          <p:cNvSpPr txBox="1"/>
          <p:nvPr/>
        </p:nvSpPr>
        <p:spPr>
          <a:xfrm>
            <a:off x="4310897" y="354376"/>
            <a:ext cx="142026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733" b="1" cap="all" dirty="0">
                <a:solidFill>
                  <a:srgbClr val="307871"/>
                </a:solidFill>
              </a:rPr>
              <a:t>Sales</a:t>
            </a:r>
            <a:endParaRPr lang="cs-CZ" sz="3733" dirty="0"/>
          </a:p>
        </p:txBody>
      </p:sp>
    </p:spTree>
    <p:extLst>
      <p:ext uri="{BB962C8B-B14F-4D97-AF65-F5344CB8AC3E}">
        <p14:creationId xmlns:p14="http://schemas.microsoft.com/office/powerpoint/2010/main" val="223114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0E4A4E06-53CA-4DD8-B57B-878E5C4EE6F7}"/>
                  </a:ext>
                </a:extLst>
              </p:cNvPr>
              <p:cNvSpPr/>
              <p:nvPr/>
            </p:nvSpPr>
            <p:spPr>
              <a:xfrm>
                <a:off x="777600" y="449338"/>
                <a:ext cx="9350400" cy="5898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40447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</a:pPr>
                <a:r>
                  <a:rPr lang="en" sz="3467" b="1" cap="all" dirty="0">
                    <a:solidFill>
                      <a:srgbClr val="307871"/>
                    </a:solidFill>
                    <a:latin typeface="+mj-lt"/>
                  </a:rPr>
                  <a:t>NET Profit</a:t>
                </a:r>
              </a:p>
              <a:p>
                <a:pPr marL="380990" indent="-38099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" sz="2933" dirty="0">
                    <a:latin typeface="Arial" panose="020B0604020202020204" pitchFamily="34" charset="0"/>
                  </a:rPr>
                  <a:t>the evaluation of the economic activity of business entities is based on a comparison of revenues (in the form of sales) and total costs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2933" dirty="0">
                  <a:latin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933" b="0" i="1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cs-CZ" sz="29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9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933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933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cs-CZ" sz="2933" dirty="0">
                  <a:latin typeface="Arial" panose="020B0604020202020204" pitchFamily="34" charset="0"/>
                </a:endParaRPr>
              </a:p>
              <a:p>
                <a:pPr marL="380990" indent="-38099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2933" dirty="0">
                  <a:latin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" sz="2933" dirty="0">
                    <a:latin typeface="Arial" panose="020B0604020202020204" pitchFamily="34" charset="0"/>
                  </a:rPr>
                  <a:t>where</a:t>
                </a:r>
              </a:p>
              <a:p>
                <a:r>
                  <a:rPr lang="en" sz="2933" dirty="0"/>
                  <a:t>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𝑉𝐻</m:t>
                    </m:r>
                  </m:oMath>
                </a14:m>
                <a:r>
                  <a:rPr lang="en" sz="2400" i="1" dirty="0"/>
                  <a:t> </a:t>
                </a:r>
                <a:r>
                  <a:rPr lang="en" sz="2400" dirty="0"/>
                  <a:t> </a:t>
                </a:r>
                <a:r>
                  <a:rPr lang="en" sz="2933" dirty="0"/>
                  <a:t>… profit</a:t>
                </a:r>
              </a:p>
              <a:p>
                <a:r>
                  <a:rPr lang="en" sz="2933" dirty="0"/>
                  <a:t>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" sz="2933" i="1" dirty="0"/>
                  <a:t> </a:t>
                </a:r>
                <a:r>
                  <a:rPr lang="en" sz="2933" dirty="0"/>
                  <a:t>… total revenues</a:t>
                </a:r>
              </a:p>
              <a:p>
                <a:r>
                  <a:rPr lang="en" sz="2933" dirty="0"/>
                  <a:t> </a:t>
                </a:r>
                <a14:m>
                  <m:oMath xmlns:m="http://schemas.openxmlformats.org/officeDocument/2006/math">
                    <m:r>
                      <a:rPr lang="cs-CZ" sz="2933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" sz="2933" dirty="0"/>
                  <a:t>… total cost</a:t>
                </a:r>
                <a:endParaRPr lang="cs-CZ" sz="2933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0E4A4E06-53CA-4DD8-B57B-878E5C4EE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" y="449338"/>
                <a:ext cx="9350400" cy="5898474"/>
              </a:xfrm>
              <a:prstGeom prst="rect">
                <a:avLst/>
              </a:prstGeom>
              <a:blipFill>
                <a:blip r:embed="rId3"/>
                <a:stretch>
                  <a:fillRect l="-1493" t="-645" r="-1357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36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80A46DCE-602F-4CD1-8DCC-FD178DF37AD6}"/>
                  </a:ext>
                </a:extLst>
              </p:cNvPr>
              <p:cNvSpPr/>
              <p:nvPr/>
            </p:nvSpPr>
            <p:spPr>
              <a:xfrm>
                <a:off x="528000" y="838135"/>
                <a:ext cx="10876800" cy="415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sz="2933" dirty="0">
                    <a:latin typeface="+mj-lt"/>
                  </a:rPr>
                  <a:t>Respectively:</a:t>
                </a:r>
              </a:p>
              <a:p>
                <a:r>
                  <a:rPr lang="cs-CZ" sz="2933" dirty="0"/>
                  <a:t>				NP</a:t>
                </a:r>
                <a14:m>
                  <m:oMath xmlns:m="http://schemas.openxmlformats.org/officeDocument/2006/math">
                    <m:r>
                      <a:rPr lang="cs-CZ" sz="2933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933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sz="2933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933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cs-CZ" sz="2933" dirty="0"/>
              </a:p>
              <a:p>
                <a:r>
                  <a:rPr lang="en" sz="2933" dirty="0"/>
                  <a:t>where</a:t>
                </a:r>
              </a:p>
              <a:p>
                <a:r>
                  <a:rPr lang="en" sz="2933" dirty="0"/>
                  <a:t> </a:t>
                </a:r>
                <a14:m>
                  <m:oMath xmlns:m="http://schemas.openxmlformats.org/officeDocument/2006/math">
                    <m:r>
                      <a:rPr lang="cs-CZ" sz="2933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" sz="2933" dirty="0"/>
                  <a:t>… total sales</a:t>
                </a:r>
              </a:p>
              <a:p>
                <a:r>
                  <a:rPr lang="en" sz="2933" dirty="0"/>
                  <a:t>If:</a:t>
                </a:r>
              </a:p>
              <a:p>
                <a:r>
                  <a:rPr lang="cs-CZ" sz="2933" dirty="0"/>
                  <a:t>S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 &gt;</m:t>
                    </m:r>
                    <m:r>
                      <a:rPr lang="cs-CZ" sz="2933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" sz="2933" dirty="0"/>
                  <a:t>, then NP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" sz="2933" dirty="0"/>
                  <a:t>….. </a:t>
                </a:r>
                <a:r>
                  <a:rPr lang="en" sz="2933" b="1" dirty="0"/>
                  <a:t>Gain</a:t>
                </a:r>
              </a:p>
              <a:p>
                <a:r>
                  <a:rPr lang="cs-CZ" sz="2933" dirty="0"/>
                  <a:t>S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 &lt;</m:t>
                    </m:r>
                    <m:r>
                      <a:rPr lang="cs-CZ" sz="2933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" sz="2933" dirty="0"/>
                  <a:t>, then NP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" sz="2933" dirty="0"/>
                  <a:t>….. </a:t>
                </a:r>
                <a:r>
                  <a:rPr lang="en" sz="2933" b="1" dirty="0"/>
                  <a:t>Loss</a:t>
                </a:r>
              </a:p>
              <a:p>
                <a:r>
                  <a:rPr lang="en" sz="2933" dirty="0"/>
                  <a:t>S = C, then NP = 0 … </a:t>
                </a:r>
                <a:r>
                  <a:rPr lang="en" sz="2933" b="1" dirty="0"/>
                  <a:t>Zero gain</a:t>
                </a:r>
              </a:p>
              <a:p>
                <a:endParaRPr lang="cs-CZ" sz="2933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80A46DCE-602F-4CD1-8DCC-FD178DF37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0" y="838135"/>
                <a:ext cx="10876800" cy="4154407"/>
              </a:xfrm>
              <a:prstGeom prst="rect">
                <a:avLst/>
              </a:prstGeom>
              <a:blipFill>
                <a:blip r:embed="rId3"/>
                <a:stretch>
                  <a:fillRect l="-1166" t="-15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71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BE639A2-8FC4-465F-97F9-0DFEC1E9E858}"/>
                  </a:ext>
                </a:extLst>
              </p:cNvPr>
              <p:cNvSpPr/>
              <p:nvPr/>
            </p:nvSpPr>
            <p:spPr>
              <a:xfrm>
                <a:off x="596204" y="660302"/>
                <a:ext cx="9686400" cy="5426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sz="2933" dirty="0">
                    <a:latin typeface="+mj-lt"/>
                    <a:ea typeface="Calibri" panose="020F0502020204030204" pitchFamily="34" charset="0"/>
                  </a:rPr>
                  <a:t>If we substitute</a:t>
                </a:r>
                <a:r>
                  <a:rPr lang="en" sz="2933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endParaRPr lang="cs-CZ" sz="2933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" sz="2933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S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" sz="2933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endParaRPr lang="cs-CZ" sz="2933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cs-CZ" sz="2933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C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sz="2933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" sz="2933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C</a:t>
                </a:r>
                <a14:m>
                  <m:oMath xmlns:m="http://schemas.openxmlformats.org/officeDocument/2006/math"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cs-CZ" sz="2933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sz="2933" dirty="0"/>
              </a:p>
              <a:p>
                <a:r>
                  <a:rPr lang="en" sz="2933" dirty="0"/>
                  <a:t>to </a:t>
                </a:r>
                <a:r>
                  <a:rPr lang="en" sz="2933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NP</a:t>
                </a:r>
              </a:p>
              <a:p>
                <a:endParaRPr lang="en" sz="2933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" sz="2933" dirty="0"/>
                  <a:t>then</a:t>
                </a:r>
              </a:p>
              <a:p>
                <a:r>
                  <a:rPr lang="en" sz="2933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" sz="2933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NP</a:t>
                </a:r>
                <a14:m>
                  <m:oMath xmlns:m="http://schemas.openxmlformats.org/officeDocument/2006/math">
                    <m:r>
                      <a:rPr lang="cs-CZ" sz="2933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933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933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933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cs-CZ" sz="2933" b="1" i="1"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cs-CZ" sz="2933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cs-CZ" sz="2933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933" b="1" i="1">
                        <a:latin typeface="Cambria Math" panose="02040503050406030204" pitchFamily="18" charset="0"/>
                      </a:rPr>
                      <m:t> –</m:t>
                    </m:r>
                    <m:d>
                      <m:dPr>
                        <m:ctrlPr>
                          <a:rPr lang="cs-CZ" sz="2933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933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2933" b="1" i="1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cs-CZ" sz="2933" b="1" i="1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cs-CZ" sz="2933" b="1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cs-CZ" sz="2933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</m:oMath>
                </a14:m>
                <a:endParaRPr lang="cs-CZ" sz="2933" b="1" i="1" dirty="0">
                  <a:latin typeface="Cambria Math" panose="02040503050406030204" pitchFamily="18" charset="0"/>
                </a:endParaRPr>
              </a:p>
              <a:p>
                <a:endParaRPr lang="cs-CZ" sz="2933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BE639A2-8FC4-465F-97F9-0DFEC1E9E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4" y="660302"/>
                <a:ext cx="9686400" cy="5426422"/>
              </a:xfrm>
              <a:prstGeom prst="rect">
                <a:avLst/>
              </a:prstGeom>
              <a:blipFill>
                <a:blip r:embed="rId3"/>
                <a:stretch>
                  <a:fillRect l="-1442" t="-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0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9DF13ED-79A0-48F8-9A3C-89A6307F4C91}"/>
                  </a:ext>
                </a:extLst>
              </p:cNvPr>
              <p:cNvSpPr/>
              <p:nvPr/>
            </p:nvSpPr>
            <p:spPr>
              <a:xfrm>
                <a:off x="508800" y="703190"/>
                <a:ext cx="9734400" cy="3278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933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</a:t>
                </a: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company MONTENA s.r.o. they record fixed costs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amount of 200 thousand. CZK. The company produces 20 thousand pcs of components. In the evaluated period, the only variable cost is material at a price of CZK 20/piece. The selling price of one component is 35 CZK/pc.</a:t>
                </a:r>
              </a:p>
              <a:p>
                <a:pPr>
                  <a:lnSpc>
                    <a:spcPct val="115000"/>
                  </a:lnSpc>
                </a:pPr>
                <a:endParaRPr lang="cs-CZ" sz="2933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the economic result in the given period?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9DF13ED-79A0-48F8-9A3C-89A6307F4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0" y="703190"/>
                <a:ext cx="9734400" cy="3278783"/>
              </a:xfrm>
              <a:prstGeom prst="rect">
                <a:avLst/>
              </a:prstGeom>
              <a:blipFill>
                <a:blip r:embed="rId3"/>
                <a:stretch>
                  <a:fillRect l="-1432" t="-1158" r="-260" b="-5019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e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3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4C2363A9-354C-41DF-8B2B-68065E2D629B}"/>
                  </a:ext>
                </a:extLst>
              </p:cNvPr>
              <p:cNvSpPr/>
              <p:nvPr/>
            </p:nvSpPr>
            <p:spPr>
              <a:xfrm>
                <a:off x="713969" y="449338"/>
                <a:ext cx="9590400" cy="5609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3467" b="1" cap="all" dirty="0">
                    <a:solidFill>
                      <a:srgbClr val="307871"/>
                    </a:solidFill>
                    <a:latin typeface="+mj-lt"/>
                  </a:rPr>
                  <a:t>Break Even point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endParaRPr lang="cs-CZ" sz="2933" dirty="0">
                  <a:latin typeface="+mj-lt"/>
                  <a:ea typeface="Calibri" panose="020F0502020204030204" pitchFamily="34" charset="0"/>
                </a:endParaRP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</a:rPr>
                  <a:t>the volume of production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9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9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</m:t>
                        </m:r>
                      </m:sub>
                    </m:sSub>
                  </m:oMath>
                </a14:m>
                <a:r>
                  <a:rPr lang="en" sz="2933" dirty="0">
                    <a:latin typeface="+mj-lt"/>
                    <a:ea typeface="Calibri" panose="020F0502020204030204" pitchFamily="34" charset="0"/>
                  </a:rPr>
                  <a:t>at which the amount of sales is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" sz="2933" dirty="0">
                    <a:latin typeface="+mj-lt"/>
                    <a:ea typeface="Calibri" panose="020F0502020204030204" pitchFamily="34" charset="0"/>
                  </a:rPr>
                  <a:t>the same amount as the total costs</a:t>
                </a:r>
                <a:endParaRPr lang="cs-CZ" sz="2933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cs-CZ" sz="2933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" sz="2933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cs-CZ" sz="2933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" sz="2933" dirty="0">
                    <a:latin typeface="+mj-lt"/>
                    <a:ea typeface="Calibri" panose="020F0502020204030204" pitchFamily="34" charset="0"/>
                  </a:rPr>
                  <a:t>= 0</a:t>
                </a:r>
              </a:p>
              <a:p>
                <a:pPr lvl="1"/>
                <a:endParaRPr lang="cs-CZ" sz="2933" dirty="0">
                  <a:latin typeface="+mj-lt"/>
                </a:endParaRPr>
              </a:p>
              <a:p>
                <a:pPr lvl="1"/>
                <a:r>
                  <a:rPr lang="en" sz="2933" dirty="0"/>
                  <a:t> 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</a:rPr>
                      <m:t>0=</m:t>
                    </m:r>
                    <m:d>
                      <m:dPr>
                        <m:ctrlPr>
                          <a:rPr lang="cs-CZ" sz="29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9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933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933" i="1">
                                <a:latin typeface="Cambria Math" panose="02040503050406030204" pitchFamily="18" charset="0"/>
                              </a:rPr>
                              <m:t>𝐵𝑍</m:t>
                            </m:r>
                          </m:sub>
                        </m:sSub>
                      </m:e>
                    </m:d>
                    <m:r>
                      <a:rPr lang="cs-CZ" sz="2933" i="1">
                        <a:latin typeface="Cambria Math" panose="02040503050406030204" pitchFamily="18" charset="0"/>
                      </a:rPr>
                      <m:t>–(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933" i="1">
                            <a:latin typeface="Cambria Math" panose="02040503050406030204" pitchFamily="18" charset="0"/>
                          </a:rPr>
                          <m:t>𝐵𝑍</m:t>
                        </m:r>
                      </m:sub>
                    </m:sSub>
                    <m:r>
                      <a:rPr lang="cs-CZ" sz="2933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cs-CZ" sz="2933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" sz="2933" dirty="0"/>
                  <a:t>)</a:t>
                </a:r>
              </a:p>
              <a:p>
                <a:pPr lvl="1"/>
                <a:endParaRPr lang="cs-CZ" sz="2933" dirty="0"/>
              </a:p>
              <a:p>
                <a:pPr lvl="1"/>
                <a:r>
                  <a:rPr lang="en" sz="2933" dirty="0"/>
                  <a:t>or</a:t>
                </a:r>
                <a:endParaRPr lang="cs-CZ" sz="2933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9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𝐵𝑍</m:t>
                          </m:r>
                        </m:sub>
                      </m:sSub>
                      <m:r>
                        <a:rPr lang="cs-CZ" sz="29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933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933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4C2363A9-354C-41DF-8B2B-68065E2D6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9" y="449338"/>
                <a:ext cx="9590400" cy="5609484"/>
              </a:xfrm>
              <a:prstGeom prst="rect">
                <a:avLst/>
              </a:prstGeom>
              <a:blipFill>
                <a:blip r:embed="rId3"/>
                <a:stretch>
                  <a:fillRect l="-1323" t="-1580" r="-926" b="-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21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9DF13ED-79A0-48F8-9A3C-89A6307F4C91}"/>
                  </a:ext>
                </a:extLst>
              </p:cNvPr>
              <p:cNvSpPr/>
              <p:nvPr/>
            </p:nvSpPr>
            <p:spPr>
              <a:xfrm>
                <a:off x="508800" y="703190"/>
                <a:ext cx="9734400" cy="3797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933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</a:t>
                </a: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company MONTENA s.r.o. they record fixed costs </a:t>
                </a:r>
                <a14:m>
                  <m:oMath xmlns:m="http://schemas.openxmlformats.org/officeDocument/2006/math">
                    <m:r>
                      <a:rPr lang="cs-CZ" sz="29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amount of 200 thousand CZK. In the evaluated period, the only variable cost is material at a price of CZK 20/piece. The selling price of one component is 35 CZK/pc.</a:t>
                </a:r>
              </a:p>
              <a:p>
                <a:pPr>
                  <a:lnSpc>
                    <a:spcPct val="115000"/>
                  </a:lnSpc>
                </a:pPr>
                <a:endParaRPr lang="cs-CZ" sz="2933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" sz="2933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What quantity of parts must be produced and sold to break even?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9DF13ED-79A0-48F8-9A3C-89A6307F4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0" y="703190"/>
                <a:ext cx="9734400" cy="3797835"/>
              </a:xfrm>
              <a:prstGeom prst="rect">
                <a:avLst/>
              </a:prstGeom>
              <a:blipFill>
                <a:blip r:embed="rId3"/>
                <a:stretch>
                  <a:fillRect l="-1432" t="-1000" r="-1302" b="-3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2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03042" y="1402082"/>
            <a:ext cx="9929041" cy="333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0272" algn="just">
              <a:spcAft>
                <a:spcPts val="800"/>
              </a:spcAft>
            </a:pPr>
            <a:r>
              <a:rPr lang="en" sz="2667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</a:t>
            </a:r>
            <a:r>
              <a:rPr lang="e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 </a:t>
            </a:r>
            <a:r>
              <a:rPr lang="e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</a:t>
            </a:r>
            <a:r>
              <a:rPr lang="e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= (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 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) + F</a:t>
            </a:r>
          </a:p>
          <a:p>
            <a:pPr indent="600272" algn="just">
              <a:spcAft>
                <a:spcPts val="800"/>
              </a:spcAft>
            </a:pPr>
            <a:r>
              <a:rPr lang="en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= V + F</a:t>
            </a:r>
            <a:r>
              <a:rPr lang="e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</a:p>
          <a:p>
            <a:pPr indent="600272" algn="just"/>
            <a:r>
              <a:rPr lang="en" sz="2667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 fixed costs [CZK]</a:t>
            </a:r>
          </a:p>
          <a:p>
            <a:pPr indent="600272" algn="just"/>
            <a:r>
              <a:rPr lang="en" sz="2667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unit variable costs [CZK/piece, CZK/kg, CZK/l, …]</a:t>
            </a:r>
          </a:p>
          <a:p>
            <a:pPr indent="600272" algn="just"/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… total variable costs</a:t>
            </a:r>
          </a:p>
          <a:p>
            <a:pPr indent="600272" algn="just">
              <a:spcAft>
                <a:spcPts val="800"/>
              </a:spcAft>
            </a:pPr>
            <a:r>
              <a:rPr lang="en" sz="2667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</a:t>
            </a:r>
            <a:r>
              <a:rPr lang="e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volume of production [pcs, kg, l, …]</a:t>
            </a:r>
          </a:p>
        </p:txBody>
      </p:sp>
    </p:spTree>
    <p:extLst>
      <p:ext uri="{BB962C8B-B14F-4D97-AF65-F5344CB8AC3E}">
        <p14:creationId xmlns:p14="http://schemas.microsoft.com/office/powerpoint/2010/main" val="28969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87352" y="838135"/>
            <a:ext cx="9762499" cy="300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5000"/>
              </a:lnSpc>
            </a:pPr>
            <a:r>
              <a:rPr lang="en" sz="2933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of cost functions in business practice</a:t>
            </a:r>
          </a:p>
          <a:p>
            <a:pPr marL="457189" indent="-457189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the amount of costs changes depending on the volume of production</a:t>
            </a:r>
          </a:p>
          <a:p>
            <a:pPr marL="457189" indent="-457189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part of the costs is dependent on the volume of production and which is not</a:t>
            </a:r>
          </a:p>
          <a:p>
            <a:pPr marL="457189" indent="-457189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starting point for a more qualified decision in a number of areas:</a:t>
            </a:r>
          </a:p>
          <a:p>
            <a:pPr marL="1066773" lvl="1" indent="-457189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determine the amount of costs corresponding to different volumes of production</a:t>
            </a:r>
          </a:p>
          <a:p>
            <a:pPr marL="1066773" lvl="1" indent="-457189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competently determine the economic result</a:t>
            </a:r>
          </a:p>
          <a:p>
            <a:pPr marL="1066773" lvl="1" indent="-457189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determine what volume of production ensures the desired profit</a:t>
            </a:r>
          </a:p>
        </p:txBody>
      </p:sp>
    </p:spTree>
    <p:extLst>
      <p:ext uri="{BB962C8B-B14F-4D97-AF65-F5344CB8AC3E}">
        <p14:creationId xmlns:p14="http://schemas.microsoft.com/office/powerpoint/2010/main" val="325565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69586" y="1583559"/>
            <a:ext cx="9637908" cy="378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" sz="2667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Lovers of theatrical performances of the children's theater can purchase a year-long season ticket for 2 children. The price of this season ticket is CZK 2,000. The entrance fee for one performance for one child in a popular line in the theater is 150 CZK.</a:t>
            </a:r>
          </a:p>
          <a:p>
            <a:pPr algn="just">
              <a:lnSpc>
                <a:spcPct val="105000"/>
              </a:lnSpc>
            </a:pPr>
            <a:endParaRPr lang="en" sz="26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05000"/>
              </a:lnSpc>
              <a:buFont typeface="+mj-lt"/>
              <a:buAutoNum type="alphaLcParenR"/>
              <a:tabLst>
                <a:tab pos="304792" algn="l"/>
                <a:tab pos="599425" algn="l"/>
              </a:tabLst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the costs associated with visiting three shows with/without a season ticket if two children go to the theater?</a:t>
            </a:r>
          </a:p>
          <a:p>
            <a:pPr marL="457189" indent="-457189" algn="just">
              <a:lnSpc>
                <a:spcPct val="105000"/>
              </a:lnSpc>
              <a:buFont typeface="+mj-lt"/>
              <a:buAutoNum type="alphaLcParenR"/>
              <a:tabLst>
                <a:tab pos="304792" algn="l"/>
                <a:tab pos="599425" algn="l"/>
              </a:tabLst>
            </a:pPr>
            <a:r>
              <a:rPr lang="e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many times does a pair of children have to visit the theater to make the purchase of a season ticket worth it?</a:t>
            </a:r>
          </a:p>
        </p:txBody>
      </p:sp>
    </p:spTree>
    <p:extLst>
      <p:ext uri="{BB962C8B-B14F-4D97-AF65-F5344CB8AC3E}">
        <p14:creationId xmlns:p14="http://schemas.microsoft.com/office/powerpoint/2010/main" val="21362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49211" y="449337"/>
                <a:ext cx="9958283" cy="2659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" sz="2667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67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2667" b="0" i="1" smtClean="0">
                          <a:latin typeface="Cambria Math" panose="02040503050406030204" pitchFamily="18" charset="0"/>
                        </a:rPr>
                        <m:t>1= 2∙150</m:t>
                      </m:r>
                      <m:r>
                        <a:rPr lang="cs-CZ" sz="2667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667" dirty="0"/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67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2667" b="0" i="1" smtClean="0">
                          <a:latin typeface="Cambria Math" panose="02040503050406030204" pitchFamily="18" charset="0"/>
                        </a:rPr>
                        <m:t>2 =2000 </m:t>
                      </m:r>
                    </m:oMath>
                  </m:oMathPara>
                </a14:m>
                <a:endParaRPr lang="cs-CZ" sz="2667" dirty="0"/>
              </a:p>
              <a:p>
                <a:pPr algn="just">
                  <a:lnSpc>
                    <a:spcPct val="105000"/>
                  </a:lnSpc>
                </a:pPr>
                <a:endParaRPr lang="cs-CZ" sz="2667" dirty="0"/>
              </a:p>
              <a:p>
                <a:pPr algn="just">
                  <a:lnSpc>
                    <a:spcPct val="105000"/>
                  </a:lnSpc>
                </a:pPr>
                <a:r>
                  <a:rPr lang="en" sz="2667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667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667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6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667" i="1">
                        <a:latin typeface="Cambria Math" panose="02040503050406030204" pitchFamily="18" charset="0"/>
                      </a:rPr>
                      <m:t>= 2∙150∙3=900</m:t>
                    </m:r>
                  </m:oMath>
                </a14:m>
                <a:r>
                  <a:rPr lang="en" sz="2667" dirty="0"/>
                  <a:t>CZK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667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sz="2667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667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cs-CZ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6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667" i="1">
                        <a:latin typeface="Cambria Math" panose="02040503050406030204" pitchFamily="18" charset="0"/>
                      </a:rPr>
                      <m:t>=2 000</m:t>
                    </m:r>
                  </m:oMath>
                </a14:m>
                <a:r>
                  <a:rPr lang="en" sz="2667" dirty="0"/>
                  <a:t>CZK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1" y="449337"/>
                <a:ext cx="9958283" cy="2659574"/>
              </a:xfrm>
              <a:prstGeom prst="rect">
                <a:avLst/>
              </a:prstGeom>
              <a:blipFill>
                <a:blip r:embed="rId3"/>
                <a:stretch>
                  <a:fillRect l="-1146" t="-2381" b="-52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3DF8F48-28EB-6A41-BF82-CD69CE87350B}"/>
                  </a:ext>
                </a:extLst>
              </p:cNvPr>
              <p:cNvSpPr txBox="1"/>
              <p:nvPr/>
            </p:nvSpPr>
            <p:spPr>
              <a:xfrm>
                <a:off x="387647" y="3381700"/>
                <a:ext cx="9566716" cy="388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cs-CZ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     2∙150∙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=2 000</m:t>
                      </m:r>
                    </m:oMath>
                  </m:oMathPara>
                </a14:m>
                <a:endParaRPr lang="cs-CZ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2 000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cs-CZ" sz="2400" i="1">
                          <a:latin typeface="Cambria Math" panose="02040503050406030204" pitchFamily="18" charset="0"/>
                        </a:rPr>
                        <m:t>=6,67</m:t>
                      </m:r>
                    </m:oMath>
                  </m:oMathPara>
                </a14:m>
                <a:endParaRPr lang="cs-CZ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cs-CZ" sz="2400" dirty="0"/>
              </a:p>
              <a:p>
                <a:pPr algn="just">
                  <a:lnSpc>
                    <a:spcPct val="105000"/>
                  </a:lnSpc>
                </a:pPr>
                <a:r>
                  <a:rPr lang="en" sz="2400" dirty="0"/>
                  <a:t>up to 6 visits to the theater per season, it is worthwhile not to buy a season ticket, from 7 visits by pairs of children, a season ticket is more advantageous</a:t>
                </a:r>
                <a:endParaRPr lang="cs-CZ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3DF8F48-28EB-6A41-BF82-CD69CE87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7" y="3381700"/>
                <a:ext cx="9566716" cy="3886320"/>
              </a:xfrm>
              <a:prstGeom prst="rect">
                <a:avLst/>
              </a:prstGeom>
              <a:blipFill>
                <a:blip r:embed="rId4"/>
                <a:stretch>
                  <a:fillRect l="-928" t="-977" r="-1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7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5151" y="691286"/>
            <a:ext cx="9726901" cy="36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6680" tIns="406272" rIns="121920" bIns="20313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" altLang="cs-CZ" sz="2933" b="1" dirty="0" bmk="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two-period method</a:t>
            </a:r>
            <a:endParaRPr lang="cs-CZ" altLang="cs-CZ" sz="2933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only works with data on two periods - with the maximum production volume </a:t>
            </a:r>
            <a:r>
              <a:rPr lang="en" altLang="cs-CZ" sz="2667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</a:t>
            </a:r>
            <a:r>
              <a:rPr lang="en" altLang="cs-CZ" sz="2667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</a:t>
            </a:r>
            <a:r>
              <a:rPr lang="en" altLang="cs-CZ" sz="26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with a minimum production volume </a:t>
            </a:r>
            <a:r>
              <a:rPr lang="en" altLang="cs-CZ" sz="2667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</a:t>
            </a:r>
            <a:r>
              <a:rPr lang="en" altLang="cs-CZ" sz="2667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MIN</a:t>
            </a:r>
            <a:r>
              <a:rPr lang="en" altLang="cs-CZ" sz="2667" i="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" altLang="cs-CZ" sz="2667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and their corresponding costs </a:t>
            </a:r>
            <a:r>
              <a:rPr lang="en" altLang="cs-CZ" sz="2667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</a:t>
            </a:r>
            <a:r>
              <a:rPr lang="en" altLang="cs-CZ" sz="2667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QMIN  </a:t>
            </a: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" altLang="cs-CZ" sz="2667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" altLang="cs-CZ" sz="2667" i="1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2667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189" indent="-457189" defTabSz="121917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insert the data into the general form of the cost function and then solve the resulting system of two linear equations</a:t>
            </a:r>
          </a:p>
          <a:p>
            <a:pPr marL="457189" indent="-457189" defTabSz="121917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altLang="cs-CZ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should not be a period however extraordinary</a:t>
            </a:r>
            <a:endParaRPr lang="cs-CZ" altLang="cs-CZ" sz="2667" dirty="0"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18FC42-B33B-C54D-8881-ACDC3576D6EF}"/>
              </a:ext>
            </a:extLst>
          </p:cNvPr>
          <p:cNvSpPr txBox="1"/>
          <p:nvPr/>
        </p:nvSpPr>
        <p:spPr>
          <a:xfrm>
            <a:off x="3639404" y="4572829"/>
            <a:ext cx="438023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733" dirty="0"/>
              <a:t>C </a:t>
            </a:r>
            <a:r>
              <a:rPr lang="en" sz="3733" baseline="-25000" dirty="0" err="1"/>
              <a:t>Qmax</a:t>
            </a:r>
            <a:r>
              <a:rPr lang="en" sz="3733" baseline="-25000" dirty="0"/>
              <a:t> </a:t>
            </a:r>
            <a:r>
              <a:rPr lang="en" sz="3733" dirty="0"/>
              <a:t>= (v x Q </a:t>
            </a:r>
            <a:r>
              <a:rPr lang="en" sz="3733" baseline="-25000" dirty="0"/>
              <a:t>max </a:t>
            </a:r>
            <a:r>
              <a:rPr lang="en" sz="3733" dirty="0"/>
              <a:t>) + F</a:t>
            </a:r>
          </a:p>
          <a:p>
            <a:r>
              <a:rPr lang="en" sz="3733" dirty="0"/>
              <a:t>C </a:t>
            </a:r>
            <a:r>
              <a:rPr lang="en" sz="3733" baseline="-25000" dirty="0" err="1"/>
              <a:t>Qmin</a:t>
            </a:r>
            <a:r>
              <a:rPr lang="en" sz="3733" baseline="-25000" dirty="0"/>
              <a:t> </a:t>
            </a:r>
            <a:r>
              <a:rPr lang="en" sz="3733" dirty="0"/>
              <a:t>= (v x Q </a:t>
            </a:r>
            <a:r>
              <a:rPr lang="en" sz="3733" baseline="-25000" dirty="0"/>
              <a:t>min </a:t>
            </a:r>
            <a:r>
              <a:rPr lang="en" sz="3733" dirty="0"/>
              <a:t>) + F</a:t>
            </a:r>
          </a:p>
        </p:txBody>
      </p:sp>
    </p:spTree>
    <p:extLst>
      <p:ext uri="{BB962C8B-B14F-4D97-AF65-F5344CB8AC3E}">
        <p14:creationId xmlns:p14="http://schemas.microsoft.com/office/powerpoint/2010/main" val="98864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5057" y="624553"/>
            <a:ext cx="9806996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" sz="2667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" sz="26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following table shows data on production volumes and total costs in individual months of last year of the company XYZ, s.r.o. Use the two-period method to determine the cost function.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66154"/>
              </p:ext>
            </p:extLst>
          </p:nvPr>
        </p:nvGraphicFramePr>
        <p:xfrm>
          <a:off x="2176453" y="2278813"/>
          <a:ext cx="7053995" cy="405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>
                          <a:solidFill>
                            <a:schemeClr val="tx1"/>
                          </a:solidFill>
                          <a:effectLst/>
                        </a:rPr>
                        <a:t>Production volume [pcs]</a:t>
                      </a:r>
                      <a:endParaRPr lang="cs-CZ" sz="1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>
                          <a:solidFill>
                            <a:schemeClr val="tx1"/>
                          </a:solidFill>
                          <a:effectLst/>
                        </a:rPr>
                        <a:t>Costs [CZK]</a:t>
                      </a:r>
                      <a:endParaRPr lang="cs-CZ" sz="1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January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10,500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165,000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February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9,500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148,000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March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9,000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145,000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10,600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151,000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10,400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163,000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9,200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148,000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00B050"/>
                          </a:solidFill>
                          <a:effectLst/>
                        </a:rPr>
                        <a:t>July</a:t>
                      </a:r>
                      <a:endParaRPr lang="cs-CZ" sz="19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00B050"/>
                          </a:solidFill>
                          <a:effectLst/>
                        </a:rPr>
                        <a:t>8,500</a:t>
                      </a:r>
                      <a:endParaRPr lang="cs-CZ" sz="19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00B050"/>
                          </a:solidFill>
                          <a:effectLst/>
                        </a:rPr>
                        <a:t>135,000</a:t>
                      </a:r>
                      <a:endParaRPr lang="cs-CZ" sz="19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August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9,600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145,000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September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10,000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167,000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10,800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158,000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C00000"/>
                          </a:solidFill>
                          <a:effectLst/>
                        </a:rPr>
                        <a:t>November</a:t>
                      </a:r>
                      <a:endParaRPr lang="cs-CZ" sz="19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C00000"/>
                          </a:solidFill>
                          <a:effectLst/>
                        </a:rPr>
                        <a:t>11,000</a:t>
                      </a:r>
                      <a:endParaRPr lang="cs-CZ" sz="19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rgbClr val="C00000"/>
                          </a:solidFill>
                          <a:effectLst/>
                        </a:rPr>
                        <a:t>162,000</a:t>
                      </a:r>
                      <a:endParaRPr lang="cs-CZ" sz="19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December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>
                          <a:solidFill>
                            <a:schemeClr val="tx1"/>
                          </a:solidFill>
                          <a:effectLst/>
                        </a:rPr>
                        <a:t>10,900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900" b="0" dirty="0">
                          <a:solidFill>
                            <a:schemeClr val="tx1"/>
                          </a:solidFill>
                          <a:effectLst/>
                        </a:rPr>
                        <a:t>161,000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92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25058" y="825232"/>
                <a:ext cx="9682405" cy="545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en" sz="2400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</a:t>
                </a: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=8500</m:t>
                    </m:r>
                  </m:oMath>
                </a14:m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pc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=135 000 </m:t>
                    </m:r>
                  </m:oMath>
                </a14:m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CZK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𝑀𝐴𝑋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=11000</m:t>
                    </m:r>
                  </m:oMath>
                </a14:m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pc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𝑀𝐴𝑋</m:t>
                            </m:r>
                          </m:sub>
                        </m:sSub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=162 000</m:t>
                    </m:r>
                  </m:oMath>
                </a14:m>
                <a:r>
                  <a:rPr lang="en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CZK</a:t>
                </a:r>
              </a:p>
              <a:p>
                <a:pPr algn="just">
                  <a:lnSpc>
                    <a:spcPct val="105000"/>
                  </a:lnSpc>
                </a:pP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000=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00+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u="sng" smtClean="0">
                          <a:latin typeface="Cambria Math" panose="02040503050406030204" pitchFamily="18" charset="0"/>
                        </a:rPr>
                        <m:t>135 000=</m:t>
                      </m:r>
                      <m:r>
                        <a:rPr lang="cs-CZ" sz="2400" b="0" i="1" u="sng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i="1" u="sng">
                          <a:latin typeface="Cambria Math" panose="02040503050406030204" pitchFamily="18" charset="0"/>
                        </a:rPr>
                        <m:t>∙8 500+</m:t>
                      </m:r>
                      <m:r>
                        <a:rPr lang="cs-CZ" sz="2400" i="1" u="sng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27 000=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∙2500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=10,8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č/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𝑢𝑛𝑖𝑡</m:t>
                                </m:r>
                              </m:e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=135 000−10,8∙8 500=43 200</m:t>
                                </m:r>
                              </m:e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= 10,8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 + 43 200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cs-CZ" sz="2400" dirty="0"/>
              </a:p>
              <a:p>
                <a:pPr algn="just">
                  <a:lnSpc>
                    <a:spcPct val="105000"/>
                  </a:lnSpc>
                </a:pPr>
                <a:endParaRPr lang="cs-CZ" sz="2400" u="sng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cs-CZ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" y="825232"/>
                <a:ext cx="9682405" cy="5456750"/>
              </a:xfrm>
              <a:prstGeom prst="rect">
                <a:avLst/>
              </a:prstGeom>
              <a:blipFill>
                <a:blip r:embed="rId3"/>
                <a:stretch>
                  <a:fillRect l="-1048"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050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1529</Words>
  <Application>Microsoft Macintosh PowerPoint</Application>
  <PresentationFormat>Širokoúhlá obrazovka</PresentationFormat>
  <Paragraphs>222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Motiv Office</vt:lpstr>
      <vt:lpstr>Equation.3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Pražák</dc:creator>
  <cp:lastModifiedBy>Tomáš Pražák</cp:lastModifiedBy>
  <cp:revision>7</cp:revision>
  <dcterms:created xsi:type="dcterms:W3CDTF">2023-10-31T07:14:59Z</dcterms:created>
  <dcterms:modified xsi:type="dcterms:W3CDTF">2025-10-10T05:14:39Z</dcterms:modified>
</cp:coreProperties>
</file>