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9" r:id="rId2"/>
    <p:sldId id="323" r:id="rId3"/>
    <p:sldId id="288" r:id="rId4"/>
    <p:sldId id="411" r:id="rId5"/>
    <p:sldId id="423" r:id="rId6"/>
    <p:sldId id="424" r:id="rId7"/>
    <p:sldId id="425" r:id="rId8"/>
    <p:sldId id="426" r:id="rId9"/>
    <p:sldId id="427" r:id="rId10"/>
    <p:sldId id="430" r:id="rId11"/>
    <p:sldId id="431" r:id="rId12"/>
    <p:sldId id="432" r:id="rId13"/>
    <p:sldId id="433" r:id="rId14"/>
    <p:sldId id="435" r:id="rId15"/>
    <p:sldId id="436" r:id="rId16"/>
    <p:sldId id="437" r:id="rId17"/>
    <p:sldId id="438" r:id="rId18"/>
    <p:sldId id="439" r:id="rId19"/>
    <p:sldId id="440" r:id="rId20"/>
    <p:sldId id="441" r:id="rId21"/>
    <p:sldId id="442" r:id="rId22"/>
    <p:sldId id="443" r:id="rId23"/>
    <p:sldId id="444" r:id="rId24"/>
    <p:sldId id="445" r:id="rId25"/>
    <p:sldId id="446" r:id="rId26"/>
    <p:sldId id="447" r:id="rId27"/>
    <p:sldId id="449" r:id="rId28"/>
    <p:sldId id="450" r:id="rId29"/>
    <p:sldId id="451" r:id="rId30"/>
    <p:sldId id="452" r:id="rId31"/>
    <p:sldId id="457" r:id="rId32"/>
    <p:sldId id="458" r:id="rId33"/>
    <p:sldId id="461" r:id="rId34"/>
    <p:sldId id="462" r:id="rId35"/>
    <p:sldId id="463" r:id="rId36"/>
    <p:sldId id="464" r:id="rId37"/>
    <p:sldId id="295" r:id="rId38"/>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0" d="100"/>
          <a:sy n="120" d="100"/>
        </p:scale>
        <p:origin x="298"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t>21.05.2021</a:t>
            </a:fld>
            <a:endParaRPr lang="cs-CZ" dirty="0"/>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dirty="0"/>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a:t>
            </a:fld>
            <a:endParaRPr lang="cs-CZ" dirty="0"/>
          </a:p>
        </p:txBody>
      </p:sp>
    </p:spTree>
    <p:extLst>
      <p:ext uri="{BB962C8B-B14F-4D97-AF65-F5344CB8AC3E}">
        <p14:creationId xmlns:p14="http://schemas.microsoft.com/office/powerpoint/2010/main" val="2741700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dirty="0" smtClean="0">
                <a:cs typeface="Times New Roman" panose="02020603050405020304" pitchFamily="18" charset="0"/>
              </a:rPr>
              <a:t>Prostor pro doplňující informace, poznámky</a:t>
            </a: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841772"/>
            <a:ext cx="6858000" cy="1790700"/>
          </a:xfrm>
          <a:prstGeom prst="rect">
            <a:avLst/>
          </a:prstGeom>
        </p:spPr>
        <p:txBody>
          <a:bodyPr lIns="68580" tIns="34290" rIns="68580" bIns="34290" anchor="b"/>
          <a:lstStyle>
            <a:lvl1pPr algn="ctr">
              <a:defRPr sz="4500"/>
            </a:lvl1pPr>
          </a:lstStyle>
          <a:p>
            <a:r>
              <a:rPr lang="cs-CZ" smtClean="0"/>
              <a:t>Kliknutím lze upravit styl.</a:t>
            </a:r>
            <a:endParaRPr lang="cs-CZ"/>
          </a:p>
        </p:txBody>
      </p:sp>
      <p:sp>
        <p:nvSpPr>
          <p:cNvPr id="3" name="Podnadpis 2"/>
          <p:cNvSpPr>
            <a:spLocks noGrp="1"/>
          </p:cNvSpPr>
          <p:nvPr>
            <p:ph type="subTitle" idx="1"/>
          </p:nvPr>
        </p:nvSpPr>
        <p:spPr>
          <a:xfrm>
            <a:off x="1143000" y="2701528"/>
            <a:ext cx="6858000" cy="1241822"/>
          </a:xfrm>
          <a:prstGeom prst="rect">
            <a:avLst/>
          </a:prstGeom>
        </p:spPr>
        <p:txBody>
          <a:bodyPr lIns="68580" tIns="34290" rIns="68580" bIns="34290"/>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smtClean="0"/>
              <a:t>Kliknutím můžete upravit styl předlohy.</a:t>
            </a:r>
            <a:endParaRPr lang="cs-CZ"/>
          </a:p>
        </p:txBody>
      </p:sp>
      <p:sp>
        <p:nvSpPr>
          <p:cNvPr id="4" name="Zástupný symbol pro datum 3"/>
          <p:cNvSpPr>
            <a:spLocks noGrp="1"/>
          </p:cNvSpPr>
          <p:nvPr>
            <p:ph type="dt" sz="half" idx="10"/>
          </p:nvPr>
        </p:nvSpPr>
        <p:spPr>
          <a:xfrm>
            <a:off x="628650" y="4767263"/>
            <a:ext cx="2057400" cy="273844"/>
          </a:xfrm>
          <a:prstGeom prst="rect">
            <a:avLst/>
          </a:prstGeom>
        </p:spPr>
        <p:txBody>
          <a:bodyPr lIns="68580" tIns="34290" rIns="68580" bIns="34290"/>
          <a:lstStyle/>
          <a:p>
            <a:fld id="{F066A928-83BD-4B3B-AB3B-789638C2D817}" type="datetime1">
              <a:rPr lang="cs-CZ" smtClean="0"/>
              <a:t>21.05.2021</a:t>
            </a:fld>
            <a:endParaRPr lang="cs-CZ" dirty="0"/>
          </a:p>
        </p:txBody>
      </p:sp>
      <p:sp>
        <p:nvSpPr>
          <p:cNvPr id="5" name="Zástupný symbol pro zápatí 4"/>
          <p:cNvSpPr>
            <a:spLocks noGrp="1"/>
          </p:cNvSpPr>
          <p:nvPr>
            <p:ph type="ftr" sz="quarter" idx="11"/>
          </p:nvPr>
        </p:nvSpPr>
        <p:spPr>
          <a:xfrm>
            <a:off x="3028950" y="4767263"/>
            <a:ext cx="3086100" cy="273844"/>
          </a:xfrm>
          <a:prstGeom prst="rect">
            <a:avLst/>
          </a:prstGeom>
        </p:spPr>
        <p:txBody>
          <a:bodyPr lIns="68580" tIns="34290" rIns="68580" bIns="34290"/>
          <a:lstStyle/>
          <a:p>
            <a:endParaRPr lang="cs-CZ" dirty="0"/>
          </a:p>
        </p:txBody>
      </p:sp>
      <p:sp>
        <p:nvSpPr>
          <p:cNvPr id="6" name="Zástupný symbol pro číslo snímku 5"/>
          <p:cNvSpPr>
            <a:spLocks noGrp="1"/>
          </p:cNvSpPr>
          <p:nvPr>
            <p:ph type="sldNum" sz="quarter" idx="12"/>
          </p:nvPr>
        </p:nvSpPr>
        <p:spPr>
          <a:xfrm>
            <a:off x="6457950" y="4767263"/>
            <a:ext cx="2057400" cy="273844"/>
          </a:xfrm>
          <a:prstGeom prst="rect">
            <a:avLst/>
          </a:prstGeom>
        </p:spPr>
        <p:txBody>
          <a:bodyPr lIns="68580" tIns="34290" rIns="68580" bIns="34290"/>
          <a:lstStyle/>
          <a:p>
            <a:fld id="{2DA23C2D-3845-4F8C-9F64-DBE4B5B8108A}" type="slidenum">
              <a:rPr lang="cs-CZ" smtClean="0"/>
              <a:t>‹#›</a:t>
            </a:fld>
            <a:endParaRPr lang="cs-CZ" dirty="0"/>
          </a:p>
        </p:txBody>
      </p:sp>
    </p:spTree>
    <p:extLst>
      <p:ext uri="{BB962C8B-B14F-4D97-AF65-F5344CB8AC3E}">
        <p14:creationId xmlns:p14="http://schemas.microsoft.com/office/powerpoint/2010/main" val="40234032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5.vml"/><Relationship Id="rId5" Type="http://schemas.openxmlformats.org/officeDocument/2006/relationships/image" Target="../media/image7.emf"/><Relationship Id="rId4" Type="http://schemas.openxmlformats.org/officeDocument/2006/relationships/package" Target="../embeddings/Dokument_aplikace_Microsoft_Word3.docx"/></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6.vml"/><Relationship Id="rId5" Type="http://schemas.openxmlformats.org/officeDocument/2006/relationships/image" Target="../media/image8.emf"/><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7.vml"/><Relationship Id="rId5" Type="http://schemas.openxmlformats.org/officeDocument/2006/relationships/image" Target="../media/image9.emf"/><Relationship Id="rId4" Type="http://schemas.openxmlformats.org/officeDocument/2006/relationships/oleObject" Target="../embeddings/oleObject3.bin"/></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8.vml"/><Relationship Id="rId5" Type="http://schemas.openxmlformats.org/officeDocument/2006/relationships/image" Target="../media/image10.emf"/><Relationship Id="rId4" Type="http://schemas.openxmlformats.org/officeDocument/2006/relationships/package" Target="../embeddings/Dokument_aplikace_Microsoft_Word4.docx"/></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9.vml"/><Relationship Id="rId5" Type="http://schemas.openxmlformats.org/officeDocument/2006/relationships/image" Target="../media/image11.emf"/><Relationship Id="rId4" Type="http://schemas.openxmlformats.org/officeDocument/2006/relationships/package" Target="../embeddings/Dokument_aplikace_Microsoft_Word5.docx"/></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0.vml"/><Relationship Id="rId5" Type="http://schemas.openxmlformats.org/officeDocument/2006/relationships/image" Target="../media/image12.emf"/><Relationship Id="rId4" Type="http://schemas.openxmlformats.org/officeDocument/2006/relationships/package" Target="../embeddings/Dokument_aplikace_Microsoft_Word6.docx"/></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1.vml"/><Relationship Id="rId5" Type="http://schemas.openxmlformats.org/officeDocument/2006/relationships/image" Target="../media/image13.emf"/><Relationship Id="rId4" Type="http://schemas.openxmlformats.org/officeDocument/2006/relationships/package" Target="../embeddings/Dokument_aplikace_Microsoft_Word7.docx"/></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2.vml"/><Relationship Id="rId5" Type="http://schemas.openxmlformats.org/officeDocument/2006/relationships/image" Target="../media/image14.emf"/><Relationship Id="rId4" Type="http://schemas.openxmlformats.org/officeDocument/2006/relationships/package" Target="../embeddings/Dokument_aplikace_Microsoft_Word8.docx"/></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3.vml"/><Relationship Id="rId5" Type="http://schemas.openxmlformats.org/officeDocument/2006/relationships/image" Target="../media/image15.emf"/><Relationship Id="rId4" Type="http://schemas.openxmlformats.org/officeDocument/2006/relationships/oleObject" Target="../embeddings/oleObject4.bin"/></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Dokument_aplikace_Microsoft_Word.docx"/></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package" Target="../embeddings/Dokument_aplikace_Microsoft_Word1.docx"/></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package" Target="../embeddings/Dokument_aplikace_Microsoft_Word2.docx"/></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6" name="Obdélník 5"/>
          <p:cNvSpPr/>
          <p:nvPr/>
        </p:nvSpPr>
        <p:spPr>
          <a:xfrm>
            <a:off x="467544" y="1059582"/>
            <a:ext cx="7344816" cy="363530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GB"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9" name="Nadpis 1"/>
          <p:cNvSpPr txBox="1">
            <a:spLocks/>
          </p:cNvSpPr>
          <p:nvPr/>
        </p:nvSpPr>
        <p:spPr>
          <a:xfrm>
            <a:off x="899592" y="1548292"/>
            <a:ext cx="6480720" cy="2607634"/>
          </a:xfrm>
          <a:prstGeom prst="rect">
            <a:avLst/>
          </a:prstGeom>
          <a:solidFill>
            <a:schemeClr val="bg2">
              <a:lumMod val="90000"/>
            </a:schemeClr>
          </a:solidFill>
        </p:spPr>
        <p:txBody>
          <a:bodyPr vert="horz" lIns="68580" tIns="34290" rIns="68580" bIns="3429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cs-CZ" sz="3000" b="1" dirty="0">
              <a:solidFill>
                <a:schemeClr val="bg1"/>
              </a:solidFill>
            </a:endParaRPr>
          </a:p>
          <a:p>
            <a:pPr algn="l"/>
            <a:endParaRPr lang="cs-CZ" sz="3000" b="1" dirty="0">
              <a:solidFill>
                <a:schemeClr val="bg1"/>
              </a:solidFill>
            </a:endParaRPr>
          </a:p>
          <a:p>
            <a:r>
              <a:rPr lang="cs-CZ" sz="3200" i="1" dirty="0">
                <a:latin typeface="Times New Roman" pitchFamily="18" charset="0"/>
                <a:cs typeface="Times New Roman" pitchFamily="18" charset="0"/>
              </a:rPr>
              <a:t>Kapitál </a:t>
            </a:r>
            <a:r>
              <a:rPr lang="cs-CZ" sz="3200" i="1" dirty="0" smtClean="0">
                <a:latin typeface="Times New Roman" pitchFamily="18" charset="0"/>
                <a:cs typeface="Times New Roman" pitchFamily="18" charset="0"/>
              </a:rPr>
              <a:t>podniku. Finanční páka. Optimální kapitálová struktura.</a:t>
            </a:r>
            <a:endParaRPr lang="cs-CZ" sz="3200" i="1" dirty="0">
              <a:latin typeface="Times New Roman" pitchFamily="18" charset="0"/>
              <a:cs typeface="Times New Roman" pitchFamily="18" charset="0"/>
            </a:endParaRPr>
          </a:p>
          <a:p>
            <a:endParaRPr lang="cs-CZ" sz="3200" i="1" dirty="0">
              <a:latin typeface="Times New Roman" pitchFamily="18" charset="0"/>
              <a:cs typeface="Times New Roman" pitchFamily="18" charset="0"/>
            </a:endParaRPr>
          </a:p>
          <a:p>
            <a:endParaRPr lang="en-US" sz="2600" dirty="0"/>
          </a:p>
        </p:txBody>
      </p:sp>
      <p:sp>
        <p:nvSpPr>
          <p:cNvPr id="10" name="Zástupný symbol pro obsah 2"/>
          <p:cNvSpPr txBox="1">
            <a:spLocks/>
          </p:cNvSpPr>
          <p:nvPr/>
        </p:nvSpPr>
        <p:spPr>
          <a:xfrm>
            <a:off x="297632" y="2232670"/>
            <a:ext cx="3627756" cy="2163263"/>
          </a:xfrm>
          <a:prstGeom prst="rect">
            <a:avLst/>
          </a:prstGeom>
        </p:spPr>
        <p:txBody>
          <a:bodyPr vert="horz" lIns="68580" tIns="34290" rIns="68580" bIns="3429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800" b="1" i="1" dirty="0">
              <a:solidFill>
                <a:srgbClr val="002060"/>
              </a:solidFill>
            </a:endParaRPr>
          </a:p>
          <a:p>
            <a:pPr marL="0" indent="0">
              <a:buNone/>
            </a:pPr>
            <a:r>
              <a:rPr lang="en-GB" sz="900" dirty="0">
                <a:solidFill>
                  <a:schemeClr val="bg1"/>
                </a:solidFill>
                <a:latin typeface="Times New Roman" panose="02020603050405020304" pitchFamily="18" charset="0"/>
                <a:cs typeface="Times New Roman" panose="02020603050405020304" pitchFamily="18" charset="0"/>
              </a:rPr>
              <a:t>. </a:t>
            </a:r>
          </a:p>
        </p:txBody>
      </p:sp>
      <p:pic>
        <p:nvPicPr>
          <p:cNvPr id="12" name="Obrázek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55055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3049007" y="432392"/>
            <a:ext cx="1946687"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Náklady na kapitál</a:t>
            </a:r>
            <a:endParaRPr lang="en-GB" b="1" kern="0" dirty="0"/>
          </a:p>
        </p:txBody>
      </p:sp>
      <p:sp>
        <p:nvSpPr>
          <p:cNvPr id="2" name="TextovéPole 1"/>
          <p:cNvSpPr txBox="1"/>
          <p:nvPr/>
        </p:nvSpPr>
        <p:spPr>
          <a:xfrm>
            <a:off x="188640" y="1177021"/>
            <a:ext cx="7992888" cy="3737946"/>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ts val="1200"/>
              </a:spcAft>
              <a:buFont typeface="Wingdings" pitchFamily="2" charset="2"/>
              <a:buNone/>
            </a:pPr>
            <a:r>
              <a:rPr lang="cs-CZ" sz="1600" dirty="0">
                <a:latin typeface="Times New Roman" pitchFamily="18" charset="0"/>
                <a:cs typeface="Times New Roman" pitchFamily="18" charset="0"/>
              </a:rPr>
              <a:t>Náklady jednotlivých druhů kapitálu závisí zejména na:</a:t>
            </a:r>
          </a:p>
          <a:p>
            <a:pPr marL="285750" indent="-285750">
              <a:lnSpc>
                <a:spcPct val="110000"/>
              </a:lnSpc>
              <a:spcBef>
                <a:spcPts val="1200"/>
              </a:spcBef>
              <a:spcAft>
                <a:spcPts val="1200"/>
              </a:spcAft>
              <a:buFont typeface="Arial" panose="020B0604020202020204" pitchFamily="34" charset="0"/>
              <a:buChar char="•"/>
            </a:pPr>
            <a:r>
              <a:rPr lang="cs-CZ" sz="1600" dirty="0">
                <a:latin typeface="Times New Roman" pitchFamily="18" charset="0"/>
                <a:cs typeface="Times New Roman" pitchFamily="18" charset="0"/>
              </a:rPr>
              <a:t>době splatnosti kapitálu – při delší době splatnosti investor žádá vyšší výnosnost a náklady na kapitál rostou,</a:t>
            </a:r>
          </a:p>
          <a:p>
            <a:pPr marL="285750" indent="-285750">
              <a:lnSpc>
                <a:spcPct val="110000"/>
              </a:lnSpc>
              <a:spcBef>
                <a:spcPts val="1200"/>
              </a:spcBef>
              <a:spcAft>
                <a:spcPts val="1200"/>
              </a:spcAft>
              <a:buFont typeface="Arial" panose="020B0604020202020204" pitchFamily="34" charset="0"/>
              <a:buChar char="•"/>
            </a:pPr>
            <a:r>
              <a:rPr lang="cs-CZ" sz="1600" dirty="0">
                <a:latin typeface="Times New Roman" pitchFamily="18" charset="0"/>
                <a:cs typeface="Times New Roman" pitchFamily="18" charset="0"/>
              </a:rPr>
              <a:t>stupni rizika, které investor podstupuje -  při vyšším riziku investor žádá vyšší výnosnost a náklady na kapitál rostou,</a:t>
            </a:r>
          </a:p>
          <a:p>
            <a:pPr marL="285750" indent="-285750">
              <a:lnSpc>
                <a:spcPct val="110000"/>
              </a:lnSpc>
              <a:spcBef>
                <a:spcPts val="1200"/>
              </a:spcBef>
              <a:spcAft>
                <a:spcPts val="1200"/>
              </a:spcAft>
              <a:buFont typeface="Arial" panose="020B0604020202020204" pitchFamily="34" charset="0"/>
              <a:buChar char="•"/>
            </a:pPr>
            <a:r>
              <a:rPr lang="cs-CZ" sz="1600" dirty="0">
                <a:latin typeface="Times New Roman" pitchFamily="18" charset="0"/>
                <a:cs typeface="Times New Roman" pitchFamily="18" charset="0"/>
              </a:rPr>
              <a:t>likvidnosti investice – při nižší likvidnosti investor žádá vyšší výnos a náklady na kapitál rostou,</a:t>
            </a:r>
          </a:p>
          <a:p>
            <a:pPr marL="285750" indent="-285750">
              <a:lnSpc>
                <a:spcPct val="110000"/>
              </a:lnSpc>
              <a:spcBef>
                <a:spcPts val="1200"/>
              </a:spcBef>
              <a:spcAft>
                <a:spcPts val="1200"/>
              </a:spcAft>
              <a:buFont typeface="Arial" panose="020B0604020202020204" pitchFamily="34" charset="0"/>
              <a:buChar char="•"/>
            </a:pPr>
            <a:r>
              <a:rPr lang="cs-CZ" sz="1600" dirty="0">
                <a:latin typeface="Times New Roman" pitchFamily="18" charset="0"/>
                <a:cs typeface="Times New Roman" pitchFamily="18" charset="0"/>
              </a:rPr>
              <a:t>způsobu úhrady nákladů kapitálu podnikem – snižují-li daňový základ (úrok je nákladem), jsou levnější, hradí-li je podnik až z čistého zisku (podíly na zisku, dividendy), jsou dražší.</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596908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3049007" y="432392"/>
            <a:ext cx="1946687"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Náklady na kapitál</a:t>
            </a:r>
            <a:endParaRPr lang="en-GB" b="1" kern="0" dirty="0"/>
          </a:p>
        </p:txBody>
      </p:sp>
      <p:sp>
        <p:nvSpPr>
          <p:cNvPr id="2" name="TextovéPole 1"/>
          <p:cNvSpPr txBox="1"/>
          <p:nvPr/>
        </p:nvSpPr>
        <p:spPr>
          <a:xfrm>
            <a:off x="188640" y="1177021"/>
            <a:ext cx="7992888" cy="1700466"/>
          </a:xfrm>
          <a:prstGeom prst="rect">
            <a:avLst/>
          </a:prstGeom>
          <a:solidFill>
            <a:schemeClr val="bg2">
              <a:lumMod val="90000"/>
            </a:schemeClr>
          </a:solidFill>
        </p:spPr>
        <p:txBody>
          <a:bodyPr wrap="square" lIns="68580" tIns="34290" rIns="68580" bIns="34290" rtlCol="0">
            <a:spAutoFit/>
          </a:bodyPr>
          <a:lstStyle/>
          <a:p>
            <a:pPr marL="742950" lvl="1" indent="-285750">
              <a:lnSpc>
                <a:spcPct val="110000"/>
              </a:lnSpc>
              <a:spcBef>
                <a:spcPts val="1200"/>
              </a:spcBef>
              <a:spcAft>
                <a:spcPts val="1200"/>
              </a:spcAft>
              <a:buFont typeface="Arial" panose="020B0604020202020204" pitchFamily="34" charset="0"/>
              <a:buChar char="•"/>
              <a:tabLst>
                <a:tab pos="538163" algn="l"/>
              </a:tabLst>
            </a:pPr>
            <a:r>
              <a:rPr lang="cs-CZ" sz="2000" dirty="0">
                <a:latin typeface="Times New Roman" pitchFamily="18" charset="0"/>
                <a:cs typeface="Times New Roman" pitchFamily="18" charset="0"/>
              </a:rPr>
              <a:t>	nejlevnější je cizí krátkodobý kapitál,</a:t>
            </a:r>
          </a:p>
          <a:p>
            <a:pPr marL="742950" lvl="1" indent="-285750">
              <a:lnSpc>
                <a:spcPct val="110000"/>
              </a:lnSpc>
              <a:spcBef>
                <a:spcPts val="1200"/>
              </a:spcBef>
              <a:spcAft>
                <a:spcPts val="1200"/>
              </a:spcAft>
              <a:buFont typeface="Arial" panose="020B0604020202020204" pitchFamily="34" charset="0"/>
              <a:buChar char="•"/>
              <a:tabLst>
                <a:tab pos="538163" algn="l"/>
              </a:tabLst>
            </a:pPr>
            <a:r>
              <a:rPr lang="cs-CZ" sz="2000" dirty="0">
                <a:latin typeface="Times New Roman" pitchFamily="18" charset="0"/>
                <a:cs typeface="Times New Roman" pitchFamily="18" charset="0"/>
              </a:rPr>
              <a:t>	dražší je dlouhodobý cizí kapitál,</a:t>
            </a:r>
          </a:p>
          <a:p>
            <a:pPr marL="742950" lvl="1" indent="-285750">
              <a:lnSpc>
                <a:spcPct val="110000"/>
              </a:lnSpc>
              <a:spcBef>
                <a:spcPts val="1200"/>
              </a:spcBef>
              <a:spcAft>
                <a:spcPts val="1200"/>
              </a:spcAft>
              <a:buFont typeface="Arial" panose="020B0604020202020204" pitchFamily="34" charset="0"/>
              <a:buChar char="•"/>
              <a:tabLst>
                <a:tab pos="538163" algn="l"/>
              </a:tabLst>
            </a:pPr>
            <a:r>
              <a:rPr lang="cs-CZ" sz="2000" dirty="0">
                <a:latin typeface="Times New Roman" pitchFamily="18" charset="0"/>
                <a:cs typeface="Times New Roman" pitchFamily="18" charset="0"/>
              </a:rPr>
              <a:t>	nejdražší je vlastní kapitál.</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175002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859853" y="432392"/>
            <a:ext cx="2324996"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Náklady na cizí kapitál</a:t>
            </a:r>
            <a:endParaRPr lang="en-GB" b="1" kern="0" dirty="0"/>
          </a:p>
        </p:txBody>
      </p:sp>
      <p:sp>
        <p:nvSpPr>
          <p:cNvPr id="2" name="TextovéPole 1"/>
          <p:cNvSpPr txBox="1"/>
          <p:nvPr/>
        </p:nvSpPr>
        <p:spPr>
          <a:xfrm>
            <a:off x="188640" y="1177021"/>
            <a:ext cx="7992888" cy="1737463"/>
          </a:xfrm>
          <a:prstGeom prst="rect">
            <a:avLst/>
          </a:prstGeom>
          <a:solidFill>
            <a:schemeClr val="bg2">
              <a:lumMod val="90000"/>
            </a:schemeClr>
          </a:solidFill>
        </p:spPr>
        <p:txBody>
          <a:bodyPr wrap="square" lIns="68580" tIns="34290" rIns="68580" bIns="34290" rtlCol="0">
            <a:spAutoFit/>
          </a:bodyPr>
          <a:lstStyle/>
          <a:p>
            <a:pPr>
              <a:lnSpc>
                <a:spcPct val="110000"/>
              </a:lnSpc>
            </a:pPr>
            <a:r>
              <a:rPr lang="cs-CZ" sz="2000" dirty="0">
                <a:latin typeface="Times New Roman" pitchFamily="18" charset="0"/>
                <a:cs typeface="Times New Roman" pitchFamily="18" charset="0"/>
              </a:rPr>
              <a:t>Představují </a:t>
            </a:r>
            <a:r>
              <a:rPr lang="cs-CZ" sz="2000" b="1" i="1" dirty="0">
                <a:solidFill>
                  <a:schemeClr val="accent6">
                    <a:lumMod val="75000"/>
                  </a:schemeClr>
                </a:solidFill>
                <a:latin typeface="Times New Roman" pitchFamily="18" charset="0"/>
                <a:cs typeface="Times New Roman" pitchFamily="18" charset="0"/>
              </a:rPr>
              <a:t>úrok a ostatní výdaje spojené se získáním cizího kapitálu </a:t>
            </a:r>
            <a:r>
              <a:rPr lang="cs-CZ" sz="2000" dirty="0">
                <a:latin typeface="Times New Roman" pitchFamily="18" charset="0"/>
                <a:cs typeface="Times New Roman" pitchFamily="18" charset="0"/>
              </a:rPr>
              <a:t>(bankovní a jiné poplatky, provize), které jsou většinou dohodnuty smluvně. Na rozdíl od vkladu do ZK, v případě poskytnutí kapitálu formou úvěru je podnik povinen tento úvěr ve stanoveném termínu vrátit, a to i s dohodnutými úroky.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111060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859853" y="432392"/>
            <a:ext cx="2324996"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Náklady na cizí kapitál</a:t>
            </a:r>
            <a:endParaRPr lang="en-GB" b="1" kern="0" dirty="0"/>
          </a:p>
        </p:txBody>
      </p:sp>
      <p:sp>
        <p:nvSpPr>
          <p:cNvPr id="2" name="TextovéPole 1"/>
          <p:cNvSpPr txBox="1"/>
          <p:nvPr/>
        </p:nvSpPr>
        <p:spPr>
          <a:xfrm>
            <a:off x="188640" y="1154547"/>
            <a:ext cx="7992888" cy="2408352"/>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ts val="1200"/>
              </a:spcAft>
              <a:defRPr/>
            </a:pPr>
            <a:r>
              <a:rPr lang="cs-CZ" sz="2000" dirty="0">
                <a:latin typeface="Times New Roman" pitchFamily="18" charset="0"/>
                <a:cs typeface="Times New Roman" pitchFamily="18" charset="0"/>
              </a:rPr>
              <a:t>Navíc se zde projevuje </a:t>
            </a:r>
            <a:r>
              <a:rPr lang="cs-CZ" sz="2000" b="1" i="1" dirty="0">
                <a:latin typeface="Times New Roman" pitchFamily="18" charset="0"/>
                <a:cs typeface="Times New Roman" pitchFamily="18" charset="0"/>
              </a:rPr>
              <a:t>daňový efekt</a:t>
            </a:r>
            <a:r>
              <a:rPr lang="cs-CZ" sz="2000" dirty="0">
                <a:latin typeface="Times New Roman" pitchFamily="18" charset="0"/>
                <a:cs typeface="Times New Roman" pitchFamily="18" charset="0"/>
              </a:rPr>
              <a:t> spočívající v tom, že </a:t>
            </a:r>
            <a:r>
              <a:rPr lang="cs-CZ" sz="2000" b="1" i="1" dirty="0">
                <a:solidFill>
                  <a:schemeClr val="accent6">
                    <a:lumMod val="75000"/>
                  </a:schemeClr>
                </a:solidFill>
                <a:latin typeface="Times New Roman" pitchFamily="18" charset="0"/>
                <a:cs typeface="Times New Roman" pitchFamily="18" charset="0"/>
              </a:rPr>
              <a:t>úroky z přijatého úvěru představují pro podnik daňově uznatelný náklad</a:t>
            </a:r>
            <a:r>
              <a:rPr lang="cs-CZ" sz="2000" b="1" i="1" dirty="0">
                <a:latin typeface="Times New Roman" pitchFamily="18" charset="0"/>
                <a:cs typeface="Times New Roman" pitchFamily="18" charset="0"/>
              </a:rPr>
              <a:t>,</a:t>
            </a:r>
            <a:r>
              <a:rPr lang="cs-CZ" sz="2000" dirty="0">
                <a:latin typeface="Times New Roman" pitchFamily="18" charset="0"/>
                <a:cs typeface="Times New Roman" pitchFamily="18" charset="0"/>
              </a:rPr>
              <a:t> který snižuje velikost daňového základu a tedy i velikost odvedené daně a tím zvyšuje čistý zisk podniku. Skutečné náklady na cizí kapitál se proto zjistí následovně:</a:t>
            </a:r>
          </a:p>
          <a:p>
            <a:pPr>
              <a:lnSpc>
                <a:spcPct val="110000"/>
              </a:lnSpc>
              <a:spcBef>
                <a:spcPts val="1200"/>
              </a:spcBef>
              <a:spcAft>
                <a:spcPts val="1200"/>
              </a:spcAft>
              <a:defRPr/>
            </a:pPr>
            <a:r>
              <a:rPr lang="cs-CZ" sz="2000" b="1" dirty="0">
                <a:solidFill>
                  <a:schemeClr val="accent6">
                    <a:lumMod val="75000"/>
                  </a:schemeClr>
                </a:solidFill>
                <a:latin typeface="Times New Roman" pitchFamily="18" charset="0"/>
                <a:cs typeface="Times New Roman" pitchFamily="18" charset="0"/>
              </a:rPr>
              <a:t>náklady na cizí kapitál  =  úroková míra (1 – sazba daně z příjmů)</a:t>
            </a:r>
            <a:endParaRPr lang="cs-CZ" sz="2000" dirty="0">
              <a:solidFill>
                <a:schemeClr val="accent6">
                  <a:lumMod val="75000"/>
                </a:schemeClr>
              </a:solidFill>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673820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68862" y="432392"/>
            <a:ext cx="2906886" cy="438582"/>
          </a:xfrm>
          <a:prstGeom prst="rect">
            <a:avLst/>
          </a:prstGeom>
        </p:spPr>
        <p:txBody>
          <a:bodyPr wrap="none" lIns="68580" tIns="34290" rIns="68580" bIns="34290">
            <a:spAutoFit/>
          </a:bodyPr>
          <a:lstStyle/>
          <a:p>
            <a:pPr algn="ctr" defTabSz="685800">
              <a:defRPr/>
            </a:pPr>
            <a:r>
              <a:rPr lang="cs-CZ" sz="2400" b="1" i="1" dirty="0" smtClean="0">
                <a:latin typeface="Times New Roman" pitchFamily="18" charset="0"/>
                <a:cs typeface="Times New Roman" pitchFamily="18" charset="0"/>
              </a:rPr>
              <a:t>Princip finanční páky</a:t>
            </a:r>
            <a:endParaRPr lang="en-GB" sz="2100" b="1" kern="0" dirty="0">
              <a:solidFill>
                <a:sysClr val="windowText" lastClr="000000"/>
              </a:solidFill>
            </a:endParaRPr>
          </a:p>
        </p:txBody>
      </p:sp>
      <p:sp>
        <p:nvSpPr>
          <p:cNvPr id="2" name="TextovéPole 1"/>
          <p:cNvSpPr txBox="1"/>
          <p:nvPr/>
        </p:nvSpPr>
        <p:spPr>
          <a:xfrm>
            <a:off x="395536" y="1148238"/>
            <a:ext cx="7992888" cy="1177245"/>
          </a:xfrm>
          <a:prstGeom prst="rect">
            <a:avLst/>
          </a:prstGeom>
          <a:solidFill>
            <a:schemeClr val="bg2">
              <a:lumMod val="90000"/>
            </a:schemeClr>
          </a:solidFill>
        </p:spPr>
        <p:txBody>
          <a:bodyPr wrap="square" lIns="68580" tIns="34290" rIns="68580" bIns="34290" rtlCol="0">
            <a:spAutoFit/>
          </a:bodyPr>
          <a:lstStyle/>
          <a:p>
            <a:pPr>
              <a:defRPr/>
            </a:pPr>
            <a:r>
              <a:rPr lang="cs-CZ" dirty="0">
                <a:latin typeface="Times New Roman" panose="02020603050405020304" pitchFamily="18" charset="0"/>
                <a:cs typeface="Times New Roman" panose="02020603050405020304" pitchFamily="18" charset="0"/>
              </a:rPr>
              <a:t>Významným faktorem v posuzování dopadu „cizího kapitálu“ na hospodaření podnikatelského subjektu zejména z pohledu rentability (výnosnosti) vlastního kapitálu je </a:t>
            </a:r>
            <a:r>
              <a:rPr lang="cs-CZ" dirty="0">
                <a:solidFill>
                  <a:srgbClr val="FFC000"/>
                </a:solidFill>
                <a:latin typeface="Times New Roman" panose="02020603050405020304" pitchFamily="18" charset="0"/>
                <a:cs typeface="Times New Roman" panose="02020603050405020304" pitchFamily="18" charset="0"/>
              </a:rPr>
              <a:t>působení tzv. finanční páky na výnosnost vlastního kapitálu.  </a:t>
            </a:r>
            <a:r>
              <a:rPr lang="cs-CZ" dirty="0">
                <a:latin typeface="Times New Roman" panose="02020603050405020304" pitchFamily="18" charset="0"/>
                <a:cs typeface="Times New Roman" panose="02020603050405020304" pitchFamily="18" charset="0"/>
              </a:rPr>
              <a:t>Uvedenou skutečnost lze schematicky znázornit tak, jak je uvedeno </a:t>
            </a:r>
            <a:r>
              <a:rPr lang="cs-CZ" dirty="0" smtClean="0">
                <a:latin typeface="Times New Roman" panose="02020603050405020304" pitchFamily="18" charset="0"/>
                <a:cs typeface="Times New Roman" panose="02020603050405020304" pitchFamily="18" charset="0"/>
              </a:rPr>
              <a:t>na </a:t>
            </a:r>
            <a:r>
              <a:rPr lang="cs-CZ" dirty="0">
                <a:latin typeface="Times New Roman" panose="02020603050405020304" pitchFamily="18" charset="0"/>
                <a:cs typeface="Times New Roman" panose="02020603050405020304" pitchFamily="18" charset="0"/>
              </a:rPr>
              <a:t>obrázku. </a:t>
            </a:r>
            <a:endParaRPr lang="cs-CZ" dirty="0">
              <a:solidFill>
                <a:srgbClr val="FFC000"/>
              </a:solidFill>
              <a:latin typeface="Times New Roman" pitchFamily="18" charset="0"/>
              <a:cs typeface="Times New Roman"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nvPr>
        </p:nvGraphicFramePr>
        <p:xfrm>
          <a:off x="683567" y="2427734"/>
          <a:ext cx="7272809" cy="2578218"/>
        </p:xfrm>
        <a:graphic>
          <a:graphicData uri="http://schemas.openxmlformats.org/presentationml/2006/ole">
            <mc:AlternateContent xmlns:mc="http://schemas.openxmlformats.org/markup-compatibility/2006">
              <mc:Choice xmlns:v="urn:schemas-microsoft-com:vml" Requires="v">
                <p:oleObj spid="_x0000_s25637" name="Dokument" r:id="rId4" imgW="5492034" imgH="2156234" progId="Word.Document.12">
                  <p:embed/>
                </p:oleObj>
              </mc:Choice>
              <mc:Fallback>
                <p:oleObj name="Dokument" r:id="rId4" imgW="5492034" imgH="2156234" progId="Word.Document.12">
                  <p:embed/>
                  <p:pic>
                    <p:nvPicPr>
                      <p:cNvPr id="3" name="Objek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7" y="2427734"/>
                        <a:ext cx="7272809" cy="2578218"/>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3740304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68862" y="432392"/>
            <a:ext cx="2906886" cy="438582"/>
          </a:xfrm>
          <a:prstGeom prst="rect">
            <a:avLst/>
          </a:prstGeom>
        </p:spPr>
        <p:txBody>
          <a:bodyPr wrap="none" lIns="68580" tIns="34290" rIns="68580" bIns="34290">
            <a:spAutoFit/>
          </a:bodyPr>
          <a:lstStyle/>
          <a:p>
            <a:pPr algn="ctr" defTabSz="685800">
              <a:defRPr/>
            </a:pPr>
            <a:r>
              <a:rPr lang="cs-CZ" sz="2400" b="1" i="1" dirty="0" smtClean="0">
                <a:latin typeface="Times New Roman" pitchFamily="18" charset="0"/>
                <a:cs typeface="Times New Roman" pitchFamily="18" charset="0"/>
              </a:rPr>
              <a:t>Princip finanční páky</a:t>
            </a:r>
            <a:endParaRPr lang="en-GB" sz="2100" b="1" kern="0" dirty="0">
              <a:solidFill>
                <a:sysClr val="windowText" lastClr="000000"/>
              </a:solidFill>
            </a:endParaRPr>
          </a:p>
        </p:txBody>
      </p:sp>
      <p:sp>
        <p:nvSpPr>
          <p:cNvPr id="2" name="TextovéPole 1"/>
          <p:cNvSpPr txBox="1"/>
          <p:nvPr/>
        </p:nvSpPr>
        <p:spPr>
          <a:xfrm>
            <a:off x="395536" y="1148238"/>
            <a:ext cx="7992888" cy="2008242"/>
          </a:xfrm>
          <a:prstGeom prst="rect">
            <a:avLst/>
          </a:prstGeom>
          <a:solidFill>
            <a:schemeClr val="bg2">
              <a:lumMod val="90000"/>
            </a:schemeClr>
          </a:solidFill>
        </p:spPr>
        <p:txBody>
          <a:bodyPr wrap="square" lIns="68580" tIns="34290" rIns="68580" bIns="34290" rtlCol="0">
            <a:spAutoFit/>
          </a:bodyPr>
          <a:lstStyle/>
          <a:p>
            <a:pPr>
              <a:defRPr/>
            </a:pPr>
            <a:r>
              <a:rPr lang="cs-CZ" b="1" dirty="0">
                <a:solidFill>
                  <a:schemeClr val="accent6"/>
                </a:solidFill>
                <a:latin typeface="Times New Roman" panose="02020603050405020304" pitchFamily="18" charset="0"/>
                <a:cs typeface="Times New Roman" panose="02020603050405020304" pitchFamily="18" charset="0"/>
              </a:rPr>
              <a:t>Princip fungování finanční páky </a:t>
            </a:r>
            <a:r>
              <a:rPr lang="cs-CZ" dirty="0">
                <a:latin typeface="Times New Roman" panose="02020603050405020304" pitchFamily="18" charset="0"/>
                <a:cs typeface="Times New Roman" panose="02020603050405020304" pitchFamily="18" charset="0"/>
              </a:rPr>
              <a:t>lze charakterizovat tak, že </a:t>
            </a:r>
            <a:r>
              <a:rPr lang="cs-CZ" b="1" u="sng" dirty="0">
                <a:solidFill>
                  <a:srgbClr val="00B050"/>
                </a:solidFill>
                <a:latin typeface="Times New Roman" panose="02020603050405020304" pitchFamily="18" charset="0"/>
                <a:cs typeface="Times New Roman" panose="02020603050405020304" pitchFamily="18" charset="0"/>
              </a:rPr>
              <a:t>pokud výnosnost celkového kapitálu je vyšší než jednotkové náklady na cizí kapitál např. v podobě úrokové míry, zvyšuje přítomnost cizího kapitálu výnosnost vlastního kapitálu. </a:t>
            </a:r>
            <a:r>
              <a:rPr lang="cs-CZ" dirty="0">
                <a:latin typeface="Times New Roman" panose="02020603050405020304" pitchFamily="18" charset="0"/>
                <a:cs typeface="Times New Roman" panose="02020603050405020304" pitchFamily="18" charset="0"/>
              </a:rPr>
              <a:t>V tom případě se hovoří o pozitivním působení finanční páky. </a:t>
            </a:r>
          </a:p>
          <a:p>
            <a:pPr>
              <a:defRPr/>
            </a:pPr>
            <a:r>
              <a:rPr lang="cs-CZ" dirty="0">
                <a:latin typeface="Times New Roman" panose="02020603050405020304" pitchFamily="18" charset="0"/>
                <a:cs typeface="Times New Roman" panose="02020603050405020304" pitchFamily="18" charset="0"/>
              </a:rPr>
              <a:t>Pokud výnosnost celkového kapitálu nedosahuje výše úrokové sazby je </a:t>
            </a:r>
            <a:r>
              <a:rPr lang="cs-CZ" dirty="0">
                <a:solidFill>
                  <a:schemeClr val="accent6"/>
                </a:solidFill>
                <a:latin typeface="Times New Roman" panose="02020603050405020304" pitchFamily="18" charset="0"/>
                <a:cs typeface="Times New Roman" panose="02020603050405020304" pitchFamily="18" charset="0"/>
              </a:rPr>
              <a:t>působení finanční páky negativní</a:t>
            </a:r>
            <a:r>
              <a:rPr lang="cs-CZ" dirty="0">
                <a:latin typeface="Times New Roman" panose="02020603050405020304" pitchFamily="18" charset="0"/>
                <a:cs typeface="Times New Roman" panose="02020603050405020304" pitchFamily="18" charset="0"/>
              </a:rPr>
              <a:t>, tj. výnosnost vlastního kapitálu je nižší než by tomu bylo v kapitálové struktuře bez přítomnosti cizího kapitálu.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089105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141662" y="432392"/>
            <a:ext cx="3761287" cy="746358"/>
          </a:xfrm>
          <a:prstGeom prst="rect">
            <a:avLst/>
          </a:prstGeom>
        </p:spPr>
        <p:txBody>
          <a:bodyPr wrap="none" lIns="68580" tIns="34290" rIns="68580" bIns="34290">
            <a:spAutoFit/>
          </a:bodyPr>
          <a:lstStyle/>
          <a:p>
            <a:pPr algn="ctr" defTabSz="685800">
              <a:defRPr/>
            </a:pPr>
            <a:r>
              <a:rPr lang="cs-CZ" sz="2400" b="1" i="1" dirty="0">
                <a:effectLst>
                  <a:outerShdw blurRad="38100" dist="38100" dir="2700000" algn="tl">
                    <a:srgbClr val="000000">
                      <a:alpha val="43137"/>
                    </a:srgbClr>
                  </a:outerShdw>
                </a:effectLst>
                <a:latin typeface="Times New Roman" pitchFamily="18" charset="0"/>
                <a:cs typeface="Times New Roman" pitchFamily="18" charset="0"/>
              </a:rPr>
              <a:t>Finanční páka, daňový efekt</a:t>
            </a:r>
            <a:r>
              <a:rPr lang="cs-CZ" sz="2400" dirty="0"/>
              <a:t/>
            </a:r>
            <a:br>
              <a:rPr lang="cs-CZ" sz="2400" dirty="0"/>
            </a:br>
            <a:r>
              <a:rPr lang="cs-CZ" sz="2000" i="1" dirty="0">
                <a:latin typeface="Times New Roman" pitchFamily="18" charset="0"/>
                <a:cs typeface="Times New Roman" pitchFamily="18" charset="0"/>
              </a:rPr>
              <a:t>modelová situace</a:t>
            </a: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Grp="1" noChangeAspect="1"/>
          </p:cNvGraphicFramePr>
          <p:nvPr>
            <p:extLst/>
          </p:nvPr>
        </p:nvGraphicFramePr>
        <p:xfrm>
          <a:off x="188640" y="1419622"/>
          <a:ext cx="8691562" cy="3510856"/>
        </p:xfrm>
        <a:graphic>
          <a:graphicData uri="http://schemas.openxmlformats.org/presentationml/2006/ole">
            <mc:AlternateContent xmlns:mc="http://schemas.openxmlformats.org/markup-compatibility/2006">
              <mc:Choice xmlns:v="urn:schemas-microsoft-com:vml" Requires="v">
                <p:oleObj spid="_x0000_s26660" name="Document" r:id="rId4" imgW="5784718" imgH="2831950" progId="Word.Document.8">
                  <p:embed/>
                </p:oleObj>
              </mc:Choice>
              <mc:Fallback>
                <p:oleObj name="Document" r:id="rId4" imgW="5784718" imgH="2831950" progId="Word.Document.8">
                  <p:embed/>
                  <p:pic>
                    <p:nvPicPr>
                      <p:cNvPr id="3" name="Objek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640" y="1419622"/>
                        <a:ext cx="8691562" cy="3510856"/>
                      </a:xfrm>
                      <a:prstGeom prst="rect">
                        <a:avLst/>
                      </a:prstGeom>
                      <a:solidFill>
                        <a:schemeClr val="bg2"/>
                      </a:solidFill>
                      <a:ln>
                        <a:noFill/>
                      </a:ln>
                    </p:spPr>
                  </p:pic>
                </p:oleObj>
              </mc:Fallback>
            </mc:AlternateContent>
          </a:graphicData>
        </a:graphic>
      </p:graphicFrame>
    </p:spTree>
    <p:extLst>
      <p:ext uri="{BB962C8B-B14F-4D97-AF65-F5344CB8AC3E}">
        <p14:creationId xmlns:p14="http://schemas.microsoft.com/office/powerpoint/2010/main" val="856872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sp>
        <p:nvSpPr>
          <p:cNvPr id="2" name="TextovéPole 1"/>
          <p:cNvSpPr txBox="1"/>
          <p:nvPr/>
        </p:nvSpPr>
        <p:spPr>
          <a:xfrm>
            <a:off x="395536" y="1148238"/>
            <a:ext cx="7992888" cy="2562240"/>
          </a:xfrm>
          <a:prstGeom prst="rect">
            <a:avLst/>
          </a:prstGeom>
          <a:solidFill>
            <a:schemeClr val="bg2">
              <a:lumMod val="90000"/>
            </a:schemeClr>
          </a:solidFill>
        </p:spPr>
        <p:txBody>
          <a:bodyPr wrap="square" lIns="68580" tIns="34290" rIns="68580" bIns="34290" rtlCol="0">
            <a:spAutoFit/>
          </a:bodyPr>
          <a:lstStyle/>
          <a:p>
            <a:pPr marL="179388" indent="0">
              <a:buNone/>
            </a:pPr>
            <a:r>
              <a:rPr lang="cs-CZ" b="1" i="1" spc="150" dirty="0">
                <a:solidFill>
                  <a:schemeClr val="accent6"/>
                </a:solidFill>
                <a:latin typeface="Times New Roman" panose="02020603050405020304" pitchFamily="18" charset="0"/>
                <a:cs typeface="Times New Roman" panose="02020603050405020304" pitchFamily="18" charset="0"/>
              </a:rPr>
              <a:t>Kolikanásobně se zvýší rentabilita vlastního kapitálu, na jehož struktuře se podílí i cizí kapitál, oproti rentabilitě vlastního kapitálu bez podílu cizího kapitálu, tvořeného tedy pouze vlastním kapitálem? </a:t>
            </a:r>
            <a:br>
              <a:rPr lang="cs-CZ" b="1" i="1" spc="150" dirty="0">
                <a:solidFill>
                  <a:schemeClr val="accent6"/>
                </a:solidFill>
                <a:latin typeface="Times New Roman" panose="02020603050405020304" pitchFamily="18" charset="0"/>
                <a:cs typeface="Times New Roman" panose="02020603050405020304" pitchFamily="18" charset="0"/>
              </a:rPr>
            </a:br>
            <a:r>
              <a:rPr lang="cs-CZ" dirty="0">
                <a:latin typeface="Times New Roman" panose="02020603050405020304" pitchFamily="18" charset="0"/>
                <a:cs typeface="Times New Roman" panose="02020603050405020304" pitchFamily="18" charset="0"/>
              </a:rPr>
              <a:t>(podmínkou ovšem je, že EBIT bude ve všech případech stejný).</a:t>
            </a:r>
          </a:p>
          <a:p>
            <a:pPr marL="179388" indent="0">
              <a:buFont typeface="Wingdings" pitchFamily="2" charset="2"/>
              <a:buNone/>
            </a:pPr>
            <a:endParaRPr lang="cs-CZ" dirty="0">
              <a:latin typeface="Times New Roman" panose="02020603050405020304" pitchFamily="18" charset="0"/>
              <a:cs typeface="Times New Roman" panose="02020603050405020304" pitchFamily="18" charset="0"/>
            </a:endParaRPr>
          </a:p>
          <a:p>
            <a:pPr marL="179388" indent="0">
              <a:buFont typeface="Wingdings" pitchFamily="2" charset="2"/>
              <a:buNone/>
            </a:pPr>
            <a:r>
              <a:rPr lang="cs-CZ" b="1" dirty="0">
                <a:solidFill>
                  <a:schemeClr val="accent6"/>
                </a:solidFill>
                <a:latin typeface="Times New Roman" pitchFamily="18" charset="0"/>
                <a:cs typeface="Times New Roman" pitchFamily="18" charset="0"/>
              </a:rPr>
              <a:t>Efekt finanční páky </a:t>
            </a:r>
            <a:r>
              <a:rPr lang="cs-CZ" sz="1600" b="1" i="1" dirty="0">
                <a:solidFill>
                  <a:schemeClr val="accent6"/>
                </a:solidFill>
                <a:latin typeface="Times New Roman" pitchFamily="18" charset="0"/>
                <a:cs typeface="Times New Roman" pitchFamily="18" charset="0"/>
              </a:rPr>
              <a:t>(síla finanční páky) </a:t>
            </a:r>
            <a:r>
              <a:rPr lang="cs-CZ" b="1" dirty="0">
                <a:solidFill>
                  <a:schemeClr val="accent6"/>
                </a:solidFill>
                <a:latin typeface="Times New Roman" pitchFamily="18" charset="0"/>
                <a:cs typeface="Times New Roman" pitchFamily="18" charset="0"/>
              </a:rPr>
              <a:t>vyjadřuje násobek výnosnosti vlastního kapitálu s podílem cizího kapitálu oproti výnosnosti vlastního kapitálu bez podílu cizího kapitálu v celkovém kapitálu.</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787532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Grp="1" noChangeAspect="1"/>
          </p:cNvGraphicFramePr>
          <p:nvPr>
            <p:extLst/>
          </p:nvPr>
        </p:nvGraphicFramePr>
        <p:xfrm>
          <a:off x="467544" y="1059582"/>
          <a:ext cx="7921625" cy="3714061"/>
        </p:xfrm>
        <a:graphic>
          <a:graphicData uri="http://schemas.openxmlformats.org/presentationml/2006/ole">
            <mc:AlternateContent xmlns:mc="http://schemas.openxmlformats.org/markup-compatibility/2006">
              <mc:Choice xmlns:v="urn:schemas-microsoft-com:vml" Requires="v">
                <p:oleObj spid="_x0000_s27684" name="Document" r:id="rId4" imgW="6693176" imgH="4655516" progId="Word.Document.8">
                  <p:embed/>
                </p:oleObj>
              </mc:Choice>
              <mc:Fallback>
                <p:oleObj name="Document" r:id="rId4" imgW="6693176" imgH="4655516" progId="Word.Document.8">
                  <p:embed/>
                  <p:pic>
                    <p:nvPicPr>
                      <p:cNvPr id="3" name="Objek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544" y="1059582"/>
                        <a:ext cx="7921625" cy="3714061"/>
                      </a:xfrm>
                      <a:prstGeom prst="rect">
                        <a:avLst/>
                      </a:prstGeom>
                      <a:solidFill>
                        <a:schemeClr val="bg2"/>
                      </a:solidFill>
                      <a:ln>
                        <a:noFill/>
                      </a:ln>
                    </p:spPr>
                  </p:pic>
                </p:oleObj>
              </mc:Fallback>
            </mc:AlternateContent>
          </a:graphicData>
        </a:graphic>
      </p:graphicFrame>
    </p:spTree>
    <p:extLst>
      <p:ext uri="{BB962C8B-B14F-4D97-AF65-F5344CB8AC3E}">
        <p14:creationId xmlns:p14="http://schemas.microsoft.com/office/powerpoint/2010/main" val="3132852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
        <p:nvSpPr>
          <p:cNvPr id="8" name="TextovéPole 7"/>
          <p:cNvSpPr txBox="1"/>
          <p:nvPr/>
        </p:nvSpPr>
        <p:spPr>
          <a:xfrm>
            <a:off x="395536" y="1148238"/>
            <a:ext cx="7992888" cy="2285241"/>
          </a:xfrm>
          <a:prstGeom prst="rect">
            <a:avLst/>
          </a:prstGeom>
          <a:solidFill>
            <a:schemeClr val="bg2">
              <a:lumMod val="90000"/>
            </a:schemeClr>
          </a:solidFill>
        </p:spPr>
        <p:txBody>
          <a:bodyPr wrap="square" lIns="68580" tIns="34290" rIns="68580" bIns="34290" rtlCol="0">
            <a:spAutoFit/>
          </a:bodyPr>
          <a:lstStyle/>
          <a:p>
            <a:r>
              <a:rPr lang="cs-CZ" dirty="0">
                <a:latin typeface="Times New Roman" panose="02020603050405020304" pitchFamily="18" charset="0"/>
                <a:cs typeface="Times New Roman" panose="02020603050405020304" pitchFamily="18" charset="0"/>
              </a:rPr>
              <a:t>kde:</a:t>
            </a:r>
          </a:p>
          <a:p>
            <a:pPr indent="182563" defTabSz="895350">
              <a:tabLst>
                <a:tab pos="1433513" algn="l"/>
              </a:tabLst>
            </a:pPr>
            <a:r>
              <a:rPr lang="cs-CZ" i="1" dirty="0">
                <a:latin typeface="Times New Roman" panose="02020603050405020304" pitchFamily="18" charset="0"/>
                <a:cs typeface="Times New Roman" panose="02020603050405020304" pitchFamily="18" charset="0"/>
              </a:rPr>
              <a:t>e</a:t>
            </a:r>
            <a:r>
              <a:rPr lang="cs-CZ" dirty="0">
                <a:latin typeface="Times New Roman" panose="02020603050405020304" pitchFamily="18" charset="0"/>
                <a:cs typeface="Times New Roman" panose="02020603050405020304" pitchFamily="18" charset="0"/>
              </a:rPr>
              <a:t>	</a:t>
            </a:r>
            <a:r>
              <a:rPr lang="cs-CZ" i="1" dirty="0">
                <a:latin typeface="Times New Roman" panose="02020603050405020304" pitchFamily="18" charset="0"/>
                <a:cs typeface="Times New Roman" panose="02020603050405020304" pitchFamily="18" charset="0"/>
              </a:rPr>
              <a:t>„síla“ efekt finanční páky (kolikanásobně se zvýšila 	výnosnost vlastního kapitálu s podílem cizího kapitálu 	oproti výnosnosti vlastního kapitálu bez přítomnosti cizího 	kapitálu)</a:t>
            </a:r>
            <a:endParaRPr lang="cs-CZ" dirty="0">
              <a:latin typeface="Times New Roman" panose="02020603050405020304" pitchFamily="18" charset="0"/>
              <a:cs typeface="Times New Roman" panose="02020603050405020304" pitchFamily="18" charset="0"/>
            </a:endParaRPr>
          </a:p>
          <a:p>
            <a:pPr indent="182563">
              <a:tabLst>
                <a:tab pos="1433513" algn="l"/>
              </a:tabLst>
            </a:pPr>
            <a:r>
              <a:rPr lang="cs-CZ" i="1" dirty="0">
                <a:latin typeface="Times New Roman" panose="02020603050405020304" pitchFamily="18" charset="0"/>
                <a:cs typeface="Times New Roman" panose="02020603050405020304" pitchFamily="18" charset="0"/>
              </a:rPr>
              <a:t>EBIT	provozní hospodářský výsledek</a:t>
            </a:r>
            <a:endParaRPr lang="cs-CZ" dirty="0">
              <a:latin typeface="Times New Roman" panose="02020603050405020304" pitchFamily="18" charset="0"/>
              <a:cs typeface="Times New Roman" panose="02020603050405020304" pitchFamily="18" charset="0"/>
            </a:endParaRPr>
          </a:p>
          <a:p>
            <a:pPr indent="182563">
              <a:tabLst>
                <a:tab pos="1433513" algn="l"/>
              </a:tabLst>
            </a:pPr>
            <a:r>
              <a:rPr lang="cs-CZ" i="1" dirty="0">
                <a:latin typeface="Times New Roman" panose="02020603050405020304" pitchFamily="18" charset="0"/>
                <a:cs typeface="Times New Roman" panose="02020603050405020304" pitchFamily="18" charset="0"/>
              </a:rPr>
              <a:t>t	sazba daně z příjmu</a:t>
            </a:r>
            <a:endParaRPr lang="cs-CZ" dirty="0">
              <a:latin typeface="Times New Roman" panose="02020603050405020304" pitchFamily="18" charset="0"/>
              <a:cs typeface="Times New Roman" panose="02020603050405020304" pitchFamily="18" charset="0"/>
            </a:endParaRPr>
          </a:p>
          <a:p>
            <a:pPr indent="182563">
              <a:tabLst>
                <a:tab pos="1433513" algn="l"/>
              </a:tabLst>
            </a:pPr>
            <a:r>
              <a:rPr lang="cs-CZ" i="1" dirty="0">
                <a:latin typeface="Times New Roman" panose="02020603050405020304" pitchFamily="18" charset="0"/>
                <a:cs typeface="Times New Roman" panose="02020603050405020304" pitchFamily="18" charset="0"/>
              </a:rPr>
              <a:t>C	celková výše použitého kapitálu</a:t>
            </a:r>
            <a:endParaRPr lang="cs-CZ" dirty="0">
              <a:latin typeface="Times New Roman" panose="02020603050405020304" pitchFamily="18" charset="0"/>
              <a:cs typeface="Times New Roman" panose="02020603050405020304" pitchFamily="18" charset="0"/>
            </a:endParaRPr>
          </a:p>
          <a:p>
            <a:pPr indent="182563">
              <a:tabLst>
                <a:tab pos="1433513" algn="l"/>
              </a:tabLst>
            </a:pPr>
            <a:r>
              <a:rPr lang="cs-CZ" i="1" dirty="0">
                <a:latin typeface="Times New Roman" panose="02020603050405020304" pitchFamily="18" charset="0"/>
                <a:cs typeface="Times New Roman" panose="02020603050405020304" pitchFamily="18" charset="0"/>
              </a:rPr>
              <a:t>E 	vlastní kapitál</a:t>
            </a:r>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4627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454246" y="432392"/>
            <a:ext cx="3136116" cy="392415"/>
          </a:xfrm>
          <a:prstGeom prst="rect">
            <a:avLst/>
          </a:prstGeom>
        </p:spPr>
        <p:txBody>
          <a:bodyPr wrap="none" lIns="68580" tIns="34290" rIns="68580" bIns="34290">
            <a:spAutoFit/>
          </a:bodyPr>
          <a:lstStyle/>
          <a:p>
            <a:pPr algn="ctr" defTabSz="685800">
              <a:defRPr/>
            </a:pPr>
            <a:r>
              <a:rPr lang="cs-CZ" sz="2100" b="1" kern="0" dirty="0" smtClean="0">
                <a:solidFill>
                  <a:srgbClr val="307871"/>
                </a:solidFill>
                <a:latin typeface="Times New Roman"/>
                <a:ea typeface="+mj-ea"/>
                <a:cs typeface="+mj-cs"/>
              </a:rPr>
              <a:t>Cíl a struktura přednášky</a:t>
            </a:r>
            <a:endParaRPr lang="en-GB" sz="2100" b="1" kern="0" dirty="0">
              <a:solidFill>
                <a:sysClr val="windowText" lastClr="000000"/>
              </a:solidFill>
            </a:endParaRPr>
          </a:p>
        </p:txBody>
      </p:sp>
      <p:sp>
        <p:nvSpPr>
          <p:cNvPr id="2" name="TextovéPole 1"/>
          <p:cNvSpPr txBox="1"/>
          <p:nvPr/>
        </p:nvSpPr>
        <p:spPr>
          <a:xfrm>
            <a:off x="87787" y="1148238"/>
            <a:ext cx="8796083" cy="3023905"/>
          </a:xfrm>
          <a:prstGeom prst="rect">
            <a:avLst/>
          </a:prstGeom>
          <a:solidFill>
            <a:schemeClr val="bg2">
              <a:lumMod val="90000"/>
            </a:schemeClr>
          </a:solidFill>
        </p:spPr>
        <p:txBody>
          <a:bodyPr wrap="square" lIns="68580" tIns="34290" rIns="68580" bIns="34290" rtlCol="0">
            <a:spAutoFit/>
          </a:bodyPr>
          <a:lstStyle/>
          <a:p>
            <a:pPr>
              <a:tabLst>
                <a:tab pos="2686050" algn="l"/>
                <a:tab pos="5200650" algn="l"/>
                <a:tab pos="6191250" algn="l"/>
                <a:tab pos="8610600" algn="r"/>
              </a:tabLst>
            </a:pPr>
            <a:r>
              <a:rPr lang="cs-CZ" sz="2400" i="1" dirty="0" smtClean="0">
                <a:latin typeface="Times New Roman" pitchFamily="18" charset="0"/>
                <a:cs typeface="Times New Roman" pitchFamily="18" charset="0"/>
              </a:rPr>
              <a:t>Přednáška se zabývá majetkovou strukturou podniku, strukturou kapitálu podniku, řízením čistého pracovního kapitálu podniku.</a:t>
            </a:r>
          </a:p>
          <a:p>
            <a:pPr>
              <a:tabLst>
                <a:tab pos="2686050" algn="l"/>
                <a:tab pos="5200650" algn="l"/>
                <a:tab pos="6191250" algn="l"/>
                <a:tab pos="8610600" algn="r"/>
              </a:tabLst>
            </a:pPr>
            <a:r>
              <a:rPr lang="cs-CZ" sz="2400" i="1" dirty="0" smtClean="0">
                <a:latin typeface="Times New Roman" pitchFamily="18" charset="0"/>
                <a:cs typeface="Times New Roman" pitchFamily="18" charset="0"/>
              </a:rPr>
              <a:t>Jsou představeny náklady na kapitál, náklady na cizí kapitál.</a:t>
            </a:r>
          </a:p>
          <a:p>
            <a:pPr>
              <a:tabLst>
                <a:tab pos="2686050" algn="l"/>
                <a:tab pos="5200650" algn="l"/>
                <a:tab pos="6191250" algn="l"/>
                <a:tab pos="8610600" algn="r"/>
              </a:tabLst>
            </a:pPr>
            <a:r>
              <a:rPr lang="cs-CZ" sz="2400" i="1" dirty="0">
                <a:latin typeface="Times New Roman" pitchFamily="18" charset="0"/>
                <a:cs typeface="Times New Roman" pitchFamily="18" charset="0"/>
              </a:rPr>
              <a:t>Cílem přednášky je </a:t>
            </a:r>
            <a:r>
              <a:rPr lang="cs-CZ" sz="2400" i="1" dirty="0" smtClean="0">
                <a:latin typeface="Times New Roman" pitchFamily="18" charset="0"/>
                <a:cs typeface="Times New Roman" pitchFamily="18" charset="0"/>
              </a:rPr>
              <a:t>rovněž představit </a:t>
            </a:r>
            <a:r>
              <a:rPr lang="cs-CZ" sz="2400" i="1" dirty="0">
                <a:latin typeface="Times New Roman" pitchFamily="18" charset="0"/>
                <a:cs typeface="Times New Roman" pitchFamily="18" charset="0"/>
              </a:rPr>
              <a:t>princip finanční páky, efekt (sílu) finanční páky, důvody zamezující používání rozsáhlejší výše cizího kapitálu. </a:t>
            </a:r>
            <a:r>
              <a:rPr lang="cs-CZ" sz="2400" i="1" dirty="0" smtClean="0">
                <a:latin typeface="Times New Roman" pitchFamily="18" charset="0"/>
                <a:cs typeface="Times New Roman" pitchFamily="18" charset="0"/>
              </a:rPr>
              <a:t>Také </a:t>
            </a:r>
            <a:r>
              <a:rPr lang="cs-CZ" sz="2400" i="1" dirty="0">
                <a:latin typeface="Times New Roman" pitchFamily="18" charset="0"/>
                <a:cs typeface="Times New Roman" pitchFamily="18" charset="0"/>
              </a:rPr>
              <a:t>se přednáška zabývá náklady na vlastní kapitál, optimální kapitálovou </a:t>
            </a:r>
            <a:r>
              <a:rPr lang="cs-CZ" sz="2400" i="1" dirty="0" smtClean="0">
                <a:latin typeface="Times New Roman" pitchFamily="18" charset="0"/>
                <a:cs typeface="Times New Roman" pitchFamily="18" charset="0"/>
              </a:rPr>
              <a:t>strukturou.</a:t>
            </a:r>
            <a:endParaRPr lang="cs-CZ" sz="2400" i="1" dirty="0">
              <a:latin typeface="Times New Roman" pitchFamily="18" charset="0"/>
              <a:cs typeface="Times New Roman" pitchFamily="18" charset="0"/>
            </a:endParaRPr>
          </a:p>
          <a:p>
            <a:pPr>
              <a:tabLst>
                <a:tab pos="2686050" algn="l"/>
                <a:tab pos="5200650" algn="l"/>
                <a:tab pos="6191250" algn="l"/>
                <a:tab pos="8610600" algn="r"/>
              </a:tabLst>
            </a:pPr>
            <a:endParaRPr lang="cs-CZ" sz="2400" i="1" dirty="0">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811472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nvPr>
        </p:nvGraphicFramePr>
        <p:xfrm>
          <a:off x="395288" y="1131590"/>
          <a:ext cx="7993136" cy="3744293"/>
        </p:xfrm>
        <a:graphic>
          <a:graphicData uri="http://schemas.openxmlformats.org/presentationml/2006/ole">
            <mc:AlternateContent xmlns:mc="http://schemas.openxmlformats.org/markup-compatibility/2006">
              <mc:Choice xmlns:v="urn:schemas-microsoft-com:vml" Requires="v">
                <p:oleObj spid="_x0000_s28708" name="Dokument" r:id="rId4" imgW="7541896" imgH="4159584" progId="Word.Document.12">
                  <p:embed/>
                </p:oleObj>
              </mc:Choice>
              <mc:Fallback>
                <p:oleObj name="Dokument" r:id="rId4" imgW="7541896" imgH="4159584" progId="Word.Document.12">
                  <p:embed/>
                  <p:pic>
                    <p:nvPicPr>
                      <p:cNvPr id="3" name="Objek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88" y="1131590"/>
                        <a:ext cx="7993136" cy="3744293"/>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2607812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2" name="Objekt 1"/>
          <p:cNvGraphicFramePr>
            <a:graphicFrameLocks noChangeAspect="1"/>
          </p:cNvGraphicFramePr>
          <p:nvPr>
            <p:extLst/>
          </p:nvPr>
        </p:nvGraphicFramePr>
        <p:xfrm>
          <a:off x="395535" y="1196975"/>
          <a:ext cx="7848873" cy="3751039"/>
        </p:xfrm>
        <a:graphic>
          <a:graphicData uri="http://schemas.openxmlformats.org/presentationml/2006/ole">
            <mc:AlternateContent xmlns:mc="http://schemas.openxmlformats.org/markup-compatibility/2006">
              <mc:Choice xmlns:v="urn:schemas-microsoft-com:vml" Requires="v">
                <p:oleObj spid="_x0000_s29732" name="Dokument" r:id="rId4" imgW="6240788" imgH="3815172" progId="Word.Document.12">
                  <p:embed/>
                </p:oleObj>
              </mc:Choice>
              <mc:Fallback>
                <p:oleObj name="Dokument" r:id="rId4" imgW="6240788" imgH="3815172" progId="Word.Document.12">
                  <p:embed/>
                  <p:pic>
                    <p:nvPicPr>
                      <p:cNvPr id="2" name="Objek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5" y="1196975"/>
                        <a:ext cx="7848873" cy="3751039"/>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19971927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671181" y="432392"/>
            <a:ext cx="4702248" cy="761747"/>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Efekt (síla) působení finanční páky:</a:t>
            </a:r>
            <a:r>
              <a:rPr lang="en-US" sz="2400" b="1" i="1" dirty="0">
                <a:latin typeface="Times New Roman" pitchFamily="18" charset="0"/>
                <a:cs typeface="Times New Roman" pitchFamily="18" charset="0"/>
              </a:rPr>
              <a:t/>
            </a:r>
            <a:br>
              <a:rPr lang="en-US" sz="2400" b="1" i="1" dirty="0">
                <a:latin typeface="Times New Roman" pitchFamily="18" charset="0"/>
                <a:cs typeface="Times New Roman" pitchFamily="18" charset="0"/>
              </a:rPr>
            </a:b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
        <p:nvSpPr>
          <p:cNvPr id="8" name="TextovéPole 7"/>
          <p:cNvSpPr txBox="1"/>
          <p:nvPr/>
        </p:nvSpPr>
        <p:spPr>
          <a:xfrm>
            <a:off x="395536" y="1148238"/>
            <a:ext cx="7992888" cy="1177245"/>
          </a:xfrm>
          <a:prstGeom prst="rect">
            <a:avLst/>
          </a:prstGeom>
          <a:solidFill>
            <a:schemeClr val="bg2">
              <a:lumMod val="90000"/>
            </a:schemeClr>
          </a:solidFill>
        </p:spPr>
        <p:txBody>
          <a:bodyPr wrap="square" lIns="68580" tIns="34290" rIns="68580" bIns="34290" rtlCol="0">
            <a:spAutoFit/>
          </a:bodyPr>
          <a:lstStyle/>
          <a:p>
            <a:r>
              <a:rPr lang="cs-CZ" dirty="0">
                <a:latin typeface="Times New Roman" panose="02020603050405020304" pitchFamily="18" charset="0"/>
                <a:cs typeface="Times New Roman" panose="02020603050405020304" pitchFamily="18" charset="0"/>
              </a:rPr>
              <a:t>Vlastní interpretace předložených výsledků vyznívá následovně: Vlivem využívání cizího kapitálu v </a:t>
            </a:r>
            <a:r>
              <a:rPr lang="cs-CZ" dirty="0">
                <a:solidFill>
                  <a:schemeClr val="accent6">
                    <a:lumMod val="75000"/>
                  </a:schemeClr>
                </a:solidFill>
                <a:latin typeface="Times New Roman" panose="02020603050405020304" pitchFamily="18" charset="0"/>
                <a:cs typeface="Times New Roman" panose="02020603050405020304" pitchFamily="18" charset="0"/>
              </a:rPr>
              <a:t>podniku „B“</a:t>
            </a:r>
            <a:r>
              <a:rPr lang="cs-CZ" dirty="0">
                <a:latin typeface="Times New Roman" panose="02020603050405020304" pitchFamily="18" charset="0"/>
                <a:cs typeface="Times New Roman" panose="02020603050405020304" pitchFamily="18" charset="0"/>
              </a:rPr>
              <a:t> v rozsahu odpovídajícímu </a:t>
            </a:r>
            <a:r>
              <a:rPr lang="cs-CZ" i="1" dirty="0">
                <a:solidFill>
                  <a:schemeClr val="accent6">
                    <a:lumMod val="75000"/>
                  </a:schemeClr>
                </a:solidFill>
                <a:latin typeface="Times New Roman" panose="02020603050405020304" pitchFamily="18" charset="0"/>
                <a:cs typeface="Times New Roman" panose="02020603050405020304" pitchFamily="18" charset="0"/>
              </a:rPr>
              <a:t>60%</a:t>
            </a:r>
            <a:r>
              <a:rPr lang="cs-CZ" dirty="0">
                <a:solidFill>
                  <a:schemeClr val="accent6">
                    <a:lumMod val="75000"/>
                  </a:schemeClr>
                </a:solidFill>
                <a:latin typeface="Times New Roman" panose="02020603050405020304" pitchFamily="18" charset="0"/>
                <a:cs typeface="Times New Roman" panose="02020603050405020304" pitchFamily="18" charset="0"/>
              </a:rPr>
              <a:t> zadluženosti </a:t>
            </a:r>
            <a:r>
              <a:rPr lang="cs-CZ" dirty="0">
                <a:latin typeface="Times New Roman" panose="02020603050405020304" pitchFamily="18" charset="0"/>
                <a:cs typeface="Times New Roman" panose="02020603050405020304" pitchFamily="18" charset="0"/>
              </a:rPr>
              <a:t>zvyšuje finanční páka výnosnost vlastního kapitálu </a:t>
            </a:r>
            <a:r>
              <a:rPr lang="cs-CZ" i="1" dirty="0">
                <a:solidFill>
                  <a:schemeClr val="accent6">
                    <a:lumMod val="75000"/>
                  </a:schemeClr>
                </a:solidFill>
                <a:latin typeface="Times New Roman" panose="02020603050405020304" pitchFamily="18" charset="0"/>
                <a:cs typeface="Times New Roman" panose="02020603050405020304" pitchFamily="18" charset="0"/>
              </a:rPr>
              <a:t>1,6 násobně</a:t>
            </a:r>
            <a:r>
              <a:rPr lang="cs-CZ" dirty="0">
                <a:solidFill>
                  <a:schemeClr val="accent6">
                    <a:lumMod val="75000"/>
                  </a:schemeClr>
                </a:solidFill>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oproti stejnému provoznímu hospodaření </a:t>
            </a:r>
            <a:r>
              <a:rPr lang="cs-CZ" dirty="0">
                <a:solidFill>
                  <a:schemeClr val="accent6">
                    <a:lumMod val="75000"/>
                  </a:schemeClr>
                </a:solidFill>
                <a:latin typeface="Times New Roman" panose="02020603050405020304" pitchFamily="18" charset="0"/>
                <a:cs typeface="Times New Roman" panose="02020603050405020304" pitchFamily="18" charset="0"/>
              </a:rPr>
              <a:t>firmy </a:t>
            </a:r>
            <a:r>
              <a:rPr lang="cs-CZ" i="1" dirty="0">
                <a:solidFill>
                  <a:schemeClr val="accent6">
                    <a:lumMod val="75000"/>
                  </a:schemeClr>
                </a:solidFill>
                <a:latin typeface="Times New Roman" panose="02020603050405020304" pitchFamily="18" charset="0"/>
                <a:cs typeface="Times New Roman" panose="02020603050405020304" pitchFamily="18" charset="0"/>
              </a:rPr>
              <a:t>„A“</a:t>
            </a:r>
            <a:r>
              <a:rPr lang="cs-CZ" i="1" dirty="0">
                <a:latin typeface="Times New Roman" panose="02020603050405020304" pitchFamily="18" charset="0"/>
                <a:cs typeface="Times New Roman" panose="02020603050405020304" pitchFamily="18" charset="0"/>
              </a:rPr>
              <a:t>,</a:t>
            </a:r>
            <a:r>
              <a:rPr lang="cs-CZ" dirty="0">
                <a:latin typeface="Times New Roman" panose="02020603050405020304" pitchFamily="18" charset="0"/>
                <a:cs typeface="Times New Roman" panose="02020603050405020304" pitchFamily="18" charset="0"/>
              </a:rPr>
              <a:t> která však pracuje pouze s vlastním kapitálem. </a:t>
            </a:r>
          </a:p>
        </p:txBody>
      </p:sp>
      <p:graphicFrame>
        <p:nvGraphicFramePr>
          <p:cNvPr id="2" name="Objekt 1"/>
          <p:cNvGraphicFramePr>
            <a:graphicFrameLocks noChangeAspect="1"/>
          </p:cNvGraphicFramePr>
          <p:nvPr>
            <p:extLst/>
          </p:nvPr>
        </p:nvGraphicFramePr>
        <p:xfrm>
          <a:off x="266700" y="2499742"/>
          <a:ext cx="8337748" cy="2024062"/>
        </p:xfrm>
        <a:graphic>
          <a:graphicData uri="http://schemas.openxmlformats.org/presentationml/2006/ole">
            <mc:AlternateContent xmlns:mc="http://schemas.openxmlformats.org/markup-compatibility/2006">
              <mc:Choice xmlns:v="urn:schemas-microsoft-com:vml" Requires="v">
                <p:oleObj spid="_x0000_s30756" name="Dokument" r:id="rId4" imgW="5746651" imgH="1316456" progId="Word.Document.12">
                  <p:embed/>
                </p:oleObj>
              </mc:Choice>
              <mc:Fallback>
                <p:oleObj name="Dokument" r:id="rId4" imgW="5746651" imgH="1316456" progId="Word.Document.12">
                  <p:embed/>
                  <p:pic>
                    <p:nvPicPr>
                      <p:cNvPr id="2" name="Objek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 y="2499742"/>
                        <a:ext cx="8337748" cy="2024062"/>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1392108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812253" y="432392"/>
            <a:ext cx="4420121" cy="438582"/>
          </a:xfrm>
          <a:prstGeom prst="rect">
            <a:avLst/>
          </a:prstGeom>
        </p:spPr>
        <p:txBody>
          <a:bodyPr wrap="none" lIns="68580" tIns="34290" rIns="68580" bIns="34290">
            <a:spAutoFit/>
          </a:bodyPr>
          <a:lstStyle/>
          <a:p>
            <a:pPr algn="ctr" defTabSz="685800">
              <a:defRPr/>
            </a:pPr>
            <a:r>
              <a:rPr lang="cs-CZ" sz="2400" b="1" i="1" dirty="0" smtClean="0">
                <a:latin typeface="Times New Roman" pitchFamily="18" charset="0"/>
                <a:cs typeface="Times New Roman" pitchFamily="18" charset="0"/>
              </a:rPr>
              <a:t>Negativní působení finanční páky</a:t>
            </a: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nvPr>
        </p:nvGraphicFramePr>
        <p:xfrm>
          <a:off x="395537" y="876777"/>
          <a:ext cx="7488832" cy="4192469"/>
        </p:xfrm>
        <a:graphic>
          <a:graphicData uri="http://schemas.openxmlformats.org/presentationml/2006/ole">
            <mc:AlternateContent xmlns:mc="http://schemas.openxmlformats.org/markup-compatibility/2006">
              <mc:Choice xmlns:v="urn:schemas-microsoft-com:vml" Requires="v">
                <p:oleObj spid="_x0000_s31780" name="Dokument" r:id="rId4" imgW="5902509" imgH="4376238" progId="Word.Document.12">
                  <p:embed/>
                </p:oleObj>
              </mc:Choice>
              <mc:Fallback>
                <p:oleObj name="Dokument" r:id="rId4" imgW="5902509" imgH="4376238" progId="Word.Document.12">
                  <p:embed/>
                  <p:pic>
                    <p:nvPicPr>
                      <p:cNvPr id="3" name="Objek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537" y="876777"/>
                        <a:ext cx="7488832" cy="4192469"/>
                      </a:xfrm>
                      <a:prstGeom prst="rect">
                        <a:avLst/>
                      </a:prstGeom>
                      <a:solidFill>
                        <a:srgbClr val="DDD9C3"/>
                      </a:solidFill>
                      <a:ln>
                        <a:noFill/>
                      </a:ln>
                    </p:spPr>
                  </p:pic>
                </p:oleObj>
              </mc:Fallback>
            </mc:AlternateContent>
          </a:graphicData>
        </a:graphic>
      </p:graphicFrame>
    </p:spTree>
    <p:extLst>
      <p:ext uri="{BB962C8B-B14F-4D97-AF65-F5344CB8AC3E}">
        <p14:creationId xmlns:p14="http://schemas.microsoft.com/office/powerpoint/2010/main" val="856702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812253" y="432392"/>
            <a:ext cx="4420121" cy="438582"/>
          </a:xfrm>
          <a:prstGeom prst="rect">
            <a:avLst/>
          </a:prstGeom>
        </p:spPr>
        <p:txBody>
          <a:bodyPr wrap="none" lIns="68580" tIns="34290" rIns="68580" bIns="34290">
            <a:spAutoFit/>
          </a:bodyPr>
          <a:lstStyle/>
          <a:p>
            <a:pPr algn="ctr" defTabSz="685800">
              <a:defRPr/>
            </a:pPr>
            <a:r>
              <a:rPr lang="cs-CZ" sz="2400" b="1" i="1" dirty="0" smtClean="0">
                <a:latin typeface="Times New Roman" pitchFamily="18" charset="0"/>
                <a:cs typeface="Times New Roman" pitchFamily="18" charset="0"/>
              </a:rPr>
              <a:t>Negativní působení finanční páky</a:t>
            </a: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2" name="Objekt 1"/>
          <p:cNvGraphicFramePr>
            <a:graphicFrameLocks noChangeAspect="1"/>
          </p:cNvGraphicFramePr>
          <p:nvPr>
            <p:extLst/>
          </p:nvPr>
        </p:nvGraphicFramePr>
        <p:xfrm>
          <a:off x="611188" y="981075"/>
          <a:ext cx="7378700" cy="3857625"/>
        </p:xfrm>
        <a:graphic>
          <a:graphicData uri="http://schemas.openxmlformats.org/presentationml/2006/ole">
            <mc:AlternateContent xmlns:mc="http://schemas.openxmlformats.org/markup-compatibility/2006">
              <mc:Choice xmlns:v="urn:schemas-microsoft-com:vml" Requires="v">
                <p:oleObj spid="_x0000_s32804" name="Dokument" r:id="rId4" imgW="5902509" imgH="3086615" progId="Word.Document.12">
                  <p:embed/>
                </p:oleObj>
              </mc:Choice>
              <mc:Fallback>
                <p:oleObj name="Dokument" r:id="rId4" imgW="5902509" imgH="3086615" progId="Word.Document.12">
                  <p:embed/>
                  <p:pic>
                    <p:nvPicPr>
                      <p:cNvPr id="2" name="Objek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188" y="981075"/>
                        <a:ext cx="7378700" cy="38576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74672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683040" y="432392"/>
            <a:ext cx="6678560"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Důvody zamezující rozsáhlejší použití cizího kapitálu</a:t>
            </a:r>
            <a:endParaRPr lang="en-GB" sz="2100" b="1" kern="0" dirty="0">
              <a:solidFill>
                <a:sysClr val="windowText" lastClr="000000"/>
              </a:solidFill>
            </a:endParaRPr>
          </a:p>
        </p:txBody>
      </p:sp>
      <p:sp>
        <p:nvSpPr>
          <p:cNvPr id="2" name="TextovéPole 1"/>
          <p:cNvSpPr txBox="1"/>
          <p:nvPr/>
        </p:nvSpPr>
        <p:spPr>
          <a:xfrm>
            <a:off x="395536" y="1148238"/>
            <a:ext cx="7992888" cy="2876172"/>
          </a:xfrm>
          <a:prstGeom prst="rect">
            <a:avLst/>
          </a:prstGeom>
          <a:solidFill>
            <a:schemeClr val="bg2">
              <a:lumMod val="90000"/>
            </a:schemeClr>
          </a:solidFill>
        </p:spPr>
        <p:txBody>
          <a:bodyPr wrap="square" lIns="68580" tIns="34290" rIns="68580" bIns="34290" rtlCol="0">
            <a:spAutoFit/>
          </a:bodyPr>
          <a:lstStyle/>
          <a:p>
            <a:pPr marL="609600" indent="-609600" algn="just">
              <a:spcBef>
                <a:spcPct val="40000"/>
              </a:spcBef>
              <a:spcAft>
                <a:spcPct val="40000"/>
              </a:spcAft>
              <a:buFont typeface="Wingdings" pitchFamily="2" charset="2"/>
              <a:buAutoNum type="arabicPeriod"/>
            </a:pPr>
            <a:r>
              <a:rPr lang="cs-CZ" sz="2400" dirty="0">
                <a:latin typeface="Times New Roman" pitchFamily="18" charset="0"/>
                <a:cs typeface="Times New Roman" pitchFamily="18" charset="0"/>
              </a:rPr>
              <a:t>Cizí kapitál </a:t>
            </a:r>
            <a:r>
              <a:rPr lang="cs-CZ" sz="2400" b="1" u="sng" dirty="0">
                <a:solidFill>
                  <a:schemeClr val="accent6">
                    <a:lumMod val="75000"/>
                  </a:schemeClr>
                </a:solidFill>
                <a:latin typeface="Times New Roman" pitchFamily="18" charset="0"/>
                <a:cs typeface="Times New Roman" pitchFamily="18" charset="0"/>
              </a:rPr>
              <a:t>zvyšuje zadluženost</a:t>
            </a:r>
            <a:r>
              <a:rPr lang="cs-CZ" sz="2400" dirty="0">
                <a:solidFill>
                  <a:schemeClr val="accent6">
                    <a:lumMod val="75000"/>
                  </a:schemeClr>
                </a:solidFill>
                <a:latin typeface="Times New Roman" pitchFamily="18" charset="0"/>
                <a:cs typeface="Times New Roman" pitchFamily="18" charset="0"/>
              </a:rPr>
              <a:t> </a:t>
            </a:r>
            <a:r>
              <a:rPr lang="cs-CZ" sz="2400" dirty="0">
                <a:latin typeface="Times New Roman" pitchFamily="18" charset="0"/>
                <a:cs typeface="Times New Roman" pitchFamily="18" charset="0"/>
              </a:rPr>
              <a:t>a tím </a:t>
            </a:r>
            <a:r>
              <a:rPr lang="cs-CZ" sz="2400" b="1" u="sng" dirty="0">
                <a:solidFill>
                  <a:schemeClr val="accent6">
                    <a:lumMod val="75000"/>
                  </a:schemeClr>
                </a:solidFill>
                <a:latin typeface="Times New Roman" pitchFamily="18" charset="0"/>
                <a:cs typeface="Times New Roman" pitchFamily="18" charset="0"/>
              </a:rPr>
              <a:t>snižuje finanční stabilitu</a:t>
            </a:r>
          </a:p>
          <a:p>
            <a:pPr marL="609600" indent="-609600" algn="just">
              <a:spcBef>
                <a:spcPct val="40000"/>
              </a:spcBef>
              <a:spcAft>
                <a:spcPct val="40000"/>
              </a:spcAft>
              <a:buFont typeface="Wingdings" pitchFamily="2" charset="2"/>
              <a:buAutoNum type="arabicPeriod"/>
            </a:pPr>
            <a:r>
              <a:rPr lang="cs-CZ" sz="2400" dirty="0">
                <a:latin typeface="Times New Roman" pitchFamily="18" charset="0"/>
                <a:cs typeface="Times New Roman" pitchFamily="18" charset="0"/>
              </a:rPr>
              <a:t>Růst zadlužení je doprovázen </a:t>
            </a:r>
            <a:r>
              <a:rPr lang="cs-CZ" sz="2400" u="sng" dirty="0">
                <a:solidFill>
                  <a:schemeClr val="accent6">
                    <a:lumMod val="75000"/>
                  </a:schemeClr>
                </a:solidFill>
                <a:latin typeface="Times New Roman" pitchFamily="18" charset="0"/>
                <a:cs typeface="Times New Roman" pitchFamily="18" charset="0"/>
              </a:rPr>
              <a:t>zvyšováním ceny </a:t>
            </a:r>
            <a:r>
              <a:rPr lang="cs-CZ" sz="2400" dirty="0">
                <a:latin typeface="Times New Roman" pitchFamily="18" charset="0"/>
                <a:cs typeface="Times New Roman" pitchFamily="18" charset="0"/>
              </a:rPr>
              <a:t>cizího kapitálu (zvyšování úrokové sazby)</a:t>
            </a:r>
          </a:p>
          <a:p>
            <a:pPr marL="609600" indent="-609600" algn="just">
              <a:spcBef>
                <a:spcPct val="40000"/>
              </a:spcBef>
              <a:spcAft>
                <a:spcPct val="40000"/>
              </a:spcAft>
              <a:buFont typeface="Wingdings" pitchFamily="2" charset="2"/>
              <a:buAutoNum type="arabicPeriod"/>
            </a:pPr>
            <a:r>
              <a:rPr lang="cs-CZ" sz="2400" dirty="0">
                <a:latin typeface="Times New Roman" pitchFamily="18" charset="0"/>
                <a:cs typeface="Times New Roman" pitchFamily="18" charset="0"/>
              </a:rPr>
              <a:t>Vysoký podíl cizího kapitálu </a:t>
            </a:r>
            <a:r>
              <a:rPr lang="cs-CZ" sz="2400" b="1" u="sng" dirty="0">
                <a:solidFill>
                  <a:schemeClr val="accent6">
                    <a:lumMod val="75000"/>
                  </a:schemeClr>
                </a:solidFill>
                <a:latin typeface="Times New Roman" pitchFamily="18" charset="0"/>
                <a:cs typeface="Times New Roman" pitchFamily="18" charset="0"/>
              </a:rPr>
              <a:t>zužuje manévrovací prostor </a:t>
            </a:r>
            <a:r>
              <a:rPr lang="cs-CZ" sz="2400" dirty="0">
                <a:latin typeface="Times New Roman" pitchFamily="18" charset="0"/>
                <a:cs typeface="Times New Roman" pitchFamily="18" charset="0"/>
              </a:rPr>
              <a:t>managementu (zvýšená bdělost věřitelů)</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450004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335644" y="432392"/>
            <a:ext cx="3373359"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Náklady na vlastní kapitál</a:t>
            </a:r>
            <a:endParaRPr lang="en-GB" sz="2100" b="1" kern="0" dirty="0">
              <a:solidFill>
                <a:sysClr val="windowText" lastClr="000000"/>
              </a:solidFill>
            </a:endParaRPr>
          </a:p>
        </p:txBody>
      </p:sp>
      <p:sp>
        <p:nvSpPr>
          <p:cNvPr id="2" name="TextovéPole 1"/>
          <p:cNvSpPr txBox="1"/>
          <p:nvPr/>
        </p:nvSpPr>
        <p:spPr>
          <a:xfrm>
            <a:off x="395536" y="1148238"/>
            <a:ext cx="7992888" cy="2506840"/>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ts val="1200"/>
              </a:spcAft>
            </a:pPr>
            <a:r>
              <a:rPr lang="cs-CZ" b="1" i="1" dirty="0" smtClean="0">
                <a:solidFill>
                  <a:schemeClr val="accent6">
                    <a:lumMod val="75000"/>
                  </a:schemeClr>
                </a:solidFill>
                <a:latin typeface="Times New Roman" pitchFamily="18" charset="0"/>
                <a:cs typeface="Times New Roman" pitchFamily="18" charset="0"/>
              </a:rPr>
              <a:t>Finanční </a:t>
            </a:r>
            <a:r>
              <a:rPr lang="cs-CZ" b="1" i="1" dirty="0">
                <a:solidFill>
                  <a:schemeClr val="accent6">
                    <a:lumMod val="75000"/>
                  </a:schemeClr>
                </a:solidFill>
                <a:latin typeface="Times New Roman" pitchFamily="18" charset="0"/>
                <a:cs typeface="Times New Roman" pitchFamily="18" charset="0"/>
              </a:rPr>
              <a:t>pojetí nákladů VK</a:t>
            </a:r>
            <a:r>
              <a:rPr lang="cs-CZ" dirty="0">
                <a:solidFill>
                  <a:schemeClr val="accent6">
                    <a:lumMod val="75000"/>
                  </a:schemeClr>
                </a:solidFill>
                <a:latin typeface="Times New Roman" pitchFamily="18" charset="0"/>
                <a:cs typeface="Times New Roman" pitchFamily="18" charset="0"/>
              </a:rPr>
              <a:t> </a:t>
            </a:r>
            <a:r>
              <a:rPr lang="cs-CZ" dirty="0">
                <a:latin typeface="Times New Roman" pitchFamily="18" charset="0"/>
                <a:cs typeface="Times New Roman" pitchFamily="18" charset="0"/>
              </a:rPr>
              <a:t>může zahrnovat dividendy (u akciových společností) nebo podíly vlastníků na zisku podniku, náklady na zvyšování </a:t>
            </a:r>
            <a:r>
              <a:rPr lang="cs-CZ" dirty="0" smtClean="0">
                <a:latin typeface="Times New Roman" pitchFamily="18" charset="0"/>
                <a:cs typeface="Times New Roman" pitchFamily="18" charset="0"/>
              </a:rPr>
              <a:t>kapitálu. </a:t>
            </a:r>
            <a:r>
              <a:rPr lang="cs-CZ" dirty="0">
                <a:latin typeface="Times New Roman" pitchFamily="18" charset="0"/>
                <a:cs typeface="Times New Roman" pitchFamily="18" charset="0"/>
              </a:rPr>
              <a:t>Takovýto pohled na náklady VK bude chtít uplatňovat management podniku. </a:t>
            </a:r>
            <a:r>
              <a:rPr lang="cs-CZ" b="1" i="1" dirty="0">
                <a:solidFill>
                  <a:schemeClr val="accent6">
                    <a:lumMod val="75000"/>
                  </a:schemeClr>
                </a:solidFill>
                <a:latin typeface="Times New Roman" pitchFamily="18" charset="0"/>
                <a:cs typeface="Times New Roman" pitchFamily="18" charset="0"/>
              </a:rPr>
              <a:t>Z hlediska vlastníků (investorů)</a:t>
            </a:r>
            <a:r>
              <a:rPr lang="cs-CZ" dirty="0">
                <a:solidFill>
                  <a:srgbClr val="FFFF00"/>
                </a:solidFill>
                <a:latin typeface="Times New Roman" pitchFamily="18" charset="0"/>
                <a:cs typeface="Times New Roman" pitchFamily="18" charset="0"/>
              </a:rPr>
              <a:t> </a:t>
            </a:r>
            <a:r>
              <a:rPr lang="cs-CZ" dirty="0">
                <a:latin typeface="Times New Roman" pitchFamily="18" charset="0"/>
                <a:cs typeface="Times New Roman" pitchFamily="18" charset="0"/>
              </a:rPr>
              <a:t>je však za náklady VK nutno považovat výnosy, které by tito vlastníci mohli docílit při stejném riziku, kdyby investovali svůj kapitálový vklad do jiné investiční příležitosti mimo tento podnik. Mělo by se tedy jednat o </a:t>
            </a:r>
            <a:r>
              <a:rPr lang="cs-CZ" dirty="0">
                <a:solidFill>
                  <a:schemeClr val="accent6">
                    <a:lumMod val="75000"/>
                  </a:schemeClr>
                </a:solidFill>
                <a:latin typeface="Times New Roman" pitchFamily="18" charset="0"/>
                <a:cs typeface="Times New Roman" pitchFamily="18" charset="0"/>
              </a:rPr>
              <a:t>oportunitní náklady </a:t>
            </a:r>
            <a:r>
              <a:rPr lang="cs-CZ" b="1" i="1" dirty="0">
                <a:solidFill>
                  <a:schemeClr val="accent6">
                    <a:lumMod val="75000"/>
                  </a:schemeClr>
                </a:solidFill>
                <a:latin typeface="Times New Roman" pitchFamily="18" charset="0"/>
                <a:cs typeface="Times New Roman" pitchFamily="18" charset="0"/>
              </a:rPr>
              <a:t>(náklady příležitosti)</a:t>
            </a:r>
            <a:r>
              <a:rPr lang="cs-CZ" dirty="0">
                <a:solidFill>
                  <a:srgbClr val="FFC000"/>
                </a:solidFill>
                <a:latin typeface="Times New Roman" pitchFamily="18" charset="0"/>
                <a:cs typeface="Times New Roman" pitchFamily="18" charset="0"/>
              </a:rPr>
              <a:t> </a:t>
            </a:r>
            <a:r>
              <a:rPr lang="cs-CZ" dirty="0">
                <a:latin typeface="Times New Roman" pitchFamily="18" charset="0"/>
                <a:cs typeface="Times New Roman" pitchFamily="18" charset="0"/>
              </a:rPr>
              <a:t>související s opuštěním jiné, stejně rizikové investiční příležitosti mimo podnik.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6944994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sp>
        <p:nvSpPr>
          <p:cNvPr id="2" name="TextovéPole 1"/>
          <p:cNvSpPr txBox="1"/>
          <p:nvPr/>
        </p:nvSpPr>
        <p:spPr>
          <a:xfrm>
            <a:off x="395536" y="1148238"/>
            <a:ext cx="7992888" cy="2689775"/>
          </a:xfrm>
          <a:prstGeom prst="rect">
            <a:avLst/>
          </a:prstGeom>
          <a:solidFill>
            <a:schemeClr val="bg2">
              <a:lumMod val="90000"/>
            </a:schemeClr>
          </a:solidFill>
        </p:spPr>
        <p:txBody>
          <a:bodyPr wrap="square" lIns="68580" tIns="34290" rIns="68580" bIns="34290" rtlCol="0">
            <a:spAutoFit/>
          </a:bodyPr>
          <a:lstStyle/>
          <a:p>
            <a:pPr algn="just">
              <a:lnSpc>
                <a:spcPct val="110000"/>
              </a:lnSpc>
              <a:spcBef>
                <a:spcPts val="1200"/>
              </a:spcBef>
              <a:spcAft>
                <a:spcPts val="1200"/>
              </a:spcAft>
            </a:pPr>
            <a:r>
              <a:rPr lang="cs-CZ" dirty="0">
                <a:latin typeface="Times New Roman" pitchFamily="18" charset="0"/>
                <a:cs typeface="Times New Roman" pitchFamily="18" charset="0"/>
              </a:rPr>
              <a:t>Optimální kapitálová struktura zajišťuje minimální náklady na použitý kapitál. Je výslednicí správně stanoveného poměru mezi vlastním a cizí kapitálem.</a:t>
            </a:r>
          </a:p>
          <a:p>
            <a:pPr algn="just">
              <a:lnSpc>
                <a:spcPct val="110000"/>
              </a:lnSpc>
              <a:spcBef>
                <a:spcPts val="1200"/>
              </a:spcBef>
              <a:spcAft>
                <a:spcPts val="1200"/>
              </a:spcAft>
            </a:pPr>
            <a:r>
              <a:rPr lang="cs-CZ" dirty="0">
                <a:latin typeface="Times New Roman" pitchFamily="18" charset="0"/>
                <a:cs typeface="Times New Roman" pitchFamily="18" charset="0"/>
              </a:rPr>
              <a:t>Celkové náklady na kapitál:</a:t>
            </a:r>
          </a:p>
          <a:p>
            <a:pPr marL="1014413" lvl="1">
              <a:lnSpc>
                <a:spcPct val="110000"/>
              </a:lnSpc>
              <a:spcBef>
                <a:spcPts val="1200"/>
              </a:spcBef>
              <a:spcAft>
                <a:spcPts val="1200"/>
              </a:spcAft>
              <a:buFont typeface="Wingdings" pitchFamily="2" charset="2"/>
              <a:buNone/>
            </a:pP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O</a:t>
            </a:r>
            <a:r>
              <a:rPr lang="cs-CZ" sz="2400" i="1" dirty="0">
                <a:latin typeface="Times New Roman" pitchFamily="18" charset="0"/>
                <a:cs typeface="Times New Roman" pitchFamily="18" charset="0"/>
              </a:rPr>
              <a:t> (nebo-</a:t>
            </a:r>
            <a:r>
              <a:rPr lang="cs-CZ" sz="2400" i="1" dirty="0" err="1">
                <a:latin typeface="Times New Roman" pitchFamily="18" charset="0"/>
                <a:cs typeface="Times New Roman" pitchFamily="18" charset="0"/>
              </a:rPr>
              <a:t>li</a:t>
            </a:r>
            <a:r>
              <a:rPr lang="cs-CZ" sz="2400" i="1" dirty="0">
                <a:latin typeface="Times New Roman" pitchFamily="18" charset="0"/>
                <a:cs typeface="Times New Roman" pitchFamily="18" charset="0"/>
              </a:rPr>
              <a:t> WACC)  ∙ C = </a:t>
            </a: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d</a:t>
            </a:r>
            <a:r>
              <a:rPr lang="cs-CZ" sz="2400" i="1" dirty="0">
                <a:latin typeface="Times New Roman" pitchFamily="18" charset="0"/>
                <a:cs typeface="Times New Roman" pitchFamily="18" charset="0"/>
              </a:rPr>
              <a:t> ∙ (1 – t)∙D + k</a:t>
            </a:r>
            <a:r>
              <a:rPr lang="cs-CZ" sz="2400" i="1" baseline="-25000" dirty="0">
                <a:latin typeface="Times New Roman" pitchFamily="18" charset="0"/>
                <a:cs typeface="Times New Roman" pitchFamily="18" charset="0"/>
              </a:rPr>
              <a:t>e </a:t>
            </a:r>
            <a:r>
              <a:rPr lang="cs-CZ" sz="2400" i="1" dirty="0">
                <a:latin typeface="Times New Roman" pitchFamily="18" charset="0"/>
                <a:cs typeface="Times New Roman" pitchFamily="18" charset="0"/>
              </a:rPr>
              <a:t>∙ E</a:t>
            </a:r>
          </a:p>
          <a:p>
            <a:pPr marL="1014413" lvl="1">
              <a:lnSpc>
                <a:spcPct val="110000"/>
              </a:lnSpc>
              <a:spcBef>
                <a:spcPts val="1200"/>
              </a:spcBef>
              <a:spcAft>
                <a:spcPts val="1200"/>
              </a:spcAft>
              <a:buFont typeface="Wingdings" pitchFamily="2" charset="2"/>
              <a:buNone/>
            </a:pP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O</a:t>
            </a:r>
            <a:r>
              <a:rPr lang="cs-CZ" sz="2400" i="1" dirty="0">
                <a:latin typeface="Times New Roman" pitchFamily="18" charset="0"/>
                <a:cs typeface="Times New Roman" pitchFamily="18" charset="0"/>
              </a:rPr>
              <a:t> = </a:t>
            </a: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d</a:t>
            </a:r>
            <a:r>
              <a:rPr lang="cs-CZ" sz="2400" i="1" dirty="0">
                <a:latin typeface="Times New Roman" pitchFamily="18" charset="0"/>
                <a:cs typeface="Times New Roman" pitchFamily="18" charset="0"/>
              </a:rPr>
              <a:t> ∙ (1 – t) ∙ D/C + k</a:t>
            </a:r>
            <a:r>
              <a:rPr lang="cs-CZ" sz="2400" i="1" baseline="-25000" dirty="0">
                <a:latin typeface="Times New Roman" pitchFamily="18" charset="0"/>
                <a:cs typeface="Times New Roman" pitchFamily="18" charset="0"/>
              </a:rPr>
              <a:t>e </a:t>
            </a:r>
            <a:r>
              <a:rPr lang="cs-CZ" sz="2400" i="1" dirty="0">
                <a:latin typeface="Times New Roman" pitchFamily="18" charset="0"/>
                <a:cs typeface="Times New Roman" pitchFamily="18" charset="0"/>
              </a:rPr>
              <a:t>∙ E/C</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4920660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sp>
        <p:nvSpPr>
          <p:cNvPr id="2" name="TextovéPole 1"/>
          <p:cNvSpPr txBox="1"/>
          <p:nvPr/>
        </p:nvSpPr>
        <p:spPr>
          <a:xfrm>
            <a:off x="323528" y="1347614"/>
            <a:ext cx="7992888" cy="3198055"/>
          </a:xfrm>
          <a:prstGeom prst="rect">
            <a:avLst/>
          </a:prstGeom>
          <a:solidFill>
            <a:schemeClr val="bg2">
              <a:lumMod val="90000"/>
            </a:schemeClr>
          </a:solidFill>
        </p:spPr>
        <p:txBody>
          <a:bodyPr wrap="square" lIns="68580" tIns="34290" rIns="68580" bIns="34290" rtlCol="0">
            <a:spAutoFit/>
          </a:bodyPr>
          <a:lstStyle/>
          <a:p>
            <a:pPr>
              <a:lnSpc>
                <a:spcPct val="120000"/>
              </a:lnSpc>
              <a:spcBef>
                <a:spcPct val="50000"/>
              </a:spcBef>
            </a:pP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O</a:t>
            </a:r>
            <a:r>
              <a:rPr lang="cs-CZ" i="1" dirty="0">
                <a:solidFill>
                  <a:schemeClr val="tx2">
                    <a:lumMod val="50000"/>
                  </a:schemeClr>
                </a:solidFill>
                <a:latin typeface="Times New Roman" pitchFamily="18" charset="0"/>
                <a:cs typeface="Times New Roman" pitchFamily="18" charset="0"/>
              </a:rPr>
              <a:t> (nebo-</a:t>
            </a:r>
            <a:r>
              <a:rPr lang="cs-CZ" i="1" dirty="0" err="1">
                <a:solidFill>
                  <a:schemeClr val="tx2">
                    <a:lumMod val="50000"/>
                  </a:schemeClr>
                </a:solidFill>
                <a:latin typeface="Times New Roman" pitchFamily="18" charset="0"/>
                <a:cs typeface="Times New Roman" pitchFamily="18" charset="0"/>
              </a:rPr>
              <a:t>li</a:t>
            </a:r>
            <a:r>
              <a:rPr lang="cs-CZ" i="1" dirty="0">
                <a:solidFill>
                  <a:schemeClr val="tx2">
                    <a:lumMod val="50000"/>
                  </a:schemeClr>
                </a:solidFill>
                <a:latin typeface="Times New Roman" pitchFamily="18" charset="0"/>
                <a:cs typeface="Times New Roman" pitchFamily="18" charset="0"/>
              </a:rPr>
              <a:t> WACC) = </a:t>
            </a: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d</a:t>
            </a:r>
            <a:r>
              <a:rPr lang="cs-CZ" i="1" dirty="0">
                <a:solidFill>
                  <a:schemeClr val="tx2">
                    <a:lumMod val="50000"/>
                  </a:schemeClr>
                </a:solidFill>
                <a:latin typeface="Times New Roman" pitchFamily="18" charset="0"/>
                <a:cs typeface="Times New Roman" pitchFamily="18" charset="0"/>
              </a:rPr>
              <a:t> ∙ (1 – t)∙D/C + k</a:t>
            </a:r>
            <a:r>
              <a:rPr lang="cs-CZ" i="1" baseline="-25000" dirty="0">
                <a:solidFill>
                  <a:schemeClr val="tx2">
                    <a:lumMod val="50000"/>
                  </a:schemeClr>
                </a:solidFill>
                <a:latin typeface="Times New Roman" pitchFamily="18" charset="0"/>
                <a:cs typeface="Times New Roman" pitchFamily="18" charset="0"/>
              </a:rPr>
              <a:t>e</a:t>
            </a:r>
            <a:r>
              <a:rPr lang="cs-CZ" i="1" dirty="0">
                <a:solidFill>
                  <a:schemeClr val="tx2">
                    <a:lumMod val="50000"/>
                  </a:schemeClr>
                </a:solidFill>
                <a:latin typeface="Times New Roman" pitchFamily="18" charset="0"/>
                <a:cs typeface="Times New Roman" pitchFamily="18" charset="0"/>
              </a:rPr>
              <a:t> ∙ E/C</a:t>
            </a:r>
          </a:p>
          <a:p>
            <a:pPr>
              <a:lnSpc>
                <a:spcPct val="120000"/>
              </a:lnSpc>
              <a:spcBef>
                <a:spcPct val="50000"/>
              </a:spcBef>
            </a:pPr>
            <a:r>
              <a:rPr lang="cs-CZ" i="1" dirty="0">
                <a:solidFill>
                  <a:schemeClr val="tx2">
                    <a:lumMod val="50000"/>
                  </a:schemeClr>
                </a:solidFill>
                <a:latin typeface="Times New Roman" pitchFamily="18" charset="0"/>
                <a:cs typeface="Times New Roman" pitchFamily="18" charset="0"/>
              </a:rPr>
              <a:t>kde:</a:t>
            </a:r>
          </a:p>
          <a:p>
            <a:pPr>
              <a:lnSpc>
                <a:spcPct val="120000"/>
              </a:lnSpc>
              <a:spcBef>
                <a:spcPct val="50000"/>
              </a:spcBef>
            </a:pP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O</a:t>
            </a:r>
            <a:r>
              <a:rPr lang="cs-CZ" i="1" dirty="0">
                <a:solidFill>
                  <a:schemeClr val="tx2">
                    <a:lumMod val="50000"/>
                  </a:schemeClr>
                </a:solidFill>
                <a:latin typeface="Times New Roman" pitchFamily="18" charset="0"/>
                <a:cs typeface="Times New Roman" pitchFamily="18" charset="0"/>
              </a:rPr>
              <a:t>	náklady na 1 Kč celkového kapitálu</a:t>
            </a:r>
          </a:p>
          <a:p>
            <a:pPr>
              <a:lnSpc>
                <a:spcPct val="120000"/>
              </a:lnSpc>
              <a:spcBef>
                <a:spcPct val="50000"/>
              </a:spcBef>
            </a:pPr>
            <a:r>
              <a:rPr lang="cs-CZ" i="1" dirty="0">
                <a:solidFill>
                  <a:schemeClr val="tx2">
                    <a:lumMod val="50000"/>
                  </a:schemeClr>
                </a:solidFill>
                <a:latin typeface="Times New Roman" pitchFamily="18" charset="0"/>
                <a:cs typeface="Times New Roman" pitchFamily="18" charset="0"/>
              </a:rPr>
              <a:t>	nebo </a:t>
            </a: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O</a:t>
            </a:r>
            <a:r>
              <a:rPr lang="cs-CZ" i="1" dirty="0">
                <a:solidFill>
                  <a:schemeClr val="tx2">
                    <a:lumMod val="50000"/>
                  </a:schemeClr>
                </a:solidFill>
                <a:latin typeface="Times New Roman" pitchFamily="18" charset="0"/>
                <a:cs typeface="Times New Roman" pitchFamily="18" charset="0"/>
              </a:rPr>
              <a:t> ∙ 100  v  %</a:t>
            </a:r>
          </a:p>
          <a:p>
            <a:pPr>
              <a:lnSpc>
                <a:spcPct val="120000"/>
              </a:lnSpc>
              <a:spcBef>
                <a:spcPct val="50000"/>
              </a:spcBef>
            </a:pP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d</a:t>
            </a:r>
            <a:r>
              <a:rPr lang="cs-CZ" i="1" dirty="0">
                <a:solidFill>
                  <a:schemeClr val="tx2">
                    <a:lumMod val="50000"/>
                  </a:schemeClr>
                </a:solidFill>
                <a:latin typeface="Times New Roman" pitchFamily="18" charset="0"/>
                <a:cs typeface="Times New Roman" pitchFamily="18" charset="0"/>
              </a:rPr>
              <a:t>	náklady na 1Kč cizího kapitálu před zdaněním</a:t>
            </a:r>
          </a:p>
          <a:p>
            <a:pPr>
              <a:lnSpc>
                <a:spcPct val="120000"/>
              </a:lnSpc>
              <a:spcBef>
                <a:spcPct val="50000"/>
              </a:spcBef>
            </a:pPr>
            <a:r>
              <a:rPr lang="cs-CZ" i="1" dirty="0">
                <a:solidFill>
                  <a:schemeClr val="tx2">
                    <a:lumMod val="50000"/>
                  </a:schemeClr>
                </a:solidFill>
                <a:latin typeface="Times New Roman" pitchFamily="18" charset="0"/>
                <a:cs typeface="Times New Roman" pitchFamily="18" charset="0"/>
              </a:rPr>
              <a:t>	nebo </a:t>
            </a:r>
            <a:r>
              <a:rPr lang="cs-CZ" i="1" dirty="0" err="1">
                <a:solidFill>
                  <a:schemeClr val="tx2">
                    <a:lumMod val="50000"/>
                  </a:schemeClr>
                </a:solidFill>
                <a:latin typeface="Times New Roman" pitchFamily="18" charset="0"/>
                <a:cs typeface="Times New Roman" pitchFamily="18" charset="0"/>
              </a:rPr>
              <a:t>k</a:t>
            </a:r>
            <a:r>
              <a:rPr lang="cs-CZ" i="1" baseline="-25000" dirty="0" err="1">
                <a:solidFill>
                  <a:schemeClr val="tx2">
                    <a:lumMod val="50000"/>
                  </a:schemeClr>
                </a:solidFill>
                <a:latin typeface="Times New Roman" pitchFamily="18" charset="0"/>
                <a:cs typeface="Times New Roman" pitchFamily="18" charset="0"/>
              </a:rPr>
              <a:t>d</a:t>
            </a:r>
            <a:r>
              <a:rPr lang="cs-CZ" i="1" dirty="0">
                <a:solidFill>
                  <a:schemeClr val="tx2">
                    <a:lumMod val="50000"/>
                  </a:schemeClr>
                </a:solidFill>
                <a:latin typeface="Times New Roman" pitchFamily="18" charset="0"/>
                <a:cs typeface="Times New Roman" pitchFamily="18" charset="0"/>
              </a:rPr>
              <a:t> ∙100  v %</a:t>
            </a:r>
          </a:p>
          <a:p>
            <a:pPr>
              <a:lnSpc>
                <a:spcPct val="120000"/>
              </a:lnSpc>
              <a:spcBef>
                <a:spcPct val="50000"/>
              </a:spcBef>
            </a:pPr>
            <a:r>
              <a:rPr lang="cs-CZ" i="1" dirty="0">
                <a:solidFill>
                  <a:schemeClr val="tx2">
                    <a:lumMod val="50000"/>
                  </a:schemeClr>
                </a:solidFill>
                <a:latin typeface="Times New Roman" pitchFamily="18" charset="0"/>
                <a:cs typeface="Times New Roman" pitchFamily="18" charset="0"/>
              </a:rPr>
              <a:t>t	míra zdanění zisku (sazba daně z příjmu)</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5321934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sp>
        <p:nvSpPr>
          <p:cNvPr id="2" name="TextovéPole 1"/>
          <p:cNvSpPr txBox="1"/>
          <p:nvPr/>
        </p:nvSpPr>
        <p:spPr>
          <a:xfrm>
            <a:off x="323528" y="1347614"/>
            <a:ext cx="7992888" cy="2362185"/>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ct val="0"/>
              </a:spcAft>
            </a:pPr>
            <a:r>
              <a:rPr lang="cs-CZ" i="1" dirty="0"/>
              <a:t>k</a:t>
            </a:r>
            <a:r>
              <a:rPr lang="cs-CZ" i="1" baseline="-25000" dirty="0"/>
              <a:t>e</a:t>
            </a:r>
            <a:r>
              <a:rPr lang="cs-CZ" i="1" dirty="0"/>
              <a:t>	</a:t>
            </a:r>
            <a:r>
              <a:rPr lang="cs-CZ" i="1" dirty="0">
                <a:latin typeface="Times New Roman" pitchFamily="18" charset="0"/>
                <a:cs typeface="Times New Roman" pitchFamily="18" charset="0"/>
              </a:rPr>
              <a:t>náklady na 1 Kč vlastního kapitálu po zdanění zisku</a:t>
            </a:r>
          </a:p>
          <a:p>
            <a:pPr>
              <a:lnSpc>
                <a:spcPct val="110000"/>
              </a:lnSpc>
              <a:spcBef>
                <a:spcPct val="0"/>
              </a:spcBef>
              <a:spcAft>
                <a:spcPct val="0"/>
              </a:spcAft>
            </a:pPr>
            <a:r>
              <a:rPr lang="cs-CZ" i="1" dirty="0">
                <a:latin typeface="Times New Roman" pitchFamily="18" charset="0"/>
                <a:cs typeface="Times New Roman" pitchFamily="18" charset="0"/>
              </a:rPr>
              <a:t>	nebo ke ∙ 100  v </a:t>
            </a:r>
            <a:r>
              <a:rPr lang="cs-CZ" i="1" dirty="0" smtClean="0">
                <a:latin typeface="Times New Roman" pitchFamily="18" charset="0"/>
                <a:cs typeface="Times New Roman" pitchFamily="18" charset="0"/>
              </a:rPr>
              <a:t>%</a:t>
            </a:r>
            <a:endParaRPr lang="cs-CZ" i="1" dirty="0">
              <a:latin typeface="Times New Roman" pitchFamily="18" charset="0"/>
              <a:cs typeface="Times New Roman" pitchFamily="18" charset="0"/>
            </a:endParaRPr>
          </a:p>
          <a:p>
            <a:pPr>
              <a:lnSpc>
                <a:spcPct val="110000"/>
              </a:lnSpc>
              <a:spcBef>
                <a:spcPts val="1200"/>
              </a:spcBef>
              <a:spcAft>
                <a:spcPts val="1200"/>
              </a:spcAft>
            </a:pPr>
            <a:r>
              <a:rPr lang="cs-CZ" i="1" dirty="0">
                <a:latin typeface="Times New Roman" pitchFamily="18" charset="0"/>
                <a:cs typeface="Times New Roman" pitchFamily="18" charset="0"/>
              </a:rPr>
              <a:t>C	celkový kapitál (celková tržní hodnota firmy) v </a:t>
            </a:r>
            <a:r>
              <a:rPr lang="cs-CZ" i="1" dirty="0" smtClean="0">
                <a:latin typeface="Times New Roman" pitchFamily="18" charset="0"/>
                <a:cs typeface="Times New Roman" pitchFamily="18" charset="0"/>
              </a:rPr>
              <a:t>Kč</a:t>
            </a:r>
            <a:endParaRPr lang="cs-CZ" i="1" dirty="0">
              <a:latin typeface="Times New Roman" pitchFamily="18" charset="0"/>
              <a:cs typeface="Times New Roman" pitchFamily="18" charset="0"/>
            </a:endParaRPr>
          </a:p>
          <a:p>
            <a:pPr>
              <a:lnSpc>
                <a:spcPct val="110000"/>
              </a:lnSpc>
              <a:spcBef>
                <a:spcPts val="1200"/>
              </a:spcBef>
              <a:spcAft>
                <a:spcPts val="1200"/>
              </a:spcAft>
            </a:pPr>
            <a:r>
              <a:rPr lang="cs-CZ" i="1" dirty="0">
                <a:latin typeface="Times New Roman" pitchFamily="18" charset="0"/>
                <a:cs typeface="Times New Roman" pitchFamily="18" charset="0"/>
              </a:rPr>
              <a:t>E	tržní hodnota vlastního kapitálu v </a:t>
            </a:r>
            <a:r>
              <a:rPr lang="cs-CZ" i="1" dirty="0" smtClean="0">
                <a:latin typeface="Times New Roman" pitchFamily="18" charset="0"/>
                <a:cs typeface="Times New Roman" pitchFamily="18" charset="0"/>
              </a:rPr>
              <a:t>Kč</a:t>
            </a:r>
            <a:endParaRPr lang="cs-CZ" i="1" dirty="0">
              <a:latin typeface="Times New Roman" pitchFamily="18" charset="0"/>
              <a:cs typeface="Times New Roman" pitchFamily="18" charset="0"/>
            </a:endParaRPr>
          </a:p>
          <a:p>
            <a:pPr>
              <a:lnSpc>
                <a:spcPct val="110000"/>
              </a:lnSpc>
              <a:spcBef>
                <a:spcPts val="1200"/>
              </a:spcBef>
              <a:spcAft>
                <a:spcPts val="1200"/>
              </a:spcAft>
            </a:pPr>
            <a:r>
              <a:rPr lang="cs-CZ" i="1" dirty="0">
                <a:latin typeface="Times New Roman" pitchFamily="18" charset="0"/>
                <a:cs typeface="Times New Roman" pitchFamily="18" charset="0"/>
              </a:rPr>
              <a:t>D	tržní hodnota cizího kapitálu v Kč</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2268575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3646882" y="432392"/>
            <a:ext cx="750848" cy="392415"/>
          </a:xfrm>
          <a:prstGeom prst="rect">
            <a:avLst/>
          </a:prstGeom>
        </p:spPr>
        <p:txBody>
          <a:bodyPr wrap="none" lIns="68580" tIns="34290" rIns="68580" bIns="34290">
            <a:spAutoFit/>
          </a:bodyPr>
          <a:lstStyle/>
          <a:p>
            <a:pPr algn="ctr" defTabSz="685800">
              <a:defRPr/>
            </a:pPr>
            <a:r>
              <a:rPr lang="cs-CZ" sz="2100" b="1" kern="0" dirty="0" smtClean="0">
                <a:solidFill>
                  <a:sysClr val="windowText" lastClr="000000"/>
                </a:solidFill>
              </a:rPr>
              <a:t>Úvod</a:t>
            </a:r>
            <a:endParaRPr lang="en-GB" sz="2100" b="1" kern="0" dirty="0">
              <a:solidFill>
                <a:sysClr val="windowText" lastClr="000000"/>
              </a:solidFill>
            </a:endParaRPr>
          </a:p>
        </p:txBody>
      </p:sp>
      <p:sp>
        <p:nvSpPr>
          <p:cNvPr id="2" name="TextovéPole 1"/>
          <p:cNvSpPr txBox="1"/>
          <p:nvPr/>
        </p:nvSpPr>
        <p:spPr>
          <a:xfrm>
            <a:off x="395536" y="1148238"/>
            <a:ext cx="7992888" cy="1565044"/>
          </a:xfrm>
          <a:prstGeom prst="rect">
            <a:avLst/>
          </a:prstGeom>
          <a:solidFill>
            <a:schemeClr val="bg2">
              <a:lumMod val="90000"/>
            </a:schemeClr>
          </a:solidFill>
        </p:spPr>
        <p:txBody>
          <a:bodyPr wrap="square" lIns="68580" tIns="34290" rIns="68580" bIns="34290" rtlCol="0">
            <a:spAutoFit/>
          </a:bodyPr>
          <a:lstStyle/>
          <a:p>
            <a:pPr algn="just" defTabSz="912813">
              <a:lnSpc>
                <a:spcPct val="110000"/>
              </a:lnSpc>
              <a:spcBef>
                <a:spcPct val="0"/>
              </a:spcBef>
              <a:tabLst>
                <a:tab pos="538163" algn="l"/>
              </a:tabLst>
            </a:pPr>
            <a:r>
              <a:rPr lang="cs-CZ" dirty="0">
                <a:latin typeface="Times New Roman" pitchFamily="18" charset="0"/>
                <a:cs typeface="Times New Roman" pitchFamily="18" charset="0"/>
              </a:rPr>
              <a:t>Ekonomická věda považuje za </a:t>
            </a:r>
            <a:r>
              <a:rPr lang="cs-CZ" dirty="0">
                <a:solidFill>
                  <a:schemeClr val="accent6">
                    <a:lumMod val="75000"/>
                  </a:schemeClr>
                </a:solidFill>
                <a:latin typeface="Times New Roman" pitchFamily="18" charset="0"/>
                <a:cs typeface="Times New Roman" pitchFamily="18" charset="0"/>
              </a:rPr>
              <a:t>základní výrobní faktory </a:t>
            </a:r>
          </a:p>
          <a:p>
            <a:pPr marL="285750" indent="-285750" algn="just" defTabSz="912813">
              <a:lnSpc>
                <a:spcPct val="110000"/>
              </a:lnSpc>
              <a:spcBef>
                <a:spcPct val="0"/>
              </a:spcBef>
              <a:buFont typeface="Arial" panose="020B0604020202020204" pitchFamily="34" charset="0"/>
              <a:buChar char="•"/>
              <a:tabLst>
                <a:tab pos="538163" algn="l"/>
              </a:tabLst>
            </a:pPr>
            <a:r>
              <a:rPr lang="cs-CZ" b="1" i="1" dirty="0">
                <a:latin typeface="Times New Roman" pitchFamily="18" charset="0"/>
                <a:cs typeface="Times New Roman" pitchFamily="18" charset="0"/>
              </a:rPr>
              <a:t>  půdu, </a:t>
            </a:r>
          </a:p>
          <a:p>
            <a:pPr marL="285750" indent="-285750" algn="just" defTabSz="912813">
              <a:lnSpc>
                <a:spcPct val="110000"/>
              </a:lnSpc>
              <a:spcBef>
                <a:spcPct val="0"/>
              </a:spcBef>
              <a:buFont typeface="Arial" panose="020B0604020202020204" pitchFamily="34" charset="0"/>
              <a:buChar char="•"/>
              <a:tabLst>
                <a:tab pos="538163" algn="l"/>
              </a:tabLst>
            </a:pPr>
            <a:r>
              <a:rPr lang="cs-CZ" b="1" i="1" dirty="0">
                <a:latin typeface="Times New Roman" pitchFamily="18" charset="0"/>
                <a:cs typeface="Times New Roman" pitchFamily="18" charset="0"/>
              </a:rPr>
              <a:t>  práci ,</a:t>
            </a:r>
          </a:p>
          <a:p>
            <a:pPr marL="285750" indent="-285750" algn="just" defTabSz="912813">
              <a:lnSpc>
                <a:spcPct val="110000"/>
              </a:lnSpc>
              <a:spcBef>
                <a:spcPct val="0"/>
              </a:spcBef>
              <a:buFont typeface="Arial" panose="020B0604020202020204" pitchFamily="34" charset="0"/>
              <a:buChar char="•"/>
              <a:tabLst>
                <a:tab pos="538163" algn="l"/>
              </a:tabLst>
            </a:pPr>
            <a:r>
              <a:rPr lang="cs-CZ" b="1" i="1" dirty="0">
                <a:latin typeface="Times New Roman" pitchFamily="18" charset="0"/>
                <a:cs typeface="Times New Roman" pitchFamily="18" charset="0"/>
              </a:rPr>
              <a:t>  </a:t>
            </a:r>
            <a:r>
              <a:rPr lang="cs-CZ" b="1" i="1" dirty="0" smtClean="0">
                <a:latin typeface="Times New Roman" pitchFamily="18" charset="0"/>
                <a:cs typeface="Times New Roman" pitchFamily="18" charset="0"/>
              </a:rPr>
              <a:t>kapitál (zdroj krytí majetku)</a:t>
            </a:r>
            <a:r>
              <a:rPr lang="cs-CZ" dirty="0" smtClean="0">
                <a:latin typeface="Times New Roman" pitchFamily="18" charset="0"/>
                <a:cs typeface="Times New Roman" pitchFamily="18" charset="0"/>
              </a:rPr>
              <a:t>. </a:t>
            </a:r>
            <a:endParaRPr lang="cs-CZ" dirty="0">
              <a:latin typeface="Times New Roman" pitchFamily="18" charset="0"/>
              <a:cs typeface="Times New Roman" pitchFamily="18" charset="0"/>
            </a:endParaRPr>
          </a:p>
          <a:p>
            <a:pPr defTabSz="912813">
              <a:tabLst>
                <a:tab pos="538163" algn="l"/>
              </a:tabLst>
            </a:pPr>
            <a:endParaRPr lang="en-US" dirty="0"/>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3165305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Grp="1" noChangeAspect="1"/>
          </p:cNvGraphicFramePr>
          <p:nvPr>
            <p:extLst/>
          </p:nvPr>
        </p:nvGraphicFramePr>
        <p:xfrm>
          <a:off x="107504" y="987574"/>
          <a:ext cx="7641976" cy="3898751"/>
        </p:xfrm>
        <a:graphic>
          <a:graphicData uri="http://schemas.openxmlformats.org/presentationml/2006/ole">
            <mc:AlternateContent xmlns:mc="http://schemas.openxmlformats.org/markup-compatibility/2006">
              <mc:Choice xmlns:v="urn:schemas-microsoft-com:vml" Requires="v">
                <p:oleObj spid="_x0000_s33828" name="Dokument" r:id="rId4" imgW="5918465" imgH="3427505" progId="Word.Document.8">
                  <p:embed/>
                </p:oleObj>
              </mc:Choice>
              <mc:Fallback>
                <p:oleObj name="Dokument" r:id="rId4" imgW="5918465" imgH="3427505" progId="Word.Document.8">
                  <p:embed/>
                  <p:pic>
                    <p:nvPicPr>
                      <p:cNvPr id="3" name="Objekt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4" y="987574"/>
                        <a:ext cx="7641976" cy="3898751"/>
                      </a:xfrm>
                      <a:prstGeom prst="rect">
                        <a:avLst/>
                      </a:prstGeom>
                      <a:solidFill>
                        <a:schemeClr val="bg1"/>
                      </a:solidFill>
                      <a:ln>
                        <a:noFill/>
                      </a:ln>
                    </p:spPr>
                  </p:pic>
                </p:oleObj>
              </mc:Fallback>
            </mc:AlternateContent>
          </a:graphicData>
        </a:graphic>
      </p:graphicFrame>
    </p:spTree>
    <p:extLst>
      <p:ext uri="{BB962C8B-B14F-4D97-AF65-F5344CB8AC3E}">
        <p14:creationId xmlns:p14="http://schemas.microsoft.com/office/powerpoint/2010/main" val="21568101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039894" y="432392"/>
            <a:ext cx="3964868"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a:t>
            </a:r>
            <a:endParaRPr lang="en-GB" sz="2100" b="1" kern="0" dirty="0">
              <a:solidFill>
                <a:sysClr val="windowText" lastClr="000000"/>
              </a:solidFill>
            </a:endParaRPr>
          </a:p>
        </p:txBody>
      </p:sp>
      <p:sp>
        <p:nvSpPr>
          <p:cNvPr id="2" name="TextovéPole 1"/>
          <p:cNvSpPr txBox="1"/>
          <p:nvPr/>
        </p:nvSpPr>
        <p:spPr>
          <a:xfrm>
            <a:off x="323528" y="1347614"/>
            <a:ext cx="7992888" cy="3362459"/>
          </a:xfrm>
          <a:prstGeom prst="rect">
            <a:avLst/>
          </a:prstGeom>
          <a:solidFill>
            <a:schemeClr val="bg2">
              <a:lumMod val="90000"/>
            </a:schemeClr>
          </a:solidFill>
        </p:spPr>
        <p:txBody>
          <a:bodyPr wrap="square" lIns="68580" tIns="34290" rIns="68580" bIns="34290" rtlCol="0">
            <a:spAutoFit/>
          </a:bodyPr>
          <a:lstStyle/>
          <a:p>
            <a:pPr marL="1246188" lvl="1" indent="-517525">
              <a:lnSpc>
                <a:spcPct val="110000"/>
              </a:lnSpc>
              <a:spcBef>
                <a:spcPts val="1200"/>
              </a:spcBef>
              <a:spcAft>
                <a:spcPts val="1200"/>
              </a:spcAft>
            </a:pPr>
            <a:r>
              <a:rPr lang="cs-CZ" sz="2000" dirty="0">
                <a:latin typeface="Times New Roman" pitchFamily="18" charset="0"/>
                <a:cs typeface="Times New Roman" pitchFamily="18" charset="0"/>
              </a:rPr>
              <a:t>Cizí kapitál je levnější než vlastní; vlastní kapitál nese největší riziko, odměnou je dividenda.</a:t>
            </a:r>
          </a:p>
          <a:p>
            <a:pPr marL="1246188" lvl="1" indent="-517525">
              <a:lnSpc>
                <a:spcPct val="110000"/>
              </a:lnSpc>
              <a:spcBef>
                <a:spcPts val="1200"/>
              </a:spcBef>
              <a:spcAft>
                <a:spcPts val="1200"/>
              </a:spcAft>
            </a:pPr>
            <a:r>
              <a:rPr lang="cs-CZ" sz="2000" dirty="0">
                <a:latin typeface="Times New Roman" pitchFamily="18" charset="0"/>
                <a:cs typeface="Times New Roman" pitchFamily="18" charset="0"/>
              </a:rPr>
              <a:t>S růstem zadluženosti roste i úroková míra,</a:t>
            </a:r>
          </a:p>
          <a:p>
            <a:pPr marL="1246188" lvl="1" indent="-517525">
              <a:lnSpc>
                <a:spcPct val="110000"/>
              </a:lnSpc>
              <a:spcBef>
                <a:spcPts val="1200"/>
              </a:spcBef>
              <a:spcAft>
                <a:spcPts val="1200"/>
              </a:spcAft>
            </a:pPr>
            <a:r>
              <a:rPr lang="cs-CZ" sz="2000" dirty="0">
                <a:latin typeface="Times New Roman" pitchFamily="18" charset="0"/>
                <a:cs typeface="Times New Roman" pitchFamily="18" charset="0"/>
              </a:rPr>
              <a:t>To má za následek zvýšení požadavků na dividendu</a:t>
            </a:r>
          </a:p>
          <a:p>
            <a:pPr marL="1246188" lvl="1" indent="-517525">
              <a:lnSpc>
                <a:spcPct val="110000"/>
              </a:lnSpc>
              <a:spcBef>
                <a:spcPts val="1200"/>
              </a:spcBef>
              <a:spcAft>
                <a:spcPts val="1200"/>
              </a:spcAft>
            </a:pPr>
            <a:r>
              <a:rPr lang="cs-CZ" sz="2000" dirty="0">
                <a:latin typeface="Times New Roman" pitchFamily="18" charset="0"/>
                <a:cs typeface="Times New Roman" pitchFamily="18" charset="0"/>
              </a:rPr>
              <a:t>Náhrada vlastního kapitálu cizím kapitálem přináší zlevnění nákladů na celkový kapitál až do určité míry zadluženosti</a:t>
            </a:r>
            <a:r>
              <a:rPr lang="en-US" sz="2000" dirty="0">
                <a:latin typeface="Times New Roman" pitchFamily="18" charset="0"/>
                <a:cs typeface="Times New Roman" pitchFamily="18" charset="0"/>
              </a:rPr>
              <a:t>;</a:t>
            </a:r>
            <a:r>
              <a:rPr lang="cs-CZ" sz="2000" dirty="0">
                <a:latin typeface="Times New Roman" pitchFamily="18" charset="0"/>
                <a:cs typeface="Times New Roman" pitchFamily="18" charset="0"/>
              </a:rPr>
              <a:t> potom celkové náklady na kapitál začínají růst.</a:t>
            </a:r>
            <a:endParaRPr lang="en-US" sz="2000" dirty="0">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4092820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797570" y="432392"/>
            <a:ext cx="6449522"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 – Modelový příklad</a:t>
            </a:r>
            <a:endParaRPr lang="en-GB" sz="2100" b="1" kern="0" dirty="0">
              <a:solidFill>
                <a:sysClr val="windowText" lastClr="000000"/>
              </a:solidFill>
            </a:endParaRPr>
          </a:p>
        </p:txBody>
      </p:sp>
      <p:sp>
        <p:nvSpPr>
          <p:cNvPr id="2" name="TextovéPole 1"/>
          <p:cNvSpPr txBox="1"/>
          <p:nvPr/>
        </p:nvSpPr>
        <p:spPr>
          <a:xfrm>
            <a:off x="188639" y="1347614"/>
            <a:ext cx="8790605" cy="3116238"/>
          </a:xfrm>
          <a:prstGeom prst="rect">
            <a:avLst/>
          </a:prstGeom>
          <a:solidFill>
            <a:schemeClr val="bg2">
              <a:lumMod val="90000"/>
            </a:schemeClr>
          </a:solidFill>
        </p:spPr>
        <p:txBody>
          <a:bodyPr wrap="square" lIns="68580" tIns="34290" rIns="68580" bIns="34290" rtlCol="0">
            <a:spAutoFit/>
          </a:bodyPr>
          <a:lstStyle/>
          <a:p>
            <a:r>
              <a:rPr lang="cs-CZ" dirty="0" smtClean="0"/>
              <a:t>Stanovte </a:t>
            </a:r>
            <a:r>
              <a:rPr lang="cs-CZ" dirty="0"/>
              <a:t>optimální kapitálovou strukturu (optimální zadluženost, což znamená podíl cizího a celkového kapitálu), je-li známa úroková míra cizího kapitálu a požadavek na výši dividendy akcionářů. Daň z příjmu pro hodnocené období má hodnotu 24 %.</a:t>
            </a:r>
          </a:p>
          <a:p>
            <a:r>
              <a:rPr lang="cs-CZ" dirty="0"/>
              <a:t> </a:t>
            </a:r>
          </a:p>
          <a:p>
            <a:r>
              <a:rPr lang="cs-CZ" dirty="0"/>
              <a:t>Úroková míra:         </a:t>
            </a:r>
            <a:r>
              <a:rPr lang="cs-CZ" i="1" dirty="0" smtClean="0"/>
              <a:t>ú </a:t>
            </a:r>
            <a:r>
              <a:rPr lang="cs-CZ" i="1" dirty="0"/>
              <a:t>≡ </a:t>
            </a:r>
            <a:r>
              <a:rPr lang="cs-CZ" i="1" dirty="0" err="1"/>
              <a:t>k</a:t>
            </a:r>
            <a:r>
              <a:rPr lang="cs-CZ" i="1" baseline="-25000" dirty="0" err="1"/>
              <a:t>d</a:t>
            </a:r>
            <a:r>
              <a:rPr lang="cs-CZ" i="1" dirty="0"/>
              <a:t> = 6 + 5z  [%],</a:t>
            </a:r>
            <a:r>
              <a:rPr lang="cs-CZ" dirty="0"/>
              <a:t> </a:t>
            </a:r>
            <a:r>
              <a:rPr lang="cs-CZ" i="1" dirty="0"/>
              <a:t>kde „z“ je zadluženost v procentuálním vyjádření</a:t>
            </a:r>
            <a:endParaRPr lang="cs-CZ" dirty="0"/>
          </a:p>
          <a:p>
            <a:r>
              <a:rPr lang="cs-CZ" dirty="0"/>
              <a:t>Dividenda:	</a:t>
            </a:r>
            <a:r>
              <a:rPr lang="cs-CZ" i="1" dirty="0"/>
              <a:t>d ≡ k</a:t>
            </a:r>
            <a:r>
              <a:rPr lang="cs-CZ" i="1" baseline="-25000" dirty="0"/>
              <a:t>e</a:t>
            </a:r>
            <a:r>
              <a:rPr lang="cs-CZ" i="1" dirty="0"/>
              <a:t> = 11 %</a:t>
            </a:r>
            <a:endParaRPr lang="cs-CZ" dirty="0"/>
          </a:p>
          <a:p>
            <a:r>
              <a:rPr lang="cs-CZ" dirty="0"/>
              <a:t> </a:t>
            </a:r>
          </a:p>
          <a:p>
            <a:r>
              <a:rPr lang="cs-CZ" dirty="0"/>
              <a:t>Příklad řešte:</a:t>
            </a:r>
          </a:p>
          <a:p>
            <a:pPr marL="285750" lvl="0" indent="-285750">
              <a:buFont typeface="Arial" panose="020B0604020202020204" pitchFamily="34" charset="0"/>
              <a:buChar char="•"/>
            </a:pPr>
            <a:r>
              <a:rPr lang="cs-CZ" dirty="0"/>
              <a:t>S využitím postupu formou </a:t>
            </a:r>
            <a:r>
              <a:rPr lang="cs-CZ" dirty="0" smtClean="0"/>
              <a:t>tabulky</a:t>
            </a:r>
            <a:endParaRPr lang="cs-CZ" dirty="0"/>
          </a:p>
          <a:p>
            <a:pPr marL="285750" lvl="0" indent="-285750">
              <a:buFont typeface="Arial" panose="020B0604020202020204" pitchFamily="34" charset="0"/>
              <a:buChar char="•"/>
            </a:pPr>
            <a:r>
              <a:rPr lang="cs-CZ" dirty="0"/>
              <a:t>Sestavením účelové funkce závislosti celkových nákladů na kapitál (</a:t>
            </a:r>
            <a:r>
              <a:rPr lang="cs-CZ" dirty="0" err="1"/>
              <a:t>k</a:t>
            </a:r>
            <a:r>
              <a:rPr lang="cs-CZ" baseline="-25000" dirty="0" err="1"/>
              <a:t>O</a:t>
            </a:r>
            <a:r>
              <a:rPr lang="cs-CZ" dirty="0"/>
              <a:t>) jako funkce zadluženosti „</a:t>
            </a:r>
            <a:r>
              <a:rPr lang="cs-CZ" i="1" dirty="0"/>
              <a:t>z“. </a:t>
            </a:r>
            <a:r>
              <a:rPr lang="cs-CZ" dirty="0"/>
              <a:t>Stanovte minimální náklady na kapitál. </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6457077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797570" y="432392"/>
            <a:ext cx="6449522"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 – Modelový příklad</a:t>
            </a:r>
            <a:endParaRPr lang="en-GB" sz="2100" b="1" kern="0" dirty="0">
              <a:solidFill>
                <a:sysClr val="windowText" lastClr="000000"/>
              </a:solidFill>
            </a:endParaRPr>
          </a:p>
        </p:txBody>
      </p:sp>
      <p:sp>
        <p:nvSpPr>
          <p:cNvPr id="2" name="TextovéPole 1"/>
          <p:cNvSpPr txBox="1"/>
          <p:nvPr/>
        </p:nvSpPr>
        <p:spPr>
          <a:xfrm>
            <a:off x="145255" y="1304550"/>
            <a:ext cx="8790605" cy="3116238"/>
          </a:xfrm>
          <a:prstGeom prst="rect">
            <a:avLst/>
          </a:prstGeom>
          <a:solidFill>
            <a:schemeClr val="bg2">
              <a:lumMod val="90000"/>
            </a:schemeClr>
          </a:solidFill>
        </p:spPr>
        <p:txBody>
          <a:bodyPr wrap="square" lIns="68580" tIns="34290" rIns="68580" bIns="34290" rtlCol="0">
            <a:spAutoFit/>
          </a:bodyPr>
          <a:lstStyle/>
          <a:p>
            <a:r>
              <a:rPr lang="cs-CZ" dirty="0" smtClean="0"/>
              <a:t>Tabulka: Výpočet nákladů na kapitál</a:t>
            </a:r>
          </a:p>
          <a:p>
            <a:endParaRPr lang="cs-CZ" dirty="0"/>
          </a:p>
          <a:p>
            <a:endParaRPr lang="cs-CZ" dirty="0"/>
          </a:p>
          <a:p>
            <a:endParaRPr lang="cs-CZ" dirty="0" smtClean="0"/>
          </a:p>
          <a:p>
            <a:endParaRPr lang="cs-CZ" dirty="0"/>
          </a:p>
          <a:p>
            <a:endParaRPr lang="cs-CZ" dirty="0" smtClean="0"/>
          </a:p>
          <a:p>
            <a:endParaRPr lang="cs-CZ" dirty="0"/>
          </a:p>
          <a:p>
            <a:endParaRPr lang="cs-CZ" dirty="0" smtClean="0"/>
          </a:p>
          <a:p>
            <a:endParaRPr lang="cs-CZ" dirty="0"/>
          </a:p>
          <a:p>
            <a:endParaRPr lang="cs-CZ" dirty="0" smtClean="0"/>
          </a:p>
          <a:p>
            <a:endParaRPr lang="cs-CZ" dirty="0"/>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Tabulka 2"/>
          <p:cNvGraphicFramePr>
            <a:graphicFrameLocks noGrp="1"/>
          </p:cNvGraphicFramePr>
          <p:nvPr>
            <p:extLst>
              <p:ext uri="{D42A27DB-BD31-4B8C-83A1-F6EECF244321}">
                <p14:modId xmlns:p14="http://schemas.microsoft.com/office/powerpoint/2010/main" val="330816939"/>
              </p:ext>
            </p:extLst>
          </p:nvPr>
        </p:nvGraphicFramePr>
        <p:xfrm>
          <a:off x="192057" y="1835595"/>
          <a:ext cx="8703843" cy="1027074"/>
        </p:xfrm>
        <a:graphic>
          <a:graphicData uri="http://schemas.openxmlformats.org/drawingml/2006/table">
            <a:tbl>
              <a:tblPr firstRow="1" firstCol="1" lastRow="1" lastCol="1" bandRow="1" bandCol="1">
                <a:tableStyleId>{5C22544A-7EE6-4342-B048-85BDC9FD1C3A}</a:tableStyleId>
              </a:tblPr>
              <a:tblGrid>
                <a:gridCol w="2862579">
                  <a:extLst>
                    <a:ext uri="{9D8B030D-6E8A-4147-A177-3AD203B41FA5}">
                      <a16:colId xmlns:a16="http://schemas.microsoft.com/office/drawing/2014/main" val="660998071"/>
                    </a:ext>
                  </a:extLst>
                </a:gridCol>
                <a:gridCol w="504428">
                  <a:extLst>
                    <a:ext uri="{9D8B030D-6E8A-4147-A177-3AD203B41FA5}">
                      <a16:colId xmlns:a16="http://schemas.microsoft.com/office/drawing/2014/main" val="4268142747"/>
                    </a:ext>
                  </a:extLst>
                </a:gridCol>
                <a:gridCol w="574615">
                  <a:extLst>
                    <a:ext uri="{9D8B030D-6E8A-4147-A177-3AD203B41FA5}">
                      <a16:colId xmlns:a16="http://schemas.microsoft.com/office/drawing/2014/main" val="3428867756"/>
                    </a:ext>
                  </a:extLst>
                </a:gridCol>
                <a:gridCol w="590358">
                  <a:extLst>
                    <a:ext uri="{9D8B030D-6E8A-4147-A177-3AD203B41FA5}">
                      <a16:colId xmlns:a16="http://schemas.microsoft.com/office/drawing/2014/main" val="3091692377"/>
                    </a:ext>
                  </a:extLst>
                </a:gridCol>
                <a:gridCol w="525419">
                  <a:extLst>
                    <a:ext uri="{9D8B030D-6E8A-4147-A177-3AD203B41FA5}">
                      <a16:colId xmlns:a16="http://schemas.microsoft.com/office/drawing/2014/main" val="2071812097"/>
                    </a:ext>
                  </a:extLst>
                </a:gridCol>
                <a:gridCol w="537226">
                  <a:extLst>
                    <a:ext uri="{9D8B030D-6E8A-4147-A177-3AD203B41FA5}">
                      <a16:colId xmlns:a16="http://schemas.microsoft.com/office/drawing/2014/main" val="1817135717"/>
                    </a:ext>
                  </a:extLst>
                </a:gridCol>
                <a:gridCol w="517547">
                  <a:extLst>
                    <a:ext uri="{9D8B030D-6E8A-4147-A177-3AD203B41FA5}">
                      <a16:colId xmlns:a16="http://schemas.microsoft.com/office/drawing/2014/main" val="3842216397"/>
                    </a:ext>
                  </a:extLst>
                </a:gridCol>
                <a:gridCol w="504428">
                  <a:extLst>
                    <a:ext uri="{9D8B030D-6E8A-4147-A177-3AD203B41FA5}">
                      <a16:colId xmlns:a16="http://schemas.microsoft.com/office/drawing/2014/main" val="1048818190"/>
                    </a:ext>
                  </a:extLst>
                </a:gridCol>
                <a:gridCol w="504428">
                  <a:extLst>
                    <a:ext uri="{9D8B030D-6E8A-4147-A177-3AD203B41FA5}">
                      <a16:colId xmlns:a16="http://schemas.microsoft.com/office/drawing/2014/main" val="2239197423"/>
                    </a:ext>
                  </a:extLst>
                </a:gridCol>
                <a:gridCol w="562808">
                  <a:extLst>
                    <a:ext uri="{9D8B030D-6E8A-4147-A177-3AD203B41FA5}">
                      <a16:colId xmlns:a16="http://schemas.microsoft.com/office/drawing/2014/main" val="425211218"/>
                    </a:ext>
                  </a:extLst>
                </a:gridCol>
                <a:gridCol w="508364">
                  <a:extLst>
                    <a:ext uri="{9D8B030D-6E8A-4147-A177-3AD203B41FA5}">
                      <a16:colId xmlns:a16="http://schemas.microsoft.com/office/drawing/2014/main" val="3992050314"/>
                    </a:ext>
                  </a:extLst>
                </a:gridCol>
                <a:gridCol w="511643">
                  <a:extLst>
                    <a:ext uri="{9D8B030D-6E8A-4147-A177-3AD203B41FA5}">
                      <a16:colId xmlns:a16="http://schemas.microsoft.com/office/drawing/2014/main" val="3836308109"/>
                    </a:ext>
                  </a:extLst>
                </a:gridCol>
              </a:tblGrid>
              <a:tr h="171179">
                <a:tc>
                  <a:txBody>
                    <a:bodyPr/>
                    <a:lstStyle/>
                    <a:p>
                      <a:pPr algn="l">
                        <a:spcAft>
                          <a:spcPts val="0"/>
                        </a:spcAft>
                      </a:pPr>
                      <a:r>
                        <a:rPr lang="cs-CZ" sz="1100" dirty="0">
                          <a:effectLst/>
                        </a:rPr>
                        <a:t>Míra zadluženosti                            v %</a:t>
                      </a: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9710" algn="dec"/>
                        </a:tabLst>
                      </a:pPr>
                      <a:r>
                        <a:rPr lang="cs-CZ" sz="1100">
                          <a:effectLst/>
                        </a:rPr>
                        <a:t>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83845" algn="dec"/>
                        </a:tabLst>
                      </a:pPr>
                      <a:r>
                        <a:rPr lang="cs-CZ" sz="1100">
                          <a:effectLst/>
                        </a:rPr>
                        <a:t>10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71780" algn="dec"/>
                        </a:tabLst>
                      </a:pPr>
                      <a:r>
                        <a:rPr lang="cs-CZ" sz="1100">
                          <a:effectLst/>
                        </a:rPr>
                        <a:t>20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59080" algn="dec"/>
                        </a:tabLst>
                      </a:pPr>
                      <a:r>
                        <a:rPr lang="cs-CZ" sz="1100">
                          <a:effectLst/>
                        </a:rPr>
                        <a:t>30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Lst>
                      </a:pPr>
                      <a:r>
                        <a:rPr lang="cs-CZ" sz="1100">
                          <a:effectLst/>
                        </a:rPr>
                        <a:t>40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5265" algn="dec"/>
                        </a:tabLst>
                      </a:pPr>
                      <a:r>
                        <a:rPr lang="cs-CZ" sz="1100">
                          <a:effectLst/>
                        </a:rPr>
                        <a:t>50  </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22250" algn="dec"/>
                        </a:tabLst>
                      </a:pPr>
                      <a:r>
                        <a:rPr lang="cs-CZ" sz="1100">
                          <a:effectLst/>
                        </a:rPr>
                        <a:t>60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09550" algn="dec"/>
                        </a:tabLst>
                      </a:pPr>
                      <a:r>
                        <a:rPr lang="cs-CZ" sz="1100">
                          <a:effectLst/>
                        </a:rPr>
                        <a:t>70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97485" algn="dec"/>
                        </a:tabLst>
                      </a:pPr>
                      <a:r>
                        <a:rPr lang="cs-CZ" sz="1100">
                          <a:effectLst/>
                        </a:rPr>
                        <a:t>80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785" algn="dec"/>
                        </a:tabLst>
                      </a:pPr>
                      <a:r>
                        <a:rPr lang="cs-CZ" sz="1100">
                          <a:effectLst/>
                        </a:rPr>
                        <a:t>90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2720" algn="dec"/>
                        </a:tabLst>
                      </a:pPr>
                      <a:r>
                        <a:rPr lang="cs-CZ" sz="1100">
                          <a:effectLst/>
                        </a:rPr>
                        <a:t>100</a:t>
                      </a: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2458833397"/>
                  </a:ext>
                </a:extLst>
              </a:tr>
              <a:tr h="171179">
                <a:tc>
                  <a:txBody>
                    <a:bodyPr/>
                    <a:lstStyle/>
                    <a:p>
                      <a:pPr algn="l">
                        <a:spcAft>
                          <a:spcPts val="0"/>
                        </a:spcAft>
                      </a:pPr>
                      <a:r>
                        <a:rPr lang="cs-CZ" sz="1100">
                          <a:effectLst/>
                        </a:rPr>
                        <a:t>Úroková míra                                v % p. a.</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r>
                        <a:rPr lang="cs-CZ" sz="1100">
                          <a:effectLst/>
                        </a:rPr>
                        <a:t>6</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r>
                        <a:rPr lang="cs-CZ" sz="1100">
                          <a:effectLst/>
                        </a:rPr>
                        <a:t>6,5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r>
                        <a:rPr lang="cs-CZ" sz="1100">
                          <a:effectLst/>
                        </a:rPr>
                        <a:t>7</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0975" algn="dec"/>
                        </a:tabLst>
                      </a:pPr>
                      <a:r>
                        <a:rPr lang="cs-CZ" sz="1100">
                          <a:effectLst/>
                        </a:rPr>
                        <a:t>7,5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177800" algn="dec"/>
                        </a:tabLst>
                      </a:pPr>
                      <a:r>
                        <a:rPr lang="cs-CZ" sz="1100">
                          <a:effectLst/>
                        </a:rPr>
                        <a:t>8</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04470" algn="dec"/>
                        </a:tabLst>
                      </a:pPr>
                      <a:r>
                        <a:rPr lang="cs-CZ" sz="1100">
                          <a:effectLst/>
                        </a:rPr>
                        <a:t>8,5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Lst>
                      </a:pPr>
                      <a:r>
                        <a:rPr lang="cs-CZ" sz="1100">
                          <a:effectLst/>
                        </a:rPr>
                        <a:t>9</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Lst>
                      </a:pPr>
                      <a:r>
                        <a:rPr lang="cs-CZ" sz="1100">
                          <a:effectLst/>
                        </a:rPr>
                        <a:t>9,5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Lst>
                      </a:pPr>
                      <a:r>
                        <a:rPr lang="cs-CZ" sz="1100">
                          <a:effectLst/>
                        </a:rPr>
                        <a:t>10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2090" algn="dec"/>
                        </a:tabLst>
                      </a:pPr>
                      <a:r>
                        <a:rPr lang="cs-CZ" sz="1100">
                          <a:effectLst/>
                        </a:rPr>
                        <a:t>10,5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256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3020066590"/>
                  </a:ext>
                </a:extLst>
              </a:tr>
              <a:tr h="171179">
                <a:tc>
                  <a:txBody>
                    <a:bodyPr/>
                    <a:lstStyle/>
                    <a:p>
                      <a:pPr algn="l">
                        <a:spcAft>
                          <a:spcPts val="0"/>
                        </a:spcAft>
                      </a:pPr>
                      <a:r>
                        <a:rPr lang="cs-CZ" sz="1100">
                          <a:effectLst/>
                        </a:rPr>
                        <a:t>Roční míra dividend                    v % p. a.</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0975"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17780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0447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209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256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1265833460"/>
                  </a:ext>
                </a:extLst>
              </a:tr>
              <a:tr h="171179">
                <a:tc>
                  <a:txBody>
                    <a:bodyPr/>
                    <a:lstStyle/>
                    <a:p>
                      <a:pPr algn="l">
                        <a:spcAft>
                          <a:spcPts val="0"/>
                        </a:spcAft>
                      </a:pPr>
                      <a:r>
                        <a:rPr lang="cs-CZ" sz="1100">
                          <a:effectLst/>
                        </a:rPr>
                        <a:t>Náklady na cizí kapitál                           %</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097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204470"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335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 pos="285750"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 pos="21653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 pos="28130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8826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1284006633"/>
                  </a:ext>
                </a:extLst>
              </a:tr>
              <a:tr h="171179">
                <a:tc>
                  <a:txBody>
                    <a:bodyPr/>
                    <a:lstStyle/>
                    <a:p>
                      <a:pPr algn="l">
                        <a:spcAft>
                          <a:spcPts val="0"/>
                        </a:spcAft>
                      </a:pPr>
                      <a:r>
                        <a:rPr lang="cs-CZ" sz="1100">
                          <a:effectLst/>
                        </a:rPr>
                        <a:t>Náklady na vlastní kapitál                     %</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7800"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204470"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3355"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 pos="285750"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 pos="21653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 pos="28130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8826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2560"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189139706"/>
                  </a:ext>
                </a:extLst>
              </a:tr>
              <a:tr h="171179">
                <a:tc>
                  <a:txBody>
                    <a:bodyPr/>
                    <a:lstStyle/>
                    <a:p>
                      <a:pPr algn="l">
                        <a:spcAft>
                          <a:spcPts val="0"/>
                        </a:spcAft>
                      </a:pPr>
                      <a:r>
                        <a:rPr lang="cs-CZ" sz="1100">
                          <a:effectLst/>
                        </a:rPr>
                        <a:t>CELKOVÉ NÁKLADY NA KAPITÁL %</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7800"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204470" algn="dec"/>
                        </a:tabLst>
                      </a:pP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3355"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 pos="285750"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 pos="216535"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 pos="281305"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83820"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2560" algn="dec"/>
                        </a:tabLst>
                      </a:pPr>
                      <a:endParaRPr lang="cs-CZ" sz="1100" dirty="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1504071734"/>
                  </a:ext>
                </a:extLst>
              </a:tr>
            </a:tbl>
          </a:graphicData>
        </a:graphic>
      </p:graphicFrame>
    </p:spTree>
    <p:extLst>
      <p:ext uri="{BB962C8B-B14F-4D97-AF65-F5344CB8AC3E}">
        <p14:creationId xmlns:p14="http://schemas.microsoft.com/office/powerpoint/2010/main" val="27618426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797570" y="432392"/>
            <a:ext cx="6449522"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 – Modelový příklad</a:t>
            </a:r>
            <a:endParaRPr lang="en-GB" sz="2100" b="1" kern="0" dirty="0">
              <a:solidFill>
                <a:sysClr val="windowText" lastClr="000000"/>
              </a:solidFill>
            </a:endParaRPr>
          </a:p>
        </p:txBody>
      </p:sp>
      <p:sp>
        <p:nvSpPr>
          <p:cNvPr id="2" name="TextovéPole 1"/>
          <p:cNvSpPr txBox="1"/>
          <p:nvPr/>
        </p:nvSpPr>
        <p:spPr>
          <a:xfrm>
            <a:off x="145255" y="1304550"/>
            <a:ext cx="8790605" cy="3393237"/>
          </a:xfrm>
          <a:prstGeom prst="rect">
            <a:avLst/>
          </a:prstGeom>
          <a:solidFill>
            <a:schemeClr val="bg2">
              <a:lumMod val="90000"/>
            </a:schemeClr>
          </a:solidFill>
        </p:spPr>
        <p:txBody>
          <a:bodyPr wrap="square" lIns="68580" tIns="34290" rIns="68580" bIns="34290" rtlCol="0">
            <a:spAutoFit/>
          </a:bodyPr>
          <a:lstStyle/>
          <a:p>
            <a:r>
              <a:rPr lang="cs-CZ" dirty="0" smtClean="0"/>
              <a:t>Řešení:</a:t>
            </a:r>
          </a:p>
          <a:p>
            <a:endParaRPr lang="cs-CZ" dirty="0" smtClean="0"/>
          </a:p>
          <a:p>
            <a:r>
              <a:rPr lang="cs-CZ" dirty="0" smtClean="0"/>
              <a:t>Tabulka: Výpočet nákladů na kapitál</a:t>
            </a:r>
          </a:p>
          <a:p>
            <a:endParaRPr lang="cs-CZ" dirty="0"/>
          </a:p>
          <a:p>
            <a:endParaRPr lang="cs-CZ" dirty="0" smtClean="0"/>
          </a:p>
          <a:p>
            <a:endParaRPr lang="cs-CZ" dirty="0"/>
          </a:p>
          <a:p>
            <a:endParaRPr lang="cs-CZ" dirty="0" smtClean="0"/>
          </a:p>
          <a:p>
            <a:endParaRPr lang="cs-CZ" dirty="0"/>
          </a:p>
          <a:p>
            <a:endParaRPr lang="cs-CZ" dirty="0" smtClean="0"/>
          </a:p>
          <a:p>
            <a:endParaRPr lang="cs-CZ" dirty="0"/>
          </a:p>
          <a:p>
            <a:endParaRPr lang="cs-CZ" dirty="0" smtClean="0"/>
          </a:p>
          <a:p>
            <a:endParaRPr lang="cs-CZ" dirty="0"/>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Tabulka 2"/>
          <p:cNvGraphicFramePr>
            <a:graphicFrameLocks noGrp="1"/>
          </p:cNvGraphicFramePr>
          <p:nvPr>
            <p:extLst>
              <p:ext uri="{D42A27DB-BD31-4B8C-83A1-F6EECF244321}">
                <p14:modId xmlns:p14="http://schemas.microsoft.com/office/powerpoint/2010/main" val="3998297468"/>
              </p:ext>
            </p:extLst>
          </p:nvPr>
        </p:nvGraphicFramePr>
        <p:xfrm>
          <a:off x="179810" y="2251093"/>
          <a:ext cx="8703843" cy="1027074"/>
        </p:xfrm>
        <a:graphic>
          <a:graphicData uri="http://schemas.openxmlformats.org/drawingml/2006/table">
            <a:tbl>
              <a:tblPr firstRow="1" firstCol="1" lastRow="1" lastCol="1" bandRow="1" bandCol="1">
                <a:tableStyleId>{5C22544A-7EE6-4342-B048-85BDC9FD1C3A}</a:tableStyleId>
              </a:tblPr>
              <a:tblGrid>
                <a:gridCol w="2862579">
                  <a:extLst>
                    <a:ext uri="{9D8B030D-6E8A-4147-A177-3AD203B41FA5}">
                      <a16:colId xmlns:a16="http://schemas.microsoft.com/office/drawing/2014/main" val="660998071"/>
                    </a:ext>
                  </a:extLst>
                </a:gridCol>
                <a:gridCol w="504428">
                  <a:extLst>
                    <a:ext uri="{9D8B030D-6E8A-4147-A177-3AD203B41FA5}">
                      <a16:colId xmlns:a16="http://schemas.microsoft.com/office/drawing/2014/main" val="4268142747"/>
                    </a:ext>
                  </a:extLst>
                </a:gridCol>
                <a:gridCol w="574615">
                  <a:extLst>
                    <a:ext uri="{9D8B030D-6E8A-4147-A177-3AD203B41FA5}">
                      <a16:colId xmlns:a16="http://schemas.microsoft.com/office/drawing/2014/main" val="3428867756"/>
                    </a:ext>
                  </a:extLst>
                </a:gridCol>
                <a:gridCol w="590358">
                  <a:extLst>
                    <a:ext uri="{9D8B030D-6E8A-4147-A177-3AD203B41FA5}">
                      <a16:colId xmlns:a16="http://schemas.microsoft.com/office/drawing/2014/main" val="3091692377"/>
                    </a:ext>
                  </a:extLst>
                </a:gridCol>
                <a:gridCol w="525419">
                  <a:extLst>
                    <a:ext uri="{9D8B030D-6E8A-4147-A177-3AD203B41FA5}">
                      <a16:colId xmlns:a16="http://schemas.microsoft.com/office/drawing/2014/main" val="2071812097"/>
                    </a:ext>
                  </a:extLst>
                </a:gridCol>
                <a:gridCol w="537226">
                  <a:extLst>
                    <a:ext uri="{9D8B030D-6E8A-4147-A177-3AD203B41FA5}">
                      <a16:colId xmlns:a16="http://schemas.microsoft.com/office/drawing/2014/main" val="1817135717"/>
                    </a:ext>
                  </a:extLst>
                </a:gridCol>
                <a:gridCol w="517547">
                  <a:extLst>
                    <a:ext uri="{9D8B030D-6E8A-4147-A177-3AD203B41FA5}">
                      <a16:colId xmlns:a16="http://schemas.microsoft.com/office/drawing/2014/main" val="3842216397"/>
                    </a:ext>
                  </a:extLst>
                </a:gridCol>
                <a:gridCol w="504428">
                  <a:extLst>
                    <a:ext uri="{9D8B030D-6E8A-4147-A177-3AD203B41FA5}">
                      <a16:colId xmlns:a16="http://schemas.microsoft.com/office/drawing/2014/main" val="1048818190"/>
                    </a:ext>
                  </a:extLst>
                </a:gridCol>
                <a:gridCol w="504428">
                  <a:extLst>
                    <a:ext uri="{9D8B030D-6E8A-4147-A177-3AD203B41FA5}">
                      <a16:colId xmlns:a16="http://schemas.microsoft.com/office/drawing/2014/main" val="2239197423"/>
                    </a:ext>
                  </a:extLst>
                </a:gridCol>
                <a:gridCol w="562808">
                  <a:extLst>
                    <a:ext uri="{9D8B030D-6E8A-4147-A177-3AD203B41FA5}">
                      <a16:colId xmlns:a16="http://schemas.microsoft.com/office/drawing/2014/main" val="425211218"/>
                    </a:ext>
                  </a:extLst>
                </a:gridCol>
                <a:gridCol w="508364">
                  <a:extLst>
                    <a:ext uri="{9D8B030D-6E8A-4147-A177-3AD203B41FA5}">
                      <a16:colId xmlns:a16="http://schemas.microsoft.com/office/drawing/2014/main" val="3992050314"/>
                    </a:ext>
                  </a:extLst>
                </a:gridCol>
                <a:gridCol w="511643">
                  <a:extLst>
                    <a:ext uri="{9D8B030D-6E8A-4147-A177-3AD203B41FA5}">
                      <a16:colId xmlns:a16="http://schemas.microsoft.com/office/drawing/2014/main" val="3836308109"/>
                    </a:ext>
                  </a:extLst>
                </a:gridCol>
              </a:tblGrid>
              <a:tr h="171179">
                <a:tc>
                  <a:txBody>
                    <a:bodyPr/>
                    <a:lstStyle/>
                    <a:p>
                      <a:pPr algn="l">
                        <a:spcAft>
                          <a:spcPts val="0"/>
                        </a:spcAft>
                      </a:pPr>
                      <a:r>
                        <a:rPr lang="cs-CZ" sz="1100" dirty="0">
                          <a:effectLst/>
                        </a:rPr>
                        <a:t>Míra zadluženosti                            v %</a:t>
                      </a: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9710" algn="dec"/>
                        </a:tabLst>
                      </a:pPr>
                      <a:r>
                        <a:rPr lang="cs-CZ" sz="1100">
                          <a:effectLst/>
                        </a:rPr>
                        <a:t>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83845" algn="dec"/>
                        </a:tabLst>
                      </a:pPr>
                      <a:r>
                        <a:rPr lang="cs-CZ" sz="1100">
                          <a:effectLst/>
                        </a:rPr>
                        <a:t>10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71780" algn="dec"/>
                        </a:tabLst>
                      </a:pPr>
                      <a:r>
                        <a:rPr lang="cs-CZ" sz="1100">
                          <a:effectLst/>
                        </a:rPr>
                        <a:t>20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59080" algn="dec"/>
                        </a:tabLst>
                      </a:pPr>
                      <a:r>
                        <a:rPr lang="cs-CZ" sz="1100">
                          <a:effectLst/>
                        </a:rPr>
                        <a:t>30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Lst>
                      </a:pPr>
                      <a:r>
                        <a:rPr lang="cs-CZ" sz="1100">
                          <a:effectLst/>
                        </a:rPr>
                        <a:t>40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5265" algn="dec"/>
                        </a:tabLst>
                      </a:pPr>
                      <a:r>
                        <a:rPr lang="cs-CZ" sz="1100">
                          <a:effectLst/>
                        </a:rPr>
                        <a:t>50  </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22250" algn="dec"/>
                        </a:tabLst>
                      </a:pPr>
                      <a:r>
                        <a:rPr lang="cs-CZ" sz="1100">
                          <a:effectLst/>
                        </a:rPr>
                        <a:t>60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09550" algn="dec"/>
                        </a:tabLst>
                      </a:pPr>
                      <a:r>
                        <a:rPr lang="cs-CZ" sz="1100">
                          <a:effectLst/>
                        </a:rPr>
                        <a:t>70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97485" algn="dec"/>
                        </a:tabLst>
                      </a:pPr>
                      <a:r>
                        <a:rPr lang="cs-CZ" sz="1100">
                          <a:effectLst/>
                        </a:rPr>
                        <a:t>80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785" algn="dec"/>
                        </a:tabLst>
                      </a:pPr>
                      <a:r>
                        <a:rPr lang="cs-CZ" sz="1100">
                          <a:effectLst/>
                        </a:rPr>
                        <a:t>90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2720" algn="dec"/>
                        </a:tabLst>
                      </a:pPr>
                      <a:r>
                        <a:rPr lang="cs-CZ" sz="1100">
                          <a:effectLst/>
                        </a:rPr>
                        <a:t>100</a:t>
                      </a: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2458833397"/>
                  </a:ext>
                </a:extLst>
              </a:tr>
              <a:tr h="171179">
                <a:tc>
                  <a:txBody>
                    <a:bodyPr/>
                    <a:lstStyle/>
                    <a:p>
                      <a:pPr algn="l">
                        <a:spcAft>
                          <a:spcPts val="0"/>
                        </a:spcAft>
                      </a:pPr>
                      <a:r>
                        <a:rPr lang="cs-CZ" sz="1100" dirty="0">
                          <a:effectLst/>
                        </a:rPr>
                        <a:t>Úroková míra                                v % p. a.</a:t>
                      </a:r>
                      <a:endParaRPr lang="cs-CZ" sz="1100" dirty="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r>
                        <a:rPr lang="cs-CZ" sz="1100">
                          <a:effectLst/>
                        </a:rPr>
                        <a:t>6</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r>
                        <a:rPr lang="cs-CZ" sz="1100">
                          <a:effectLst/>
                        </a:rPr>
                        <a:t>6,5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r>
                        <a:rPr lang="cs-CZ" sz="1100">
                          <a:effectLst/>
                        </a:rPr>
                        <a:t>7</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0975" algn="dec"/>
                        </a:tabLst>
                      </a:pPr>
                      <a:r>
                        <a:rPr lang="cs-CZ" sz="1100">
                          <a:effectLst/>
                        </a:rPr>
                        <a:t>7,5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177800" algn="dec"/>
                        </a:tabLst>
                      </a:pPr>
                      <a:r>
                        <a:rPr lang="cs-CZ" sz="1100">
                          <a:effectLst/>
                        </a:rPr>
                        <a:t>8</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04470" algn="dec"/>
                        </a:tabLst>
                      </a:pPr>
                      <a:r>
                        <a:rPr lang="cs-CZ" sz="1100">
                          <a:effectLst/>
                        </a:rPr>
                        <a:t>8,5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Lst>
                      </a:pPr>
                      <a:r>
                        <a:rPr lang="cs-CZ" sz="1100">
                          <a:effectLst/>
                        </a:rPr>
                        <a:t>9</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Lst>
                      </a:pPr>
                      <a:r>
                        <a:rPr lang="cs-CZ" sz="1100">
                          <a:effectLst/>
                        </a:rPr>
                        <a:t>9,5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Lst>
                      </a:pPr>
                      <a:r>
                        <a:rPr lang="cs-CZ" sz="1100">
                          <a:effectLst/>
                        </a:rPr>
                        <a:t>10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2090" algn="dec"/>
                        </a:tabLst>
                      </a:pPr>
                      <a:r>
                        <a:rPr lang="cs-CZ" sz="1100">
                          <a:effectLst/>
                        </a:rPr>
                        <a:t>10,5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256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3020066590"/>
                  </a:ext>
                </a:extLst>
              </a:tr>
              <a:tr h="171179">
                <a:tc>
                  <a:txBody>
                    <a:bodyPr/>
                    <a:lstStyle/>
                    <a:p>
                      <a:pPr algn="l">
                        <a:spcAft>
                          <a:spcPts val="0"/>
                        </a:spcAft>
                      </a:pPr>
                      <a:r>
                        <a:rPr lang="cs-CZ" sz="1100">
                          <a:effectLst/>
                        </a:rPr>
                        <a:t>Roční míra dividend                    v % p. a.</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0975"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17780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0447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209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256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1265833460"/>
                  </a:ext>
                </a:extLst>
              </a:tr>
              <a:tr h="171179">
                <a:tc>
                  <a:txBody>
                    <a:bodyPr/>
                    <a:lstStyle/>
                    <a:p>
                      <a:pPr algn="l">
                        <a:spcAft>
                          <a:spcPts val="0"/>
                        </a:spcAft>
                      </a:pPr>
                      <a:r>
                        <a:rPr lang="cs-CZ" sz="1100">
                          <a:effectLst/>
                        </a:rPr>
                        <a:t>Náklady na cizí kapitál                           %</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r>
                        <a:rPr lang="cs-CZ" sz="1100">
                          <a:effectLst/>
                        </a:rPr>
                        <a:t>0</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r>
                        <a:rPr lang="cs-CZ" sz="1100">
                          <a:effectLst/>
                        </a:rPr>
                        <a:t>0,494</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r>
                        <a:rPr lang="cs-CZ" sz="1100">
                          <a:effectLst/>
                        </a:rPr>
                        <a:t>1,064</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0975" algn="dec"/>
                        </a:tabLst>
                      </a:pPr>
                      <a:r>
                        <a:rPr lang="cs-CZ" sz="1100">
                          <a:effectLst/>
                        </a:rPr>
                        <a:t>1,71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204470" algn="dec"/>
                        </a:tabLst>
                      </a:pPr>
                      <a:r>
                        <a:rPr lang="cs-CZ" sz="1100">
                          <a:effectLst/>
                        </a:rPr>
                        <a:t>2,432</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3355" algn="dec"/>
                        </a:tabLst>
                      </a:pPr>
                      <a:r>
                        <a:rPr lang="cs-CZ" sz="1100">
                          <a:effectLst/>
                        </a:rPr>
                        <a:t>3,23</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 pos="285750" algn="dec"/>
                        </a:tabLst>
                      </a:pPr>
                      <a:r>
                        <a:rPr lang="cs-CZ" sz="1100">
                          <a:effectLst/>
                        </a:rPr>
                        <a:t>4,104</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 pos="216535" algn="dec"/>
                        </a:tabLst>
                      </a:pPr>
                      <a:r>
                        <a:rPr lang="cs-CZ" sz="1100">
                          <a:effectLst/>
                        </a:rPr>
                        <a:t>5,054</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 pos="281305" algn="dec"/>
                        </a:tabLst>
                      </a:pPr>
                      <a:r>
                        <a:rPr lang="cs-CZ" sz="1100">
                          <a:effectLst/>
                        </a:rPr>
                        <a:t>6,08</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88265" algn="dec"/>
                        </a:tabLst>
                      </a:pPr>
                      <a:r>
                        <a:rPr lang="cs-CZ" sz="1100">
                          <a:effectLst/>
                        </a:rPr>
                        <a:t>7,182</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r>
                        <a:rPr lang="cs-CZ" sz="1100">
                          <a:effectLst/>
                        </a:rPr>
                        <a:t>8,36</a:t>
                      </a: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1284006633"/>
                  </a:ext>
                </a:extLst>
              </a:tr>
              <a:tr h="171179">
                <a:tc>
                  <a:txBody>
                    <a:bodyPr/>
                    <a:lstStyle/>
                    <a:p>
                      <a:pPr algn="l">
                        <a:spcAft>
                          <a:spcPts val="0"/>
                        </a:spcAft>
                      </a:pPr>
                      <a:r>
                        <a:rPr lang="cs-CZ" sz="1100">
                          <a:effectLst/>
                        </a:rPr>
                        <a:t>Náklady na vlastní kapitál                     %</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r>
                        <a:rPr lang="cs-CZ" sz="1100">
                          <a:effectLst/>
                        </a:rPr>
                        <a:t>9,9</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7640" algn="dec"/>
                        </a:tabLst>
                      </a:pPr>
                      <a:r>
                        <a:rPr lang="cs-CZ" sz="1100">
                          <a:effectLst/>
                        </a:rPr>
                        <a:t>8,8</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7800" algn="dec"/>
                        </a:tabLst>
                      </a:pPr>
                      <a:r>
                        <a:rPr lang="cs-CZ" sz="1100">
                          <a:effectLst/>
                        </a:rPr>
                        <a:t>7,7</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204470" algn="dec"/>
                        </a:tabLst>
                      </a:pPr>
                      <a:r>
                        <a:rPr lang="cs-CZ" sz="1100">
                          <a:effectLst/>
                        </a:rPr>
                        <a:t>6,6</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3355" algn="dec"/>
                        </a:tabLst>
                      </a:pPr>
                      <a:r>
                        <a:rPr lang="cs-CZ" sz="1100">
                          <a:effectLst/>
                        </a:rPr>
                        <a:t>5,5</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 pos="285750" algn="dec"/>
                        </a:tabLst>
                      </a:pPr>
                      <a:r>
                        <a:rPr lang="cs-CZ" sz="1100">
                          <a:effectLst/>
                        </a:rPr>
                        <a:t>4,4</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 pos="216535" algn="dec"/>
                        </a:tabLst>
                      </a:pPr>
                      <a:r>
                        <a:rPr lang="cs-CZ" sz="1100">
                          <a:effectLst/>
                        </a:rPr>
                        <a:t>3,3</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 pos="281305" algn="dec"/>
                        </a:tabLst>
                      </a:pPr>
                      <a:r>
                        <a:rPr lang="cs-CZ" sz="1100">
                          <a:effectLst/>
                        </a:rPr>
                        <a:t>2,2</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88265"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2560" algn="dec"/>
                        </a:tabLst>
                      </a:pPr>
                      <a:r>
                        <a:rPr lang="cs-CZ" sz="1100">
                          <a:effectLst/>
                        </a:rPr>
                        <a:t>0</a:t>
                      </a:r>
                      <a:endParaRPr lang="cs-CZ" sz="110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189139706"/>
                  </a:ext>
                </a:extLst>
              </a:tr>
              <a:tr h="171179">
                <a:tc>
                  <a:txBody>
                    <a:bodyPr/>
                    <a:lstStyle/>
                    <a:p>
                      <a:pPr algn="l">
                        <a:spcAft>
                          <a:spcPts val="0"/>
                        </a:spcAft>
                      </a:pPr>
                      <a:r>
                        <a:rPr lang="cs-CZ" sz="1100">
                          <a:effectLst/>
                        </a:rPr>
                        <a:t>CELKOVÉ NÁKLADY NA KAPITÁL %</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84150" algn="dec"/>
                        </a:tabLst>
                      </a:pPr>
                      <a:r>
                        <a:rPr lang="cs-CZ" sz="1100">
                          <a:effectLst/>
                        </a:rPr>
                        <a:t>11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8905" algn="dec"/>
                        </a:tabLst>
                      </a:pPr>
                      <a:r>
                        <a:rPr lang="cs-CZ" sz="1100">
                          <a:effectLst/>
                        </a:rPr>
                        <a:t>10,394</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pPr>
                      <a:r>
                        <a:rPr lang="cs-CZ" sz="1100">
                          <a:effectLst/>
                        </a:rPr>
                        <a:t>9,864</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7800" algn="dec"/>
                        </a:tabLst>
                      </a:pPr>
                      <a:r>
                        <a:rPr lang="cs-CZ" sz="1100">
                          <a:effectLst/>
                        </a:rPr>
                        <a:t>9,41</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16205" algn="dec"/>
                          <a:tab pos="204470" algn="dec"/>
                        </a:tabLst>
                      </a:pPr>
                      <a:r>
                        <a:rPr lang="cs-CZ" sz="1100">
                          <a:effectLst/>
                        </a:rPr>
                        <a:t>9,032</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73355" algn="dec"/>
                        </a:tabLst>
                      </a:pPr>
                      <a:r>
                        <a:rPr lang="cs-CZ" sz="1100">
                          <a:effectLst/>
                        </a:rPr>
                        <a:t>8,73</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23825" algn="dec"/>
                          <a:tab pos="285750" algn="dec"/>
                        </a:tabLst>
                      </a:pPr>
                      <a:r>
                        <a:rPr lang="cs-CZ" sz="1100">
                          <a:effectLst/>
                        </a:rPr>
                        <a:t>8,504</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92710" algn="dec"/>
                          <a:tab pos="216535" algn="dec"/>
                        </a:tabLst>
                      </a:pPr>
                      <a:r>
                        <a:rPr lang="cs-CZ" sz="1100">
                          <a:effectLst/>
                        </a:rPr>
                        <a:t>8,354</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216535" algn="dec"/>
                          <a:tab pos="281305" algn="dec"/>
                        </a:tabLst>
                      </a:pPr>
                      <a:r>
                        <a:rPr lang="cs-CZ" sz="1100">
                          <a:effectLst/>
                          <a:highlight>
                            <a:srgbClr val="00FF00"/>
                          </a:highlight>
                        </a:rPr>
                        <a:t>8,28</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83820" algn="dec"/>
                        </a:tabLst>
                      </a:pPr>
                      <a:r>
                        <a:rPr lang="cs-CZ" sz="1100">
                          <a:effectLst/>
                        </a:rPr>
                        <a:t>8,282</a:t>
                      </a:r>
                      <a:endParaRPr lang="cs-CZ" sz="1100">
                        <a:effectLst/>
                        <a:latin typeface="Times New Roman" panose="02020603050405020304" pitchFamily="18" charset="0"/>
                        <a:ea typeface="Times New Roman" panose="02020603050405020304" pitchFamily="18" charset="0"/>
                      </a:endParaRPr>
                    </a:p>
                  </a:txBody>
                  <a:tcPr marL="64192" marR="64192" marT="0" marB="0"/>
                </a:tc>
                <a:tc>
                  <a:txBody>
                    <a:bodyPr/>
                    <a:lstStyle/>
                    <a:p>
                      <a:pPr algn="ctr">
                        <a:spcAft>
                          <a:spcPts val="0"/>
                        </a:spcAft>
                        <a:tabLst>
                          <a:tab pos="162560" algn="dec"/>
                        </a:tabLst>
                      </a:pPr>
                      <a:r>
                        <a:rPr lang="cs-CZ" sz="1100" dirty="0">
                          <a:effectLst/>
                        </a:rPr>
                        <a:t>8,36</a:t>
                      </a:r>
                      <a:endParaRPr lang="cs-CZ" sz="1100" dirty="0">
                        <a:effectLst/>
                        <a:latin typeface="Times New Roman" panose="02020603050405020304" pitchFamily="18" charset="0"/>
                        <a:ea typeface="Times New Roman" panose="02020603050405020304" pitchFamily="18" charset="0"/>
                      </a:endParaRPr>
                    </a:p>
                  </a:txBody>
                  <a:tcPr marL="64192" marR="64192" marT="0" marB="0"/>
                </a:tc>
                <a:extLst>
                  <a:ext uri="{0D108BD9-81ED-4DB2-BD59-A6C34878D82A}">
                    <a16:rowId xmlns:a16="http://schemas.microsoft.com/office/drawing/2014/main" val="1504071734"/>
                  </a:ext>
                </a:extLst>
              </a:tr>
            </a:tbl>
          </a:graphicData>
        </a:graphic>
      </p:graphicFrame>
    </p:spTree>
    <p:extLst>
      <p:ext uri="{BB962C8B-B14F-4D97-AF65-F5344CB8AC3E}">
        <p14:creationId xmlns:p14="http://schemas.microsoft.com/office/powerpoint/2010/main" val="41537033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797570" y="432392"/>
            <a:ext cx="6449522"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 – Modelový příklad</a:t>
            </a:r>
            <a:endParaRPr lang="en-GB" sz="2100" b="1" kern="0" dirty="0">
              <a:solidFill>
                <a:sysClr val="windowText" lastClr="000000"/>
              </a:solidFill>
            </a:endParaRPr>
          </a:p>
        </p:txBody>
      </p:sp>
      <p:sp>
        <p:nvSpPr>
          <p:cNvPr id="2" name="TextovéPole 1"/>
          <p:cNvSpPr txBox="1"/>
          <p:nvPr/>
        </p:nvSpPr>
        <p:spPr>
          <a:xfrm>
            <a:off x="188639" y="1347614"/>
            <a:ext cx="8790605" cy="3393237"/>
          </a:xfrm>
          <a:prstGeom prst="rect">
            <a:avLst/>
          </a:prstGeom>
          <a:solidFill>
            <a:schemeClr val="bg2">
              <a:lumMod val="90000"/>
            </a:schemeClr>
          </a:solidFill>
        </p:spPr>
        <p:txBody>
          <a:bodyPr wrap="square" lIns="68580" tIns="34290" rIns="68580" bIns="34290" rtlCol="0">
            <a:spAutoFit/>
          </a:bodyPr>
          <a:lstStyle/>
          <a:p>
            <a:endParaRPr lang="cs-CZ" dirty="0" smtClean="0"/>
          </a:p>
          <a:p>
            <a:endParaRPr lang="cs-CZ" dirty="0"/>
          </a:p>
          <a:p>
            <a:endParaRPr lang="cs-CZ" dirty="0" smtClean="0"/>
          </a:p>
          <a:p>
            <a:endParaRPr lang="cs-CZ" dirty="0"/>
          </a:p>
          <a:p>
            <a:endParaRPr lang="cs-CZ" dirty="0" smtClean="0"/>
          </a:p>
          <a:p>
            <a:endParaRPr lang="cs-CZ" dirty="0"/>
          </a:p>
          <a:p>
            <a:endParaRPr lang="cs-CZ" dirty="0" smtClean="0"/>
          </a:p>
          <a:p>
            <a:endParaRPr lang="cs-CZ" dirty="0"/>
          </a:p>
          <a:p>
            <a:endParaRPr lang="cs-CZ" dirty="0" smtClean="0"/>
          </a:p>
          <a:p>
            <a:endParaRPr lang="cs-CZ" dirty="0"/>
          </a:p>
          <a:p>
            <a:endParaRPr lang="cs-CZ" dirty="0" smtClean="0"/>
          </a:p>
          <a:p>
            <a:endParaRPr lang="cs-CZ" dirty="0"/>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pic>
        <p:nvPicPr>
          <p:cNvPr id="6" name="Obrázek 5"/>
          <p:cNvPicPr/>
          <p:nvPr/>
        </p:nvPicPr>
        <p:blipFill rotWithShape="1">
          <a:blip r:embed="rId3"/>
          <a:srcRect l="14947" t="19753" r="26455" b="36038"/>
          <a:stretch/>
        </p:blipFill>
        <p:spPr bwMode="auto">
          <a:xfrm>
            <a:off x="395536" y="1491630"/>
            <a:ext cx="5864294" cy="302433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311616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797570" y="432392"/>
            <a:ext cx="6449522" cy="438582"/>
          </a:xfrm>
          <a:prstGeom prst="rect">
            <a:avLst/>
          </a:prstGeom>
        </p:spPr>
        <p:txBody>
          <a:bodyPr wrap="none" lIns="68580" tIns="34290" rIns="68580" bIns="34290">
            <a:spAutoFit/>
          </a:bodyPr>
          <a:lstStyle/>
          <a:p>
            <a:pPr algn="ctr" defTabSz="685800">
              <a:defRPr/>
            </a:pPr>
            <a:r>
              <a:rPr lang="cs-CZ" sz="2400" i="1" dirty="0" smtClean="0">
                <a:latin typeface="Times New Roman" pitchFamily="18" charset="0"/>
                <a:cs typeface="Times New Roman" pitchFamily="18" charset="0"/>
              </a:rPr>
              <a:t>Optimální kapitálová struktura – Modelový příklad</a:t>
            </a:r>
            <a:endParaRPr lang="en-GB" sz="2100" b="1" kern="0" dirty="0">
              <a:solidFill>
                <a:sysClr val="windowText" lastClr="000000"/>
              </a:solidFill>
            </a:endParaRPr>
          </a:p>
        </p:txBody>
      </p:sp>
      <p:sp>
        <p:nvSpPr>
          <p:cNvPr id="2" name="TextovéPole 1"/>
          <p:cNvSpPr txBox="1"/>
          <p:nvPr/>
        </p:nvSpPr>
        <p:spPr>
          <a:xfrm>
            <a:off x="188639" y="1347614"/>
            <a:ext cx="8790605" cy="3393237"/>
          </a:xfrm>
          <a:prstGeom prst="rect">
            <a:avLst/>
          </a:prstGeom>
          <a:solidFill>
            <a:schemeClr val="bg2">
              <a:lumMod val="90000"/>
            </a:schemeClr>
          </a:solidFill>
        </p:spPr>
        <p:txBody>
          <a:bodyPr wrap="square" lIns="68580" tIns="34290" rIns="68580" bIns="34290" rtlCol="0">
            <a:spAutoFit/>
          </a:bodyPr>
          <a:lstStyle/>
          <a:p>
            <a:endParaRPr lang="cs-CZ" dirty="0" smtClean="0"/>
          </a:p>
          <a:p>
            <a:endParaRPr lang="cs-CZ" dirty="0"/>
          </a:p>
          <a:p>
            <a:endParaRPr lang="cs-CZ" dirty="0" smtClean="0"/>
          </a:p>
          <a:p>
            <a:endParaRPr lang="cs-CZ" dirty="0"/>
          </a:p>
          <a:p>
            <a:endParaRPr lang="cs-CZ" dirty="0" smtClean="0"/>
          </a:p>
          <a:p>
            <a:endParaRPr lang="cs-CZ" dirty="0"/>
          </a:p>
          <a:p>
            <a:endParaRPr lang="cs-CZ" dirty="0" smtClean="0"/>
          </a:p>
          <a:p>
            <a:endParaRPr lang="cs-CZ" dirty="0"/>
          </a:p>
          <a:p>
            <a:endParaRPr lang="cs-CZ" dirty="0" smtClean="0"/>
          </a:p>
          <a:p>
            <a:endParaRPr lang="cs-CZ" dirty="0"/>
          </a:p>
          <a:p>
            <a:endParaRPr lang="cs-CZ" dirty="0" smtClean="0"/>
          </a:p>
          <a:p>
            <a:endParaRPr lang="cs-CZ" dirty="0"/>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pic>
        <p:nvPicPr>
          <p:cNvPr id="8" name="Obrázek 7"/>
          <p:cNvPicPr/>
          <p:nvPr/>
        </p:nvPicPr>
        <p:blipFill rotWithShape="1">
          <a:blip r:embed="rId3"/>
          <a:srcRect l="14947" t="64198" r="26455" b="8759"/>
          <a:stretch/>
        </p:blipFill>
        <p:spPr bwMode="auto">
          <a:xfrm>
            <a:off x="395536" y="1691196"/>
            <a:ext cx="6984776" cy="246473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185110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3512228" y="432392"/>
            <a:ext cx="1020152" cy="392415"/>
          </a:xfrm>
          <a:prstGeom prst="rect">
            <a:avLst/>
          </a:prstGeom>
        </p:spPr>
        <p:txBody>
          <a:bodyPr wrap="none" lIns="68580" tIns="34290" rIns="68580" bIns="34290">
            <a:spAutoFit/>
          </a:bodyPr>
          <a:lstStyle/>
          <a:p>
            <a:pPr algn="ctr" defTabSz="685800">
              <a:defRPr/>
            </a:pPr>
            <a:r>
              <a:rPr lang="cs-CZ" sz="2100" b="1" kern="0" dirty="0" smtClean="0">
                <a:solidFill>
                  <a:srgbClr val="307871"/>
                </a:solidFill>
                <a:latin typeface="Times New Roman"/>
                <a:ea typeface="+mj-ea"/>
                <a:cs typeface="+mj-cs"/>
              </a:rPr>
              <a:t>Shrnutí</a:t>
            </a:r>
            <a:endParaRPr lang="en-GB" sz="2100" b="1" kern="0" dirty="0">
              <a:solidFill>
                <a:sysClr val="windowText" lastClr="000000"/>
              </a:solidFill>
            </a:endParaRPr>
          </a:p>
        </p:txBody>
      </p:sp>
      <p:sp>
        <p:nvSpPr>
          <p:cNvPr id="2" name="TextovéPole 1"/>
          <p:cNvSpPr txBox="1"/>
          <p:nvPr/>
        </p:nvSpPr>
        <p:spPr>
          <a:xfrm>
            <a:off x="518305" y="1191842"/>
            <a:ext cx="7992888" cy="2223686"/>
          </a:xfrm>
          <a:prstGeom prst="rect">
            <a:avLst/>
          </a:prstGeom>
          <a:solidFill>
            <a:schemeClr val="bg2">
              <a:lumMod val="90000"/>
            </a:schemeClr>
          </a:solidFill>
        </p:spPr>
        <p:txBody>
          <a:bodyPr wrap="square" lIns="68580" tIns="34290" rIns="68580" bIns="34290" rtlCol="0">
            <a:spAutoFit/>
          </a:bodyPr>
          <a:lstStyle/>
          <a:p>
            <a:pPr>
              <a:tabLst>
                <a:tab pos="2686050" algn="l"/>
                <a:tab pos="5200650" algn="l"/>
                <a:tab pos="6191250" algn="l"/>
                <a:tab pos="8610600" algn="r"/>
              </a:tabLst>
            </a:pPr>
            <a:r>
              <a:rPr lang="cs-CZ" sz="2000" i="1" dirty="0" smtClean="0">
                <a:latin typeface="Times New Roman" pitchFamily="18" charset="0"/>
                <a:cs typeface="Times New Roman" pitchFamily="18" charset="0"/>
              </a:rPr>
              <a:t>Cílem přednášky bylo představit majetkovou strukturu podniku a kapitálovou strukturu podniku spolu s náklady na vlastní a cizí kapitál. Dále bylo přiblíženo řízení </a:t>
            </a:r>
            <a:r>
              <a:rPr lang="cs-CZ" sz="2000" i="1" dirty="0">
                <a:latin typeface="Times New Roman" pitchFamily="18" charset="0"/>
                <a:cs typeface="Times New Roman" pitchFamily="18" charset="0"/>
              </a:rPr>
              <a:t>čistého pracovního kapitálu </a:t>
            </a:r>
            <a:r>
              <a:rPr lang="cs-CZ" sz="2000" i="1" dirty="0" smtClean="0">
                <a:latin typeface="Times New Roman" pitchFamily="18" charset="0"/>
                <a:cs typeface="Times New Roman" pitchFamily="18" charset="0"/>
              </a:rPr>
              <a:t>podniku.</a:t>
            </a:r>
          </a:p>
          <a:p>
            <a:pPr>
              <a:tabLst>
                <a:tab pos="2686050" algn="l"/>
                <a:tab pos="5200650" algn="l"/>
                <a:tab pos="6191250" algn="l"/>
                <a:tab pos="8610600" algn="r"/>
              </a:tabLst>
            </a:pPr>
            <a:r>
              <a:rPr lang="cs-CZ" sz="2000" i="1" dirty="0">
                <a:latin typeface="Times New Roman" pitchFamily="18" charset="0"/>
                <a:cs typeface="Times New Roman" pitchFamily="18" charset="0"/>
              </a:rPr>
              <a:t>Cílem přednášky bylo představit princip finanční páky, efekt (sílu) finanční páky, důvody zamezující používání rozsáhlejší výše cizího kapitálu. Dále se přednáška zabývala </a:t>
            </a:r>
            <a:r>
              <a:rPr lang="cs-CZ" sz="2000" i="1" dirty="0" smtClean="0">
                <a:latin typeface="Times New Roman" pitchFamily="18" charset="0"/>
                <a:cs typeface="Times New Roman" pitchFamily="18" charset="0"/>
              </a:rPr>
              <a:t>optimální </a:t>
            </a:r>
            <a:r>
              <a:rPr lang="cs-CZ" sz="2000" i="1" dirty="0">
                <a:latin typeface="Times New Roman" pitchFamily="18" charset="0"/>
                <a:cs typeface="Times New Roman" pitchFamily="18" charset="0"/>
              </a:rPr>
              <a:t>kapitálovou strukturou</a:t>
            </a:r>
            <a:r>
              <a:rPr lang="cs-CZ" sz="2000" i="1" dirty="0" smtClean="0">
                <a:latin typeface="Times New Roman" pitchFamily="18" charset="0"/>
                <a:cs typeface="Times New Roman" pitchFamily="18" charset="0"/>
              </a:rPr>
              <a:t>,</a:t>
            </a:r>
            <a:endParaRPr lang="cs-CZ" sz="2000" i="1" dirty="0">
              <a:latin typeface="Times New Roman" pitchFamily="18" charset="0"/>
              <a:cs typeface="Times New Roman" pitchFamily="18" charset="0"/>
            </a:endParaRPr>
          </a:p>
          <a:p>
            <a:pPr>
              <a:tabLst>
                <a:tab pos="2686050" algn="l"/>
                <a:tab pos="5200650" algn="l"/>
                <a:tab pos="6191250" algn="l"/>
                <a:tab pos="8610600" algn="r"/>
              </a:tabLst>
            </a:pPr>
            <a:endParaRPr lang="cs-CZ" sz="2000" i="1" dirty="0">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607504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880649" y="432392"/>
            <a:ext cx="2283318" cy="438582"/>
          </a:xfrm>
          <a:prstGeom prst="rect">
            <a:avLst/>
          </a:prstGeom>
        </p:spPr>
        <p:txBody>
          <a:bodyPr wrap="none" lIns="68580" tIns="34290" rIns="68580" bIns="34290">
            <a:spAutoFit/>
          </a:bodyPr>
          <a:lstStyle/>
          <a:p>
            <a:pPr algn="ctr" defTabSz="685800">
              <a:defRPr/>
            </a:pPr>
            <a:r>
              <a:rPr lang="cs-CZ" sz="2400" b="1" i="1" dirty="0">
                <a:latin typeface="Times New Roman" pitchFamily="18" charset="0"/>
                <a:cs typeface="Times New Roman" pitchFamily="18" charset="0"/>
              </a:rPr>
              <a:t>M</a:t>
            </a:r>
            <a:r>
              <a:rPr lang="cs-CZ" sz="2400" b="1" i="1" dirty="0" smtClean="0">
                <a:latin typeface="Times New Roman" pitchFamily="18" charset="0"/>
                <a:cs typeface="Times New Roman" pitchFamily="18" charset="0"/>
              </a:rPr>
              <a:t>ajetek podniku</a:t>
            </a:r>
            <a:endParaRPr lang="en-GB" sz="2100" b="1" kern="0" dirty="0"/>
          </a:p>
        </p:txBody>
      </p:sp>
      <p:sp>
        <p:nvSpPr>
          <p:cNvPr id="2" name="TextovéPole 1"/>
          <p:cNvSpPr txBox="1"/>
          <p:nvPr/>
        </p:nvSpPr>
        <p:spPr>
          <a:xfrm>
            <a:off x="395536" y="1148238"/>
            <a:ext cx="7992888" cy="346249"/>
          </a:xfrm>
          <a:prstGeom prst="rect">
            <a:avLst/>
          </a:prstGeom>
          <a:solidFill>
            <a:schemeClr val="bg2">
              <a:lumMod val="90000"/>
            </a:schemeClr>
          </a:solidFill>
        </p:spPr>
        <p:txBody>
          <a:bodyPr wrap="square" lIns="68580" tIns="34290" rIns="68580" bIns="34290" rtlCol="0">
            <a:spAutoFit/>
          </a:bodyPr>
          <a:lstStyle/>
          <a:p>
            <a:pPr defTabSz="912813"/>
            <a:endParaRPr lang="cs-CZ" dirty="0">
              <a:latin typeface="Times New Roman" pitchFamily="18" charset="0"/>
              <a:cs typeface="Times New Roman"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ext uri="{D42A27DB-BD31-4B8C-83A1-F6EECF244321}">
                <p14:modId xmlns:p14="http://schemas.microsoft.com/office/powerpoint/2010/main" val="931877282"/>
              </p:ext>
            </p:extLst>
          </p:nvPr>
        </p:nvGraphicFramePr>
        <p:xfrm>
          <a:off x="372319" y="2859782"/>
          <a:ext cx="8569325" cy="1249362"/>
        </p:xfrm>
        <a:graphic>
          <a:graphicData uri="http://schemas.openxmlformats.org/presentationml/2006/ole">
            <mc:AlternateContent xmlns:mc="http://schemas.openxmlformats.org/markup-compatibility/2006">
              <mc:Choice xmlns:v="urn:schemas-microsoft-com:vml" Requires="v">
                <p:oleObj spid="_x0000_s16443" name="Dokument" r:id="rId4" imgW="5757256" imgH="765495" progId="Word.Document.12">
                  <p:embed/>
                </p:oleObj>
              </mc:Choice>
              <mc:Fallback>
                <p:oleObj name="Dokument" r:id="rId4" imgW="5757256" imgH="765495" progId="Word.Document.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319" y="2859782"/>
                        <a:ext cx="8569325" cy="124936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239815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651442" y="432392"/>
            <a:ext cx="2741776"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Struktura kapitálu podniku</a:t>
            </a:r>
            <a:endParaRPr lang="en-GB" b="1" kern="0" dirty="0"/>
          </a:p>
        </p:txBody>
      </p:sp>
      <p:sp>
        <p:nvSpPr>
          <p:cNvPr id="2" name="TextovéPole 1"/>
          <p:cNvSpPr txBox="1"/>
          <p:nvPr/>
        </p:nvSpPr>
        <p:spPr>
          <a:xfrm>
            <a:off x="188640" y="1177021"/>
            <a:ext cx="7992888" cy="623248"/>
          </a:xfrm>
          <a:prstGeom prst="rect">
            <a:avLst/>
          </a:prstGeom>
          <a:solidFill>
            <a:schemeClr val="bg2">
              <a:lumMod val="90000"/>
            </a:schemeClr>
          </a:solidFill>
        </p:spPr>
        <p:txBody>
          <a:bodyPr wrap="square" lIns="68580" tIns="34290" rIns="68580" bIns="34290" rtlCol="0">
            <a:spAutoFit/>
          </a:bodyPr>
          <a:lstStyle/>
          <a:p>
            <a:pPr>
              <a:defRPr/>
            </a:pPr>
            <a:r>
              <a:rPr lang="cs-CZ" dirty="0">
                <a:latin typeface="Times New Roman" pitchFamily="18" charset="0"/>
                <a:cs typeface="Times New Roman" pitchFamily="18" charset="0"/>
              </a:rPr>
              <a:t>Pořízení majetku v podniku si vyžaduje </a:t>
            </a:r>
            <a:r>
              <a:rPr lang="cs-CZ" b="1" i="1" dirty="0">
                <a:latin typeface="Times New Roman" pitchFamily="18" charset="0"/>
                <a:cs typeface="Times New Roman" pitchFamily="18" charset="0"/>
              </a:rPr>
              <a:t>finanční zdroje tj. kapitál</a:t>
            </a:r>
            <a:r>
              <a:rPr lang="cs-CZ" dirty="0">
                <a:latin typeface="Times New Roman" pitchFamily="18" charset="0"/>
                <a:cs typeface="Times New Roman" pitchFamily="18" charset="0"/>
              </a:rPr>
              <a:t>. K tomuto účelu podnik využívá </a:t>
            </a:r>
            <a:r>
              <a:rPr lang="cs-CZ" b="1" i="1" dirty="0">
                <a:latin typeface="Times New Roman" pitchFamily="18" charset="0"/>
                <a:cs typeface="Times New Roman" pitchFamily="18" charset="0"/>
              </a:rPr>
              <a:t>kapitál vlastní a cizí. </a:t>
            </a:r>
            <a:endParaRPr lang="cs-CZ" dirty="0">
              <a:latin typeface="Times New Roman" pitchFamily="18" charset="0"/>
              <a:cs typeface="Times New Roman" pitchFamily="18" charset="0"/>
            </a:endParaRPr>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ChangeAspect="1"/>
          </p:cNvGraphicFramePr>
          <p:nvPr>
            <p:extLst>
              <p:ext uri="{D42A27DB-BD31-4B8C-83A1-F6EECF244321}">
                <p14:modId xmlns:p14="http://schemas.microsoft.com/office/powerpoint/2010/main" val="2347458585"/>
              </p:ext>
            </p:extLst>
          </p:nvPr>
        </p:nvGraphicFramePr>
        <p:xfrm>
          <a:off x="188640" y="2643758"/>
          <a:ext cx="8322553" cy="1808162"/>
        </p:xfrm>
        <a:graphic>
          <a:graphicData uri="http://schemas.openxmlformats.org/presentationml/2006/ole">
            <mc:AlternateContent xmlns:mc="http://schemas.openxmlformats.org/markup-compatibility/2006">
              <mc:Choice xmlns:v="urn:schemas-microsoft-com:vml" Requires="v">
                <p:oleObj spid="_x0000_s22581" name="Dokument" r:id="rId4" imgW="5757256" imgH="1197009" progId="Word.Document.12">
                  <p:embed/>
                </p:oleObj>
              </mc:Choice>
              <mc:Fallback>
                <p:oleObj name="Dokument" r:id="rId4" imgW="5757256" imgH="1197009" progId="Word.Document.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640" y="2643758"/>
                        <a:ext cx="8322553" cy="1808162"/>
                      </a:xfrm>
                      <a:prstGeom prst="rect">
                        <a:avLst/>
                      </a:prstGeom>
                      <a:solidFill>
                        <a:schemeClr val="bg2"/>
                      </a:solidFill>
                      <a:ln>
                        <a:noFill/>
                      </a:ln>
                      <a:effectLst/>
                    </p:spPr>
                  </p:pic>
                </p:oleObj>
              </mc:Fallback>
            </mc:AlternateContent>
          </a:graphicData>
        </a:graphic>
      </p:graphicFrame>
    </p:spTree>
    <p:extLst>
      <p:ext uri="{BB962C8B-B14F-4D97-AF65-F5344CB8AC3E}">
        <p14:creationId xmlns:p14="http://schemas.microsoft.com/office/powerpoint/2010/main" val="3254741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48855" y="432392"/>
            <a:ext cx="2946962"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Kapitálová struktura podniku</a:t>
            </a:r>
            <a:endParaRPr lang="en-GB" b="1" kern="0" dirty="0"/>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6" name="Objekt 5"/>
          <p:cNvGraphicFramePr>
            <a:graphicFrameLocks noChangeAspect="1"/>
          </p:cNvGraphicFramePr>
          <p:nvPr>
            <p:extLst>
              <p:ext uri="{D42A27DB-BD31-4B8C-83A1-F6EECF244321}">
                <p14:modId xmlns:p14="http://schemas.microsoft.com/office/powerpoint/2010/main" val="298331647"/>
              </p:ext>
            </p:extLst>
          </p:nvPr>
        </p:nvGraphicFramePr>
        <p:xfrm>
          <a:off x="247302" y="1131590"/>
          <a:ext cx="7795840" cy="3840039"/>
        </p:xfrm>
        <a:graphic>
          <a:graphicData uri="http://schemas.openxmlformats.org/presentationml/2006/ole">
            <mc:AlternateContent xmlns:mc="http://schemas.openxmlformats.org/markup-compatibility/2006">
              <mc:Choice xmlns:v="urn:schemas-microsoft-com:vml" Requires="v">
                <p:oleObj spid="_x0000_s23603" name="Dokument" r:id="rId4" imgW="5757256" imgH="3421516" progId="Word.Document.12">
                  <p:embed/>
                </p:oleObj>
              </mc:Choice>
              <mc:Fallback>
                <p:oleObj name="Dokument" r:id="rId4" imgW="5757256" imgH="3421516" progId="Word.Document.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302" y="1131590"/>
                        <a:ext cx="7795840" cy="3840039"/>
                      </a:xfrm>
                      <a:prstGeom prst="rect">
                        <a:avLst/>
                      </a:prstGeom>
                      <a:solidFill>
                        <a:schemeClr val="bg2"/>
                      </a:solidFill>
                      <a:ln>
                        <a:noFill/>
                      </a:ln>
                      <a:effectLst/>
                    </p:spPr>
                  </p:pic>
                </p:oleObj>
              </mc:Fallback>
            </mc:AlternateContent>
          </a:graphicData>
        </a:graphic>
      </p:graphicFrame>
    </p:spTree>
    <p:extLst>
      <p:ext uri="{BB962C8B-B14F-4D97-AF65-F5344CB8AC3E}">
        <p14:creationId xmlns:p14="http://schemas.microsoft.com/office/powerpoint/2010/main" val="1222425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897763" y="432392"/>
            <a:ext cx="6249148"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Pracovní kapitál, hrubý pracovní kapitál a čistý pracovní kapitál</a:t>
            </a:r>
            <a:endParaRPr lang="en-GB" b="1" kern="0" dirty="0"/>
          </a:p>
        </p:txBody>
      </p:sp>
      <p:sp>
        <p:nvSpPr>
          <p:cNvPr id="2" name="TextovéPole 1"/>
          <p:cNvSpPr txBox="1"/>
          <p:nvPr/>
        </p:nvSpPr>
        <p:spPr>
          <a:xfrm>
            <a:off x="188640" y="1177021"/>
            <a:ext cx="7992888" cy="2008242"/>
          </a:xfrm>
          <a:prstGeom prst="rect">
            <a:avLst/>
          </a:prstGeom>
          <a:solidFill>
            <a:schemeClr val="bg2">
              <a:lumMod val="90000"/>
            </a:schemeClr>
          </a:solidFill>
        </p:spPr>
        <p:txBody>
          <a:bodyPr wrap="square" lIns="68580" tIns="34290" rIns="68580" bIns="34290" rtlCol="0">
            <a:spAutoFit/>
          </a:bodyPr>
          <a:lstStyle/>
          <a:p>
            <a:pPr>
              <a:tabLst>
                <a:tab pos="530225" algn="l"/>
              </a:tabLst>
            </a:pPr>
            <a:r>
              <a:rPr lang="cs-CZ" b="1" u="sng" dirty="0">
                <a:latin typeface="Times New Roman" pitchFamily="18" charset="0"/>
                <a:cs typeface="Times New Roman" pitchFamily="18" charset="0"/>
              </a:rPr>
              <a:t>pracovní kapitál</a:t>
            </a:r>
            <a:r>
              <a:rPr lang="cs-CZ" dirty="0">
                <a:latin typeface="Times New Roman" pitchFamily="18" charset="0"/>
                <a:cs typeface="Times New Roman" pitchFamily="18" charset="0"/>
              </a:rPr>
              <a:t>: je používáno v souvislosti s aktem, že kapitál  </a:t>
            </a:r>
            <a:r>
              <a:rPr lang="cs-CZ" dirty="0" smtClean="0">
                <a:latin typeface="Times New Roman" pitchFamily="18" charset="0"/>
                <a:cs typeface="Times New Roman" pitchFamily="18" charset="0"/>
              </a:rPr>
              <a:t>„</a:t>
            </a:r>
            <a:r>
              <a:rPr lang="cs-CZ" dirty="0">
                <a:latin typeface="Times New Roman" pitchFamily="18" charset="0"/>
                <a:cs typeface="Times New Roman" pitchFamily="18" charset="0"/>
              </a:rPr>
              <a:t>pracuje“ , neboť ustavičně obíhá,</a:t>
            </a:r>
          </a:p>
          <a:p>
            <a:pPr>
              <a:tabLst>
                <a:tab pos="530225" algn="l"/>
              </a:tabLst>
            </a:pPr>
            <a:r>
              <a:rPr lang="cs-CZ" b="1" u="sng" dirty="0" smtClean="0">
                <a:latin typeface="Times New Roman" pitchFamily="18" charset="0"/>
                <a:cs typeface="Times New Roman" pitchFamily="18" charset="0"/>
              </a:rPr>
              <a:t>hrubý </a:t>
            </a:r>
            <a:r>
              <a:rPr lang="cs-CZ" b="1" u="sng" dirty="0">
                <a:latin typeface="Times New Roman" pitchFamily="18" charset="0"/>
                <a:cs typeface="Times New Roman" pitchFamily="18" charset="0"/>
              </a:rPr>
              <a:t>pracovní kapitál</a:t>
            </a:r>
            <a:r>
              <a:rPr lang="cs-CZ" dirty="0">
                <a:latin typeface="Times New Roman" pitchFamily="18" charset="0"/>
                <a:cs typeface="Times New Roman" pitchFamily="18" charset="0"/>
              </a:rPr>
              <a:t>, je pojem pro označení veškerých </a:t>
            </a:r>
            <a:r>
              <a:rPr lang="cs-CZ" dirty="0" smtClean="0">
                <a:latin typeface="Times New Roman" pitchFamily="18" charset="0"/>
                <a:cs typeface="Times New Roman" pitchFamily="18" charset="0"/>
              </a:rPr>
              <a:t>oběžných </a:t>
            </a:r>
            <a:r>
              <a:rPr lang="cs-CZ" dirty="0">
                <a:latin typeface="Times New Roman" pitchFamily="18" charset="0"/>
                <a:cs typeface="Times New Roman" pitchFamily="18" charset="0"/>
              </a:rPr>
              <a:t>aktiv používaných v podniku</a:t>
            </a:r>
          </a:p>
          <a:p>
            <a:pPr>
              <a:tabLst>
                <a:tab pos="530225" algn="l"/>
              </a:tabLst>
            </a:pPr>
            <a:r>
              <a:rPr lang="cs-CZ" b="1" u="sng" dirty="0" smtClean="0">
                <a:latin typeface="Times New Roman" pitchFamily="18" charset="0"/>
                <a:cs typeface="Times New Roman" pitchFamily="18" charset="0"/>
              </a:rPr>
              <a:t>čistý </a:t>
            </a:r>
            <a:r>
              <a:rPr lang="cs-CZ" b="1" u="sng" dirty="0">
                <a:latin typeface="Times New Roman" pitchFamily="18" charset="0"/>
                <a:cs typeface="Times New Roman" pitchFamily="18" charset="0"/>
              </a:rPr>
              <a:t>pracovní kapitál</a:t>
            </a:r>
            <a:r>
              <a:rPr lang="cs-CZ" dirty="0">
                <a:latin typeface="Times New Roman" pitchFamily="18" charset="0"/>
                <a:cs typeface="Times New Roman" pitchFamily="18" charset="0"/>
              </a:rPr>
              <a:t>, je ta část oběžných aktiv,  která je </a:t>
            </a:r>
            <a:r>
              <a:rPr lang="cs-CZ" dirty="0" smtClean="0">
                <a:latin typeface="Times New Roman" pitchFamily="18" charset="0"/>
                <a:cs typeface="Times New Roman" pitchFamily="18" charset="0"/>
              </a:rPr>
              <a:t>financována </a:t>
            </a:r>
            <a:r>
              <a:rPr lang="cs-CZ" dirty="0">
                <a:latin typeface="Times New Roman" pitchFamily="18" charset="0"/>
                <a:cs typeface="Times New Roman" pitchFamily="18" charset="0"/>
              </a:rPr>
              <a:t>dlouhodobým kapitálem.  Nebo jako:</a:t>
            </a:r>
          </a:p>
          <a:p>
            <a:pPr>
              <a:tabLst>
                <a:tab pos="530225" algn="l"/>
              </a:tabLst>
            </a:pPr>
            <a:r>
              <a:rPr lang="cs-CZ" dirty="0">
                <a:latin typeface="Times New Roman" pitchFamily="18" charset="0"/>
                <a:cs typeface="Times New Roman" pitchFamily="18" charset="0"/>
              </a:rPr>
              <a:t>	</a:t>
            </a:r>
            <a:r>
              <a:rPr lang="cs-CZ" i="1" dirty="0">
                <a:latin typeface="Times New Roman" pitchFamily="18" charset="0"/>
                <a:cs typeface="Times New Roman" pitchFamily="18" charset="0"/>
              </a:rPr>
              <a:t>čistý pracovní kapitál = oběžná aktiva – krátkodobá pasiva</a:t>
            </a:r>
            <a:endParaRPr lang="cs-CZ" dirty="0">
              <a:latin typeface="Times New Roman" pitchFamily="18" charset="0"/>
              <a:cs typeface="Times New Roman" pitchFamily="18" charset="0"/>
            </a:endParaRP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3878513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914345" y="432392"/>
            <a:ext cx="2215992"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Čistý pracovní kapitál</a:t>
            </a:r>
            <a:endParaRPr lang="en-GB" b="1" kern="0" dirty="0"/>
          </a:p>
        </p:txBody>
      </p:sp>
      <p:pic>
        <p:nvPicPr>
          <p:cNvPr id="7" name="Obrázek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graphicFrame>
        <p:nvGraphicFramePr>
          <p:cNvPr id="3" name="Objekt 2"/>
          <p:cNvGraphicFramePr>
            <a:graphicFrameLocks noGrp="1" noChangeAspect="1"/>
          </p:cNvGraphicFramePr>
          <p:nvPr>
            <p:extLst>
              <p:ext uri="{D42A27DB-BD31-4B8C-83A1-F6EECF244321}">
                <p14:modId xmlns:p14="http://schemas.microsoft.com/office/powerpoint/2010/main" val="711629003"/>
              </p:ext>
            </p:extLst>
          </p:nvPr>
        </p:nvGraphicFramePr>
        <p:xfrm>
          <a:off x="188639" y="876777"/>
          <a:ext cx="7551713" cy="4091277"/>
        </p:xfrm>
        <a:graphic>
          <a:graphicData uri="http://schemas.openxmlformats.org/presentationml/2006/ole">
            <mc:AlternateContent xmlns:mc="http://schemas.openxmlformats.org/markup-compatibility/2006">
              <mc:Choice xmlns:v="urn:schemas-microsoft-com:vml" Requires="v">
                <p:oleObj spid="_x0000_s24622" name="Document" r:id="rId4" imgW="5766610" imgH="3408920" progId="Word.Document.8">
                  <p:embed/>
                </p:oleObj>
              </mc:Choice>
              <mc:Fallback>
                <p:oleObj name="Document" r:id="rId4" imgW="5766610" imgH="3408920" progId="Word.Document.8">
                  <p:embed/>
                  <p:pic>
                    <p:nvPicPr>
                      <p:cNvPr id="0" name="Zástupný symbol pro obsah 5"/>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639" y="876777"/>
                        <a:ext cx="7551713" cy="409127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85520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188640" y="146615"/>
            <a:ext cx="3402378" cy="380777"/>
          </a:xfrm>
          <a:prstGeom prst="rect">
            <a:avLst/>
          </a:prstGeom>
        </p:spPr>
        <p:txBody>
          <a:bodyPr vert="horz" lIns="68580" tIns="34290" rIns="68580" bIns="3429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302000" y="432392"/>
            <a:ext cx="3440685" cy="346249"/>
          </a:xfrm>
          <a:prstGeom prst="rect">
            <a:avLst/>
          </a:prstGeom>
        </p:spPr>
        <p:txBody>
          <a:bodyPr wrap="none" lIns="68580" tIns="34290" rIns="68580" bIns="34290">
            <a:spAutoFit/>
          </a:bodyPr>
          <a:lstStyle/>
          <a:p>
            <a:pPr algn="ctr" defTabSz="685800">
              <a:defRPr/>
            </a:pPr>
            <a:r>
              <a:rPr lang="cs-CZ" b="1" i="1" dirty="0" smtClean="0">
                <a:latin typeface="Times New Roman" pitchFamily="18" charset="0"/>
                <a:cs typeface="Times New Roman" pitchFamily="18" charset="0"/>
              </a:rPr>
              <a:t>Řízení čistého pracovního kapitálu</a:t>
            </a:r>
            <a:endParaRPr lang="en-GB" b="1" kern="0" dirty="0"/>
          </a:p>
        </p:txBody>
      </p:sp>
      <p:sp>
        <p:nvSpPr>
          <p:cNvPr id="2" name="TextovéPole 1"/>
          <p:cNvSpPr txBox="1"/>
          <p:nvPr/>
        </p:nvSpPr>
        <p:spPr>
          <a:xfrm>
            <a:off x="188640" y="1177021"/>
            <a:ext cx="7992888" cy="3097258"/>
          </a:xfrm>
          <a:prstGeom prst="rect">
            <a:avLst/>
          </a:prstGeom>
          <a:solidFill>
            <a:schemeClr val="bg2">
              <a:lumMod val="90000"/>
            </a:schemeClr>
          </a:solidFill>
        </p:spPr>
        <p:txBody>
          <a:bodyPr wrap="square" lIns="68580" tIns="34290" rIns="68580" bIns="34290" rtlCol="0">
            <a:spAutoFit/>
          </a:bodyPr>
          <a:lstStyle/>
          <a:p>
            <a:pPr>
              <a:lnSpc>
                <a:spcPct val="110000"/>
              </a:lnSpc>
              <a:spcBef>
                <a:spcPts val="1200"/>
              </a:spcBef>
              <a:spcAft>
                <a:spcPts val="1200"/>
              </a:spcAft>
            </a:pPr>
            <a:r>
              <a:rPr lang="cs-CZ" dirty="0">
                <a:latin typeface="Times New Roman" pitchFamily="18" charset="0"/>
                <a:cs typeface="Times New Roman" pitchFamily="18" charset="0"/>
              </a:rPr>
              <a:t>Způsob řízení čistého pracovního kapitálu (ČPK), kterým </a:t>
            </a:r>
            <a:r>
              <a:rPr lang="cs-CZ" dirty="0">
                <a:solidFill>
                  <a:schemeClr val="accent6">
                    <a:lumMod val="75000"/>
                  </a:schemeClr>
                </a:solidFill>
                <a:latin typeface="Times New Roman" pitchFamily="18" charset="0"/>
                <a:cs typeface="Times New Roman" pitchFamily="18" charset="0"/>
              </a:rPr>
              <a:t>rozumíme </a:t>
            </a:r>
            <a:r>
              <a:rPr lang="cs-CZ" u="sng" dirty="0">
                <a:solidFill>
                  <a:schemeClr val="accent6">
                    <a:lumMod val="75000"/>
                  </a:schemeClr>
                </a:solidFill>
                <a:latin typeface="Times New Roman" pitchFamily="18" charset="0"/>
                <a:cs typeface="Times New Roman" pitchFamily="18" charset="0"/>
              </a:rPr>
              <a:t>řízení jeho jednotlivých složek</a:t>
            </a:r>
            <a:r>
              <a:rPr lang="cs-CZ" dirty="0">
                <a:solidFill>
                  <a:schemeClr val="accent6">
                    <a:lumMod val="75000"/>
                  </a:schemeClr>
                </a:solidFill>
                <a:latin typeface="Times New Roman" pitchFamily="18" charset="0"/>
                <a:cs typeface="Times New Roman" pitchFamily="18" charset="0"/>
              </a:rPr>
              <a:t>,</a:t>
            </a:r>
            <a:r>
              <a:rPr lang="cs-CZ" dirty="0">
                <a:solidFill>
                  <a:srgbClr val="FFC000"/>
                </a:solidFill>
                <a:latin typeface="Times New Roman" pitchFamily="18" charset="0"/>
                <a:cs typeface="Times New Roman" pitchFamily="18" charset="0"/>
              </a:rPr>
              <a:t> </a:t>
            </a:r>
            <a:r>
              <a:rPr lang="cs-CZ" dirty="0">
                <a:latin typeface="Times New Roman" pitchFamily="18" charset="0"/>
                <a:cs typeface="Times New Roman" pitchFamily="18" charset="0"/>
              </a:rPr>
              <a:t>má jednoznačný vliv na potřebu finančních zdrojů a na rentabilitu podnikání. </a:t>
            </a:r>
          </a:p>
          <a:p>
            <a:pPr>
              <a:lnSpc>
                <a:spcPct val="110000"/>
              </a:lnSpc>
              <a:spcBef>
                <a:spcPts val="1200"/>
              </a:spcBef>
              <a:spcAft>
                <a:spcPts val="1200"/>
              </a:spcAft>
            </a:pPr>
            <a:r>
              <a:rPr lang="cs-CZ" dirty="0">
                <a:latin typeface="Times New Roman" pitchFamily="18" charset="0"/>
                <a:cs typeface="Times New Roman" pitchFamily="18" charset="0"/>
              </a:rPr>
              <a:t>Zvýšení efektivnosti v řízení ČPK lze docílit rychlejší přeměnou zásob a pohledávek na peníze, a to buď zvýšením tržeb při dané výši těchto složek oběžného majetku, resp. snížením těchto aktiv pro dosažení daných tržeb, nebo v případě závazků posunem termínu vydání peněz, tj. prodloužením jejich doby obratu. Výsledkem je vyšší úroveň hotovosti, kterou má podnik k dispozici, a s kterou může volně disponovat.</a:t>
            </a:r>
          </a:p>
        </p:txBody>
      </p:sp>
      <p:pic>
        <p:nvPicPr>
          <p:cNvPr id="7" name="Obráze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43141" y="146615"/>
            <a:ext cx="936104" cy="730162"/>
          </a:xfrm>
          <a:prstGeom prst="rect">
            <a:avLst/>
          </a:prstGeom>
        </p:spPr>
      </p:pic>
    </p:spTree>
    <p:extLst>
      <p:ext uri="{BB962C8B-B14F-4D97-AF65-F5344CB8AC3E}">
        <p14:creationId xmlns:p14="http://schemas.microsoft.com/office/powerpoint/2010/main" val="1001465498"/>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2760</TotalTime>
  <Words>1729</Words>
  <Application>Microsoft Office PowerPoint</Application>
  <PresentationFormat>Předvádění na obrazovce (16:9)</PresentationFormat>
  <Paragraphs>264</Paragraphs>
  <Slides>37</Slides>
  <Notes>1</Notes>
  <HiddenSlides>0</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2</vt:i4>
      </vt:variant>
      <vt:variant>
        <vt:lpstr>Nadpisy snímků</vt:lpstr>
      </vt:variant>
      <vt:variant>
        <vt:i4>37</vt:i4>
      </vt:variant>
    </vt:vector>
  </HeadingPairs>
  <TitlesOfParts>
    <vt:vector size="44" baseType="lpstr">
      <vt:lpstr>Arial</vt:lpstr>
      <vt:lpstr>Calibri</vt:lpstr>
      <vt:lpstr>Times New Roman</vt:lpstr>
      <vt:lpstr>Wingdings</vt:lpstr>
      <vt:lpstr>SLU</vt:lpstr>
      <vt:lpstr>Dokument</vt:lpstr>
      <vt:lpstr>Document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ryl0001</cp:lastModifiedBy>
  <cp:revision>174</cp:revision>
  <cp:lastPrinted>2018-03-27T09:30:31Z</cp:lastPrinted>
  <dcterms:created xsi:type="dcterms:W3CDTF">2016-07-06T15:42:34Z</dcterms:created>
  <dcterms:modified xsi:type="dcterms:W3CDTF">2021-05-21T07:57:28Z</dcterms:modified>
</cp:coreProperties>
</file>