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5"/>
  </p:notesMasterIdLst>
  <p:handoutMasterIdLst>
    <p:handoutMasterId r:id="rId56"/>
  </p:handoutMasterIdLst>
  <p:sldIdLst>
    <p:sldId id="259" r:id="rId2"/>
    <p:sldId id="323" r:id="rId3"/>
    <p:sldId id="325" r:id="rId4"/>
    <p:sldId id="334" r:id="rId5"/>
    <p:sldId id="333" r:id="rId6"/>
    <p:sldId id="335" r:id="rId7"/>
    <p:sldId id="331" r:id="rId8"/>
    <p:sldId id="332" r:id="rId9"/>
    <p:sldId id="336" r:id="rId10"/>
    <p:sldId id="337" r:id="rId11"/>
    <p:sldId id="338" r:id="rId12"/>
    <p:sldId id="339" r:id="rId13"/>
    <p:sldId id="340" r:id="rId14"/>
    <p:sldId id="341" r:id="rId15"/>
    <p:sldId id="344" r:id="rId16"/>
    <p:sldId id="347" r:id="rId17"/>
    <p:sldId id="348" r:id="rId18"/>
    <p:sldId id="349" r:id="rId19"/>
    <p:sldId id="350" r:id="rId20"/>
    <p:sldId id="351" r:id="rId21"/>
    <p:sldId id="352" r:id="rId22"/>
    <p:sldId id="353" r:id="rId23"/>
    <p:sldId id="354" r:id="rId24"/>
    <p:sldId id="355" r:id="rId25"/>
    <p:sldId id="356" r:id="rId26"/>
    <p:sldId id="357" r:id="rId27"/>
    <p:sldId id="358" r:id="rId28"/>
    <p:sldId id="359" r:id="rId29"/>
    <p:sldId id="360" r:id="rId30"/>
    <p:sldId id="361" r:id="rId31"/>
    <p:sldId id="363" r:id="rId32"/>
    <p:sldId id="364" r:id="rId33"/>
    <p:sldId id="365" r:id="rId34"/>
    <p:sldId id="366" r:id="rId35"/>
    <p:sldId id="376" r:id="rId36"/>
    <p:sldId id="375" r:id="rId37"/>
    <p:sldId id="372" r:id="rId38"/>
    <p:sldId id="373" r:id="rId39"/>
    <p:sldId id="374" r:id="rId40"/>
    <p:sldId id="367" r:id="rId41"/>
    <p:sldId id="369" r:id="rId42"/>
    <p:sldId id="370" r:id="rId43"/>
    <p:sldId id="371" r:id="rId44"/>
    <p:sldId id="330" r:id="rId45"/>
    <p:sldId id="319" r:id="rId46"/>
    <p:sldId id="320" r:id="rId47"/>
    <p:sldId id="321" r:id="rId48"/>
    <p:sldId id="281" r:id="rId49"/>
    <p:sldId id="326" r:id="rId50"/>
    <p:sldId id="327" r:id="rId51"/>
    <p:sldId id="328" r:id="rId52"/>
    <p:sldId id="329" r:id="rId53"/>
    <p:sldId id="324" r:id="rId54"/>
  </p:sldIdLst>
  <p:sldSz cx="9144000" cy="5143500" type="screen16x9"/>
  <p:notesSz cx="6669088" cy="9928225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307871"/>
    <a:srgbClr val="981E3A"/>
    <a:srgbClr val="9F2B2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0" d="100"/>
          <a:sy n="120" d="100"/>
        </p:scale>
        <p:origin x="298" y="7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handoutMaster" Target="handoutMasters/handoutMaster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8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25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778250" y="0"/>
            <a:ext cx="288925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D02380B-21E6-42DC-B295-C4BE1E7C5FC5}" type="datetimeFigureOut">
              <a:rPr lang="cs-CZ" smtClean="0"/>
              <a:t>21.05.2021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88925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778250" y="9429750"/>
            <a:ext cx="288925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BDD0422-55D6-4FA3-B1BF-B946344CAAD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9802950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938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777607" y="0"/>
            <a:ext cx="2889938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097986-0C26-47DE-8982-7AD2B6842259}" type="datetimeFigureOut">
              <a:rPr lang="cs-CZ" smtClean="0"/>
              <a:t>21.05.2021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26988" y="744538"/>
            <a:ext cx="6615112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66909" y="4715907"/>
            <a:ext cx="5335270" cy="446770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889938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777607" y="9430091"/>
            <a:ext cx="2889938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D4000A-37E1-4D72-B31A-77993FD77D4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974456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ulní stra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128808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ist - obec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Obrázek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5996" y="226939"/>
            <a:ext cx="956040" cy="745712"/>
          </a:xfrm>
          <a:prstGeom prst="rect">
            <a:avLst/>
          </a:prstGeom>
        </p:spPr>
      </p:pic>
      <p:sp>
        <p:nvSpPr>
          <p:cNvPr id="7" name="Nadpis 1"/>
          <p:cNvSpPr>
            <a:spLocks noGrp="1"/>
          </p:cNvSpPr>
          <p:nvPr>
            <p:ph type="title"/>
          </p:nvPr>
        </p:nvSpPr>
        <p:spPr>
          <a:xfrm>
            <a:off x="251520" y="195486"/>
            <a:ext cx="4536504" cy="507703"/>
          </a:xfrm>
          <a:prstGeom prst="rect">
            <a:avLst/>
          </a:prstGeom>
          <a:noFill/>
          <a:ln>
            <a:noFill/>
          </a:ln>
        </p:spPr>
        <p:txBody>
          <a:bodyPr anchor="t">
            <a:noAutofit/>
          </a:bodyPr>
          <a:lstStyle>
            <a:lvl1pPr algn="l">
              <a:defRPr sz="2400"/>
            </a:lvl1pPr>
          </a:lstStyle>
          <a:p>
            <a:pPr algn="l"/>
            <a:r>
              <a:rPr lang="cs-CZ" sz="2400" dirty="0">
                <a:solidFill>
                  <a:srgbClr val="981E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Název listu</a:t>
            </a:r>
          </a:p>
        </p:txBody>
      </p:sp>
      <p:cxnSp>
        <p:nvCxnSpPr>
          <p:cNvPr id="9" name="Přímá spojnice 8"/>
          <p:cNvCxnSpPr/>
          <p:nvPr userDrawn="1"/>
        </p:nvCxnSpPr>
        <p:spPr>
          <a:xfrm>
            <a:off x="251520" y="699542"/>
            <a:ext cx="7416824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1" name="Přímá spojnice 10"/>
          <p:cNvCxnSpPr/>
          <p:nvPr userDrawn="1"/>
        </p:nvCxnSpPr>
        <p:spPr>
          <a:xfrm>
            <a:off x="251520" y="4731990"/>
            <a:ext cx="8660516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>
          <a:xfrm>
            <a:off x="236240" y="4731990"/>
            <a:ext cx="2895600" cy="273844"/>
          </a:xfrm>
          <a:prstGeom prst="rect">
            <a:avLst/>
          </a:prstGeom>
        </p:spPr>
        <p:txBody>
          <a:bodyPr/>
          <a:lstStyle>
            <a:lvl1pPr algn="l">
              <a:defRPr sz="800">
                <a:solidFill>
                  <a:srgbClr val="307871"/>
                </a:solidFill>
              </a:defRPr>
            </a:lvl1pPr>
          </a:lstStyle>
          <a:p>
            <a:r>
              <a:rPr lang="cs-CZ" altLang="cs-CZ">
                <a:cs typeface="Times New Roman" panose="02020603050405020304" pitchFamily="18" charset="0"/>
              </a:rPr>
              <a:t>Prostor pro doplňující informace, poznámky</a:t>
            </a:r>
            <a:endParaRPr lang="cs-CZ" altLang="cs-CZ" dirty="0">
              <a:cs typeface="Times New Roman" panose="02020603050405020304" pitchFamily="18" charset="0"/>
            </a:endParaRPr>
          </a:p>
        </p:txBody>
      </p:sp>
      <p:sp>
        <p:nvSpPr>
          <p:cNvPr id="20" name="Zástupný symbol pro číslo snímku 19"/>
          <p:cNvSpPr>
            <a:spLocks noGrp="1"/>
          </p:cNvSpPr>
          <p:nvPr>
            <p:ph type="sldNum" sz="quarter" idx="12"/>
          </p:nvPr>
        </p:nvSpPr>
        <p:spPr>
          <a:xfrm>
            <a:off x="7812360" y="4731990"/>
            <a:ext cx="1080120" cy="273844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560808B9-4D1F-4069-9EB9-CD8802008F4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906028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ázdný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168204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  <a:prstGeom prst="rect">
            <a:avLst/>
          </a:prstGeom>
        </p:spPr>
        <p:txBody>
          <a:bodyPr lIns="68580" tIns="34290" rIns="68580" bIns="34290" anchor="b"/>
          <a:lstStyle>
            <a:lvl1pPr algn="ctr">
              <a:defRPr sz="45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  <a:prstGeom prst="rect">
            <a:avLst/>
          </a:prstGeom>
        </p:spPr>
        <p:txBody>
          <a:bodyPr lIns="68580" tIns="34290" rIns="68580" bIns="34290"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40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lIns="68580" tIns="34290" rIns="68580" bIns="34290"/>
          <a:lstStyle/>
          <a:p>
            <a:fld id="{F066A928-83BD-4B3B-AB3B-789638C2D817}" type="datetime1">
              <a:rPr lang="cs-CZ" smtClean="0"/>
              <a:t>21.05.2021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lIns="68580" tIns="34290" rIns="68580" bIns="34290"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lIns="68580" tIns="34290" rIns="68580" bIns="34290"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234032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388454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3" r:id="rId4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7.emf"/><Relationship Id="rId4" Type="http://schemas.openxmlformats.org/officeDocument/2006/relationships/image" Target="../media/image6.em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em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em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em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16.emf"/><Relationship Id="rId5" Type="http://schemas.openxmlformats.org/officeDocument/2006/relationships/image" Target="../media/image15.emf"/><Relationship Id="rId4" Type="http://schemas.openxmlformats.org/officeDocument/2006/relationships/image" Target="../media/image14.emf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em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18.emf"/><Relationship Id="rId4" Type="http://schemas.openxmlformats.org/officeDocument/2006/relationships/oleObject" Target="../embeddings/oleObject1.bin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em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6" name="Obdélník 5"/>
          <p:cNvSpPr/>
          <p:nvPr/>
        </p:nvSpPr>
        <p:spPr>
          <a:xfrm>
            <a:off x="467544" y="1059582"/>
            <a:ext cx="7344816" cy="363530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en-GB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9" name="Nadpis 1"/>
          <p:cNvSpPr txBox="1">
            <a:spLocks/>
          </p:cNvSpPr>
          <p:nvPr/>
        </p:nvSpPr>
        <p:spPr>
          <a:xfrm>
            <a:off x="899592" y="1548292"/>
            <a:ext cx="6480720" cy="2607634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vert="horz" lIns="68580" tIns="34290" rIns="68580" bIns="34290" rtlCol="0" anchor="t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cs-CZ" sz="3000" b="1" dirty="0">
              <a:solidFill>
                <a:schemeClr val="bg1"/>
              </a:solidFill>
            </a:endParaRPr>
          </a:p>
          <a:p>
            <a:pPr algn="l"/>
            <a:endParaRPr lang="cs-CZ" sz="3000" b="1" dirty="0">
              <a:solidFill>
                <a:schemeClr val="bg1"/>
              </a:solidFill>
            </a:endParaRPr>
          </a:p>
          <a:p>
            <a:pPr>
              <a:defRPr/>
            </a:pPr>
            <a:r>
              <a:rPr lang="cs-CZ" sz="32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Financování podniku, EVA, finanční cíle</a:t>
            </a:r>
            <a:endParaRPr lang="cs-CZ" sz="2400" i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endParaRPr lang="cs-CZ" sz="24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97632" y="2232670"/>
            <a:ext cx="3627756" cy="2163263"/>
          </a:xfrm>
          <a:prstGeom prst="rect">
            <a:avLst/>
          </a:prstGeom>
        </p:spPr>
        <p:txBody>
          <a:bodyPr vert="horz" lIns="68580" tIns="34290" rIns="68580" bIns="3429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800" b="1" i="1" dirty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en-GB" sz="9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  <p:pic>
        <p:nvPicPr>
          <p:cNvPr id="12" name="Obrázek 1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05587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1256045" y="432392"/>
            <a:ext cx="5532605" cy="438582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400" b="1" i="1" dirty="0">
                <a:latin typeface="Times New Roman" pitchFamily="18" charset="0"/>
                <a:cs typeface="Times New Roman" pitchFamily="18" charset="0"/>
              </a:rPr>
              <a:t>Působení faktoru času ve finančním řízení</a:t>
            </a:r>
            <a:endParaRPr lang="en-GB" sz="2100" b="1" kern="0" dirty="0">
              <a:solidFill>
                <a:sysClr val="windowText" lastClr="000000"/>
              </a:solidFill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693143" y="1131590"/>
            <a:ext cx="7755617" cy="1060355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lIns="68580" tIns="34290" rIns="68580" bIns="34290" rtlCol="0">
            <a:spAutoFit/>
          </a:bodyPr>
          <a:lstStyle/>
          <a:p>
            <a:pPr>
              <a:lnSpc>
                <a:spcPct val="110000"/>
              </a:lnSpc>
              <a:spcBef>
                <a:spcPts val="1200"/>
              </a:spcBef>
              <a:spcAft>
                <a:spcPts val="1200"/>
              </a:spcAft>
              <a:tabLst>
                <a:tab pos="2686050" algn="l"/>
                <a:tab pos="5200650" algn="l"/>
                <a:tab pos="6191250" algn="l"/>
                <a:tab pos="8610600" algn="r"/>
              </a:tabLst>
            </a:pPr>
            <a:r>
              <a:rPr lang="cs-CZ" sz="2000" b="1" u="sng" dirty="0">
                <a:solidFill>
                  <a:srgbClr val="FF9900"/>
                </a:solidFill>
                <a:latin typeface="Times New Roman" pitchFamily="18" charset="0"/>
                <a:cs typeface="Times New Roman" pitchFamily="18" charset="0"/>
              </a:rPr>
              <a:t>Faktor času</a:t>
            </a:r>
            <a:r>
              <a:rPr lang="cs-CZ" sz="2000" b="1" dirty="0">
                <a:solidFill>
                  <a:srgbClr val="FF9900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cs-CZ" sz="2000" b="1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nesoulad mezi přijetím rozhodnutí a  dopadem přijatého rozhodnutí na ekonomiku podniku.  (dnešní rozhodnutí ovlivňuje budoucí tok peněz).  Jde zejména o investiční rozhodování.</a:t>
            </a: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140984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1256045" y="432392"/>
            <a:ext cx="5532605" cy="438582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400" b="1" i="1" dirty="0">
                <a:latin typeface="Times New Roman" pitchFamily="18" charset="0"/>
                <a:cs typeface="Times New Roman" pitchFamily="18" charset="0"/>
              </a:rPr>
              <a:t>Působení faktoru času ve finančním řízení</a:t>
            </a:r>
            <a:endParaRPr lang="en-GB" sz="2100" b="1" kern="0" dirty="0">
              <a:solidFill>
                <a:sysClr val="windowText" lastClr="000000"/>
              </a:solidFill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693143" y="1131590"/>
            <a:ext cx="7755617" cy="992579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lIns="68580" tIns="34290" rIns="68580" bIns="34290" rtlCol="0">
            <a:spAutoFit/>
          </a:bodyPr>
          <a:lstStyle/>
          <a:p>
            <a:r>
              <a:rPr lang="cs-CZ" sz="2000" u="sng" dirty="0">
                <a:latin typeface="Times New Roman" pitchFamily="18" charset="0"/>
              </a:rPr>
              <a:t>Proces výpočtu hodnoty budoucích příjmů a výdajů je</a:t>
            </a:r>
            <a:r>
              <a:rPr lang="cs-CZ" sz="2000" dirty="0">
                <a:latin typeface="Times New Roman" pitchFamily="18" charset="0"/>
              </a:rPr>
              <a:t> opačným postupem vůči složenému úrokování, kdy jde naopak o stanovení budoucí hodnoty současných příjmů respektive výdajů (obecně jistiny).</a:t>
            </a: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662576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1256045" y="432392"/>
            <a:ext cx="5532605" cy="438582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400" b="1" i="1" dirty="0">
                <a:latin typeface="Times New Roman" pitchFamily="18" charset="0"/>
                <a:cs typeface="Times New Roman" pitchFamily="18" charset="0"/>
              </a:rPr>
              <a:t>Působení faktoru času ve finančním řízení</a:t>
            </a:r>
            <a:endParaRPr lang="en-GB" sz="2100" b="1" kern="0" dirty="0">
              <a:solidFill>
                <a:sysClr val="windowText" lastClr="000000"/>
              </a:solidFill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693143" y="1131590"/>
            <a:ext cx="7755617" cy="3454792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lIns="68580" tIns="34290" rIns="68580" bIns="34290" rtlCol="0">
            <a:spAutoFit/>
          </a:bodyPr>
          <a:lstStyle/>
          <a:p>
            <a:r>
              <a:rPr lang="cs-CZ" sz="2000" i="1" dirty="0">
                <a:latin typeface="Times New Roman" pitchFamily="18" charset="0"/>
              </a:rPr>
              <a:t>Platí obecně:</a:t>
            </a:r>
          </a:p>
          <a:p>
            <a:endParaRPr lang="cs-CZ" sz="2000" i="1" dirty="0">
              <a:latin typeface="Times New Roman" pitchFamily="18" charset="0"/>
            </a:endParaRPr>
          </a:p>
          <a:p>
            <a:endParaRPr lang="cs-CZ" sz="2000" i="1" dirty="0">
              <a:latin typeface="Times New Roman" pitchFamily="18" charset="0"/>
            </a:endParaRPr>
          </a:p>
          <a:p>
            <a:endParaRPr lang="cs-CZ" sz="2000" i="1" dirty="0">
              <a:latin typeface="Times New Roman" pitchFamily="18" charset="0"/>
            </a:endParaRPr>
          </a:p>
          <a:p>
            <a:r>
              <a:rPr lang="cs-CZ" sz="2000" i="1" dirty="0">
                <a:latin typeface="Times New Roman" pitchFamily="18" charset="0"/>
              </a:rPr>
              <a:t>kde:</a:t>
            </a:r>
            <a:br>
              <a:rPr lang="cs-CZ" sz="2000" i="1" dirty="0">
                <a:latin typeface="Times New Roman" pitchFamily="18" charset="0"/>
              </a:rPr>
            </a:br>
            <a:r>
              <a:rPr lang="cs-CZ" sz="2000" i="1" dirty="0">
                <a:latin typeface="Times New Roman" pitchFamily="18" charset="0"/>
              </a:rPr>
              <a:t>	</a:t>
            </a:r>
            <a:r>
              <a:rPr lang="cs-CZ" sz="2000" i="1" dirty="0" err="1">
                <a:latin typeface="Times New Roman" pitchFamily="18" charset="0"/>
              </a:rPr>
              <a:t>Jn</a:t>
            </a:r>
            <a:r>
              <a:rPr lang="cs-CZ" sz="2000" i="1" dirty="0">
                <a:latin typeface="Times New Roman" pitchFamily="18" charset="0"/>
              </a:rPr>
              <a:t>		budoucí hodnota peněz v roce n</a:t>
            </a:r>
            <a:br>
              <a:rPr lang="cs-CZ" sz="2000" i="1" dirty="0">
                <a:latin typeface="Times New Roman" pitchFamily="18" charset="0"/>
              </a:rPr>
            </a:br>
            <a:r>
              <a:rPr lang="cs-CZ" sz="2000" i="1" dirty="0">
                <a:latin typeface="Times New Roman" pitchFamily="18" charset="0"/>
              </a:rPr>
              <a:t>	J</a:t>
            </a:r>
            <a:r>
              <a:rPr lang="cs-CZ" sz="1200" i="1" dirty="0">
                <a:latin typeface="Times New Roman" pitchFamily="18" charset="0"/>
              </a:rPr>
              <a:t>0</a:t>
            </a:r>
            <a:r>
              <a:rPr lang="cs-CZ" sz="2000" i="1" dirty="0">
                <a:latin typeface="Times New Roman" pitchFamily="18" charset="0"/>
              </a:rPr>
              <a:t>		uložená jistina</a:t>
            </a:r>
            <a:br>
              <a:rPr lang="cs-CZ" sz="2000" i="1" dirty="0">
                <a:latin typeface="Times New Roman" pitchFamily="18" charset="0"/>
              </a:rPr>
            </a:br>
            <a:r>
              <a:rPr lang="cs-CZ" sz="2000" i="1" dirty="0">
                <a:latin typeface="Times New Roman" pitchFamily="18" charset="0"/>
              </a:rPr>
              <a:t>	ú		úroková sazba v % p. a.</a:t>
            </a:r>
            <a:br>
              <a:rPr lang="cs-CZ" sz="2000" i="1" dirty="0">
                <a:latin typeface="Times New Roman" pitchFamily="18" charset="0"/>
              </a:rPr>
            </a:br>
            <a:r>
              <a:rPr lang="cs-CZ" sz="2000" i="1" dirty="0">
                <a:latin typeface="Times New Roman" pitchFamily="18" charset="0"/>
              </a:rPr>
              <a:t>	n		počet let, na které je částka uložena</a:t>
            </a:r>
            <a:br>
              <a:rPr lang="cs-CZ" sz="2000" i="1" dirty="0">
                <a:latin typeface="Times New Roman" pitchFamily="18" charset="0"/>
              </a:rPr>
            </a:br>
            <a:r>
              <a:rPr lang="cs-CZ" sz="2000" i="1" dirty="0">
                <a:latin typeface="Times New Roman" pitchFamily="18" charset="0"/>
              </a:rPr>
              <a:t/>
            </a:r>
            <a:br>
              <a:rPr lang="cs-CZ" sz="2000" i="1" dirty="0">
                <a:latin typeface="Times New Roman" pitchFamily="18" charset="0"/>
              </a:rPr>
            </a:br>
            <a:endParaRPr lang="cs-CZ" sz="2000" dirty="0">
              <a:latin typeface="Times New Roman" pitchFamily="18" charset="0"/>
            </a:endParaRP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  <p:pic>
        <p:nvPicPr>
          <p:cNvPr id="3" name="Obrázek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91680" y="1563638"/>
            <a:ext cx="3024336" cy="8640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307352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1256045" y="432392"/>
            <a:ext cx="5532605" cy="438582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400" b="1" i="1" dirty="0">
                <a:latin typeface="Times New Roman" pitchFamily="18" charset="0"/>
                <a:cs typeface="Times New Roman" pitchFamily="18" charset="0"/>
              </a:rPr>
              <a:t>Působení faktoru času ve finančním řízení</a:t>
            </a:r>
            <a:endParaRPr lang="en-GB" sz="2100" b="1" kern="0" dirty="0">
              <a:solidFill>
                <a:sysClr val="windowText" lastClr="000000"/>
              </a:solidFill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539552" y="870974"/>
            <a:ext cx="7755617" cy="4178067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lIns="68580" tIns="34290" rIns="68580" bIns="34290" rtlCol="0">
            <a:spAutoFit/>
          </a:bodyPr>
          <a:lstStyle/>
          <a:p>
            <a:pPr marL="342900" indent="-342900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Clr>
                <a:srgbClr val="FFFF00"/>
              </a:buClr>
              <a:buFont typeface="Wingdings" pitchFamily="2" charset="2"/>
              <a:buNone/>
              <a:defRPr/>
            </a:pPr>
            <a:r>
              <a:rPr lang="cs-CZ" sz="2000" dirty="0"/>
              <a:t>V jednotlivých létech dosahuje </a:t>
            </a:r>
            <a:r>
              <a:rPr lang="cs-CZ" sz="2000" dirty="0" err="1"/>
              <a:t>Jn</a:t>
            </a:r>
            <a:r>
              <a:rPr lang="cs-CZ" sz="2000" dirty="0"/>
              <a:t> následující hodnoty:</a:t>
            </a:r>
            <a:r>
              <a:rPr lang="cs-CZ" sz="2000" i="1" dirty="0"/>
              <a:t/>
            </a:r>
            <a:br>
              <a:rPr lang="cs-CZ" sz="2000" i="1" dirty="0"/>
            </a:br>
            <a:r>
              <a:rPr lang="cs-CZ" sz="2000" i="1" dirty="0">
                <a:latin typeface="Times New Roman" pitchFamily="18" charset="0"/>
              </a:rPr>
              <a:t>	po 1. roce:	</a:t>
            </a:r>
            <a:r>
              <a:rPr lang="cs-CZ" sz="2400" dirty="0"/>
              <a:t> </a:t>
            </a:r>
          </a:p>
          <a:p>
            <a:pPr marL="342900" indent="-342900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Clr>
                <a:srgbClr val="FFFF00"/>
              </a:buClr>
              <a:buFont typeface="Wingdings" pitchFamily="2" charset="2"/>
              <a:buNone/>
              <a:defRPr/>
            </a:pPr>
            <a:r>
              <a:rPr lang="cs-CZ" sz="2850" dirty="0"/>
              <a:t>				</a:t>
            </a:r>
          </a:p>
          <a:p>
            <a:pPr marL="342900" indent="-342900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Clr>
                <a:srgbClr val="FFFF00"/>
              </a:buClr>
              <a:buFont typeface="Wingdings" pitchFamily="2" charset="2"/>
              <a:buNone/>
              <a:defRPr/>
            </a:pPr>
            <a:r>
              <a:rPr lang="cs-CZ" sz="2000" i="1" dirty="0">
                <a:latin typeface="Times New Roman" pitchFamily="18" charset="0"/>
              </a:rPr>
              <a:t>		po 2. roce: </a:t>
            </a:r>
          </a:p>
          <a:p>
            <a:pPr marL="342900" indent="-342900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Clr>
                <a:srgbClr val="FFFF00"/>
              </a:buClr>
              <a:buFont typeface="Wingdings" pitchFamily="2" charset="2"/>
              <a:buNone/>
              <a:defRPr/>
            </a:pPr>
            <a:r>
              <a:rPr lang="cs-CZ" sz="2000" i="1" dirty="0">
                <a:latin typeface="Times New Roman" pitchFamily="18" charset="0"/>
              </a:rPr>
              <a:t>				</a:t>
            </a:r>
          </a:p>
          <a:p>
            <a:pPr marL="342900" indent="-342900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Clr>
                <a:srgbClr val="FFFF00"/>
              </a:buClr>
              <a:buFont typeface="Wingdings" pitchFamily="2" charset="2"/>
              <a:buNone/>
              <a:defRPr/>
            </a:pPr>
            <a:r>
              <a:rPr lang="cs-CZ" sz="2000" dirty="0">
                <a:latin typeface="Times New Roman" pitchFamily="18" charset="0"/>
              </a:rPr>
              <a:t>		</a:t>
            </a:r>
            <a:r>
              <a:rPr lang="cs-CZ" sz="2000" i="1" dirty="0">
                <a:latin typeface="Times New Roman" pitchFamily="18" charset="0"/>
              </a:rPr>
              <a:t>po 5. roce: </a:t>
            </a:r>
          </a:p>
          <a:p>
            <a:pPr marL="342900" indent="-342900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Clr>
                <a:srgbClr val="FFFF00"/>
              </a:buClr>
              <a:buFont typeface="Wingdings" pitchFamily="2" charset="2"/>
              <a:buNone/>
              <a:defRPr/>
            </a:pPr>
            <a:r>
              <a:rPr lang="cs-CZ" sz="2000" dirty="0">
                <a:solidFill>
                  <a:schemeClr val="bg2"/>
                </a:solidFill>
                <a:latin typeface="Times New Roman" pitchFamily="18" charset="0"/>
              </a:rPr>
              <a:t>	</a:t>
            </a:r>
          </a:p>
          <a:p>
            <a:pPr marL="342900" indent="-342900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Clr>
                <a:srgbClr val="FFFF00"/>
              </a:buClr>
              <a:buFont typeface="Wingdings" pitchFamily="2" charset="2"/>
              <a:buNone/>
              <a:defRPr/>
            </a:pPr>
            <a:r>
              <a:rPr lang="cs-CZ" sz="2000" dirty="0">
                <a:solidFill>
                  <a:schemeClr val="bg2"/>
                </a:solidFill>
                <a:latin typeface="Times New Roman" pitchFamily="18" charset="0"/>
              </a:rPr>
              <a:t>			 	</a:t>
            </a: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  <p:pic>
        <p:nvPicPr>
          <p:cNvPr id="6" name="Obrázek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55776" y="1722650"/>
            <a:ext cx="5132804" cy="756662"/>
          </a:xfrm>
          <a:prstGeom prst="rect">
            <a:avLst/>
          </a:prstGeom>
        </p:spPr>
      </p:pic>
      <p:pic>
        <p:nvPicPr>
          <p:cNvPr id="8" name="Obrázek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554322" y="2924740"/>
            <a:ext cx="5134258" cy="709424"/>
          </a:xfrm>
          <a:prstGeom prst="rect">
            <a:avLst/>
          </a:prstGeom>
        </p:spPr>
      </p:pic>
      <p:pic>
        <p:nvPicPr>
          <p:cNvPr id="9" name="Obrázek 8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554322" y="4079592"/>
            <a:ext cx="5134258" cy="7467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586165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1256045" y="432392"/>
            <a:ext cx="5532605" cy="438582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400" b="1" i="1" dirty="0">
                <a:latin typeface="Times New Roman" pitchFamily="18" charset="0"/>
                <a:cs typeface="Times New Roman" pitchFamily="18" charset="0"/>
              </a:rPr>
              <a:t>Působení faktoru času ve finančním řízení</a:t>
            </a:r>
            <a:endParaRPr lang="en-GB" sz="2100" b="1" kern="0" dirty="0">
              <a:solidFill>
                <a:sysClr val="windowText" lastClr="000000"/>
              </a:solidFill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693143" y="1131590"/>
            <a:ext cx="7755617" cy="2223686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lIns="68580" tIns="34290" rIns="68580" bIns="34290" rtlCol="0">
            <a:spAutoFit/>
          </a:bodyPr>
          <a:lstStyle/>
          <a:p>
            <a:r>
              <a:rPr lang="cs-CZ" sz="2000" dirty="0">
                <a:latin typeface="Times New Roman" pitchFamily="18" charset="0"/>
              </a:rPr>
              <a:t>Za pět let očekáváme příjem v rámci investičního projektu ve výši 200 000 Kč. </a:t>
            </a:r>
          </a:p>
          <a:p>
            <a:r>
              <a:rPr lang="cs-CZ" sz="2000" i="1" u="sng" dirty="0">
                <a:latin typeface="Times New Roman" pitchFamily="18" charset="0"/>
              </a:rPr>
              <a:t>Jaká finanční hodnota ve výchozím roce odpovídá částce 200 000 Kč, kterou např. v podobě peněžního příjmu obdržíme za pět let?</a:t>
            </a:r>
            <a:br>
              <a:rPr lang="cs-CZ" sz="2000" i="1" u="sng" dirty="0">
                <a:latin typeface="Times New Roman" pitchFamily="18" charset="0"/>
              </a:rPr>
            </a:br>
            <a:r>
              <a:rPr lang="cs-CZ" sz="2000" i="1" u="sng" dirty="0">
                <a:latin typeface="Times New Roman" pitchFamily="18" charset="0"/>
              </a:rPr>
              <a:t>Platí:</a:t>
            </a:r>
          </a:p>
          <a:p>
            <a:endParaRPr lang="cs-CZ" sz="2000" i="1" u="sng" dirty="0">
              <a:latin typeface="Times New Roman" pitchFamily="18" charset="0"/>
            </a:endParaRPr>
          </a:p>
          <a:p>
            <a:endParaRPr lang="cs-CZ" sz="2000" i="1" u="sng" dirty="0">
              <a:latin typeface="Times New Roman" pitchFamily="18" charset="0"/>
            </a:endParaRP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  <p:pic>
        <p:nvPicPr>
          <p:cNvPr id="3" name="Obrázek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88544" y="2643758"/>
            <a:ext cx="4964814" cy="531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7927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504791" y="432392"/>
            <a:ext cx="3035125" cy="746358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400" b="1" i="1" dirty="0">
                <a:latin typeface="Times New Roman" pitchFamily="18" charset="0"/>
                <a:cs typeface="Times New Roman" pitchFamily="18" charset="0"/>
              </a:rPr>
              <a:t>Konzervativní inovátor</a:t>
            </a:r>
          </a:p>
          <a:p>
            <a:pPr algn="ctr" defTabSz="685800">
              <a:defRPr/>
            </a:pPr>
            <a:r>
              <a:rPr lang="cs-CZ" sz="20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autor: Peter F. </a:t>
            </a:r>
            <a:r>
              <a:rPr lang="cs-CZ" sz="2000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Drucker</a:t>
            </a:r>
            <a:endParaRPr lang="en-GB" sz="2100" b="1" kern="0" dirty="0">
              <a:solidFill>
                <a:sysClr val="windowText" lastClr="000000"/>
              </a:solidFill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693143" y="1131590"/>
            <a:ext cx="7755617" cy="1398909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lIns="68580" tIns="34290" rIns="68580" bIns="34290" rtlCol="0">
            <a:spAutoFit/>
          </a:bodyPr>
          <a:lstStyle/>
          <a:p>
            <a:pPr defTabSz="912813">
              <a:lnSpc>
                <a:spcPct val="110000"/>
              </a:lnSpc>
              <a:defRPr/>
            </a:pPr>
            <a:endParaRPr lang="cs-CZ" sz="2000" dirty="0">
              <a:latin typeface="Times New Roman" pitchFamily="18" charset="0"/>
              <a:cs typeface="Times New Roman" pitchFamily="18" charset="0"/>
            </a:endParaRPr>
          </a:p>
          <a:p>
            <a:pPr defTabSz="912813">
              <a:lnSpc>
                <a:spcPct val="110000"/>
              </a:lnSpc>
              <a:defRPr/>
            </a:pPr>
            <a:r>
              <a:rPr lang="cs-CZ" sz="2000" b="1" i="1" dirty="0">
                <a:latin typeface="Times New Roman" pitchFamily="18" charset="0"/>
                <a:cs typeface="Times New Roman" pitchFamily="18" charset="0"/>
              </a:rPr>
              <a:t>Peter F. </a:t>
            </a:r>
            <a:r>
              <a:rPr lang="cs-CZ" sz="2000" b="1" i="1" dirty="0" err="1">
                <a:latin typeface="Times New Roman" pitchFamily="18" charset="0"/>
                <a:cs typeface="Times New Roman" pitchFamily="18" charset="0"/>
              </a:rPr>
              <a:t>Drucker</a:t>
            </a:r>
            <a:r>
              <a:rPr lang="cs-CZ" sz="2000" b="1" i="1" dirty="0">
                <a:latin typeface="Times New Roman" pitchFamily="18" charset="0"/>
                <a:cs typeface="Times New Roman" pitchFamily="18" charset="0"/>
              </a:rPr>
              <a:t>:</a:t>
            </a:r>
            <a:endParaRPr lang="cs-CZ" sz="2000" dirty="0">
              <a:latin typeface="Times New Roman" pitchFamily="18" charset="0"/>
              <a:cs typeface="Times New Roman" pitchFamily="18" charset="0"/>
            </a:endParaRPr>
          </a:p>
          <a:p>
            <a:pPr defTabSz="912813">
              <a:lnSpc>
                <a:spcPct val="110000"/>
              </a:lnSpc>
              <a:defRPr/>
            </a:pPr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Úspěšní inovátoři jsou konzervativní, to je nutnost. Nejsou „orientování na rizika“, jsou „orientování na příležitosti“</a:t>
            </a: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4585086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1187917" y="432392"/>
            <a:ext cx="5668861" cy="438582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400" b="1" i="1" dirty="0">
                <a:latin typeface="Times New Roman" pitchFamily="18" charset="0"/>
                <a:cs typeface="Times New Roman" pitchFamily="18" charset="0"/>
              </a:rPr>
              <a:t>Působení faktoru rizika ve finančním řízení</a:t>
            </a:r>
            <a:endParaRPr lang="en-GB" sz="2100" b="1" kern="0" dirty="0">
              <a:solidFill>
                <a:sysClr val="windowText" lastClr="000000"/>
              </a:solidFill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693143" y="1131590"/>
            <a:ext cx="7755617" cy="2839239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lIns="68580" tIns="34290" rIns="68580" bIns="34290" rtlCol="0">
            <a:spAutoFit/>
          </a:bodyPr>
          <a:lstStyle/>
          <a:p>
            <a:pPr marL="457200" indent="-457200">
              <a:buFont typeface="Wingdings" panose="05000000000000000000" pitchFamily="2" charset="2"/>
              <a:buChar char="q"/>
              <a:tabLst>
                <a:tab pos="2686050" algn="l"/>
                <a:tab pos="5200650" algn="l"/>
                <a:tab pos="6191250" algn="l"/>
                <a:tab pos="8610600" algn="r"/>
              </a:tabLst>
            </a:pPr>
            <a:r>
              <a:rPr lang="cs-CZ" sz="2000" i="1" dirty="0">
                <a:latin typeface="Times New Roman" pitchFamily="18" charset="0"/>
              </a:rPr>
              <a:t>realizační ceny nově nabízených výrobků, </a:t>
            </a:r>
          </a:p>
          <a:p>
            <a:pPr marL="457200" indent="-457200">
              <a:buFont typeface="Wingdings" panose="05000000000000000000" pitchFamily="2" charset="2"/>
              <a:buChar char="q"/>
              <a:tabLst>
                <a:tab pos="2686050" algn="l"/>
                <a:tab pos="5200650" algn="l"/>
                <a:tab pos="6191250" algn="l"/>
                <a:tab pos="8610600" algn="r"/>
              </a:tabLst>
            </a:pPr>
            <a:r>
              <a:rPr lang="cs-CZ" sz="2000" i="1" dirty="0">
                <a:latin typeface="Times New Roman" pitchFamily="18" charset="0"/>
              </a:rPr>
              <a:t>objemy prodejů výrobků, </a:t>
            </a:r>
          </a:p>
          <a:p>
            <a:pPr marL="457200" indent="-457200">
              <a:buFont typeface="Wingdings" panose="05000000000000000000" pitchFamily="2" charset="2"/>
              <a:buChar char="q"/>
              <a:tabLst>
                <a:tab pos="2686050" algn="l"/>
                <a:tab pos="5200650" algn="l"/>
                <a:tab pos="6191250" algn="l"/>
                <a:tab pos="8610600" algn="r"/>
              </a:tabLst>
            </a:pPr>
            <a:r>
              <a:rPr lang="cs-CZ" sz="2000" i="1" dirty="0">
                <a:latin typeface="Times New Roman" pitchFamily="18" charset="0"/>
              </a:rPr>
              <a:t>materiálová a</a:t>
            </a:r>
            <a:r>
              <a:rPr lang="cs-CZ" sz="2000" dirty="0">
                <a:latin typeface="Times New Roman" pitchFamily="18" charset="0"/>
              </a:rPr>
              <a:t> </a:t>
            </a:r>
            <a:r>
              <a:rPr lang="cs-CZ" sz="2000" i="1" dirty="0">
                <a:latin typeface="Times New Roman" pitchFamily="18" charset="0"/>
              </a:rPr>
              <a:t>energetická náročnost produkce (obecně celková nákladovost produkce), </a:t>
            </a:r>
          </a:p>
          <a:p>
            <a:pPr marL="457200" indent="-457200">
              <a:buFont typeface="Wingdings" panose="05000000000000000000" pitchFamily="2" charset="2"/>
              <a:buChar char="q"/>
              <a:tabLst>
                <a:tab pos="2686050" algn="l"/>
                <a:tab pos="5200650" algn="l"/>
                <a:tab pos="6191250" algn="l"/>
                <a:tab pos="8610600" algn="r"/>
              </a:tabLst>
            </a:pPr>
            <a:r>
              <a:rPr lang="cs-CZ" sz="2000" i="1" dirty="0">
                <a:latin typeface="Times New Roman" pitchFamily="18" charset="0"/>
              </a:rPr>
              <a:t>vývoj cen vstupů včetně mzdového vývoje dané podnikatelské jednotky,</a:t>
            </a:r>
            <a:r>
              <a:rPr lang="cs-CZ" sz="2000" dirty="0">
                <a:latin typeface="Times New Roman" pitchFamily="18" charset="0"/>
              </a:rPr>
              <a:t> </a:t>
            </a:r>
          </a:p>
          <a:p>
            <a:pPr marL="457200" indent="-457200">
              <a:buFont typeface="Wingdings" panose="05000000000000000000" pitchFamily="2" charset="2"/>
              <a:buChar char="q"/>
              <a:tabLst>
                <a:tab pos="2686050" algn="l"/>
                <a:tab pos="5200650" algn="l"/>
                <a:tab pos="6191250" algn="l"/>
                <a:tab pos="8610600" algn="r"/>
              </a:tabLst>
            </a:pPr>
            <a:r>
              <a:rPr lang="cs-CZ" sz="2000" i="1" dirty="0">
                <a:latin typeface="Times New Roman" pitchFamily="18" charset="0"/>
              </a:rPr>
              <a:t>daňové a úrokové sazby,</a:t>
            </a:r>
          </a:p>
          <a:p>
            <a:pPr marL="457200" indent="-457200">
              <a:buFont typeface="Wingdings" panose="05000000000000000000" pitchFamily="2" charset="2"/>
              <a:buChar char="q"/>
              <a:tabLst>
                <a:tab pos="2686050" algn="l"/>
                <a:tab pos="5200650" algn="l"/>
                <a:tab pos="6191250" algn="l"/>
                <a:tab pos="8610600" algn="r"/>
              </a:tabLst>
            </a:pPr>
            <a:r>
              <a:rPr lang="cs-CZ" sz="2000" i="1" dirty="0">
                <a:latin typeface="Times New Roman" pitchFamily="18" charset="0"/>
              </a:rPr>
              <a:t> a celá řada dalších blíže nespecifikovaných faktorů.</a:t>
            </a:r>
            <a:endParaRPr lang="en-US" sz="2000" i="1" dirty="0"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2686050" algn="l"/>
                <a:tab pos="5200650" algn="l"/>
                <a:tab pos="6191250" algn="l"/>
                <a:tab pos="8610600" algn="r"/>
              </a:tabLst>
            </a:pPr>
            <a:r>
              <a:rPr lang="cs-CZ" sz="2000" dirty="0">
                <a:latin typeface="Times New Roman" pitchFamily="18" charset="0"/>
              </a:rPr>
              <a:t>	</a:t>
            </a:r>
            <a:endParaRPr lang="en-US" sz="2000" i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088817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1760196" y="432392"/>
            <a:ext cx="4524316" cy="438582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400" b="1" i="1" dirty="0">
                <a:latin typeface="Times New Roman" pitchFamily="18" charset="0"/>
                <a:cs typeface="Times New Roman" pitchFamily="18" charset="0"/>
              </a:rPr>
              <a:t>Pravidla pro finanční rozhodování</a:t>
            </a:r>
            <a:endParaRPr lang="en-GB" sz="2100" b="1" kern="0" dirty="0">
              <a:solidFill>
                <a:sysClr val="windowText" lastClr="000000"/>
              </a:solidFill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693143" y="1131590"/>
            <a:ext cx="7755617" cy="3147015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lIns="68580" tIns="34290" rIns="68580" bIns="34290" rtlCol="0">
            <a:spAutoFit/>
          </a:bodyPr>
          <a:lstStyle/>
          <a:p>
            <a:pPr marL="457200" indent="-457200">
              <a:buFont typeface="Calibri" pitchFamily="34" charset="0"/>
              <a:buAutoNum type="arabicPeriod"/>
            </a:pPr>
            <a:r>
              <a:rPr lang="cs-CZ" sz="2000" dirty="0">
                <a:latin typeface="Times New Roman" pitchFamily="18" charset="0"/>
              </a:rPr>
              <a:t>Přednost má větší výnos  před výnosem menším</a:t>
            </a:r>
          </a:p>
          <a:p>
            <a:pPr marL="457200" indent="-457200">
              <a:buFont typeface="Calibri" pitchFamily="34" charset="0"/>
              <a:buAutoNum type="arabicPeriod"/>
            </a:pPr>
            <a:r>
              <a:rPr lang="cs-CZ" sz="2000" dirty="0">
                <a:latin typeface="Times New Roman" pitchFamily="18" charset="0"/>
              </a:rPr>
              <a:t>Preferuje se vždy menší riziko před rizikem větším,</a:t>
            </a:r>
          </a:p>
          <a:p>
            <a:pPr marL="457200" indent="-457200">
              <a:buFont typeface="Calibri" pitchFamily="34" charset="0"/>
              <a:buAutoNum type="arabicPeriod"/>
            </a:pPr>
            <a:r>
              <a:rPr lang="cs-CZ" sz="2000" dirty="0">
                <a:latin typeface="Times New Roman" pitchFamily="18" charset="0"/>
              </a:rPr>
              <a:t>Za větší riziko se požaduje vyšší výnos,</a:t>
            </a:r>
          </a:p>
          <a:p>
            <a:pPr marL="457200" indent="-457200">
              <a:buFont typeface="Calibri" pitchFamily="34" charset="0"/>
              <a:buAutoNum type="arabicPeriod"/>
            </a:pPr>
            <a:r>
              <a:rPr lang="cs-CZ" sz="2000" dirty="0">
                <a:latin typeface="Times New Roman" pitchFamily="18" charset="0"/>
              </a:rPr>
              <a:t>Preferují se peníze obdržené dříve  před stejnou částkou peněz obdrženou později (působení faktoru času)</a:t>
            </a:r>
          </a:p>
          <a:p>
            <a:pPr marL="457200" indent="-457200">
              <a:buFont typeface="Calibri" pitchFamily="34" charset="0"/>
              <a:buAutoNum type="arabicPeriod"/>
            </a:pPr>
            <a:r>
              <a:rPr lang="cs-CZ" sz="2000" dirty="0">
                <a:latin typeface="Times New Roman" pitchFamily="18" charset="0"/>
              </a:rPr>
              <a:t>Motivací investování  do určité akce je očekávání většího výnosu, než by přineslo investování do jiné akce, ovšem s přihlédnutím k míře rizika,</a:t>
            </a:r>
          </a:p>
          <a:p>
            <a:pPr marL="457200" indent="-457200">
              <a:buFont typeface="Calibri" pitchFamily="34" charset="0"/>
              <a:buAutoNum type="arabicPeriod"/>
            </a:pPr>
            <a:r>
              <a:rPr lang="cs-CZ" sz="2000" dirty="0">
                <a:latin typeface="Times New Roman" pitchFamily="18" charset="0"/>
              </a:rPr>
              <a:t>Všeobecným kritériem finančního rozhodování je </a:t>
            </a:r>
            <a:r>
              <a:rPr lang="cs-CZ" sz="2000" b="1" u="sng" dirty="0">
                <a:latin typeface="Times New Roman" pitchFamily="18" charset="0"/>
              </a:rPr>
              <a:t>cash </a:t>
            </a:r>
            <a:r>
              <a:rPr lang="cs-CZ" sz="2000" b="1" u="sng" dirty="0" err="1">
                <a:latin typeface="Times New Roman" pitchFamily="18" charset="0"/>
              </a:rPr>
              <a:t>flow</a:t>
            </a:r>
            <a:r>
              <a:rPr lang="cs-CZ" sz="2000" b="1" u="sng" dirty="0">
                <a:latin typeface="Times New Roman" pitchFamily="18" charset="0"/>
              </a:rPr>
              <a:t> respektive zisk</a:t>
            </a: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124155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182596" y="432392"/>
            <a:ext cx="3679533" cy="438582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400" b="1" i="1" dirty="0">
                <a:latin typeface="Times New Roman" pitchFamily="18" charset="0"/>
                <a:cs typeface="Times New Roman" pitchFamily="18" charset="0"/>
              </a:rPr>
              <a:t>Druhy financování podniku</a:t>
            </a:r>
            <a:endParaRPr lang="en-GB" sz="2100" b="1" kern="0" dirty="0">
              <a:solidFill>
                <a:sysClr val="windowText" lastClr="000000"/>
              </a:solidFill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693143" y="1131590"/>
            <a:ext cx="7755617" cy="1300356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lIns="68580" tIns="34290" rIns="68580" bIns="34290" rtlCol="0">
            <a:spAutoFit/>
          </a:bodyPr>
          <a:lstStyle/>
          <a:p>
            <a:pPr>
              <a:tabLst>
                <a:tab pos="444500" algn="l"/>
              </a:tabLst>
            </a:pPr>
            <a:r>
              <a:rPr lang="cs-CZ" sz="2000" dirty="0">
                <a:latin typeface="Times New Roman" pitchFamily="18" charset="0"/>
              </a:rPr>
              <a:t>Existuje řada kritérií pro specifikaci jednotlivých druhů financování:</a:t>
            </a:r>
          </a:p>
          <a:p>
            <a:pPr marL="342900" indent="-342900">
              <a:buFont typeface="Arial" panose="020B0604020202020204" pitchFamily="34" charset="0"/>
              <a:buChar char="•"/>
              <a:tabLst>
                <a:tab pos="444500" algn="l"/>
              </a:tabLst>
            </a:pPr>
            <a:r>
              <a:rPr lang="cs-CZ" sz="2000" dirty="0">
                <a:latin typeface="Times New Roman" pitchFamily="18" charset="0"/>
              </a:rPr>
              <a:t>	podle pravidelnosti financování,</a:t>
            </a:r>
          </a:p>
          <a:p>
            <a:pPr marL="342900" indent="-342900">
              <a:buFont typeface="Arial" panose="020B0604020202020204" pitchFamily="34" charset="0"/>
              <a:buChar char="•"/>
              <a:tabLst>
                <a:tab pos="444500" algn="l"/>
              </a:tabLst>
            </a:pPr>
            <a:r>
              <a:rPr lang="cs-CZ" sz="2000" dirty="0">
                <a:latin typeface="Times New Roman" pitchFamily="18" charset="0"/>
              </a:rPr>
              <a:t>	podle původu finančních prostředků,</a:t>
            </a:r>
          </a:p>
          <a:p>
            <a:pPr marL="342900" indent="-342900">
              <a:buFont typeface="Arial" panose="020B0604020202020204" pitchFamily="34" charset="0"/>
              <a:buChar char="•"/>
              <a:tabLst>
                <a:tab pos="444500" algn="l"/>
              </a:tabLst>
            </a:pPr>
            <a:r>
              <a:rPr lang="cs-CZ" sz="2000" dirty="0">
                <a:latin typeface="Times New Roman" pitchFamily="18" charset="0"/>
              </a:rPr>
              <a:t>	podle doby, po kterou je kapitál k dispozici.</a:t>
            </a: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445457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1672047" y="432392"/>
            <a:ext cx="4700646" cy="438582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400" b="1" i="1" dirty="0">
                <a:latin typeface="Times New Roman" pitchFamily="18" charset="0"/>
                <a:cs typeface="Times New Roman" pitchFamily="18" charset="0"/>
              </a:rPr>
              <a:t>Kritérium pravidelnosti financování</a:t>
            </a:r>
            <a:endParaRPr lang="en-GB" sz="2100" b="1" kern="0" dirty="0">
              <a:solidFill>
                <a:sysClr val="windowText" lastClr="000000"/>
              </a:solidFill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693143" y="1131590"/>
            <a:ext cx="7755617" cy="1608133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lIns="68580" tIns="34290" rIns="68580" bIns="34290" rtlCol="0">
            <a:spAutoFit/>
          </a:bodyPr>
          <a:lstStyle/>
          <a:p>
            <a:pPr>
              <a:tabLst>
                <a:tab pos="530225" algn="l"/>
              </a:tabLst>
            </a:pPr>
            <a:r>
              <a:rPr lang="cs-CZ" sz="2000" b="1" u="sng" dirty="0">
                <a:latin typeface="Times New Roman" pitchFamily="18" charset="0"/>
              </a:rPr>
              <a:t>Financování běžné,</a:t>
            </a:r>
            <a:r>
              <a:rPr lang="cs-CZ" sz="2000" dirty="0">
                <a:latin typeface="Times New Roman" pitchFamily="18" charset="0"/>
              </a:rPr>
              <a:t> běžný provoz podnikatelského subjektu, nákup materiálu, energie, výplata platů a mezd, splácení závazků, aj.</a:t>
            </a:r>
          </a:p>
          <a:p>
            <a:pPr>
              <a:tabLst>
                <a:tab pos="530225" algn="l"/>
              </a:tabLst>
            </a:pPr>
            <a:r>
              <a:rPr lang="cs-CZ" sz="2000" b="1" u="sng" dirty="0">
                <a:latin typeface="Times New Roman" pitchFamily="18" charset="0"/>
              </a:rPr>
              <a:t>Financování mimořádné,</a:t>
            </a:r>
            <a:r>
              <a:rPr lang="cs-CZ" sz="2000" dirty="0">
                <a:latin typeface="Times New Roman" pitchFamily="18" charset="0"/>
              </a:rPr>
              <a:t> zakládání podniku, rozšiřování podniku respektive podnikatelských aktivit, </a:t>
            </a:r>
          </a:p>
          <a:p>
            <a:pPr>
              <a:tabLst>
                <a:tab pos="530225" algn="l"/>
              </a:tabLst>
            </a:pPr>
            <a:r>
              <a:rPr lang="cs-CZ" sz="2000" b="1" u="sng" dirty="0">
                <a:latin typeface="Times New Roman" pitchFamily="18" charset="0"/>
              </a:rPr>
              <a:t>Financování při slučování podniků, </a:t>
            </a:r>
            <a:r>
              <a:rPr lang="cs-CZ" sz="2000" dirty="0">
                <a:latin typeface="Times New Roman" pitchFamily="18" charset="0"/>
              </a:rPr>
              <a:t>financování při likvidaci podniku.</a:t>
            </a:r>
            <a:endParaRPr lang="cs-CZ" sz="2000" b="1" u="sng" dirty="0">
              <a:latin typeface="Times New Roman" pitchFamily="18" charset="0"/>
            </a:endParaRP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63593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454246" y="432392"/>
            <a:ext cx="3136116" cy="392415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100" b="1" kern="0" dirty="0">
                <a:solidFill>
                  <a:srgbClr val="307871"/>
                </a:solidFill>
                <a:latin typeface="Times New Roman"/>
                <a:ea typeface="+mj-ea"/>
                <a:cs typeface="+mj-cs"/>
              </a:rPr>
              <a:t>Cíl a struktura přednášky</a:t>
            </a:r>
            <a:endParaRPr lang="en-GB" sz="2100" b="1" kern="0" dirty="0">
              <a:solidFill>
                <a:sysClr val="windowText" lastClr="000000"/>
              </a:solidFill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87787" y="1148238"/>
            <a:ext cx="8796083" cy="228524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lIns="68580" tIns="34290" rIns="68580" bIns="34290" rtlCol="0">
            <a:spAutoFit/>
          </a:bodyPr>
          <a:lstStyle/>
          <a:p>
            <a:pPr marL="257175" indent="-257175" algn="just">
              <a:buFont typeface="Arial" panose="020B0604020202020204" pitchFamily="34" charset="0"/>
              <a:buChar char="•"/>
            </a:pPr>
            <a:endParaRPr lang="cs-CZ" sz="2400" dirty="0">
              <a:solidFill>
                <a:schemeClr val="accent3">
                  <a:lumMod val="50000"/>
                </a:schemeClr>
              </a:solidFill>
              <a:cs typeface="Arial" panose="020B0604020202020204" pitchFamily="34" charset="0"/>
            </a:endParaRPr>
          </a:p>
          <a:p>
            <a:pPr marL="257175" indent="-257175" algn="just">
              <a:buFont typeface="Arial" panose="020B0604020202020204" pitchFamily="34" charset="0"/>
              <a:buChar char="•"/>
            </a:pPr>
            <a:r>
              <a:rPr lang="cs-CZ" sz="2400">
                <a:solidFill>
                  <a:schemeClr val="accent3">
                    <a:lumMod val="50000"/>
                  </a:schemeClr>
                </a:solidFill>
                <a:cs typeface="Arial" panose="020B0604020202020204" pitchFamily="34" charset="0"/>
              </a:rPr>
              <a:t>Financování </a:t>
            </a:r>
            <a:r>
              <a:rPr lang="cs-CZ" sz="2400" smtClean="0">
                <a:solidFill>
                  <a:schemeClr val="accent3">
                    <a:lumMod val="50000"/>
                  </a:schemeClr>
                </a:solidFill>
                <a:cs typeface="Arial" panose="020B0604020202020204" pitchFamily="34" charset="0"/>
              </a:rPr>
              <a:t>podniku.</a:t>
            </a:r>
            <a:endParaRPr lang="cs-CZ" sz="2400" dirty="0">
              <a:solidFill>
                <a:schemeClr val="accent3">
                  <a:lumMod val="50000"/>
                </a:schemeClr>
              </a:solidFill>
              <a:cs typeface="Arial" panose="020B0604020202020204" pitchFamily="34" charset="0"/>
            </a:endParaRPr>
          </a:p>
          <a:p>
            <a:pPr marL="257175" indent="-257175" algn="just">
              <a:buFont typeface="Arial" panose="020B0604020202020204" pitchFamily="34" charset="0"/>
              <a:buChar char="•"/>
            </a:pPr>
            <a:r>
              <a:rPr lang="cs-CZ" sz="2400" dirty="0">
                <a:solidFill>
                  <a:schemeClr val="accent3">
                    <a:lumMod val="50000"/>
                  </a:schemeClr>
                </a:solidFill>
                <a:cs typeface="Arial" panose="020B0604020202020204" pitchFamily="34" charset="0"/>
              </a:rPr>
              <a:t>Model optimálních nákladů na kapitál a optimální kapitálové struktury.</a:t>
            </a:r>
          </a:p>
          <a:p>
            <a:pPr marL="257175" indent="-257175" algn="just">
              <a:buFont typeface="Arial" panose="020B0604020202020204" pitchFamily="34" charset="0"/>
              <a:buChar char="•"/>
            </a:pPr>
            <a:r>
              <a:rPr lang="cs-CZ" sz="2400" dirty="0">
                <a:solidFill>
                  <a:schemeClr val="accent3">
                    <a:lumMod val="50000"/>
                  </a:schemeClr>
                </a:solidFill>
                <a:cs typeface="Arial" panose="020B0604020202020204" pitchFamily="34" charset="0"/>
              </a:rPr>
              <a:t>EVA</a:t>
            </a:r>
          </a:p>
          <a:p>
            <a:pPr marL="257175" indent="-257175" algn="just">
              <a:buFont typeface="Arial" panose="020B0604020202020204" pitchFamily="34" charset="0"/>
              <a:buChar char="•"/>
            </a:pPr>
            <a:r>
              <a:rPr lang="cs-CZ" sz="2400" dirty="0">
                <a:solidFill>
                  <a:schemeClr val="accent3">
                    <a:lumMod val="50000"/>
                  </a:schemeClr>
                </a:solidFill>
                <a:cs typeface="Arial" panose="020B0604020202020204" pitchFamily="34" charset="0"/>
              </a:rPr>
              <a:t>Finanční cíle podniku</a:t>
            </a: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147293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1366679" y="432392"/>
            <a:ext cx="5311390" cy="438582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400" b="1" i="1" dirty="0">
                <a:latin typeface="Times New Roman" pitchFamily="18" charset="0"/>
                <a:cs typeface="Times New Roman" pitchFamily="18" charset="0"/>
              </a:rPr>
              <a:t>Kritérium původu finančních prostředků</a:t>
            </a:r>
            <a:endParaRPr lang="en-GB" sz="2100" b="1" kern="0" dirty="0">
              <a:solidFill>
                <a:sysClr val="windowText" lastClr="000000"/>
              </a:solidFill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693143" y="1131590"/>
            <a:ext cx="7755617" cy="1608133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lIns="68580" tIns="34290" rIns="68580" bIns="34290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  <a:tabLst>
                <a:tab pos="530225" algn="l"/>
              </a:tabLst>
            </a:pPr>
            <a:r>
              <a:rPr lang="cs-CZ" sz="2000" b="1" u="sng" dirty="0">
                <a:latin typeface="Times New Roman" pitchFamily="18" charset="0"/>
              </a:rPr>
              <a:t>financování vlastním kapitálem</a:t>
            </a:r>
            <a:r>
              <a:rPr lang="cs-CZ" sz="2000" dirty="0">
                <a:latin typeface="Times New Roman" pitchFamily="18" charset="0"/>
              </a:rPr>
              <a:t>, (emisí akcií, vklady 	majitelů),</a:t>
            </a:r>
          </a:p>
          <a:p>
            <a:pPr marL="342900" indent="-342900">
              <a:buFont typeface="Arial" panose="020B0604020202020204" pitchFamily="34" charset="0"/>
              <a:buChar char="•"/>
              <a:tabLst>
                <a:tab pos="530225" algn="l"/>
              </a:tabLst>
            </a:pPr>
            <a:r>
              <a:rPr lang="cs-CZ" sz="2000" b="1" u="sng" dirty="0">
                <a:latin typeface="Times New Roman" pitchFamily="18" charset="0"/>
              </a:rPr>
              <a:t>financování cizím kap</a:t>
            </a:r>
            <a:r>
              <a:rPr lang="cs-CZ" sz="2000" dirty="0">
                <a:latin typeface="Times New Roman" pitchFamily="18" charset="0"/>
              </a:rPr>
              <a:t>itálem (bankovní úvěr,  závazky  	dodavatelů,  zálohami odběratelů),</a:t>
            </a:r>
          </a:p>
          <a:p>
            <a:pPr marL="342900" indent="-342900">
              <a:buFont typeface="Arial" panose="020B0604020202020204" pitchFamily="34" charset="0"/>
              <a:buChar char="•"/>
              <a:tabLst>
                <a:tab pos="530225" algn="l"/>
              </a:tabLst>
            </a:pPr>
            <a:r>
              <a:rPr lang="cs-CZ" sz="2000" b="1" u="sng" dirty="0">
                <a:latin typeface="Times New Roman" pitchFamily="18" charset="0"/>
              </a:rPr>
              <a:t>samofinancování</a:t>
            </a:r>
            <a:r>
              <a:rPr lang="cs-CZ" sz="2000" dirty="0">
                <a:latin typeface="Times New Roman" pitchFamily="18" charset="0"/>
              </a:rPr>
              <a:t>, (financování ziskem, odpisy, snižování 	zásob, financování z rezerv)</a:t>
            </a: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604507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1702513" y="432392"/>
            <a:ext cx="4639732" cy="438582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400" b="1" i="1" dirty="0">
                <a:latin typeface="Times New Roman" pitchFamily="18" charset="0"/>
                <a:cs typeface="Times New Roman" pitchFamily="18" charset="0"/>
              </a:rPr>
              <a:t>Kritérium časové dispozice kapitálu</a:t>
            </a:r>
            <a:endParaRPr lang="en-GB" sz="2100" b="1" kern="0" dirty="0">
              <a:solidFill>
                <a:sysClr val="windowText" lastClr="000000"/>
              </a:solidFill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693143" y="1131590"/>
            <a:ext cx="7755617" cy="684803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lIns="68580" tIns="34290" rIns="68580" bIns="34290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  <a:tabLst>
                <a:tab pos="530225" algn="l"/>
              </a:tabLst>
            </a:pPr>
            <a:r>
              <a:rPr lang="cs-CZ" sz="2000" dirty="0">
                <a:latin typeface="Times New Roman" pitchFamily="18" charset="0"/>
              </a:rPr>
              <a:t>dlouhodobé, (vlastní kapitál, dlouhodobý cizí kapitál)</a:t>
            </a:r>
          </a:p>
          <a:p>
            <a:pPr marL="342900" indent="-342900">
              <a:buFont typeface="Arial" panose="020B0604020202020204" pitchFamily="34" charset="0"/>
              <a:buChar char="•"/>
              <a:tabLst>
                <a:tab pos="530225" algn="l"/>
              </a:tabLst>
            </a:pPr>
            <a:r>
              <a:rPr lang="cs-CZ" sz="2000" dirty="0">
                <a:latin typeface="Times New Roman" pitchFamily="18" charset="0"/>
              </a:rPr>
              <a:t>krátkodobé, (krátkodobé bankovní úvěry, dodavatelské úvěry)</a:t>
            </a: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716861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1983046" y="432392"/>
            <a:ext cx="4078681" cy="438582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400" b="1" i="1" dirty="0">
                <a:latin typeface="Times New Roman" pitchFamily="18" charset="0"/>
                <a:cs typeface="Times New Roman" pitchFamily="18" charset="0"/>
              </a:rPr>
              <a:t>Běžné, krátkodobé financování</a:t>
            </a:r>
            <a:endParaRPr lang="en-GB" sz="2100" b="1" kern="0" dirty="0">
              <a:solidFill>
                <a:sysClr val="windowText" lastClr="000000"/>
              </a:solidFill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693143" y="1131590"/>
            <a:ext cx="7755617" cy="2100575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lIns="68580" tIns="34290" rIns="68580" bIns="34290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  <a:tabLst>
                <a:tab pos="530225" algn="l"/>
              </a:tabLst>
            </a:pPr>
            <a:r>
              <a:rPr lang="cs-CZ" dirty="0">
                <a:latin typeface="Times New Roman" pitchFamily="18" charset="0"/>
              </a:rPr>
              <a:t>financování  investic je dáno výši pořizovacích cen investic a nákladů spojených s uvedením investičního projektu do provozu,</a:t>
            </a:r>
          </a:p>
          <a:p>
            <a:pPr marL="285750" indent="-285750">
              <a:buFont typeface="Arial" panose="020B0604020202020204" pitchFamily="34" charset="0"/>
              <a:buChar char="•"/>
              <a:tabLst>
                <a:tab pos="530225" algn="l"/>
              </a:tabLst>
            </a:pPr>
            <a:r>
              <a:rPr lang="cs-CZ" dirty="0">
                <a:latin typeface="Times New Roman" pitchFamily="18" charset="0"/>
              </a:rPr>
              <a:t>jako obtížnější se jeví financování oběžného majetku, (v západní literatuře se hovoří o </a:t>
            </a:r>
            <a:r>
              <a:rPr lang="cs-CZ" b="1" u="sng" dirty="0">
                <a:solidFill>
                  <a:srgbClr val="FF9900"/>
                </a:solidFill>
                <a:latin typeface="Times New Roman" pitchFamily="18" charset="0"/>
              </a:rPr>
              <a:t>řízení pracovního kapitálu</a:t>
            </a:r>
            <a:r>
              <a:rPr lang="cs-CZ" b="1" u="sng" dirty="0">
                <a:latin typeface="Times New Roman" pitchFamily="18" charset="0"/>
              </a:rPr>
              <a:t>. </a:t>
            </a:r>
            <a:br>
              <a:rPr lang="cs-CZ" b="1" u="sng" dirty="0">
                <a:latin typeface="Times New Roman" pitchFamily="18" charset="0"/>
              </a:rPr>
            </a:br>
            <a:r>
              <a:rPr lang="cs-CZ" dirty="0">
                <a:latin typeface="Times New Roman" pitchFamily="18" charset="0"/>
              </a:rPr>
              <a:t>	Je spojeno s dvěma rovinami sledování:</a:t>
            </a:r>
          </a:p>
          <a:p>
            <a:pPr marL="1200150" lvl="2" indent="-342900">
              <a:buFont typeface="Arial" panose="020B0604020202020204" pitchFamily="34" charset="0"/>
              <a:buChar char="•"/>
              <a:tabLst>
                <a:tab pos="530225" algn="l"/>
              </a:tabLst>
            </a:pPr>
            <a:r>
              <a:rPr lang="cs-CZ" sz="2400" dirty="0">
                <a:latin typeface="Times New Roman" pitchFamily="18" charset="0"/>
              </a:rPr>
              <a:t>	</a:t>
            </a:r>
            <a:r>
              <a:rPr lang="cs-CZ" dirty="0">
                <a:latin typeface="Times New Roman" pitchFamily="18" charset="0"/>
              </a:rPr>
              <a:t>stanovit </a:t>
            </a:r>
            <a:r>
              <a:rPr lang="cs-CZ" b="1" dirty="0">
                <a:latin typeface="Times New Roman" pitchFamily="18" charset="0"/>
              </a:rPr>
              <a:t>optimální</a:t>
            </a:r>
            <a:r>
              <a:rPr lang="cs-CZ" dirty="0">
                <a:latin typeface="Times New Roman" pitchFamily="18" charset="0"/>
              </a:rPr>
              <a:t> výši každé položky </a:t>
            </a:r>
            <a:r>
              <a:rPr lang="cs-CZ" b="1" dirty="0">
                <a:latin typeface="Times New Roman" pitchFamily="18" charset="0"/>
              </a:rPr>
              <a:t>oběžných aktiv,</a:t>
            </a:r>
          </a:p>
          <a:p>
            <a:pPr marL="1200150" lvl="2" indent="-342900">
              <a:buFont typeface="Arial" panose="020B0604020202020204" pitchFamily="34" charset="0"/>
              <a:buChar char="•"/>
              <a:tabLst>
                <a:tab pos="530225" algn="l"/>
              </a:tabLst>
            </a:pPr>
            <a:r>
              <a:rPr lang="cs-CZ" b="1" dirty="0">
                <a:latin typeface="Times New Roman" pitchFamily="18" charset="0"/>
              </a:rPr>
              <a:t>	</a:t>
            </a:r>
            <a:r>
              <a:rPr lang="cs-CZ" dirty="0">
                <a:latin typeface="Times New Roman" pitchFamily="18" charset="0"/>
              </a:rPr>
              <a:t>určení způsobu financování,</a:t>
            </a: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147133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972361" y="432392"/>
            <a:ext cx="6100068" cy="438582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400" b="1" i="1" dirty="0">
                <a:latin typeface="Times New Roman" pitchFamily="18" charset="0"/>
                <a:cs typeface="Times New Roman" pitchFamily="18" charset="0"/>
              </a:rPr>
              <a:t>Hrubý pracovní kapitál a čistý pracovní kapitál</a:t>
            </a:r>
            <a:endParaRPr lang="en-GB" sz="2100" b="1" kern="0" dirty="0">
              <a:solidFill>
                <a:sysClr val="windowText" lastClr="000000"/>
              </a:solidFill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693143" y="1131590"/>
            <a:ext cx="7755617" cy="1731243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lIns="68580" tIns="34290" rIns="68580" bIns="34290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  <a:tabLst>
                <a:tab pos="530225" algn="l"/>
              </a:tabLst>
            </a:pPr>
            <a:r>
              <a:rPr lang="cs-CZ" b="1" u="sng" dirty="0">
                <a:solidFill>
                  <a:srgbClr val="FFFF00"/>
                </a:solidFill>
                <a:latin typeface="Times New Roman" pitchFamily="18" charset="0"/>
              </a:rPr>
              <a:t>pracovní kapitál</a:t>
            </a:r>
            <a:r>
              <a:rPr lang="cs-CZ" dirty="0">
                <a:solidFill>
                  <a:srgbClr val="FFFF00"/>
                </a:solidFill>
                <a:latin typeface="Times New Roman" pitchFamily="18" charset="0"/>
              </a:rPr>
              <a:t>:</a:t>
            </a:r>
            <a:r>
              <a:rPr lang="cs-CZ" dirty="0">
                <a:latin typeface="Times New Roman" pitchFamily="18" charset="0"/>
              </a:rPr>
              <a:t> kapitál  „pracuje“ , neboť ustavičně obíhá,</a:t>
            </a:r>
          </a:p>
          <a:p>
            <a:pPr marL="285750" indent="-285750">
              <a:buFont typeface="Arial" panose="020B0604020202020204" pitchFamily="34" charset="0"/>
              <a:buChar char="•"/>
              <a:tabLst>
                <a:tab pos="530225" algn="l"/>
              </a:tabLst>
            </a:pPr>
            <a:r>
              <a:rPr lang="cs-CZ" b="1" dirty="0">
                <a:solidFill>
                  <a:srgbClr val="FFFF00"/>
                </a:solidFill>
                <a:latin typeface="Times New Roman" pitchFamily="18" charset="0"/>
              </a:rPr>
              <a:t>hrubý pracovní kapitál</a:t>
            </a:r>
            <a:r>
              <a:rPr lang="cs-CZ" dirty="0">
                <a:latin typeface="Times New Roman" pitchFamily="18" charset="0"/>
              </a:rPr>
              <a:t>, je pojem pro označení veškerých 	oběžných aktiv používaných v podniku</a:t>
            </a:r>
          </a:p>
          <a:p>
            <a:pPr marL="285750" indent="-285750">
              <a:buFont typeface="Arial" panose="020B0604020202020204" pitchFamily="34" charset="0"/>
              <a:buChar char="•"/>
              <a:tabLst>
                <a:tab pos="530225" algn="l"/>
              </a:tabLst>
            </a:pPr>
            <a:r>
              <a:rPr lang="cs-CZ" b="1" dirty="0">
                <a:solidFill>
                  <a:srgbClr val="FFFF00"/>
                </a:solidFill>
                <a:latin typeface="Times New Roman" pitchFamily="18" charset="0"/>
              </a:rPr>
              <a:t>čistý pracovní kapitál</a:t>
            </a:r>
            <a:r>
              <a:rPr lang="cs-CZ" dirty="0">
                <a:latin typeface="Times New Roman" pitchFamily="18" charset="0"/>
              </a:rPr>
              <a:t>, je ta část oběžných aktiv,  která je 	financována dlouhodobým kapitálem.  Nebo jako:</a:t>
            </a:r>
          </a:p>
          <a:p>
            <a:pPr>
              <a:tabLst>
                <a:tab pos="530225" algn="l"/>
              </a:tabLst>
            </a:pPr>
            <a:r>
              <a:rPr lang="cs-CZ" dirty="0">
                <a:latin typeface="Times New Roman" pitchFamily="18" charset="0"/>
              </a:rPr>
              <a:t>	</a:t>
            </a:r>
            <a:r>
              <a:rPr lang="cs-CZ" i="1" dirty="0">
                <a:solidFill>
                  <a:srgbClr val="FF9900"/>
                </a:solidFill>
                <a:latin typeface="Times New Roman" pitchFamily="18" charset="0"/>
              </a:rPr>
              <a:t>čistý pracovní kapitál = oběžná aktiva – krátkodobá pasiva</a:t>
            </a:r>
            <a:endParaRPr lang="cs-CZ" dirty="0">
              <a:solidFill>
                <a:srgbClr val="FF9900"/>
              </a:solidFill>
              <a:latin typeface="Times New Roman" pitchFamily="18" charset="0"/>
            </a:endParaRP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177502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569759" y="432392"/>
            <a:ext cx="2905283" cy="438582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400" b="1" i="1" dirty="0">
                <a:latin typeface="Times New Roman" pitchFamily="18" charset="0"/>
                <a:cs typeface="Times New Roman" pitchFamily="18" charset="0"/>
              </a:rPr>
              <a:t>Čistý pracovní kapitál</a:t>
            </a:r>
            <a:endParaRPr lang="en-GB" sz="2100" b="1" kern="0" dirty="0">
              <a:solidFill>
                <a:sysClr val="windowText" lastClr="000000"/>
              </a:solidFill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693143" y="1131590"/>
            <a:ext cx="7755617" cy="3670236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lIns="68580" tIns="34290" rIns="68580" bIns="34290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  <a:tabLst>
                <a:tab pos="530225" algn="l"/>
              </a:tabLst>
            </a:pPr>
            <a:endParaRPr lang="cs-CZ" dirty="0">
              <a:solidFill>
                <a:srgbClr val="FF9900"/>
              </a:solidFill>
              <a:latin typeface="Times New Roman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  <a:tabLst>
                <a:tab pos="530225" algn="l"/>
              </a:tabLst>
            </a:pPr>
            <a:endParaRPr lang="cs-CZ" dirty="0">
              <a:solidFill>
                <a:srgbClr val="FF9900"/>
              </a:solidFill>
              <a:latin typeface="Times New Roman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  <a:tabLst>
                <a:tab pos="530225" algn="l"/>
              </a:tabLst>
            </a:pPr>
            <a:endParaRPr lang="cs-CZ" dirty="0">
              <a:solidFill>
                <a:srgbClr val="FF9900"/>
              </a:solidFill>
              <a:latin typeface="Times New Roman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  <a:tabLst>
                <a:tab pos="530225" algn="l"/>
              </a:tabLst>
            </a:pPr>
            <a:endParaRPr lang="cs-CZ" dirty="0">
              <a:solidFill>
                <a:srgbClr val="FF9900"/>
              </a:solidFill>
              <a:latin typeface="Times New Roman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  <a:tabLst>
                <a:tab pos="530225" algn="l"/>
              </a:tabLst>
            </a:pPr>
            <a:endParaRPr lang="cs-CZ" dirty="0">
              <a:solidFill>
                <a:srgbClr val="FF9900"/>
              </a:solidFill>
              <a:latin typeface="Times New Roman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  <a:tabLst>
                <a:tab pos="530225" algn="l"/>
              </a:tabLst>
            </a:pPr>
            <a:endParaRPr lang="cs-CZ" dirty="0">
              <a:solidFill>
                <a:srgbClr val="FF9900"/>
              </a:solidFill>
              <a:latin typeface="Times New Roman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  <a:tabLst>
                <a:tab pos="530225" algn="l"/>
              </a:tabLst>
            </a:pPr>
            <a:endParaRPr lang="cs-CZ" dirty="0">
              <a:solidFill>
                <a:srgbClr val="FF9900"/>
              </a:solidFill>
              <a:latin typeface="Times New Roman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  <a:tabLst>
                <a:tab pos="530225" algn="l"/>
              </a:tabLst>
            </a:pPr>
            <a:endParaRPr lang="cs-CZ" dirty="0">
              <a:solidFill>
                <a:srgbClr val="FF9900"/>
              </a:solidFill>
              <a:latin typeface="Times New Roman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  <a:tabLst>
                <a:tab pos="530225" algn="l"/>
              </a:tabLst>
            </a:pPr>
            <a:endParaRPr lang="cs-CZ" dirty="0">
              <a:solidFill>
                <a:srgbClr val="FF9900"/>
              </a:solidFill>
              <a:latin typeface="Times New Roman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  <a:tabLst>
                <a:tab pos="530225" algn="l"/>
              </a:tabLst>
            </a:pPr>
            <a:endParaRPr lang="cs-CZ" dirty="0">
              <a:solidFill>
                <a:srgbClr val="FF9900"/>
              </a:solidFill>
              <a:latin typeface="Times New Roman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  <a:tabLst>
                <a:tab pos="530225" algn="l"/>
              </a:tabLst>
            </a:pPr>
            <a:endParaRPr lang="cs-CZ" dirty="0">
              <a:solidFill>
                <a:srgbClr val="FF9900"/>
              </a:solidFill>
              <a:latin typeface="Times New Roman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  <a:tabLst>
                <a:tab pos="530225" algn="l"/>
              </a:tabLst>
            </a:pPr>
            <a:endParaRPr lang="cs-CZ" dirty="0">
              <a:solidFill>
                <a:srgbClr val="FF9900"/>
              </a:solidFill>
              <a:latin typeface="Times New Roman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  <a:tabLst>
                <a:tab pos="530225" algn="l"/>
              </a:tabLst>
            </a:pPr>
            <a:endParaRPr lang="cs-CZ" dirty="0">
              <a:solidFill>
                <a:srgbClr val="FF9900"/>
              </a:solidFill>
              <a:latin typeface="Times New Roman" pitchFamily="18" charset="0"/>
            </a:endParaRP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  <p:pic>
        <p:nvPicPr>
          <p:cNvPr id="3" name="Obrázek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59632" y="1275606"/>
            <a:ext cx="5726028" cy="31546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480516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432701" y="432392"/>
            <a:ext cx="3179397" cy="438582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400" b="1" i="1" dirty="0">
                <a:latin typeface="Times New Roman" pitchFamily="18" charset="0"/>
                <a:cs typeface="Times New Roman" pitchFamily="18" charset="0"/>
              </a:rPr>
              <a:t>Nulový pracovní kapitál</a:t>
            </a:r>
            <a:endParaRPr lang="en-GB" sz="2100" b="1" kern="0" dirty="0">
              <a:solidFill>
                <a:sysClr val="windowText" lastClr="000000"/>
              </a:solidFill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693143" y="1131590"/>
            <a:ext cx="7755617" cy="1731243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lIns="68580" tIns="34290" rIns="68580" bIns="34290" rtlCol="0">
            <a:spAutoFit/>
          </a:bodyPr>
          <a:lstStyle/>
          <a:p>
            <a:r>
              <a:rPr lang="cs-CZ" dirty="0">
                <a:latin typeface="Times New Roman" pitchFamily="18" charset="0"/>
              </a:rPr>
              <a:t>Ve snaze zkrátit </a:t>
            </a:r>
            <a:r>
              <a:rPr lang="cs-CZ" b="1" dirty="0">
                <a:latin typeface="Times New Roman" pitchFamily="18" charset="0"/>
              </a:rPr>
              <a:t>obratový cyklus peněz </a:t>
            </a:r>
            <a:r>
              <a:rPr lang="cs-CZ" dirty="0">
                <a:latin typeface="Times New Roman" pitchFamily="18" charset="0"/>
              </a:rPr>
              <a:t>je snahou podniků pracovat s </a:t>
            </a:r>
            <a:r>
              <a:rPr lang="cs-CZ" b="1" dirty="0">
                <a:latin typeface="Times New Roman" pitchFamily="18" charset="0"/>
              </a:rPr>
              <a:t>nulovým  pracovním kapitálem</a:t>
            </a:r>
            <a:r>
              <a:rPr lang="cs-CZ" dirty="0">
                <a:latin typeface="Times New Roman" pitchFamily="18" charset="0"/>
              </a:rPr>
              <a:t>. Poněkud jiná formulace pracovního kapitálu zahrnuje:</a:t>
            </a:r>
          </a:p>
          <a:p>
            <a:endParaRPr lang="cs-CZ" dirty="0">
              <a:latin typeface="Times New Roman" pitchFamily="18" charset="0"/>
            </a:endParaRPr>
          </a:p>
          <a:p>
            <a:r>
              <a:rPr lang="cs-CZ" i="1" u="sng" dirty="0">
                <a:solidFill>
                  <a:srgbClr val="FFFF00"/>
                </a:solidFill>
                <a:latin typeface="Times New Roman" pitchFamily="18" charset="0"/>
              </a:rPr>
              <a:t>Pracovní kapitál = zásoby + pohledávky – závazky</a:t>
            </a:r>
          </a:p>
          <a:p>
            <a:endParaRPr lang="cs-CZ" i="1" u="sng" dirty="0">
              <a:solidFill>
                <a:srgbClr val="FFFF00"/>
              </a:solidFill>
              <a:latin typeface="Times New Roman" pitchFamily="18" charset="0"/>
            </a:endParaRPr>
          </a:p>
          <a:p>
            <a:r>
              <a:rPr lang="cs-CZ" dirty="0">
                <a:latin typeface="Times New Roman" pitchFamily="18" charset="0"/>
              </a:rPr>
              <a:t>V případě minimální výše zásob je snahou vyrovnat bilanci pohledávek a závazků.</a:t>
            </a:r>
            <a:endParaRPr lang="en-US" dirty="0">
              <a:latin typeface="Times New Roman" pitchFamily="18" charset="0"/>
            </a:endParaRP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651813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1829981" y="432392"/>
            <a:ext cx="4384855" cy="438582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400" b="1" i="1" dirty="0">
                <a:latin typeface="Times New Roman" pitchFamily="18" charset="0"/>
                <a:cs typeface="Times New Roman" pitchFamily="18" charset="0"/>
              </a:rPr>
              <a:t>Stanovení výše oběžného majetku</a:t>
            </a:r>
            <a:endParaRPr lang="en-GB" sz="2100" b="1" kern="0" dirty="0">
              <a:solidFill>
                <a:sysClr val="windowText" lastClr="000000"/>
              </a:solidFill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693143" y="1131590"/>
            <a:ext cx="7755617" cy="2131353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lIns="68580" tIns="34290" rIns="68580" bIns="34290" rtlCol="0">
            <a:spAutoFit/>
          </a:bodyPr>
          <a:lstStyle/>
          <a:p>
            <a:pPr>
              <a:tabLst>
                <a:tab pos="896938" algn="l"/>
              </a:tabLst>
            </a:pPr>
            <a:r>
              <a:rPr lang="cs-CZ" dirty="0">
                <a:latin typeface="Times New Roman" pitchFamily="18" charset="0"/>
              </a:rPr>
              <a:t>Hospodárný provoz podniku determinuje výši oběžného majetku. </a:t>
            </a:r>
          </a:p>
          <a:p>
            <a:pPr marL="742950" lvl="1" indent="-342900">
              <a:buClr>
                <a:srgbClr val="FF9900"/>
              </a:buClr>
              <a:buFont typeface="Arial" panose="020B0604020202020204" pitchFamily="34" charset="0"/>
              <a:buChar char="•"/>
              <a:tabLst>
                <a:tab pos="896938" algn="l"/>
              </a:tabLst>
            </a:pPr>
            <a:r>
              <a:rPr lang="cs-CZ" sz="1600" dirty="0">
                <a:latin typeface="Times New Roman" pitchFamily="18" charset="0"/>
              </a:rPr>
              <a:t>nedostatečná výše oběžného majetku způsobuje nehospodárné využívání výrobního zařízení, budov a dalších položek dlouhodobého majetku,</a:t>
            </a:r>
          </a:p>
          <a:p>
            <a:pPr marL="685800" lvl="1" indent="-285750">
              <a:buClr>
                <a:srgbClr val="FF9900"/>
              </a:buClr>
              <a:buFont typeface="Arial" panose="020B0604020202020204" pitchFamily="34" charset="0"/>
              <a:buChar char="•"/>
              <a:tabLst>
                <a:tab pos="896938" algn="l"/>
              </a:tabLst>
            </a:pPr>
            <a:r>
              <a:rPr lang="cs-CZ" sz="1600" dirty="0">
                <a:latin typeface="Times New Roman" pitchFamily="18" charset="0"/>
              </a:rPr>
              <a:t>nadměrná výše oběžného majetku vede k „nečinnosti“ části oběžného majetku. Vázanost finančních prostředků v nečinném majetku.</a:t>
            </a:r>
          </a:p>
          <a:p>
            <a:pPr marL="685800" lvl="1" indent="-285750">
              <a:buClr>
                <a:srgbClr val="FF9900"/>
              </a:buClr>
              <a:buFont typeface="Arial" panose="020B0604020202020204" pitchFamily="34" charset="0"/>
              <a:buChar char="•"/>
              <a:tabLst>
                <a:tab pos="896938" algn="l"/>
              </a:tabLst>
            </a:pPr>
            <a:endParaRPr lang="cs-CZ" sz="1600" dirty="0">
              <a:latin typeface="Times New Roman" pitchFamily="18" charset="0"/>
            </a:endParaRPr>
          </a:p>
          <a:p>
            <a:pPr>
              <a:tabLst>
                <a:tab pos="896938" algn="l"/>
              </a:tabLst>
            </a:pPr>
            <a:r>
              <a:rPr lang="cs-CZ" b="1" u="sng" dirty="0">
                <a:solidFill>
                  <a:srgbClr val="FFFF00"/>
                </a:solidFill>
                <a:latin typeface="Times New Roman" pitchFamily="18" charset="0"/>
              </a:rPr>
              <a:t>Optimální výše oběžného majetku</a:t>
            </a:r>
            <a:r>
              <a:rPr lang="cs-CZ" u="sng" dirty="0">
                <a:solidFill>
                  <a:srgbClr val="FFFF00"/>
                </a:solidFill>
                <a:latin typeface="Times New Roman" pitchFamily="18" charset="0"/>
              </a:rPr>
              <a:t>, zabezpečuje pravidelný chod podniku s minimálními náklady </a:t>
            </a:r>
            <a:r>
              <a:rPr lang="cs-CZ" i="1" u="sng" dirty="0">
                <a:solidFill>
                  <a:srgbClr val="FFFF00"/>
                </a:solidFill>
                <a:latin typeface="Times New Roman" pitchFamily="18" charset="0"/>
              </a:rPr>
              <a:t>(nejde o minimální výši oběžného majetku).</a:t>
            </a:r>
            <a:endParaRPr lang="en-US" i="1" u="sng" dirty="0">
              <a:solidFill>
                <a:srgbClr val="FFFF00"/>
              </a:solidFill>
              <a:latin typeface="Times New Roman" pitchFamily="18" charset="0"/>
            </a:endParaRP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776187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1829981" y="432392"/>
            <a:ext cx="4384855" cy="438582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400" b="1" i="1" dirty="0">
                <a:latin typeface="Times New Roman" pitchFamily="18" charset="0"/>
                <a:cs typeface="Times New Roman" pitchFamily="18" charset="0"/>
              </a:rPr>
              <a:t>Stanovení výše oběžného majetku</a:t>
            </a:r>
            <a:endParaRPr lang="en-GB" sz="2100" b="1" kern="0" dirty="0">
              <a:solidFill>
                <a:sysClr val="windowText" lastClr="000000"/>
              </a:solidFill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693143" y="1131590"/>
            <a:ext cx="7755617" cy="2008242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lIns="68580" tIns="34290" rIns="68580" bIns="34290" rtlCol="0">
            <a:spAutoFit/>
          </a:bodyPr>
          <a:lstStyle/>
          <a:p>
            <a:r>
              <a:rPr lang="cs-CZ" dirty="0">
                <a:latin typeface="Times New Roman" pitchFamily="18" charset="0"/>
              </a:rPr>
              <a:t>Při stanovení výše oběžného majetku lze postupovat dvojím způsobem:</a:t>
            </a:r>
          </a:p>
          <a:p>
            <a:pPr>
              <a:buClr>
                <a:srgbClr val="FF9900"/>
              </a:buClr>
            </a:pPr>
            <a:r>
              <a:rPr lang="cs-CZ" dirty="0">
                <a:latin typeface="Times New Roman" pitchFamily="18" charset="0"/>
              </a:rPr>
              <a:t>	</a:t>
            </a:r>
            <a:r>
              <a:rPr lang="cs-CZ" b="1" dirty="0">
                <a:solidFill>
                  <a:srgbClr val="FF9900"/>
                </a:solidFill>
                <a:latin typeface="Times New Roman" pitchFamily="18" charset="0"/>
              </a:rPr>
              <a:t>globálním postupem</a:t>
            </a:r>
            <a:r>
              <a:rPr lang="cs-CZ" b="1" dirty="0">
                <a:latin typeface="Times New Roman" pitchFamily="18" charset="0"/>
              </a:rPr>
              <a:t> </a:t>
            </a:r>
            <a:r>
              <a:rPr lang="cs-CZ" i="1" dirty="0">
                <a:latin typeface="Times New Roman" pitchFamily="18" charset="0"/>
              </a:rPr>
              <a:t>(vychází z délky obratového cyklu 	peněz a výše jednodenních nákladů),</a:t>
            </a:r>
          </a:p>
          <a:p>
            <a:pPr>
              <a:buClr>
                <a:srgbClr val="FF9900"/>
              </a:buClr>
            </a:pPr>
            <a:r>
              <a:rPr lang="cs-CZ" i="1" dirty="0">
                <a:latin typeface="Times New Roman" pitchFamily="18" charset="0"/>
              </a:rPr>
              <a:t>	</a:t>
            </a:r>
            <a:r>
              <a:rPr lang="cs-CZ" b="1" dirty="0">
                <a:solidFill>
                  <a:srgbClr val="FF9900"/>
                </a:solidFill>
                <a:latin typeface="Times New Roman" pitchFamily="18" charset="0"/>
              </a:rPr>
              <a:t>analytickým postupem</a:t>
            </a:r>
            <a:r>
              <a:rPr lang="cs-CZ" b="1" dirty="0">
                <a:latin typeface="Times New Roman" pitchFamily="18" charset="0"/>
              </a:rPr>
              <a:t> </a:t>
            </a:r>
            <a:r>
              <a:rPr lang="cs-CZ" i="1" dirty="0">
                <a:latin typeface="Times New Roman" pitchFamily="18" charset="0"/>
              </a:rPr>
              <a:t>(výše dílčích položek oběžného 	majetku, jednotlivých funkčních položek zásob, 	pohledávek), </a:t>
            </a:r>
            <a:r>
              <a:rPr lang="cs-CZ" dirty="0">
                <a:latin typeface="Times New Roman" pitchFamily="18" charset="0"/>
              </a:rPr>
              <a:t>využívá se při tom optimalizačních metod  	</a:t>
            </a:r>
            <a:r>
              <a:rPr lang="cs-CZ" i="1" dirty="0">
                <a:latin typeface="Times New Roman" pitchFamily="18" charset="0"/>
              </a:rPr>
              <a:t>(optimalizace 	výrobních zásob, optimalizace výrobní 	dávky).</a:t>
            </a:r>
            <a:endParaRPr lang="en-US" b="1" dirty="0">
              <a:latin typeface="Times New Roman" pitchFamily="18" charset="0"/>
            </a:endParaRP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775587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761584" y="432392"/>
            <a:ext cx="6521658" cy="438582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400" b="1" i="1" dirty="0">
                <a:latin typeface="Times New Roman" pitchFamily="18" charset="0"/>
                <a:cs typeface="Times New Roman" pitchFamily="18" charset="0"/>
              </a:rPr>
              <a:t>Stanovení výše oběžného majetku: globální postup</a:t>
            </a:r>
            <a:endParaRPr lang="en-GB" sz="2100" b="1" kern="0" dirty="0">
              <a:solidFill>
                <a:sysClr val="windowText" lastClr="000000"/>
              </a:solidFill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693143" y="1131590"/>
            <a:ext cx="7755617" cy="2562240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lIns="68580" tIns="34290" rIns="68580" bIns="34290" rtlCol="0">
            <a:spAutoFit/>
          </a:bodyPr>
          <a:lstStyle/>
          <a:p>
            <a:pPr marL="358775" indent="0">
              <a:buFont typeface="Wingdings" pitchFamily="2" charset="2"/>
              <a:buNone/>
              <a:tabLst>
                <a:tab pos="1341438" algn="l"/>
                <a:tab pos="2238375" algn="l"/>
              </a:tabLst>
            </a:pPr>
            <a:r>
              <a:rPr lang="cs-CZ" dirty="0">
                <a:solidFill>
                  <a:srgbClr val="FF9900"/>
                </a:solidFill>
                <a:latin typeface="Times New Roman" pitchFamily="18" charset="0"/>
              </a:rPr>
              <a:t>Globální postup</a:t>
            </a:r>
            <a:r>
              <a:rPr lang="cs-CZ" dirty="0">
                <a:latin typeface="Times New Roman" pitchFamily="18" charset="0"/>
              </a:rPr>
              <a:t>: stanovení výše oběžného majetku pomocí </a:t>
            </a:r>
            <a:r>
              <a:rPr lang="cs-CZ" b="1" dirty="0">
                <a:solidFill>
                  <a:srgbClr val="FFFF00"/>
                </a:solidFill>
                <a:latin typeface="Times New Roman" pitchFamily="18" charset="0"/>
              </a:rPr>
              <a:t>obratového cyklu peněz</a:t>
            </a:r>
            <a:r>
              <a:rPr lang="cs-CZ" b="1" dirty="0">
                <a:latin typeface="Times New Roman" pitchFamily="18" charset="0"/>
              </a:rPr>
              <a:t>,</a:t>
            </a:r>
            <a:endParaRPr lang="cs-CZ" dirty="0">
              <a:latin typeface="Times New Roman" pitchFamily="18" charset="0"/>
            </a:endParaRPr>
          </a:p>
          <a:p>
            <a:pPr marL="358775" indent="0">
              <a:buFont typeface="Wingdings" pitchFamily="2" charset="2"/>
              <a:buNone/>
              <a:tabLst>
                <a:tab pos="1341438" algn="l"/>
                <a:tab pos="2238375" algn="l"/>
              </a:tabLst>
            </a:pPr>
            <a:r>
              <a:rPr lang="cs-CZ" b="1" u="sng" dirty="0">
                <a:solidFill>
                  <a:srgbClr val="FFFF00"/>
                </a:solidFill>
                <a:latin typeface="Times New Roman" pitchFamily="18" charset="0"/>
              </a:rPr>
              <a:t>Obratový cyklus peněz (OCP)</a:t>
            </a:r>
            <a:r>
              <a:rPr lang="cs-CZ" b="1" u="sng" dirty="0">
                <a:latin typeface="Times New Roman" pitchFamily="18" charset="0"/>
              </a:rPr>
              <a:t> </a:t>
            </a:r>
            <a:r>
              <a:rPr lang="cs-CZ" u="sng" dirty="0">
                <a:latin typeface="Times New Roman" pitchFamily="18" charset="0"/>
              </a:rPr>
              <a:t>je doba mezi platbou za nakoupený materiál a přijetím inkasa z prodeje výrobků. </a:t>
            </a:r>
            <a:r>
              <a:rPr lang="cs-CZ" dirty="0">
                <a:latin typeface="Times New Roman" pitchFamily="18" charset="0"/>
              </a:rPr>
              <a:t>Charakterizuje dobu, po kterou jsou fondy podniku vázány v oběžném majetku.</a:t>
            </a:r>
          </a:p>
          <a:p>
            <a:pPr marL="358775" indent="0">
              <a:buFont typeface="Wingdings" pitchFamily="2" charset="2"/>
              <a:buNone/>
              <a:tabLst>
                <a:tab pos="1341438" algn="l"/>
                <a:tab pos="2238375" algn="l"/>
              </a:tabLst>
            </a:pPr>
            <a:r>
              <a:rPr lang="cs-CZ" u="sng" dirty="0">
                <a:latin typeface="Times New Roman" pitchFamily="18" charset="0"/>
              </a:rPr>
              <a:t>Skládá se:</a:t>
            </a:r>
          </a:p>
          <a:p>
            <a:pPr marL="358775" indent="0">
              <a:tabLst>
                <a:tab pos="1341438" algn="l"/>
                <a:tab pos="2238375" algn="l"/>
              </a:tabLst>
            </a:pPr>
            <a:r>
              <a:rPr lang="cs-CZ" dirty="0">
                <a:latin typeface="Times New Roman" pitchFamily="18" charset="0"/>
              </a:rPr>
              <a:t>	z doby obratu zásob (</a:t>
            </a:r>
            <a:r>
              <a:rPr lang="cs-CZ" dirty="0">
                <a:solidFill>
                  <a:srgbClr val="FFFF00"/>
                </a:solidFill>
                <a:latin typeface="Times New Roman" pitchFamily="18" charset="0"/>
              </a:rPr>
              <a:t>DOZ</a:t>
            </a:r>
            <a:r>
              <a:rPr lang="cs-CZ" dirty="0">
                <a:latin typeface="Times New Roman" pitchFamily="18" charset="0"/>
              </a:rPr>
              <a:t>),</a:t>
            </a:r>
          </a:p>
          <a:p>
            <a:pPr marL="358775" indent="0">
              <a:tabLst>
                <a:tab pos="1341438" algn="l"/>
                <a:tab pos="2238375" algn="l"/>
              </a:tabLst>
            </a:pPr>
            <a:r>
              <a:rPr lang="cs-CZ" dirty="0">
                <a:latin typeface="Times New Roman" pitchFamily="18" charset="0"/>
              </a:rPr>
              <a:t>	z doby obratu pohledávek (</a:t>
            </a:r>
            <a:r>
              <a:rPr lang="cs-CZ" dirty="0">
                <a:solidFill>
                  <a:srgbClr val="FFFF00"/>
                </a:solidFill>
                <a:latin typeface="Times New Roman" pitchFamily="18" charset="0"/>
              </a:rPr>
              <a:t>doby inkasa DI</a:t>
            </a:r>
            <a:r>
              <a:rPr lang="cs-CZ" dirty="0">
                <a:latin typeface="Times New Roman" pitchFamily="18" charset="0"/>
              </a:rPr>
              <a:t>)</a:t>
            </a:r>
          </a:p>
          <a:p>
            <a:pPr marL="358775" indent="0">
              <a:tabLst>
                <a:tab pos="1341438" algn="l"/>
                <a:tab pos="2238375" algn="l"/>
              </a:tabLst>
            </a:pPr>
            <a:r>
              <a:rPr lang="cs-CZ" dirty="0">
                <a:latin typeface="Times New Roman" pitchFamily="18" charset="0"/>
              </a:rPr>
              <a:t>	z doby odkladu plateb (</a:t>
            </a:r>
            <a:r>
              <a:rPr lang="cs-CZ" dirty="0">
                <a:solidFill>
                  <a:srgbClr val="FFFF00"/>
                </a:solidFill>
                <a:latin typeface="Times New Roman" pitchFamily="18" charset="0"/>
              </a:rPr>
              <a:t>DOP</a:t>
            </a:r>
            <a:r>
              <a:rPr lang="cs-CZ" dirty="0">
                <a:latin typeface="Times New Roman" pitchFamily="18" charset="0"/>
              </a:rPr>
              <a:t>),</a:t>
            </a: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118011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534509" y="432392"/>
            <a:ext cx="2975816" cy="438582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400" b="1" i="1" dirty="0">
                <a:latin typeface="Times New Roman" pitchFamily="18" charset="0"/>
                <a:cs typeface="Times New Roman" pitchFamily="18" charset="0"/>
              </a:rPr>
              <a:t>Obratový cyklus peněz</a:t>
            </a:r>
            <a:endParaRPr lang="en-GB" sz="2100" b="1" kern="0" dirty="0">
              <a:solidFill>
                <a:sysClr val="windowText" lastClr="000000"/>
              </a:solidFill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693143" y="1131590"/>
            <a:ext cx="7755617" cy="3670236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lIns="68580" tIns="34290" rIns="68580" bIns="34290" rtlCol="0">
            <a:spAutoFit/>
          </a:bodyPr>
          <a:lstStyle/>
          <a:p>
            <a:pPr marL="358775" indent="0">
              <a:buFont typeface="Wingdings" pitchFamily="2" charset="2"/>
              <a:buNone/>
              <a:tabLst>
                <a:tab pos="1341438" algn="l"/>
                <a:tab pos="2238375" algn="l"/>
              </a:tabLst>
            </a:pPr>
            <a:endParaRPr lang="cs-CZ" dirty="0">
              <a:latin typeface="Times New Roman" pitchFamily="18" charset="0"/>
            </a:endParaRPr>
          </a:p>
          <a:p>
            <a:pPr marL="358775" indent="0">
              <a:buFont typeface="Wingdings" pitchFamily="2" charset="2"/>
              <a:buNone/>
              <a:tabLst>
                <a:tab pos="1341438" algn="l"/>
                <a:tab pos="2238375" algn="l"/>
              </a:tabLst>
            </a:pPr>
            <a:endParaRPr lang="cs-CZ" dirty="0">
              <a:latin typeface="Times New Roman" pitchFamily="18" charset="0"/>
            </a:endParaRPr>
          </a:p>
          <a:p>
            <a:pPr marL="358775" indent="0">
              <a:buFont typeface="Wingdings" pitchFamily="2" charset="2"/>
              <a:buNone/>
              <a:tabLst>
                <a:tab pos="1341438" algn="l"/>
                <a:tab pos="2238375" algn="l"/>
              </a:tabLst>
            </a:pPr>
            <a:endParaRPr lang="cs-CZ" dirty="0">
              <a:latin typeface="Times New Roman" pitchFamily="18" charset="0"/>
            </a:endParaRPr>
          </a:p>
          <a:p>
            <a:pPr marL="358775" indent="0">
              <a:buFont typeface="Wingdings" pitchFamily="2" charset="2"/>
              <a:buNone/>
              <a:tabLst>
                <a:tab pos="1341438" algn="l"/>
                <a:tab pos="2238375" algn="l"/>
              </a:tabLst>
            </a:pPr>
            <a:endParaRPr lang="cs-CZ" dirty="0">
              <a:latin typeface="Times New Roman" pitchFamily="18" charset="0"/>
            </a:endParaRPr>
          </a:p>
          <a:p>
            <a:pPr marL="358775" indent="0">
              <a:buFont typeface="Wingdings" pitchFamily="2" charset="2"/>
              <a:buNone/>
              <a:tabLst>
                <a:tab pos="1341438" algn="l"/>
                <a:tab pos="2238375" algn="l"/>
              </a:tabLst>
            </a:pPr>
            <a:endParaRPr lang="cs-CZ" dirty="0">
              <a:latin typeface="Times New Roman" pitchFamily="18" charset="0"/>
            </a:endParaRPr>
          </a:p>
          <a:p>
            <a:pPr marL="358775" indent="0">
              <a:buFont typeface="Wingdings" pitchFamily="2" charset="2"/>
              <a:buNone/>
              <a:tabLst>
                <a:tab pos="1341438" algn="l"/>
                <a:tab pos="2238375" algn="l"/>
              </a:tabLst>
            </a:pPr>
            <a:endParaRPr lang="cs-CZ" dirty="0">
              <a:latin typeface="Times New Roman" pitchFamily="18" charset="0"/>
            </a:endParaRPr>
          </a:p>
          <a:p>
            <a:pPr marL="358775" indent="0">
              <a:buFont typeface="Wingdings" pitchFamily="2" charset="2"/>
              <a:buNone/>
              <a:tabLst>
                <a:tab pos="1341438" algn="l"/>
                <a:tab pos="2238375" algn="l"/>
              </a:tabLst>
            </a:pPr>
            <a:endParaRPr lang="cs-CZ" dirty="0">
              <a:latin typeface="Times New Roman" pitchFamily="18" charset="0"/>
            </a:endParaRPr>
          </a:p>
          <a:p>
            <a:pPr marL="358775" indent="0">
              <a:buFont typeface="Wingdings" pitchFamily="2" charset="2"/>
              <a:buNone/>
              <a:tabLst>
                <a:tab pos="1341438" algn="l"/>
                <a:tab pos="2238375" algn="l"/>
              </a:tabLst>
            </a:pPr>
            <a:endParaRPr lang="cs-CZ" dirty="0">
              <a:latin typeface="Times New Roman" pitchFamily="18" charset="0"/>
            </a:endParaRPr>
          </a:p>
          <a:p>
            <a:pPr marL="358775" indent="0">
              <a:buFont typeface="Wingdings" pitchFamily="2" charset="2"/>
              <a:buNone/>
              <a:tabLst>
                <a:tab pos="1341438" algn="l"/>
                <a:tab pos="2238375" algn="l"/>
              </a:tabLst>
            </a:pPr>
            <a:endParaRPr lang="cs-CZ" dirty="0">
              <a:latin typeface="Times New Roman" pitchFamily="18" charset="0"/>
            </a:endParaRPr>
          </a:p>
          <a:p>
            <a:pPr marL="358775" indent="0">
              <a:buFont typeface="Wingdings" pitchFamily="2" charset="2"/>
              <a:buNone/>
              <a:tabLst>
                <a:tab pos="1341438" algn="l"/>
                <a:tab pos="2238375" algn="l"/>
              </a:tabLst>
            </a:pPr>
            <a:endParaRPr lang="cs-CZ" dirty="0">
              <a:latin typeface="Times New Roman" pitchFamily="18" charset="0"/>
            </a:endParaRPr>
          </a:p>
          <a:p>
            <a:pPr marL="358775" indent="0">
              <a:buFont typeface="Wingdings" pitchFamily="2" charset="2"/>
              <a:buNone/>
              <a:tabLst>
                <a:tab pos="1341438" algn="l"/>
                <a:tab pos="2238375" algn="l"/>
              </a:tabLst>
            </a:pPr>
            <a:endParaRPr lang="cs-CZ" dirty="0">
              <a:latin typeface="Times New Roman" pitchFamily="18" charset="0"/>
            </a:endParaRPr>
          </a:p>
          <a:p>
            <a:pPr marL="358775" indent="0">
              <a:buFont typeface="Wingdings" pitchFamily="2" charset="2"/>
              <a:buNone/>
              <a:tabLst>
                <a:tab pos="1341438" algn="l"/>
                <a:tab pos="2238375" algn="l"/>
              </a:tabLst>
            </a:pPr>
            <a:endParaRPr lang="cs-CZ" dirty="0">
              <a:latin typeface="Times New Roman" pitchFamily="18" charset="0"/>
            </a:endParaRPr>
          </a:p>
          <a:p>
            <a:pPr marL="358775" indent="0">
              <a:buFont typeface="Wingdings" pitchFamily="2" charset="2"/>
              <a:buNone/>
              <a:tabLst>
                <a:tab pos="1341438" algn="l"/>
                <a:tab pos="2238375" algn="l"/>
              </a:tabLst>
            </a:pPr>
            <a:endParaRPr lang="cs-CZ" dirty="0">
              <a:latin typeface="Times New Roman" pitchFamily="18" charset="0"/>
            </a:endParaRP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  <p:pic>
        <p:nvPicPr>
          <p:cNvPr id="3" name="Obrázek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7584" y="1227644"/>
            <a:ext cx="7118568" cy="34781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41597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3619647" y="432392"/>
            <a:ext cx="805349" cy="438582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400" b="1" i="1" dirty="0">
                <a:latin typeface="Times New Roman" pitchFamily="18" charset="0"/>
                <a:cs typeface="Times New Roman" pitchFamily="18" charset="0"/>
              </a:rPr>
              <a:t>Úvod</a:t>
            </a:r>
            <a:endParaRPr lang="en-GB" sz="2100" b="1" kern="0" dirty="0">
              <a:solidFill>
                <a:sysClr val="windowText" lastClr="000000"/>
              </a:solidFill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693143" y="1131590"/>
            <a:ext cx="7755617" cy="2976456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lIns="68580" tIns="34290" rIns="68580" bIns="34290" rtlCol="0">
            <a:spAutoFit/>
          </a:bodyPr>
          <a:lstStyle/>
          <a:p>
            <a:pPr marL="85725">
              <a:tabLst>
                <a:tab pos="538163" algn="l"/>
                <a:tab pos="2686050" algn="l"/>
                <a:tab pos="5200650" algn="l"/>
                <a:tab pos="6191250" algn="l"/>
                <a:tab pos="8610600" algn="r"/>
              </a:tabLst>
            </a:pPr>
            <a:r>
              <a:rPr lang="cs-CZ" dirty="0">
                <a:latin typeface="Times New Roman" pitchFamily="18" charset="0"/>
                <a:cs typeface="Times New Roman" pitchFamily="18" charset="0"/>
              </a:rPr>
              <a:t>V podniku lze  identifikovat dva  proudy (toky):</a:t>
            </a:r>
          </a:p>
          <a:p>
            <a:pPr marL="85725">
              <a:buClr>
                <a:srgbClr val="FF9900"/>
              </a:buClr>
              <a:tabLst>
                <a:tab pos="538163" algn="l"/>
                <a:tab pos="2686050" algn="l"/>
                <a:tab pos="5200650" algn="l"/>
                <a:tab pos="6191250" algn="l"/>
                <a:tab pos="8610600" algn="r"/>
              </a:tabLst>
            </a:pPr>
            <a:r>
              <a:rPr lang="cs-CZ" b="1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cs-CZ" b="1" dirty="0">
                <a:solidFill>
                  <a:srgbClr val="FF9900"/>
                </a:solidFill>
                <a:latin typeface="Times New Roman" pitchFamily="18" charset="0"/>
                <a:cs typeface="Times New Roman" pitchFamily="18" charset="0"/>
              </a:rPr>
              <a:t>Věcný (hmotný),</a:t>
            </a:r>
          </a:p>
          <a:p>
            <a:pPr marL="85725">
              <a:buClr>
                <a:srgbClr val="FF9900"/>
              </a:buClr>
              <a:tabLst>
                <a:tab pos="538163" algn="l"/>
                <a:tab pos="2686050" algn="l"/>
                <a:tab pos="5200650" algn="l"/>
                <a:tab pos="6191250" algn="l"/>
                <a:tab pos="8610600" algn="r"/>
              </a:tabLst>
            </a:pPr>
            <a:r>
              <a:rPr lang="cs-CZ" b="1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cs-CZ" b="1" dirty="0">
                <a:solidFill>
                  <a:srgbClr val="FF9900"/>
                </a:solidFill>
                <a:latin typeface="Times New Roman" pitchFamily="18" charset="0"/>
                <a:cs typeface="Times New Roman" pitchFamily="18" charset="0"/>
              </a:rPr>
              <a:t>Finanční (peněžní).</a:t>
            </a:r>
          </a:p>
          <a:p>
            <a:pPr marL="85725">
              <a:tabLst>
                <a:tab pos="538163" algn="l"/>
                <a:tab pos="2686050" algn="l"/>
                <a:tab pos="5200650" algn="l"/>
                <a:tab pos="6191250" algn="l"/>
                <a:tab pos="8610600" algn="r"/>
              </a:tabLst>
            </a:pPr>
            <a:endParaRPr lang="cs-CZ" dirty="0">
              <a:latin typeface="Times New Roman" pitchFamily="18" charset="0"/>
              <a:cs typeface="Times New Roman" pitchFamily="18" charset="0"/>
            </a:endParaRPr>
          </a:p>
          <a:p>
            <a:pPr marL="85725">
              <a:tabLst>
                <a:tab pos="538163" algn="l"/>
                <a:tab pos="2686050" algn="l"/>
                <a:tab pos="5200650" algn="l"/>
                <a:tab pos="6191250" algn="l"/>
                <a:tab pos="8610600" algn="r"/>
              </a:tabLst>
            </a:pPr>
            <a:r>
              <a:rPr lang="cs-CZ" dirty="0">
                <a:latin typeface="Times New Roman" pitchFamily="18" charset="0"/>
                <a:cs typeface="Times New Roman" pitchFamily="18" charset="0"/>
              </a:rPr>
              <a:t>Z hlediska </a:t>
            </a:r>
            <a:r>
              <a:rPr lang="cs-CZ" b="1" dirty="0">
                <a:solidFill>
                  <a:srgbClr val="FF9900"/>
                </a:solidFill>
                <a:latin typeface="Times New Roman" pitchFamily="18" charset="0"/>
                <a:cs typeface="Times New Roman" pitchFamily="18" charset="0"/>
              </a:rPr>
              <a:t>věcného</a:t>
            </a:r>
            <a:r>
              <a:rPr lang="cs-CZ" dirty="0">
                <a:latin typeface="Times New Roman" pitchFamily="18" charset="0"/>
                <a:cs typeface="Times New Roman" pitchFamily="18" charset="0"/>
              </a:rPr>
              <a:t> prezentuje  souhrn všech činnosti tok hmotných statků </a:t>
            </a:r>
            <a:r>
              <a:rPr lang="cs-CZ" i="1" dirty="0">
                <a:latin typeface="Times New Roman" pitchFamily="18" charset="0"/>
                <a:cs typeface="Times New Roman" pitchFamily="18" charset="0"/>
              </a:rPr>
              <a:t>(budov, strojů, surovin, materiálu, nedokončené výroby,  hotových výrobků).</a:t>
            </a:r>
          </a:p>
          <a:p>
            <a:pPr marL="85725">
              <a:tabLst>
                <a:tab pos="538163" algn="l"/>
                <a:tab pos="2686050" algn="l"/>
                <a:tab pos="5200650" algn="l"/>
                <a:tab pos="6191250" algn="l"/>
                <a:tab pos="8610600" algn="r"/>
              </a:tabLst>
            </a:pPr>
            <a:r>
              <a:rPr lang="cs-CZ" dirty="0">
                <a:latin typeface="Times New Roman" pitchFamily="18" charset="0"/>
                <a:cs typeface="Times New Roman" pitchFamily="18" charset="0"/>
              </a:rPr>
              <a:t>Jde o tří hlavní aktivity (funkce, činnosti):</a:t>
            </a:r>
          </a:p>
          <a:p>
            <a:pPr marL="1035050" lvl="1" indent="-411163">
              <a:lnSpc>
                <a:spcPct val="120000"/>
              </a:lnSpc>
              <a:buFont typeface="Wingdings" pitchFamily="2" charset="2"/>
              <a:buChar char="q"/>
              <a:tabLst>
                <a:tab pos="538163" algn="l"/>
                <a:tab pos="2686050" algn="l"/>
                <a:tab pos="5200650" algn="l"/>
                <a:tab pos="6191250" algn="l"/>
                <a:tab pos="8610600" algn="r"/>
              </a:tabLst>
            </a:pPr>
            <a:r>
              <a:rPr lang="cs-CZ" dirty="0">
                <a:latin typeface="Times New Roman" pitchFamily="18" charset="0"/>
                <a:cs typeface="Times New Roman" pitchFamily="18" charset="0"/>
              </a:rPr>
              <a:t>Zásobování,</a:t>
            </a:r>
          </a:p>
          <a:p>
            <a:pPr marL="1035050" lvl="1" indent="-411163">
              <a:lnSpc>
                <a:spcPct val="120000"/>
              </a:lnSpc>
              <a:buFont typeface="Wingdings" pitchFamily="2" charset="2"/>
              <a:buChar char="q"/>
              <a:tabLst>
                <a:tab pos="538163" algn="l"/>
                <a:tab pos="2686050" algn="l"/>
                <a:tab pos="5200650" algn="l"/>
                <a:tab pos="6191250" algn="l"/>
                <a:tab pos="8610600" algn="r"/>
              </a:tabLst>
            </a:pPr>
            <a:r>
              <a:rPr lang="cs-CZ" dirty="0">
                <a:latin typeface="Times New Roman" pitchFamily="18" charset="0"/>
                <a:cs typeface="Times New Roman" pitchFamily="18" charset="0"/>
              </a:rPr>
              <a:t>Výroba,</a:t>
            </a:r>
          </a:p>
          <a:p>
            <a:pPr marL="1035050" lvl="1" indent="-411163">
              <a:lnSpc>
                <a:spcPct val="120000"/>
              </a:lnSpc>
              <a:buFont typeface="Wingdings" pitchFamily="2" charset="2"/>
              <a:buChar char="q"/>
              <a:tabLst>
                <a:tab pos="538163" algn="l"/>
                <a:tab pos="2686050" algn="l"/>
                <a:tab pos="5200650" algn="l"/>
                <a:tab pos="6191250" algn="l"/>
                <a:tab pos="8610600" algn="r"/>
              </a:tabLst>
            </a:pPr>
            <a:r>
              <a:rPr lang="cs-CZ" dirty="0">
                <a:latin typeface="Times New Roman" pitchFamily="18" charset="0"/>
                <a:cs typeface="Times New Roman" pitchFamily="18" charset="0"/>
              </a:rPr>
              <a:t>Prodej.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0956963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534509" y="432392"/>
            <a:ext cx="2975816" cy="438582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400" b="1" i="1" dirty="0">
                <a:latin typeface="Times New Roman" pitchFamily="18" charset="0"/>
                <a:cs typeface="Times New Roman" pitchFamily="18" charset="0"/>
              </a:rPr>
              <a:t>Obratový cyklus peněz</a:t>
            </a:r>
            <a:endParaRPr lang="en-GB" sz="2100" b="1" kern="0" dirty="0">
              <a:solidFill>
                <a:sysClr val="windowText" lastClr="000000"/>
              </a:solidFill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693143" y="1131590"/>
            <a:ext cx="7755617" cy="3670236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lIns="68580" tIns="34290" rIns="68580" bIns="34290" rtlCol="0">
            <a:spAutoFit/>
          </a:bodyPr>
          <a:lstStyle/>
          <a:p>
            <a:pPr marL="358775" indent="0">
              <a:buFont typeface="Wingdings" pitchFamily="2" charset="2"/>
              <a:buNone/>
              <a:tabLst>
                <a:tab pos="1341438" algn="l"/>
                <a:tab pos="2238375" algn="l"/>
              </a:tabLst>
            </a:pPr>
            <a:endParaRPr lang="cs-CZ" dirty="0">
              <a:latin typeface="Times New Roman" pitchFamily="18" charset="0"/>
            </a:endParaRPr>
          </a:p>
          <a:p>
            <a:pPr marL="358775" indent="0">
              <a:buFont typeface="Wingdings" pitchFamily="2" charset="2"/>
              <a:buNone/>
              <a:tabLst>
                <a:tab pos="1341438" algn="l"/>
                <a:tab pos="2238375" algn="l"/>
              </a:tabLst>
            </a:pPr>
            <a:endParaRPr lang="cs-CZ" dirty="0">
              <a:latin typeface="Times New Roman" pitchFamily="18" charset="0"/>
            </a:endParaRPr>
          </a:p>
          <a:p>
            <a:pPr marL="358775" indent="0">
              <a:buFont typeface="Wingdings" pitchFamily="2" charset="2"/>
              <a:buNone/>
              <a:tabLst>
                <a:tab pos="1341438" algn="l"/>
                <a:tab pos="2238375" algn="l"/>
              </a:tabLst>
            </a:pPr>
            <a:endParaRPr lang="cs-CZ" dirty="0">
              <a:latin typeface="Times New Roman" pitchFamily="18" charset="0"/>
            </a:endParaRPr>
          </a:p>
          <a:p>
            <a:pPr marL="358775" indent="0">
              <a:buFont typeface="Wingdings" pitchFamily="2" charset="2"/>
              <a:buNone/>
              <a:tabLst>
                <a:tab pos="1341438" algn="l"/>
                <a:tab pos="2238375" algn="l"/>
              </a:tabLst>
            </a:pPr>
            <a:endParaRPr lang="cs-CZ" dirty="0">
              <a:latin typeface="Times New Roman" pitchFamily="18" charset="0"/>
            </a:endParaRPr>
          </a:p>
          <a:p>
            <a:pPr marL="358775" indent="0">
              <a:buFont typeface="Wingdings" pitchFamily="2" charset="2"/>
              <a:buNone/>
              <a:tabLst>
                <a:tab pos="1341438" algn="l"/>
                <a:tab pos="2238375" algn="l"/>
              </a:tabLst>
            </a:pPr>
            <a:endParaRPr lang="cs-CZ" dirty="0">
              <a:latin typeface="Times New Roman" pitchFamily="18" charset="0"/>
            </a:endParaRPr>
          </a:p>
          <a:p>
            <a:pPr marL="358775" indent="0">
              <a:buFont typeface="Wingdings" pitchFamily="2" charset="2"/>
              <a:buNone/>
              <a:tabLst>
                <a:tab pos="1341438" algn="l"/>
                <a:tab pos="2238375" algn="l"/>
              </a:tabLst>
            </a:pPr>
            <a:endParaRPr lang="cs-CZ" dirty="0">
              <a:latin typeface="Times New Roman" pitchFamily="18" charset="0"/>
            </a:endParaRPr>
          </a:p>
          <a:p>
            <a:pPr marL="358775" indent="0">
              <a:buFont typeface="Wingdings" pitchFamily="2" charset="2"/>
              <a:buNone/>
              <a:tabLst>
                <a:tab pos="1341438" algn="l"/>
                <a:tab pos="2238375" algn="l"/>
              </a:tabLst>
            </a:pPr>
            <a:endParaRPr lang="cs-CZ" dirty="0">
              <a:latin typeface="Times New Roman" pitchFamily="18" charset="0"/>
            </a:endParaRPr>
          </a:p>
          <a:p>
            <a:pPr marL="358775" indent="0">
              <a:buFont typeface="Wingdings" pitchFamily="2" charset="2"/>
              <a:buNone/>
              <a:tabLst>
                <a:tab pos="1341438" algn="l"/>
                <a:tab pos="2238375" algn="l"/>
              </a:tabLst>
            </a:pPr>
            <a:endParaRPr lang="cs-CZ" dirty="0">
              <a:latin typeface="Times New Roman" pitchFamily="18" charset="0"/>
            </a:endParaRPr>
          </a:p>
          <a:p>
            <a:pPr marL="358775" indent="0">
              <a:buFont typeface="Wingdings" pitchFamily="2" charset="2"/>
              <a:buNone/>
              <a:tabLst>
                <a:tab pos="1341438" algn="l"/>
                <a:tab pos="2238375" algn="l"/>
              </a:tabLst>
            </a:pPr>
            <a:endParaRPr lang="cs-CZ" dirty="0">
              <a:latin typeface="Times New Roman" pitchFamily="18" charset="0"/>
            </a:endParaRPr>
          </a:p>
          <a:p>
            <a:pPr marL="358775" indent="0">
              <a:buFont typeface="Wingdings" pitchFamily="2" charset="2"/>
              <a:buNone/>
              <a:tabLst>
                <a:tab pos="1341438" algn="l"/>
                <a:tab pos="2238375" algn="l"/>
              </a:tabLst>
            </a:pPr>
            <a:endParaRPr lang="cs-CZ" dirty="0">
              <a:latin typeface="Times New Roman" pitchFamily="18" charset="0"/>
            </a:endParaRPr>
          </a:p>
          <a:p>
            <a:pPr marL="358775" indent="0">
              <a:buFont typeface="Wingdings" pitchFamily="2" charset="2"/>
              <a:buNone/>
              <a:tabLst>
                <a:tab pos="1341438" algn="l"/>
                <a:tab pos="2238375" algn="l"/>
              </a:tabLst>
            </a:pPr>
            <a:endParaRPr lang="cs-CZ" dirty="0">
              <a:latin typeface="Times New Roman" pitchFamily="18" charset="0"/>
            </a:endParaRPr>
          </a:p>
          <a:p>
            <a:pPr marL="358775" indent="0">
              <a:buFont typeface="Wingdings" pitchFamily="2" charset="2"/>
              <a:buNone/>
              <a:tabLst>
                <a:tab pos="1341438" algn="l"/>
                <a:tab pos="2238375" algn="l"/>
              </a:tabLst>
            </a:pPr>
            <a:endParaRPr lang="cs-CZ" dirty="0">
              <a:latin typeface="Times New Roman" pitchFamily="18" charset="0"/>
            </a:endParaRPr>
          </a:p>
          <a:p>
            <a:pPr marL="358775" indent="0">
              <a:buFont typeface="Wingdings" pitchFamily="2" charset="2"/>
              <a:buNone/>
              <a:tabLst>
                <a:tab pos="1341438" algn="l"/>
                <a:tab pos="2238375" algn="l"/>
              </a:tabLst>
            </a:pPr>
            <a:endParaRPr lang="cs-CZ" dirty="0">
              <a:latin typeface="Times New Roman" pitchFamily="18" charset="0"/>
            </a:endParaRP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  <p:pic>
        <p:nvPicPr>
          <p:cNvPr id="6" name="Obrázek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71600" y="1255646"/>
            <a:ext cx="6768752" cy="34221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7700730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3307157" y="432392"/>
            <a:ext cx="1430521" cy="438582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400" b="1" i="1" dirty="0">
                <a:latin typeface="Times New Roman" pitchFamily="18" charset="0"/>
                <a:cs typeface="Times New Roman" pitchFamily="18" charset="0"/>
              </a:rPr>
              <a:t>Graf OCP</a:t>
            </a:r>
            <a:endParaRPr lang="en-GB" sz="2100" b="1" kern="0" dirty="0">
              <a:solidFill>
                <a:sysClr val="windowText" lastClr="000000"/>
              </a:solidFill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693143" y="1131590"/>
            <a:ext cx="7755617" cy="3670236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lIns="68580" tIns="34290" rIns="68580" bIns="34290" rtlCol="0">
            <a:spAutoFit/>
          </a:bodyPr>
          <a:lstStyle/>
          <a:p>
            <a:pPr marL="358775" indent="0">
              <a:buFont typeface="Wingdings" pitchFamily="2" charset="2"/>
              <a:buNone/>
              <a:tabLst>
                <a:tab pos="1341438" algn="l"/>
                <a:tab pos="2238375" algn="l"/>
              </a:tabLst>
            </a:pPr>
            <a:endParaRPr lang="cs-CZ" dirty="0">
              <a:latin typeface="Times New Roman" pitchFamily="18" charset="0"/>
            </a:endParaRPr>
          </a:p>
          <a:p>
            <a:pPr marL="358775" indent="0">
              <a:buFont typeface="Wingdings" pitchFamily="2" charset="2"/>
              <a:buNone/>
              <a:tabLst>
                <a:tab pos="1341438" algn="l"/>
                <a:tab pos="2238375" algn="l"/>
              </a:tabLst>
            </a:pPr>
            <a:endParaRPr lang="cs-CZ" dirty="0">
              <a:latin typeface="Times New Roman" pitchFamily="18" charset="0"/>
            </a:endParaRPr>
          </a:p>
          <a:p>
            <a:pPr marL="358775" indent="0">
              <a:buFont typeface="Wingdings" pitchFamily="2" charset="2"/>
              <a:buNone/>
              <a:tabLst>
                <a:tab pos="1341438" algn="l"/>
                <a:tab pos="2238375" algn="l"/>
              </a:tabLst>
            </a:pPr>
            <a:endParaRPr lang="cs-CZ" dirty="0">
              <a:latin typeface="Times New Roman" pitchFamily="18" charset="0"/>
            </a:endParaRPr>
          </a:p>
          <a:p>
            <a:pPr marL="358775" indent="0">
              <a:buFont typeface="Wingdings" pitchFamily="2" charset="2"/>
              <a:buNone/>
              <a:tabLst>
                <a:tab pos="1341438" algn="l"/>
                <a:tab pos="2238375" algn="l"/>
              </a:tabLst>
            </a:pPr>
            <a:endParaRPr lang="cs-CZ" dirty="0">
              <a:latin typeface="Times New Roman" pitchFamily="18" charset="0"/>
            </a:endParaRPr>
          </a:p>
          <a:p>
            <a:pPr marL="358775" indent="0">
              <a:buFont typeface="Wingdings" pitchFamily="2" charset="2"/>
              <a:buNone/>
              <a:tabLst>
                <a:tab pos="1341438" algn="l"/>
                <a:tab pos="2238375" algn="l"/>
              </a:tabLst>
            </a:pPr>
            <a:endParaRPr lang="cs-CZ" dirty="0">
              <a:latin typeface="Times New Roman" pitchFamily="18" charset="0"/>
            </a:endParaRPr>
          </a:p>
          <a:p>
            <a:pPr marL="358775" indent="0">
              <a:buFont typeface="Wingdings" pitchFamily="2" charset="2"/>
              <a:buNone/>
              <a:tabLst>
                <a:tab pos="1341438" algn="l"/>
                <a:tab pos="2238375" algn="l"/>
              </a:tabLst>
            </a:pPr>
            <a:endParaRPr lang="cs-CZ" dirty="0">
              <a:latin typeface="Times New Roman" pitchFamily="18" charset="0"/>
            </a:endParaRPr>
          </a:p>
          <a:p>
            <a:pPr marL="358775" indent="0">
              <a:buFont typeface="Wingdings" pitchFamily="2" charset="2"/>
              <a:buNone/>
              <a:tabLst>
                <a:tab pos="1341438" algn="l"/>
                <a:tab pos="2238375" algn="l"/>
              </a:tabLst>
            </a:pPr>
            <a:endParaRPr lang="cs-CZ" dirty="0">
              <a:latin typeface="Times New Roman" pitchFamily="18" charset="0"/>
            </a:endParaRPr>
          </a:p>
          <a:p>
            <a:pPr marL="358775" indent="0">
              <a:buFont typeface="Wingdings" pitchFamily="2" charset="2"/>
              <a:buNone/>
              <a:tabLst>
                <a:tab pos="1341438" algn="l"/>
                <a:tab pos="2238375" algn="l"/>
              </a:tabLst>
            </a:pPr>
            <a:endParaRPr lang="cs-CZ" dirty="0">
              <a:latin typeface="Times New Roman" pitchFamily="18" charset="0"/>
            </a:endParaRPr>
          </a:p>
          <a:p>
            <a:pPr marL="358775" indent="0">
              <a:buFont typeface="Wingdings" pitchFamily="2" charset="2"/>
              <a:buNone/>
              <a:tabLst>
                <a:tab pos="1341438" algn="l"/>
                <a:tab pos="2238375" algn="l"/>
              </a:tabLst>
            </a:pPr>
            <a:endParaRPr lang="cs-CZ" dirty="0">
              <a:latin typeface="Times New Roman" pitchFamily="18" charset="0"/>
            </a:endParaRPr>
          </a:p>
          <a:p>
            <a:pPr marL="358775" indent="0">
              <a:buFont typeface="Wingdings" pitchFamily="2" charset="2"/>
              <a:buNone/>
              <a:tabLst>
                <a:tab pos="1341438" algn="l"/>
                <a:tab pos="2238375" algn="l"/>
              </a:tabLst>
            </a:pPr>
            <a:endParaRPr lang="cs-CZ" dirty="0">
              <a:latin typeface="Times New Roman" pitchFamily="18" charset="0"/>
            </a:endParaRPr>
          </a:p>
          <a:p>
            <a:pPr marL="358775" indent="0">
              <a:buFont typeface="Wingdings" pitchFamily="2" charset="2"/>
              <a:buNone/>
              <a:tabLst>
                <a:tab pos="1341438" algn="l"/>
                <a:tab pos="2238375" algn="l"/>
              </a:tabLst>
            </a:pPr>
            <a:endParaRPr lang="cs-CZ" dirty="0">
              <a:latin typeface="Times New Roman" pitchFamily="18" charset="0"/>
            </a:endParaRPr>
          </a:p>
          <a:p>
            <a:pPr marL="358775" indent="0">
              <a:buFont typeface="Wingdings" pitchFamily="2" charset="2"/>
              <a:buNone/>
              <a:tabLst>
                <a:tab pos="1341438" algn="l"/>
                <a:tab pos="2238375" algn="l"/>
              </a:tabLst>
            </a:pPr>
            <a:endParaRPr lang="cs-CZ" dirty="0">
              <a:latin typeface="Times New Roman" pitchFamily="18" charset="0"/>
            </a:endParaRPr>
          </a:p>
          <a:p>
            <a:pPr marL="358775" indent="0">
              <a:buFont typeface="Wingdings" pitchFamily="2" charset="2"/>
              <a:buNone/>
              <a:tabLst>
                <a:tab pos="1341438" algn="l"/>
                <a:tab pos="2238375" algn="l"/>
              </a:tabLst>
            </a:pPr>
            <a:endParaRPr lang="cs-CZ" dirty="0">
              <a:latin typeface="Times New Roman" pitchFamily="18" charset="0"/>
            </a:endParaRP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  <p:pic>
        <p:nvPicPr>
          <p:cNvPr id="6" name="Obrázek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03117" y="1281934"/>
            <a:ext cx="6735668" cy="33695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6929784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1035708" y="432392"/>
            <a:ext cx="5973430" cy="438582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400" b="1" i="1" dirty="0">
                <a:latin typeface="Times New Roman" pitchFamily="18" charset="0"/>
                <a:cs typeface="Times New Roman" pitchFamily="18" charset="0"/>
              </a:rPr>
              <a:t>Kapitálová potřeba na krytí oběžného majetku</a:t>
            </a:r>
            <a:endParaRPr lang="en-GB" sz="2100" b="1" kern="0" dirty="0">
              <a:solidFill>
                <a:sysClr val="windowText" lastClr="000000"/>
              </a:solidFill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693143" y="1131590"/>
            <a:ext cx="7755617" cy="3947234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lIns="68580" tIns="34290" rIns="68580" bIns="34290" rtlCol="0">
            <a:spAutoFit/>
          </a:bodyPr>
          <a:lstStyle/>
          <a:p>
            <a:pPr>
              <a:tabLst>
                <a:tab pos="809625" algn="l"/>
              </a:tabLst>
            </a:pPr>
            <a:r>
              <a:rPr lang="cs-CZ" dirty="0">
                <a:latin typeface="Times New Roman" pitchFamily="18" charset="0"/>
              </a:rPr>
              <a:t>Faktory ke stanovení </a:t>
            </a:r>
            <a:r>
              <a:rPr lang="cs-CZ" b="1" u="sng" dirty="0">
                <a:latin typeface="Times New Roman" pitchFamily="18" charset="0"/>
              </a:rPr>
              <a:t>kapitálové potřeby </a:t>
            </a:r>
            <a:r>
              <a:rPr lang="cs-CZ" dirty="0">
                <a:latin typeface="Times New Roman" pitchFamily="18" charset="0"/>
              </a:rPr>
              <a:t>na krytí oběžného majetku:</a:t>
            </a:r>
          </a:p>
          <a:p>
            <a:pPr>
              <a:tabLst>
                <a:tab pos="809625" algn="l"/>
              </a:tabLst>
            </a:pPr>
            <a:r>
              <a:rPr lang="cs-CZ" dirty="0">
                <a:latin typeface="Times New Roman" pitchFamily="18" charset="0"/>
              </a:rPr>
              <a:t>	OCP (obratový cyklus peněz),</a:t>
            </a:r>
          </a:p>
          <a:p>
            <a:pPr>
              <a:tabLst>
                <a:tab pos="809625" algn="l"/>
              </a:tabLst>
            </a:pPr>
            <a:r>
              <a:rPr lang="cs-CZ" dirty="0">
                <a:latin typeface="Times New Roman" pitchFamily="18" charset="0"/>
              </a:rPr>
              <a:t>	Jednodenní náklady (výdaje) na prodané zboží </a:t>
            </a:r>
          </a:p>
          <a:p>
            <a:pPr>
              <a:tabLst>
                <a:tab pos="809625" algn="l"/>
              </a:tabLst>
            </a:pPr>
            <a:endParaRPr lang="cs-CZ" dirty="0">
              <a:latin typeface="Times New Roman" pitchFamily="18" charset="0"/>
            </a:endParaRPr>
          </a:p>
          <a:p>
            <a:pPr>
              <a:tabLst>
                <a:tab pos="809625" algn="l"/>
              </a:tabLst>
            </a:pPr>
            <a:endParaRPr lang="cs-CZ" dirty="0">
              <a:latin typeface="Times New Roman" pitchFamily="18" charset="0"/>
            </a:endParaRPr>
          </a:p>
          <a:p>
            <a:pPr>
              <a:tabLst>
                <a:tab pos="809625" algn="l"/>
              </a:tabLst>
            </a:pPr>
            <a:endParaRPr lang="cs-CZ" dirty="0">
              <a:latin typeface="Times New Roman" pitchFamily="18" charset="0"/>
            </a:endParaRPr>
          </a:p>
          <a:p>
            <a:pPr>
              <a:tabLst>
                <a:tab pos="809625" algn="l"/>
              </a:tabLst>
            </a:pPr>
            <a:endParaRPr lang="cs-CZ" dirty="0">
              <a:latin typeface="Times New Roman" pitchFamily="18" charset="0"/>
            </a:endParaRPr>
          </a:p>
          <a:p>
            <a:pPr>
              <a:tabLst>
                <a:tab pos="809625" algn="l"/>
              </a:tabLst>
            </a:pPr>
            <a:r>
              <a:rPr lang="cs-CZ" b="1" i="1" dirty="0">
                <a:solidFill>
                  <a:srgbClr val="FFC000"/>
                </a:solidFill>
                <a:latin typeface="Times New Roman" pitchFamily="18" charset="0"/>
              </a:rPr>
              <a:t>Objektivněji:</a:t>
            </a:r>
          </a:p>
          <a:p>
            <a:pPr>
              <a:tabLst>
                <a:tab pos="809625" algn="l"/>
              </a:tabLst>
            </a:pPr>
            <a:endParaRPr lang="cs-CZ" dirty="0">
              <a:latin typeface="Times New Roman" pitchFamily="18" charset="0"/>
            </a:endParaRPr>
          </a:p>
          <a:p>
            <a:pPr>
              <a:tabLst>
                <a:tab pos="809625" algn="l"/>
              </a:tabLst>
            </a:pPr>
            <a:endParaRPr lang="cs-CZ" dirty="0">
              <a:latin typeface="Times New Roman" pitchFamily="18" charset="0"/>
            </a:endParaRPr>
          </a:p>
          <a:p>
            <a:pPr>
              <a:tabLst>
                <a:tab pos="809625" algn="l"/>
              </a:tabLst>
            </a:pPr>
            <a:endParaRPr lang="cs-CZ" dirty="0">
              <a:latin typeface="Times New Roman" pitchFamily="18" charset="0"/>
            </a:endParaRPr>
          </a:p>
          <a:p>
            <a:pPr>
              <a:tabLst>
                <a:tab pos="809625" algn="l"/>
              </a:tabLst>
            </a:pPr>
            <a:endParaRPr lang="cs-CZ" dirty="0">
              <a:latin typeface="Times New Roman" pitchFamily="18" charset="0"/>
            </a:endParaRPr>
          </a:p>
          <a:p>
            <a:pPr>
              <a:tabLst>
                <a:tab pos="809625" algn="l"/>
              </a:tabLst>
            </a:pPr>
            <a:endParaRPr lang="cs-CZ" dirty="0">
              <a:latin typeface="Times New Roman" pitchFamily="18" charset="0"/>
            </a:endParaRPr>
          </a:p>
          <a:p>
            <a:pPr>
              <a:tabLst>
                <a:tab pos="809625" algn="l"/>
              </a:tabLst>
            </a:pPr>
            <a:endParaRPr lang="cs-CZ" dirty="0">
              <a:latin typeface="Times New Roman" pitchFamily="18" charset="0"/>
            </a:endParaRP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  <p:pic>
        <p:nvPicPr>
          <p:cNvPr id="3" name="Obrázek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87624" y="2067694"/>
            <a:ext cx="3942576" cy="593596"/>
          </a:xfrm>
          <a:prstGeom prst="rect">
            <a:avLst/>
          </a:prstGeom>
        </p:spPr>
      </p:pic>
      <p:pic>
        <p:nvPicPr>
          <p:cNvPr id="6" name="Obrázek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91990" y="2771514"/>
            <a:ext cx="6182846" cy="289178"/>
          </a:xfrm>
          <a:prstGeom prst="rect">
            <a:avLst/>
          </a:prstGeom>
        </p:spPr>
      </p:pic>
      <p:pic>
        <p:nvPicPr>
          <p:cNvPr id="8" name="Obrázek 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212776" y="3450957"/>
            <a:ext cx="4655368" cy="560953"/>
          </a:xfrm>
          <a:prstGeom prst="rect">
            <a:avLst/>
          </a:prstGeom>
        </p:spPr>
      </p:pic>
      <p:pic>
        <p:nvPicPr>
          <p:cNvPr id="9" name="Obrázek 8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212776" y="4155927"/>
            <a:ext cx="5231432" cy="3600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8963618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1035708" y="432392"/>
            <a:ext cx="5973430" cy="438582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400" b="1" i="1" dirty="0">
                <a:latin typeface="Times New Roman" pitchFamily="18" charset="0"/>
                <a:cs typeface="Times New Roman" pitchFamily="18" charset="0"/>
              </a:rPr>
              <a:t>Kapitálová potřeba na krytí oběžného majetku</a:t>
            </a:r>
            <a:endParaRPr lang="en-GB" sz="2100" b="1" kern="0" dirty="0">
              <a:solidFill>
                <a:sysClr val="windowText" lastClr="000000"/>
              </a:solidFill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693143" y="1131590"/>
            <a:ext cx="7755617" cy="2008242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lIns="68580" tIns="34290" rIns="68580" bIns="34290" rtlCol="0">
            <a:spAutoFit/>
          </a:bodyPr>
          <a:lstStyle/>
          <a:p>
            <a:pPr marL="538163" indent="-538163">
              <a:buFont typeface="Wingdings" pitchFamily="2" charset="2"/>
              <a:buNone/>
            </a:pPr>
            <a:r>
              <a:rPr lang="cs-CZ" dirty="0">
                <a:latin typeface="Times New Roman" pitchFamily="18" charset="0"/>
              </a:rPr>
              <a:t>Obratový cyklus peněz lze zkrátit:</a:t>
            </a:r>
          </a:p>
          <a:p>
            <a:pPr marL="538163" indent="-538163">
              <a:buFont typeface="Wingdings" pitchFamily="2" charset="2"/>
              <a:buNone/>
            </a:pPr>
            <a:endParaRPr lang="cs-CZ" dirty="0">
              <a:latin typeface="Times New Roman" pitchFamily="18" charset="0"/>
            </a:endParaRPr>
          </a:p>
          <a:p>
            <a:pPr marL="538163" indent="-538163">
              <a:buFont typeface="Arial" panose="020B0604020202020204" pitchFamily="34" charset="0"/>
              <a:buChar char="•"/>
            </a:pPr>
            <a:r>
              <a:rPr lang="cs-CZ" dirty="0">
                <a:latin typeface="Times New Roman" pitchFamily="18" charset="0"/>
              </a:rPr>
              <a:t>zkrácením doby obratu zásob </a:t>
            </a:r>
            <a:r>
              <a:rPr lang="cs-CZ" i="1" dirty="0">
                <a:latin typeface="Times New Roman" pitchFamily="18" charset="0"/>
              </a:rPr>
              <a:t>(zásobování, rozpracovaná výroba, sklad hotových výrobků),</a:t>
            </a:r>
          </a:p>
          <a:p>
            <a:pPr marL="538163" indent="-538163">
              <a:buFont typeface="Arial" panose="020B0604020202020204" pitchFamily="34" charset="0"/>
              <a:buChar char="•"/>
            </a:pPr>
            <a:r>
              <a:rPr lang="cs-CZ" dirty="0">
                <a:latin typeface="Times New Roman" pitchFamily="18" charset="0"/>
              </a:rPr>
              <a:t>zkrácením doby inkasa </a:t>
            </a:r>
            <a:r>
              <a:rPr lang="cs-CZ" i="1" dirty="0">
                <a:latin typeface="Times New Roman" pitchFamily="18" charset="0"/>
              </a:rPr>
              <a:t>(zkrácení doby splatnosti faktur u našich odběratelů, poskytování slev v případě zkrácení doby splatnosti),</a:t>
            </a:r>
          </a:p>
          <a:p>
            <a:pPr marL="538163" indent="-538163">
              <a:buFont typeface="Arial" panose="020B0604020202020204" pitchFamily="34" charset="0"/>
              <a:buChar char="•"/>
            </a:pPr>
            <a:r>
              <a:rPr lang="cs-CZ" dirty="0">
                <a:latin typeface="Times New Roman" pitchFamily="18" charset="0"/>
              </a:rPr>
              <a:t>prodloužením doby odkladu plateb dodavatelským subjektům.</a:t>
            </a:r>
            <a:endParaRPr lang="en-US" dirty="0">
              <a:latin typeface="Times New Roman" pitchFamily="18" charset="0"/>
            </a:endParaRP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7700178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731687" y="432392"/>
            <a:ext cx="2581477" cy="438582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400" b="1" i="1" dirty="0">
                <a:latin typeface="Times New Roman" pitchFamily="18" charset="0"/>
                <a:cs typeface="Times New Roman" pitchFamily="18" charset="0"/>
              </a:rPr>
              <a:t>Modelová situace 1</a:t>
            </a:r>
            <a:endParaRPr lang="en-GB" sz="2100" b="1" kern="0" dirty="0">
              <a:solidFill>
                <a:sysClr val="windowText" lastClr="000000"/>
              </a:solidFill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693143" y="1131590"/>
            <a:ext cx="7755617" cy="2839239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lIns="68580" tIns="34290" rIns="68580" bIns="34290" rtlCol="0">
            <a:spAutoFit/>
          </a:bodyPr>
          <a:lstStyle/>
          <a:p>
            <a:r>
              <a:rPr lang="cs-CZ" dirty="0"/>
              <a:t>Firma „Synkopa s.r.o.“ vykazuje problémy s financováním provozu. Doba obratu zásob ve firmě činí 35 dnů. Doba inkasa pohledávek 30 dní. Doba odkladu plateb 40 dní.</a:t>
            </a:r>
          </a:p>
          <a:p>
            <a:pPr lvl="0"/>
            <a:r>
              <a:rPr lang="cs-CZ" i="1" dirty="0"/>
              <a:t>Jak velkým objemem dlouhodobého kapitálu je třeba hradit běžný provoz firmy, jsou-li jednodenní výdaje firmy 20 000 Kč.</a:t>
            </a:r>
          </a:p>
          <a:p>
            <a:pPr lvl="0"/>
            <a:r>
              <a:rPr lang="cs-CZ" i="1" dirty="0"/>
              <a:t>S odběrateli se podařilo domluvit o 10 dní kratší dobu inkasa pohledávek. Jaké množství vázaného kapitálu tímto firma ušetří?</a:t>
            </a:r>
          </a:p>
          <a:p>
            <a:pPr lvl="0"/>
            <a:r>
              <a:rPr lang="cs-CZ" i="1" dirty="0"/>
              <a:t>Jsou-li náklady vázaného kapitálu (úroková míra z něj placená) 5 %, jakou roční úsporu toto opatření přinese?</a:t>
            </a:r>
            <a:endParaRPr lang="cs-CZ" dirty="0"/>
          </a:p>
          <a:p>
            <a:endParaRPr lang="cs-CZ" dirty="0"/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37435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731687" y="432392"/>
            <a:ext cx="2581477" cy="438582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400" b="1" i="1" dirty="0">
                <a:latin typeface="Times New Roman" pitchFamily="18" charset="0"/>
                <a:cs typeface="Times New Roman" pitchFamily="18" charset="0"/>
              </a:rPr>
              <a:t>Modelová situace 1</a:t>
            </a:r>
            <a:endParaRPr lang="en-GB" sz="2100" b="1" kern="0" dirty="0">
              <a:solidFill>
                <a:sysClr val="windowText" lastClr="000000"/>
              </a:solidFill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693143" y="1131590"/>
            <a:ext cx="7755617" cy="3393237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lIns="68580" tIns="34290" rIns="68580" bIns="34290" rtlCol="0">
            <a:spAutoFit/>
          </a:bodyPr>
          <a:lstStyle/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4271726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731687" y="432392"/>
            <a:ext cx="2581477" cy="438582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400" b="1" i="1" dirty="0">
                <a:latin typeface="Times New Roman" pitchFamily="18" charset="0"/>
                <a:cs typeface="Times New Roman" pitchFamily="18" charset="0"/>
              </a:rPr>
              <a:t>Modelová situace 2</a:t>
            </a:r>
            <a:endParaRPr lang="en-GB" sz="2100" b="1" kern="0" dirty="0">
              <a:solidFill>
                <a:sysClr val="windowText" lastClr="000000"/>
              </a:solidFill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693143" y="1131590"/>
            <a:ext cx="7755617" cy="3116238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lIns="68580" tIns="34290" rIns="68580" bIns="34290" rtlCol="0">
            <a:spAutoFit/>
          </a:bodyPr>
          <a:lstStyle/>
          <a:p>
            <a:r>
              <a:rPr lang="cs-CZ" dirty="0"/>
              <a:t>Ve společnosti „Pomůcky pro domácnost, s. r. o.“ mají vysledováno, že doba obratu zásob je 28 dnů, doba inkasa pohledávek 33 dnů a dobu odkladu plateb se podařilo s dodavateli usmlouvat na 38 dní. Jednodenní výdaje společnosti činí 26 500 Kč. </a:t>
            </a:r>
          </a:p>
          <a:p>
            <a:pPr lvl="0"/>
            <a:r>
              <a:rPr lang="cs-CZ" i="1" dirty="0"/>
              <a:t>Jaká je kapitálová potřeba na krytí oběžného majetku?</a:t>
            </a:r>
            <a:endParaRPr lang="cs-CZ" dirty="0"/>
          </a:p>
          <a:p>
            <a:pPr lvl="0"/>
            <a:r>
              <a:rPr lang="cs-CZ" i="1" dirty="0"/>
              <a:t>Pokud se zvýší doba odkladu plateb o 5 dnů, s jakým kapitálovým efektem bude tato transakce spojena?</a:t>
            </a:r>
            <a:endParaRPr lang="cs-CZ" dirty="0"/>
          </a:p>
          <a:p>
            <a:pPr lvl="0"/>
            <a:r>
              <a:rPr lang="cs-CZ" i="1" dirty="0"/>
              <a:t>Kapitálové náklady v podobě úrokové míry činí 7,5 %. Jakou roční úsporu nákladů na kapitálové krytí představuje zkrácení doby inkasa pohledávek z 33 dnů na 25 dnů?</a:t>
            </a:r>
            <a:endParaRPr lang="cs-CZ" dirty="0"/>
          </a:p>
          <a:p>
            <a:endParaRPr lang="cs-CZ" dirty="0"/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0231707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731687" y="432392"/>
            <a:ext cx="2581477" cy="438582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400" b="1" i="1" dirty="0">
                <a:latin typeface="Times New Roman" pitchFamily="18" charset="0"/>
                <a:cs typeface="Times New Roman" pitchFamily="18" charset="0"/>
              </a:rPr>
              <a:t>Modelová situace 2</a:t>
            </a:r>
            <a:endParaRPr lang="en-GB" sz="2100" b="1" kern="0" dirty="0">
              <a:solidFill>
                <a:sysClr val="windowText" lastClr="000000"/>
              </a:solidFill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693143" y="1131590"/>
            <a:ext cx="7755617" cy="3393237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lIns="68580" tIns="34290" rIns="68580" bIns="34290" rtlCol="0">
            <a:spAutoFit/>
          </a:bodyPr>
          <a:lstStyle/>
          <a:p>
            <a:r>
              <a:rPr lang="cs-CZ" b="1" u="sng" dirty="0"/>
              <a:t>Ad 1)</a:t>
            </a:r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0326881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731687" y="432392"/>
            <a:ext cx="2581477" cy="438582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400" b="1" i="1" dirty="0">
                <a:latin typeface="Times New Roman" pitchFamily="18" charset="0"/>
                <a:cs typeface="Times New Roman" pitchFamily="18" charset="0"/>
              </a:rPr>
              <a:t>Modelová situace 2</a:t>
            </a:r>
            <a:endParaRPr lang="en-GB" sz="2100" b="1" kern="0" dirty="0">
              <a:solidFill>
                <a:sysClr val="windowText" lastClr="000000"/>
              </a:solidFill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693143" y="1131590"/>
            <a:ext cx="7755617" cy="3393237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lIns="68580" tIns="34290" rIns="68580" bIns="34290" rtlCol="0">
            <a:spAutoFit/>
          </a:bodyPr>
          <a:lstStyle/>
          <a:p>
            <a:r>
              <a:rPr lang="cs-CZ" b="1" u="sng" dirty="0"/>
              <a:t>Ad 2)</a:t>
            </a:r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5693448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847104" y="432392"/>
            <a:ext cx="2350643" cy="438582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400" b="1" i="1" dirty="0">
                <a:latin typeface="Times New Roman" pitchFamily="18" charset="0"/>
                <a:cs typeface="Times New Roman" pitchFamily="18" charset="0"/>
              </a:rPr>
              <a:t>Modelová situace</a:t>
            </a:r>
            <a:endParaRPr lang="en-GB" sz="2100" b="1" kern="0" dirty="0">
              <a:solidFill>
                <a:sysClr val="windowText" lastClr="000000"/>
              </a:solidFill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693143" y="1131590"/>
            <a:ext cx="7755617" cy="3670236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lIns="68580" tIns="34290" rIns="68580" bIns="34290" rtlCol="0">
            <a:spAutoFit/>
          </a:bodyPr>
          <a:lstStyle/>
          <a:p>
            <a:r>
              <a:rPr lang="cs-CZ" b="1" u="sng" dirty="0"/>
              <a:t>Ad 3)</a:t>
            </a:r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14156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3619647" y="432392"/>
            <a:ext cx="805349" cy="438582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400" b="1" i="1" dirty="0">
                <a:latin typeface="Times New Roman" pitchFamily="18" charset="0"/>
                <a:cs typeface="Times New Roman" pitchFamily="18" charset="0"/>
              </a:rPr>
              <a:t>Úvod</a:t>
            </a:r>
            <a:endParaRPr lang="en-GB" sz="2100" b="1" kern="0" dirty="0">
              <a:solidFill>
                <a:sysClr val="windowText" lastClr="000000"/>
              </a:solidFill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693143" y="1131590"/>
            <a:ext cx="7755617" cy="2562240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lIns="68580" tIns="34290" rIns="68580" bIns="34290" rtlCol="0">
            <a:spAutoFit/>
          </a:bodyPr>
          <a:lstStyle/>
          <a:p>
            <a:pPr>
              <a:tabLst>
                <a:tab pos="538163" algn="l"/>
                <a:tab pos="2686050" algn="l"/>
                <a:tab pos="5200650" algn="l"/>
                <a:tab pos="6191250" algn="l"/>
                <a:tab pos="8610600" algn="r"/>
              </a:tabLst>
            </a:pPr>
            <a:r>
              <a:rPr lang="cs-CZ" dirty="0">
                <a:latin typeface="Times New Roman" pitchFamily="18" charset="0"/>
                <a:cs typeface="Times New Roman" pitchFamily="18" charset="0"/>
              </a:rPr>
              <a:t>Jednotlivé činnosti jsou podmíněny </a:t>
            </a:r>
            <a:r>
              <a:rPr lang="cs-CZ" b="1" dirty="0">
                <a:solidFill>
                  <a:srgbClr val="FF9900"/>
                </a:solidFill>
                <a:latin typeface="Times New Roman" pitchFamily="18" charset="0"/>
                <a:cs typeface="Times New Roman" pitchFamily="18" charset="0"/>
              </a:rPr>
              <a:t>finančními zdroji.</a:t>
            </a:r>
            <a:r>
              <a:rPr lang="cs-CZ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dirty="0">
                <a:solidFill>
                  <a:srgbClr val="FF9900"/>
                </a:solidFill>
                <a:latin typeface="Times New Roman" pitchFamily="18" charset="0"/>
                <a:cs typeface="Times New Roman" pitchFamily="18" charset="0"/>
              </a:rPr>
              <a:t>Finanční tok</a:t>
            </a:r>
            <a:r>
              <a:rPr lang="cs-CZ" dirty="0">
                <a:latin typeface="Times New Roman" pitchFamily="18" charset="0"/>
                <a:cs typeface="Times New Roman" pitchFamily="18" charset="0"/>
              </a:rPr>
              <a:t> má obrácený směr oproti toku materiálních statků.</a:t>
            </a:r>
          </a:p>
          <a:p>
            <a:pPr>
              <a:tabLst>
                <a:tab pos="538163" algn="l"/>
                <a:tab pos="2686050" algn="l"/>
                <a:tab pos="5200650" algn="l"/>
                <a:tab pos="6191250" algn="l"/>
                <a:tab pos="8610600" algn="r"/>
              </a:tabLst>
            </a:pPr>
            <a:r>
              <a:rPr lang="cs-CZ" b="1" dirty="0">
                <a:solidFill>
                  <a:srgbClr val="FF9900"/>
                </a:solidFill>
                <a:latin typeface="Times New Roman" pitchFamily="18" charset="0"/>
                <a:cs typeface="Times New Roman" pitchFamily="18" charset="0"/>
              </a:rPr>
              <a:t>Platby (výdaje) a  inkaso (příjmy)</a:t>
            </a:r>
          </a:p>
          <a:p>
            <a:pPr>
              <a:tabLst>
                <a:tab pos="538163" algn="l"/>
                <a:tab pos="2686050" algn="l"/>
                <a:tab pos="5200650" algn="l"/>
                <a:tab pos="6191250" algn="l"/>
                <a:tab pos="8610600" algn="r"/>
              </a:tabLst>
            </a:pPr>
            <a:r>
              <a:rPr lang="cs-CZ" dirty="0">
                <a:latin typeface="Times New Roman" pitchFamily="18" charset="0"/>
                <a:cs typeface="Times New Roman" pitchFamily="18" charset="0"/>
              </a:rPr>
              <a:t>Kromě klasického toku finančních prostředků, existují i další finanční toky :</a:t>
            </a:r>
          </a:p>
          <a:p>
            <a:pPr marL="742950" lvl="1" indent="-285750">
              <a:buFont typeface="Arial" panose="020B0604020202020204" pitchFamily="34" charset="0"/>
              <a:buChar char="•"/>
              <a:tabLst>
                <a:tab pos="538163" algn="l"/>
                <a:tab pos="2686050" algn="l"/>
                <a:tab pos="5200650" algn="l"/>
                <a:tab pos="6191250" algn="l"/>
                <a:tab pos="8610600" algn="r"/>
              </a:tabLst>
            </a:pPr>
            <a:r>
              <a:rPr lang="cs-CZ" dirty="0">
                <a:latin typeface="Times New Roman" pitchFamily="18" charset="0"/>
                <a:cs typeface="Times New Roman" pitchFamily="18" charset="0"/>
              </a:rPr>
              <a:t>Investice</a:t>
            </a:r>
          </a:p>
          <a:p>
            <a:pPr marL="742950" lvl="1" indent="-285750">
              <a:buFont typeface="Arial" panose="020B0604020202020204" pitchFamily="34" charset="0"/>
              <a:buChar char="•"/>
              <a:tabLst>
                <a:tab pos="538163" algn="l"/>
                <a:tab pos="2686050" algn="l"/>
                <a:tab pos="5200650" algn="l"/>
                <a:tab pos="6191250" algn="l"/>
                <a:tab pos="8610600" algn="r"/>
              </a:tabLst>
            </a:pPr>
            <a:r>
              <a:rPr lang="cs-CZ" dirty="0">
                <a:latin typeface="Times New Roman" pitchFamily="18" charset="0"/>
                <a:cs typeface="Times New Roman" pitchFamily="18" charset="0"/>
              </a:rPr>
              <a:t>Výzkum,</a:t>
            </a:r>
          </a:p>
          <a:p>
            <a:pPr marL="742950" lvl="1" indent="-285750">
              <a:buFont typeface="Arial" panose="020B0604020202020204" pitchFamily="34" charset="0"/>
              <a:buChar char="•"/>
              <a:tabLst>
                <a:tab pos="538163" algn="l"/>
                <a:tab pos="2686050" algn="l"/>
                <a:tab pos="5200650" algn="l"/>
                <a:tab pos="6191250" algn="l"/>
                <a:tab pos="8610600" algn="r"/>
              </a:tabLst>
            </a:pPr>
            <a:r>
              <a:rPr lang="cs-CZ" dirty="0">
                <a:latin typeface="Times New Roman" pitchFamily="18" charset="0"/>
                <a:cs typeface="Times New Roman" pitchFamily="18" charset="0"/>
              </a:rPr>
              <a:t>Technický rozvoj a vývoj</a:t>
            </a:r>
          </a:p>
          <a:p>
            <a:pPr>
              <a:tabLst>
                <a:tab pos="538163" algn="l"/>
                <a:tab pos="2686050" algn="l"/>
                <a:tab pos="5200650" algn="l"/>
                <a:tab pos="6191250" algn="l"/>
                <a:tab pos="8610600" algn="r"/>
              </a:tabLst>
            </a:pPr>
            <a:r>
              <a:rPr lang="cs-CZ" b="1" i="1" u="sng" dirty="0">
                <a:latin typeface="Times New Roman" pitchFamily="18" charset="0"/>
                <a:cs typeface="Times New Roman" pitchFamily="18" charset="0"/>
              </a:rPr>
              <a:t>Soulad mezi věcnými a finančními toky je podmínkou efektivního fungování podnikatelského subjektu.</a:t>
            </a:r>
            <a:endParaRPr lang="en-US" b="1" i="1" u="sng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6277684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1427652" y="432392"/>
            <a:ext cx="5189562" cy="438582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400" b="1" i="1" dirty="0">
                <a:latin typeface="Times New Roman" pitchFamily="18" charset="0"/>
                <a:cs typeface="Times New Roman" pitchFamily="18" charset="0"/>
              </a:rPr>
              <a:t>Způsoby financování oběžného majetku</a:t>
            </a:r>
            <a:endParaRPr lang="en-GB" sz="2100" b="1" kern="0" dirty="0">
              <a:solidFill>
                <a:sysClr val="windowText" lastClr="000000"/>
              </a:solidFill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693143" y="1131590"/>
            <a:ext cx="7755617" cy="2562240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lIns="68580" tIns="34290" rIns="68580" bIns="34290" rtlCol="0">
            <a:spAutoFit/>
          </a:bodyPr>
          <a:lstStyle/>
          <a:p>
            <a:pPr>
              <a:tabLst>
                <a:tab pos="628650" algn="l"/>
              </a:tabLst>
            </a:pPr>
            <a:r>
              <a:rPr lang="cs-CZ" dirty="0">
                <a:latin typeface="Times New Roman" pitchFamily="18" charset="0"/>
              </a:rPr>
              <a:t>Trvalé vázaný oběžný majetek,</a:t>
            </a:r>
          </a:p>
          <a:p>
            <a:pPr>
              <a:tabLst>
                <a:tab pos="628650" algn="l"/>
              </a:tabLst>
            </a:pPr>
            <a:r>
              <a:rPr lang="cs-CZ" dirty="0">
                <a:latin typeface="Times New Roman" pitchFamily="18" charset="0"/>
              </a:rPr>
              <a:t>Kolísající oběžný majetek	</a:t>
            </a:r>
            <a:endParaRPr lang="cs-CZ" b="1" u="sng" dirty="0">
              <a:latin typeface="Times New Roman" pitchFamily="18" charset="0"/>
            </a:endParaRPr>
          </a:p>
          <a:p>
            <a:pPr>
              <a:buClr>
                <a:srgbClr val="FF9900"/>
              </a:buClr>
              <a:tabLst>
                <a:tab pos="628650" algn="l"/>
              </a:tabLst>
            </a:pPr>
            <a:r>
              <a:rPr lang="cs-CZ" dirty="0">
                <a:latin typeface="Times New Roman" pitchFamily="18" charset="0"/>
              </a:rPr>
              <a:t>	</a:t>
            </a:r>
            <a:r>
              <a:rPr lang="cs-CZ" b="1" u="sng" dirty="0">
                <a:solidFill>
                  <a:srgbClr val="FF9900"/>
                </a:solidFill>
                <a:latin typeface="Times New Roman" pitchFamily="18" charset="0"/>
              </a:rPr>
              <a:t>Umírněný přístup</a:t>
            </a:r>
            <a:r>
              <a:rPr lang="cs-CZ" dirty="0">
                <a:latin typeface="Times New Roman" pitchFamily="18" charset="0"/>
              </a:rPr>
              <a:t>, </a:t>
            </a:r>
            <a:r>
              <a:rPr lang="cs-CZ" i="1" dirty="0">
                <a:latin typeface="Times New Roman" pitchFamily="18" charset="0"/>
              </a:rPr>
              <a:t>stálá aktiva jsou financována 	dlouhodobými zdroji, kolísající aktiva krátkodobými 	závazky,</a:t>
            </a:r>
            <a:endParaRPr lang="cs-CZ" dirty="0">
              <a:latin typeface="Times New Roman" pitchFamily="18" charset="0"/>
            </a:endParaRPr>
          </a:p>
          <a:p>
            <a:pPr>
              <a:buClr>
                <a:srgbClr val="FF9900"/>
              </a:buClr>
              <a:tabLst>
                <a:tab pos="628650" algn="l"/>
              </a:tabLst>
            </a:pPr>
            <a:r>
              <a:rPr lang="cs-CZ" dirty="0">
                <a:latin typeface="Times New Roman" pitchFamily="18" charset="0"/>
              </a:rPr>
              <a:t>	</a:t>
            </a:r>
            <a:r>
              <a:rPr lang="cs-CZ" b="1" u="sng" dirty="0">
                <a:solidFill>
                  <a:srgbClr val="FF9900"/>
                </a:solidFill>
                <a:latin typeface="Times New Roman" pitchFamily="18" charset="0"/>
              </a:rPr>
              <a:t>Agresivní přístup,</a:t>
            </a:r>
            <a:r>
              <a:rPr lang="cs-CZ" dirty="0">
                <a:latin typeface="Times New Roman" pitchFamily="18" charset="0"/>
              </a:rPr>
              <a:t> </a:t>
            </a:r>
            <a:r>
              <a:rPr lang="cs-CZ" i="1" dirty="0">
                <a:latin typeface="Times New Roman" pitchFamily="18" charset="0"/>
              </a:rPr>
              <a:t>k financování trvalých oběžných aktiv 	využívá krátkodobý kapitál; krátkodobý kapitál je levnější než 	dlouhodobý, je tento způsob financování levnější, avšak výrazně 	rizikovější.</a:t>
            </a:r>
            <a:endParaRPr lang="cs-CZ" b="1" u="sng" dirty="0">
              <a:latin typeface="Times New Roman" pitchFamily="18" charset="0"/>
            </a:endParaRPr>
          </a:p>
          <a:p>
            <a:pPr>
              <a:buClr>
                <a:srgbClr val="FF9900"/>
              </a:buClr>
              <a:tabLst>
                <a:tab pos="628650" algn="l"/>
              </a:tabLst>
            </a:pPr>
            <a:r>
              <a:rPr lang="cs-CZ" dirty="0">
                <a:latin typeface="Times New Roman" pitchFamily="18" charset="0"/>
              </a:rPr>
              <a:t>	</a:t>
            </a:r>
            <a:r>
              <a:rPr lang="cs-CZ" b="1" u="sng" dirty="0">
                <a:solidFill>
                  <a:srgbClr val="FF9900"/>
                </a:solidFill>
                <a:latin typeface="Times New Roman" pitchFamily="18" charset="0"/>
              </a:rPr>
              <a:t>Konzervativní přístup</a:t>
            </a:r>
            <a:r>
              <a:rPr lang="cs-CZ" dirty="0">
                <a:latin typeface="Times New Roman" pitchFamily="18" charset="0"/>
              </a:rPr>
              <a:t>, </a:t>
            </a:r>
            <a:r>
              <a:rPr lang="cs-CZ" i="1" dirty="0">
                <a:latin typeface="Times New Roman" pitchFamily="18" charset="0"/>
              </a:rPr>
              <a:t>využívá dlouhodobý kapitál nejen k 	financování trvalých aktiv, ale i pro dočasná, kolísající 	aktiva.</a:t>
            </a:r>
            <a:endParaRPr lang="en-US" dirty="0">
              <a:latin typeface="Times New Roman" pitchFamily="18" charset="0"/>
            </a:endParaRP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91629865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897609" y="432392"/>
            <a:ext cx="2249655" cy="438582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400" b="1" i="1" dirty="0">
                <a:latin typeface="Times New Roman" pitchFamily="18" charset="0"/>
                <a:cs typeface="Times New Roman" pitchFamily="18" charset="0"/>
              </a:rPr>
              <a:t>Řízení cash-</a:t>
            </a:r>
            <a:r>
              <a:rPr lang="cs-CZ" sz="2400" b="1" i="1" dirty="0" err="1">
                <a:latin typeface="Times New Roman" pitchFamily="18" charset="0"/>
                <a:cs typeface="Times New Roman" pitchFamily="18" charset="0"/>
              </a:rPr>
              <a:t>flow</a:t>
            </a:r>
            <a:endParaRPr lang="en-GB" sz="2100" b="1" kern="0" dirty="0">
              <a:solidFill>
                <a:sysClr val="windowText" lastClr="000000"/>
              </a:solidFill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693143" y="1131590"/>
            <a:ext cx="7755617" cy="2008242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lIns="68580" tIns="34290" rIns="68580" bIns="34290" rtlCol="0">
            <a:spAutoFit/>
          </a:bodyPr>
          <a:lstStyle/>
          <a:p>
            <a:r>
              <a:rPr lang="cs-CZ" dirty="0">
                <a:latin typeface="Times New Roman" pitchFamily="18" charset="0"/>
              </a:rPr>
              <a:t>Trvalým a bezpečným zdrojem financování „podnikového růstu“ je </a:t>
            </a:r>
            <a:r>
              <a:rPr lang="cs-CZ" b="1" dirty="0">
                <a:solidFill>
                  <a:srgbClr val="FF9900"/>
                </a:solidFill>
                <a:latin typeface="Times New Roman" pitchFamily="18" charset="0"/>
              </a:rPr>
              <a:t>zisk.</a:t>
            </a:r>
            <a:r>
              <a:rPr lang="cs-CZ" b="1" dirty="0">
                <a:latin typeface="Times New Roman" pitchFamily="18" charset="0"/>
              </a:rPr>
              <a:t> </a:t>
            </a:r>
            <a:r>
              <a:rPr lang="cs-CZ" dirty="0">
                <a:latin typeface="Times New Roman" pitchFamily="18" charset="0"/>
              </a:rPr>
              <a:t>Tato podmínka pro úspěšný chod podniku </a:t>
            </a:r>
            <a:r>
              <a:rPr lang="cs-CZ" b="1" dirty="0">
                <a:solidFill>
                  <a:srgbClr val="FFFF00"/>
                </a:solidFill>
                <a:latin typeface="Times New Roman" pitchFamily="18" charset="0"/>
              </a:rPr>
              <a:t>nestačí</a:t>
            </a:r>
            <a:r>
              <a:rPr lang="cs-CZ" b="1" dirty="0">
                <a:latin typeface="Times New Roman" pitchFamily="18" charset="0"/>
              </a:rPr>
              <a:t>. </a:t>
            </a:r>
            <a:r>
              <a:rPr lang="cs-CZ" dirty="0">
                <a:latin typeface="Times New Roman" pitchFamily="18" charset="0"/>
              </a:rPr>
              <a:t>Je zapotřebí mít dostatek peněžních prostředků k zaplacení faktur za materiál, energii, vyplatit mzdy a další povinnosti v platbách.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>
                <a:latin typeface="Times New Roman" pitchFamily="18" charset="0"/>
              </a:rPr>
              <a:t>	peněžní výdaje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>
                <a:latin typeface="Times New Roman" pitchFamily="18" charset="0"/>
              </a:rPr>
              <a:t>	peněžní příjmy</a:t>
            </a:r>
          </a:p>
          <a:p>
            <a:r>
              <a:rPr lang="cs-CZ" i="1" dirty="0">
                <a:latin typeface="Times New Roman" pitchFamily="18" charset="0"/>
              </a:rPr>
              <a:t>CF = příjmy - výdaje</a:t>
            </a:r>
            <a:endParaRPr lang="en-US" i="1" dirty="0">
              <a:latin typeface="Times New Roman" pitchFamily="18" charset="0"/>
            </a:endParaRP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2392598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910417" y="432392"/>
            <a:ext cx="2224007" cy="438582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400" b="1" i="1" dirty="0">
                <a:latin typeface="Times New Roman" pitchFamily="18" charset="0"/>
                <a:cs typeface="Times New Roman" pitchFamily="18" charset="0"/>
              </a:rPr>
              <a:t>Řízení cash </a:t>
            </a:r>
            <a:r>
              <a:rPr lang="cs-CZ" sz="2400" b="1" i="1" dirty="0" err="1">
                <a:latin typeface="Times New Roman" pitchFamily="18" charset="0"/>
                <a:cs typeface="Times New Roman" pitchFamily="18" charset="0"/>
              </a:rPr>
              <a:t>flow</a:t>
            </a:r>
            <a:endParaRPr lang="en-GB" sz="2100" b="1" kern="0" dirty="0">
              <a:solidFill>
                <a:sysClr val="windowText" lastClr="000000"/>
              </a:solidFill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693143" y="1131590"/>
            <a:ext cx="7755617" cy="3947234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lIns="68580" tIns="34290" rIns="68580" bIns="34290" rtlCol="0">
            <a:spAutoFit/>
          </a:bodyPr>
          <a:lstStyle/>
          <a:p>
            <a:pPr marL="358775" indent="0">
              <a:buFont typeface="Wingdings" pitchFamily="2" charset="2"/>
              <a:buNone/>
              <a:tabLst>
                <a:tab pos="1341438" algn="l"/>
                <a:tab pos="2238375" algn="l"/>
              </a:tabLst>
            </a:pPr>
            <a:endParaRPr lang="cs-CZ" dirty="0">
              <a:latin typeface="Times New Roman" pitchFamily="18" charset="0"/>
            </a:endParaRPr>
          </a:p>
          <a:p>
            <a:pPr marL="358775" indent="0">
              <a:buFont typeface="Wingdings" pitchFamily="2" charset="2"/>
              <a:buNone/>
              <a:tabLst>
                <a:tab pos="1341438" algn="l"/>
                <a:tab pos="2238375" algn="l"/>
              </a:tabLst>
            </a:pPr>
            <a:endParaRPr lang="cs-CZ" dirty="0">
              <a:latin typeface="Times New Roman" pitchFamily="18" charset="0"/>
            </a:endParaRPr>
          </a:p>
          <a:p>
            <a:pPr marL="358775" indent="0">
              <a:buFont typeface="Wingdings" pitchFamily="2" charset="2"/>
              <a:buNone/>
              <a:tabLst>
                <a:tab pos="1341438" algn="l"/>
                <a:tab pos="2238375" algn="l"/>
              </a:tabLst>
            </a:pPr>
            <a:endParaRPr lang="cs-CZ" dirty="0">
              <a:latin typeface="Times New Roman" pitchFamily="18" charset="0"/>
            </a:endParaRPr>
          </a:p>
          <a:p>
            <a:pPr marL="358775" indent="0">
              <a:buFont typeface="Wingdings" pitchFamily="2" charset="2"/>
              <a:buNone/>
              <a:tabLst>
                <a:tab pos="1341438" algn="l"/>
                <a:tab pos="2238375" algn="l"/>
              </a:tabLst>
            </a:pPr>
            <a:endParaRPr lang="cs-CZ" dirty="0">
              <a:latin typeface="Times New Roman" pitchFamily="18" charset="0"/>
            </a:endParaRPr>
          </a:p>
          <a:p>
            <a:pPr marL="358775" indent="0">
              <a:buFont typeface="Wingdings" pitchFamily="2" charset="2"/>
              <a:buNone/>
              <a:tabLst>
                <a:tab pos="1341438" algn="l"/>
                <a:tab pos="2238375" algn="l"/>
              </a:tabLst>
            </a:pPr>
            <a:endParaRPr lang="cs-CZ" dirty="0">
              <a:latin typeface="Times New Roman" pitchFamily="18" charset="0"/>
            </a:endParaRPr>
          </a:p>
          <a:p>
            <a:pPr marL="358775" indent="0">
              <a:buFont typeface="Wingdings" pitchFamily="2" charset="2"/>
              <a:buNone/>
              <a:tabLst>
                <a:tab pos="1341438" algn="l"/>
                <a:tab pos="2238375" algn="l"/>
              </a:tabLst>
            </a:pPr>
            <a:endParaRPr lang="cs-CZ" dirty="0">
              <a:latin typeface="Times New Roman" pitchFamily="18" charset="0"/>
            </a:endParaRPr>
          </a:p>
          <a:p>
            <a:pPr marL="358775" indent="0">
              <a:buFont typeface="Wingdings" pitchFamily="2" charset="2"/>
              <a:buNone/>
              <a:tabLst>
                <a:tab pos="1341438" algn="l"/>
                <a:tab pos="2238375" algn="l"/>
              </a:tabLst>
            </a:pPr>
            <a:endParaRPr lang="cs-CZ" dirty="0">
              <a:latin typeface="Times New Roman" pitchFamily="18" charset="0"/>
            </a:endParaRPr>
          </a:p>
          <a:p>
            <a:pPr marL="358775" indent="0">
              <a:buFont typeface="Wingdings" pitchFamily="2" charset="2"/>
              <a:buNone/>
              <a:tabLst>
                <a:tab pos="1341438" algn="l"/>
                <a:tab pos="2238375" algn="l"/>
              </a:tabLst>
            </a:pPr>
            <a:endParaRPr lang="cs-CZ" dirty="0">
              <a:latin typeface="Times New Roman" pitchFamily="18" charset="0"/>
            </a:endParaRPr>
          </a:p>
          <a:p>
            <a:pPr marL="358775" indent="0">
              <a:buFont typeface="Wingdings" pitchFamily="2" charset="2"/>
              <a:buNone/>
              <a:tabLst>
                <a:tab pos="1341438" algn="l"/>
                <a:tab pos="2238375" algn="l"/>
              </a:tabLst>
            </a:pPr>
            <a:endParaRPr lang="cs-CZ" dirty="0">
              <a:latin typeface="Times New Roman" pitchFamily="18" charset="0"/>
            </a:endParaRPr>
          </a:p>
          <a:p>
            <a:pPr marL="358775" indent="0">
              <a:buFont typeface="Wingdings" pitchFamily="2" charset="2"/>
              <a:buNone/>
              <a:tabLst>
                <a:tab pos="1341438" algn="l"/>
                <a:tab pos="2238375" algn="l"/>
              </a:tabLst>
            </a:pPr>
            <a:endParaRPr lang="cs-CZ" dirty="0">
              <a:latin typeface="Times New Roman" pitchFamily="18" charset="0"/>
            </a:endParaRPr>
          </a:p>
          <a:p>
            <a:pPr marL="358775" indent="0">
              <a:buFont typeface="Wingdings" pitchFamily="2" charset="2"/>
              <a:buNone/>
              <a:tabLst>
                <a:tab pos="1341438" algn="l"/>
                <a:tab pos="2238375" algn="l"/>
              </a:tabLst>
            </a:pPr>
            <a:endParaRPr lang="cs-CZ" dirty="0">
              <a:latin typeface="Times New Roman" pitchFamily="18" charset="0"/>
            </a:endParaRPr>
          </a:p>
          <a:p>
            <a:pPr marL="358775" indent="0">
              <a:buFont typeface="Wingdings" pitchFamily="2" charset="2"/>
              <a:buNone/>
              <a:tabLst>
                <a:tab pos="1341438" algn="l"/>
                <a:tab pos="2238375" algn="l"/>
              </a:tabLst>
            </a:pPr>
            <a:endParaRPr lang="cs-CZ" dirty="0">
              <a:latin typeface="Times New Roman" pitchFamily="18" charset="0"/>
            </a:endParaRPr>
          </a:p>
          <a:p>
            <a:pPr marL="358775" indent="0">
              <a:buFont typeface="Wingdings" pitchFamily="2" charset="2"/>
              <a:buNone/>
              <a:tabLst>
                <a:tab pos="1341438" algn="l"/>
                <a:tab pos="2238375" algn="l"/>
              </a:tabLst>
            </a:pPr>
            <a:endParaRPr lang="cs-CZ" dirty="0">
              <a:latin typeface="Times New Roman" pitchFamily="18" charset="0"/>
            </a:endParaRPr>
          </a:p>
          <a:p>
            <a:pPr marL="358775" indent="0">
              <a:buFont typeface="Wingdings" pitchFamily="2" charset="2"/>
              <a:buNone/>
              <a:tabLst>
                <a:tab pos="1341438" algn="l"/>
                <a:tab pos="2238375" algn="l"/>
              </a:tabLst>
            </a:pPr>
            <a:endParaRPr lang="cs-CZ" dirty="0">
              <a:latin typeface="Times New Roman" pitchFamily="18" charset="0"/>
            </a:endParaRP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  <p:pic>
        <p:nvPicPr>
          <p:cNvPr id="6" name="Obrázek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15616" y="1275606"/>
            <a:ext cx="6662896" cy="36724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0533954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897609" y="432392"/>
            <a:ext cx="2249655" cy="438582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400" b="1" i="1" dirty="0">
                <a:latin typeface="Times New Roman" pitchFamily="18" charset="0"/>
                <a:cs typeface="Times New Roman" pitchFamily="18" charset="0"/>
              </a:rPr>
              <a:t>Řízení cash-</a:t>
            </a:r>
            <a:r>
              <a:rPr lang="cs-CZ" sz="2400" b="1" i="1" dirty="0" err="1">
                <a:latin typeface="Times New Roman" pitchFamily="18" charset="0"/>
                <a:cs typeface="Times New Roman" pitchFamily="18" charset="0"/>
              </a:rPr>
              <a:t>flow</a:t>
            </a:r>
            <a:endParaRPr lang="en-GB" sz="2100" b="1" kern="0" dirty="0">
              <a:solidFill>
                <a:sysClr val="windowText" lastClr="000000"/>
              </a:solidFill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693143" y="1131590"/>
            <a:ext cx="7755617" cy="3116238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lIns="68580" tIns="34290" rIns="68580" bIns="34290" rtlCol="0">
            <a:spAutoFit/>
          </a:bodyPr>
          <a:lstStyle/>
          <a:p>
            <a:r>
              <a:rPr lang="cs-CZ" i="1" dirty="0">
                <a:solidFill>
                  <a:srgbClr val="FFC000"/>
                </a:solidFill>
                <a:latin typeface="Times New Roman" pitchFamily="18" charset="0"/>
              </a:rPr>
              <a:t>Cash </a:t>
            </a:r>
            <a:r>
              <a:rPr lang="cs-CZ" i="1" dirty="0" err="1">
                <a:solidFill>
                  <a:srgbClr val="FFC000"/>
                </a:solidFill>
                <a:latin typeface="Times New Roman" pitchFamily="18" charset="0"/>
              </a:rPr>
              <a:t>flow</a:t>
            </a:r>
            <a:r>
              <a:rPr lang="cs-CZ" i="1" dirty="0">
                <a:solidFill>
                  <a:srgbClr val="FFC000"/>
                </a:solidFill>
                <a:latin typeface="Times New Roman" pitchFamily="18" charset="0"/>
              </a:rPr>
              <a:t> </a:t>
            </a:r>
            <a:r>
              <a:rPr lang="cs-CZ" dirty="0">
                <a:latin typeface="Times New Roman" pitchFamily="18" charset="0"/>
              </a:rPr>
              <a:t>není možné ztotožňovat se stavem peněžních prostředků k určitému okamžiku.</a:t>
            </a:r>
          </a:p>
          <a:p>
            <a:r>
              <a:rPr lang="cs-CZ" dirty="0">
                <a:latin typeface="Times New Roman" pitchFamily="18" charset="0"/>
              </a:rPr>
              <a:t>Ve zjednodušené podobě je možné prezentovat Cash </a:t>
            </a:r>
            <a:r>
              <a:rPr lang="cs-CZ" dirty="0" err="1">
                <a:latin typeface="Times New Roman" pitchFamily="18" charset="0"/>
              </a:rPr>
              <a:t>flow</a:t>
            </a:r>
            <a:r>
              <a:rPr lang="cs-CZ" dirty="0">
                <a:latin typeface="Times New Roman" pitchFamily="18" charset="0"/>
              </a:rPr>
              <a:t>:</a:t>
            </a:r>
          </a:p>
          <a:p>
            <a:r>
              <a:rPr lang="cs-CZ" i="1" dirty="0">
                <a:latin typeface="Times New Roman" pitchFamily="18" charset="0"/>
              </a:rPr>
              <a:t>CF = Z + Odpisy</a:t>
            </a:r>
          </a:p>
          <a:p>
            <a:endParaRPr lang="cs-CZ">
              <a:latin typeface="Times New Roman" pitchFamily="18" charset="0"/>
            </a:endParaRPr>
          </a:p>
          <a:p>
            <a:r>
              <a:rPr lang="cs-CZ">
                <a:latin typeface="Times New Roman" pitchFamily="18" charset="0"/>
              </a:rPr>
              <a:t>Výkaz </a:t>
            </a:r>
            <a:r>
              <a:rPr lang="cs-CZ" dirty="0">
                <a:latin typeface="Times New Roman" pitchFamily="18" charset="0"/>
              </a:rPr>
              <a:t>Cash </a:t>
            </a:r>
            <a:r>
              <a:rPr lang="cs-CZ" dirty="0" err="1">
                <a:latin typeface="Times New Roman" pitchFamily="18" charset="0"/>
              </a:rPr>
              <a:t>flow</a:t>
            </a:r>
            <a:r>
              <a:rPr lang="cs-CZ" dirty="0">
                <a:latin typeface="Times New Roman" pitchFamily="18" charset="0"/>
              </a:rPr>
              <a:t> se sestavuje s využitím dvou metod: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cs-CZ" dirty="0">
                <a:latin typeface="Times New Roman" pitchFamily="18" charset="0"/>
              </a:rPr>
              <a:t>Přímá metoda </a:t>
            </a:r>
            <a:r>
              <a:rPr lang="cs-CZ" i="1" dirty="0">
                <a:latin typeface="Times New Roman" pitchFamily="18" charset="0"/>
              </a:rPr>
              <a:t>(sleduje příjmy a výdaje za období)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cs-CZ" dirty="0">
                <a:latin typeface="Times New Roman" pitchFamily="18" charset="0"/>
              </a:rPr>
              <a:t>Nepřímá metoda (</a:t>
            </a:r>
            <a:r>
              <a:rPr lang="cs-CZ" i="1" dirty="0">
                <a:latin typeface="Times New Roman" pitchFamily="18" charset="0"/>
              </a:rPr>
              <a:t>využívá vazby mezi rozvahou a výsledovkou, kterou představuje ZISK a úpravou o ty výnosové a nákladové  položky, které způsobují nesoulad s příjmy a výdaji. (změna stavu nedokončené výroby …)</a:t>
            </a:r>
            <a:endParaRPr lang="en-US" i="1" dirty="0">
              <a:latin typeface="Times New Roman" pitchFamily="18" charset="0"/>
            </a:endParaRP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9247274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1949314" y="432392"/>
            <a:ext cx="4146007" cy="438582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400" b="1" i="1" dirty="0">
                <a:latin typeface="Times New Roman" pitchFamily="18" charset="0"/>
                <a:cs typeface="Times New Roman" pitchFamily="18" charset="0"/>
              </a:rPr>
              <a:t>Optimální kapitálová struktura </a:t>
            </a:r>
            <a:endParaRPr lang="en-GB" sz="2100" b="1" kern="0" dirty="0">
              <a:solidFill>
                <a:sysClr val="windowText" lastClr="000000"/>
              </a:solidFill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693143" y="1131590"/>
            <a:ext cx="7755617" cy="3491790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lIns="68580" tIns="34290" rIns="68580" bIns="34290" rtlCol="0">
            <a:spAutoFit/>
          </a:bodyPr>
          <a:lstStyle/>
          <a:p>
            <a:pPr marL="85725" algn="just">
              <a:lnSpc>
                <a:spcPct val="120000"/>
              </a:lnSpc>
              <a:spcBef>
                <a:spcPct val="40000"/>
              </a:spcBef>
              <a:spcAft>
                <a:spcPct val="40000"/>
              </a:spcAft>
              <a:defRPr/>
            </a:pPr>
            <a:r>
              <a:rPr lang="cs-CZ" sz="2400" dirty="0">
                <a:latin typeface="Times New Roman" pitchFamily="18" charset="0"/>
                <a:cs typeface="Times New Roman" pitchFamily="18" charset="0"/>
              </a:rPr>
              <a:t>Optimální kapitálová struktura zajišťuje minimální náklady na použitý kapitál. Je výslednicí správně stanoveného poměru mezi vlastním a cizí kapitálem.</a:t>
            </a:r>
          </a:p>
          <a:p>
            <a:pPr marL="85725" algn="just">
              <a:lnSpc>
                <a:spcPct val="120000"/>
              </a:lnSpc>
              <a:spcBef>
                <a:spcPct val="40000"/>
              </a:spcBef>
              <a:spcAft>
                <a:spcPct val="40000"/>
              </a:spcAft>
              <a:defRPr/>
            </a:pPr>
            <a:r>
              <a:rPr lang="cs-CZ" sz="2400" dirty="0">
                <a:latin typeface="Times New Roman" pitchFamily="18" charset="0"/>
                <a:cs typeface="Times New Roman" pitchFamily="18" charset="0"/>
              </a:rPr>
              <a:t>Celkové náklady na kapitál:</a:t>
            </a:r>
          </a:p>
          <a:p>
            <a:pPr marL="1014413" lvl="1">
              <a:lnSpc>
                <a:spcPct val="120000"/>
              </a:lnSpc>
              <a:spcBef>
                <a:spcPct val="50000"/>
              </a:spcBef>
              <a:defRPr/>
            </a:pPr>
            <a:r>
              <a:rPr lang="cs-CZ" sz="2400" i="1" dirty="0" err="1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cs-CZ" sz="2400" i="1" baseline="-25000" dirty="0" err="1">
                <a:latin typeface="Times New Roman" pitchFamily="18" charset="0"/>
                <a:cs typeface="Times New Roman" pitchFamily="18" charset="0"/>
              </a:rPr>
              <a:t>O</a:t>
            </a:r>
            <a:r>
              <a:rPr lang="cs-CZ" sz="2400" i="1" dirty="0">
                <a:latin typeface="Times New Roman" pitchFamily="18" charset="0"/>
                <a:cs typeface="Times New Roman" pitchFamily="18" charset="0"/>
              </a:rPr>
              <a:t> (nebo-</a:t>
            </a:r>
            <a:r>
              <a:rPr lang="cs-CZ" sz="2400" i="1" dirty="0" err="1">
                <a:latin typeface="Times New Roman" pitchFamily="18" charset="0"/>
                <a:cs typeface="Times New Roman" pitchFamily="18" charset="0"/>
              </a:rPr>
              <a:t>li</a:t>
            </a:r>
            <a:r>
              <a:rPr lang="cs-CZ" sz="2400" i="1" dirty="0">
                <a:latin typeface="Times New Roman" pitchFamily="18" charset="0"/>
                <a:cs typeface="Times New Roman" pitchFamily="18" charset="0"/>
              </a:rPr>
              <a:t> WACC)  ∙ C = </a:t>
            </a:r>
            <a:r>
              <a:rPr lang="cs-CZ" sz="2400" i="1" dirty="0" err="1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cs-CZ" sz="2400" i="1" baseline="-25000" dirty="0" err="1">
                <a:latin typeface="Times New Roman" pitchFamily="18" charset="0"/>
                <a:cs typeface="Times New Roman" pitchFamily="18" charset="0"/>
              </a:rPr>
              <a:t>d</a:t>
            </a:r>
            <a:r>
              <a:rPr lang="cs-CZ" sz="2400" i="1" dirty="0">
                <a:latin typeface="Times New Roman" pitchFamily="18" charset="0"/>
                <a:cs typeface="Times New Roman" pitchFamily="18" charset="0"/>
              </a:rPr>
              <a:t> ∙ (1 – t)∙D + k</a:t>
            </a:r>
            <a:r>
              <a:rPr lang="cs-CZ" sz="2400" i="1" baseline="-25000" dirty="0">
                <a:latin typeface="Times New Roman" pitchFamily="18" charset="0"/>
                <a:cs typeface="Times New Roman" pitchFamily="18" charset="0"/>
              </a:rPr>
              <a:t>e </a:t>
            </a:r>
            <a:r>
              <a:rPr lang="cs-CZ" sz="2400" i="1" dirty="0">
                <a:latin typeface="Times New Roman" pitchFamily="18" charset="0"/>
                <a:cs typeface="Times New Roman" pitchFamily="18" charset="0"/>
              </a:rPr>
              <a:t>∙ E</a:t>
            </a:r>
          </a:p>
          <a:p>
            <a:pPr marL="1014413" lvl="1">
              <a:lnSpc>
                <a:spcPct val="120000"/>
              </a:lnSpc>
              <a:spcBef>
                <a:spcPct val="50000"/>
              </a:spcBef>
              <a:defRPr/>
            </a:pPr>
            <a:r>
              <a:rPr lang="cs-CZ" sz="2400" i="1" dirty="0" err="1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cs-CZ" sz="2400" i="1" baseline="-25000" dirty="0" err="1">
                <a:latin typeface="Times New Roman" pitchFamily="18" charset="0"/>
                <a:cs typeface="Times New Roman" pitchFamily="18" charset="0"/>
              </a:rPr>
              <a:t>O</a:t>
            </a:r>
            <a:r>
              <a:rPr lang="cs-CZ" sz="2400" i="1" dirty="0"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cs-CZ" sz="2400" i="1" dirty="0" err="1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cs-CZ" sz="2400" i="1" baseline="-25000" dirty="0" err="1">
                <a:latin typeface="Times New Roman" pitchFamily="18" charset="0"/>
                <a:cs typeface="Times New Roman" pitchFamily="18" charset="0"/>
              </a:rPr>
              <a:t>d</a:t>
            </a:r>
            <a:r>
              <a:rPr lang="cs-CZ" sz="2400" i="1" dirty="0">
                <a:latin typeface="Times New Roman" pitchFamily="18" charset="0"/>
                <a:cs typeface="Times New Roman" pitchFamily="18" charset="0"/>
              </a:rPr>
              <a:t> ∙ (1 – t) ∙ D/C + k</a:t>
            </a:r>
            <a:r>
              <a:rPr lang="cs-CZ" sz="2400" i="1" baseline="-25000" dirty="0">
                <a:latin typeface="Times New Roman" pitchFamily="18" charset="0"/>
                <a:cs typeface="Times New Roman" pitchFamily="18" charset="0"/>
              </a:rPr>
              <a:t>e </a:t>
            </a:r>
            <a:r>
              <a:rPr lang="cs-CZ" sz="2400" i="1" dirty="0">
                <a:latin typeface="Times New Roman" pitchFamily="18" charset="0"/>
                <a:cs typeface="Times New Roman" pitchFamily="18" charset="0"/>
              </a:rPr>
              <a:t>∙ E/C</a:t>
            </a: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5950344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1949314" y="432392"/>
            <a:ext cx="4146007" cy="438582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400" b="1" i="1" dirty="0">
                <a:latin typeface="Times New Roman" pitchFamily="18" charset="0"/>
                <a:cs typeface="Times New Roman" pitchFamily="18" charset="0"/>
              </a:rPr>
              <a:t>Optimální kapitálová struktura </a:t>
            </a:r>
            <a:endParaRPr lang="en-GB" sz="2100" b="1" kern="0" dirty="0">
              <a:solidFill>
                <a:sysClr val="windowText" lastClr="000000"/>
              </a:solidFill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693143" y="1131590"/>
            <a:ext cx="7755617" cy="354565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lIns="68580" tIns="34290" rIns="68580" bIns="34290" rtlCol="0">
            <a:spAutoFit/>
          </a:bodyPr>
          <a:lstStyle/>
          <a:p>
            <a:pPr>
              <a:lnSpc>
                <a:spcPct val="120000"/>
              </a:lnSpc>
              <a:spcBef>
                <a:spcPct val="50000"/>
              </a:spcBef>
              <a:defRPr/>
            </a:pPr>
            <a:r>
              <a:rPr lang="cs-CZ" sz="2000" i="1" dirty="0" err="1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cs-CZ" sz="2000" i="1" baseline="-25000" dirty="0" err="1">
                <a:latin typeface="Times New Roman" pitchFamily="18" charset="0"/>
                <a:cs typeface="Times New Roman" pitchFamily="18" charset="0"/>
              </a:rPr>
              <a:t>O</a:t>
            </a:r>
            <a:r>
              <a:rPr lang="cs-CZ" sz="2000" i="1" dirty="0">
                <a:latin typeface="Times New Roman" pitchFamily="18" charset="0"/>
                <a:cs typeface="Times New Roman" pitchFamily="18" charset="0"/>
              </a:rPr>
              <a:t> (nebo-</a:t>
            </a:r>
            <a:r>
              <a:rPr lang="cs-CZ" sz="2000" i="1" dirty="0" err="1">
                <a:latin typeface="Times New Roman" pitchFamily="18" charset="0"/>
                <a:cs typeface="Times New Roman" pitchFamily="18" charset="0"/>
              </a:rPr>
              <a:t>li</a:t>
            </a:r>
            <a:r>
              <a:rPr lang="cs-CZ" sz="2000" i="1" dirty="0">
                <a:latin typeface="Times New Roman" pitchFamily="18" charset="0"/>
                <a:cs typeface="Times New Roman" pitchFamily="18" charset="0"/>
              </a:rPr>
              <a:t> WACC) = </a:t>
            </a:r>
            <a:r>
              <a:rPr lang="cs-CZ" sz="2000" i="1" dirty="0" err="1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cs-CZ" sz="2000" i="1" baseline="-25000" dirty="0" err="1">
                <a:latin typeface="Times New Roman" pitchFamily="18" charset="0"/>
                <a:cs typeface="Times New Roman" pitchFamily="18" charset="0"/>
              </a:rPr>
              <a:t>d</a:t>
            </a:r>
            <a:r>
              <a:rPr lang="cs-CZ" sz="2000" i="1" dirty="0">
                <a:latin typeface="Times New Roman" pitchFamily="18" charset="0"/>
                <a:cs typeface="Times New Roman" pitchFamily="18" charset="0"/>
              </a:rPr>
              <a:t> ∙ (1 – t)∙D/C + k</a:t>
            </a:r>
            <a:r>
              <a:rPr lang="cs-CZ" sz="2000" i="1" baseline="-25000" dirty="0">
                <a:latin typeface="Times New Roman" pitchFamily="18" charset="0"/>
                <a:cs typeface="Times New Roman" pitchFamily="18" charset="0"/>
              </a:rPr>
              <a:t>e</a:t>
            </a:r>
            <a:r>
              <a:rPr lang="cs-CZ" sz="2000" i="1" dirty="0">
                <a:latin typeface="Times New Roman" pitchFamily="18" charset="0"/>
                <a:cs typeface="Times New Roman" pitchFamily="18" charset="0"/>
              </a:rPr>
              <a:t> ∙ E/C</a:t>
            </a:r>
          </a:p>
          <a:p>
            <a:pPr>
              <a:lnSpc>
                <a:spcPct val="120000"/>
              </a:lnSpc>
              <a:spcBef>
                <a:spcPct val="50000"/>
              </a:spcBef>
              <a:defRPr/>
            </a:pPr>
            <a:r>
              <a:rPr lang="cs-CZ" sz="2000" i="1" dirty="0">
                <a:latin typeface="Times New Roman" pitchFamily="18" charset="0"/>
                <a:cs typeface="Times New Roman" pitchFamily="18" charset="0"/>
              </a:rPr>
              <a:t>kde:</a:t>
            </a:r>
          </a:p>
          <a:p>
            <a:pPr>
              <a:lnSpc>
                <a:spcPct val="120000"/>
              </a:lnSpc>
              <a:spcBef>
                <a:spcPct val="50000"/>
              </a:spcBef>
              <a:defRPr/>
            </a:pPr>
            <a:r>
              <a:rPr lang="cs-CZ" sz="2000" i="1" dirty="0" err="1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cs-CZ" sz="2000" i="1" baseline="-25000" dirty="0" err="1">
                <a:latin typeface="Times New Roman" pitchFamily="18" charset="0"/>
                <a:cs typeface="Times New Roman" pitchFamily="18" charset="0"/>
              </a:rPr>
              <a:t>O</a:t>
            </a:r>
            <a:r>
              <a:rPr lang="cs-CZ" sz="2000" i="1" dirty="0">
                <a:latin typeface="Times New Roman" pitchFamily="18" charset="0"/>
                <a:cs typeface="Times New Roman" pitchFamily="18" charset="0"/>
              </a:rPr>
              <a:t>	náklady na 1 Kč celkového kapitálu</a:t>
            </a:r>
          </a:p>
          <a:p>
            <a:pPr>
              <a:lnSpc>
                <a:spcPct val="120000"/>
              </a:lnSpc>
              <a:spcBef>
                <a:spcPct val="50000"/>
              </a:spcBef>
              <a:defRPr/>
            </a:pPr>
            <a:r>
              <a:rPr lang="cs-CZ" sz="2000" i="1" dirty="0">
                <a:latin typeface="Times New Roman" pitchFamily="18" charset="0"/>
                <a:cs typeface="Times New Roman" pitchFamily="18" charset="0"/>
              </a:rPr>
              <a:t>	nebo </a:t>
            </a:r>
            <a:r>
              <a:rPr lang="cs-CZ" sz="2000" i="1" dirty="0" err="1">
                <a:latin typeface="Times New Roman" pitchFamily="18" charset="0"/>
                <a:cs typeface="Times New Roman" pitchFamily="18" charset="0"/>
              </a:rPr>
              <a:t>kO</a:t>
            </a:r>
            <a:r>
              <a:rPr lang="cs-CZ" sz="2000" i="1" dirty="0">
                <a:latin typeface="Times New Roman" pitchFamily="18" charset="0"/>
                <a:cs typeface="Times New Roman" pitchFamily="18" charset="0"/>
              </a:rPr>
              <a:t> ∙ 100  v  %</a:t>
            </a:r>
          </a:p>
          <a:p>
            <a:pPr>
              <a:lnSpc>
                <a:spcPct val="120000"/>
              </a:lnSpc>
              <a:spcBef>
                <a:spcPct val="50000"/>
              </a:spcBef>
              <a:defRPr/>
            </a:pPr>
            <a:r>
              <a:rPr lang="cs-CZ" sz="2000" i="1" dirty="0" err="1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cs-CZ" sz="2000" i="1" baseline="-25000" dirty="0" err="1">
                <a:latin typeface="Times New Roman" pitchFamily="18" charset="0"/>
                <a:cs typeface="Times New Roman" pitchFamily="18" charset="0"/>
              </a:rPr>
              <a:t>d</a:t>
            </a:r>
            <a:r>
              <a:rPr lang="cs-CZ" sz="2000" i="1" dirty="0">
                <a:latin typeface="Times New Roman" pitchFamily="18" charset="0"/>
                <a:cs typeface="Times New Roman" pitchFamily="18" charset="0"/>
              </a:rPr>
              <a:t>	náklady na 1Kč cizího kapitálu před zdaněním</a:t>
            </a:r>
          </a:p>
          <a:p>
            <a:pPr>
              <a:lnSpc>
                <a:spcPct val="120000"/>
              </a:lnSpc>
              <a:spcBef>
                <a:spcPct val="50000"/>
              </a:spcBef>
              <a:defRPr/>
            </a:pPr>
            <a:r>
              <a:rPr lang="cs-CZ" sz="2000" i="1" dirty="0">
                <a:latin typeface="Times New Roman" pitchFamily="18" charset="0"/>
                <a:cs typeface="Times New Roman" pitchFamily="18" charset="0"/>
              </a:rPr>
              <a:t>	nebo </a:t>
            </a:r>
            <a:r>
              <a:rPr lang="cs-CZ" sz="2000" i="1" dirty="0" err="1">
                <a:latin typeface="Times New Roman" pitchFamily="18" charset="0"/>
                <a:cs typeface="Times New Roman" pitchFamily="18" charset="0"/>
              </a:rPr>
              <a:t>kd</a:t>
            </a:r>
            <a:r>
              <a:rPr lang="cs-CZ" sz="2000" i="1" dirty="0">
                <a:latin typeface="Times New Roman" pitchFamily="18" charset="0"/>
                <a:cs typeface="Times New Roman" pitchFamily="18" charset="0"/>
              </a:rPr>
              <a:t> ∙100  v %</a:t>
            </a:r>
          </a:p>
          <a:p>
            <a:pPr>
              <a:lnSpc>
                <a:spcPct val="120000"/>
              </a:lnSpc>
              <a:spcBef>
                <a:spcPct val="50000"/>
              </a:spcBef>
              <a:defRPr/>
            </a:pPr>
            <a:r>
              <a:rPr lang="cs-CZ" sz="2000" i="1" dirty="0">
                <a:latin typeface="Times New Roman" pitchFamily="18" charset="0"/>
                <a:cs typeface="Times New Roman" pitchFamily="18" charset="0"/>
              </a:rPr>
              <a:t>t	míra zdanění zisku (sazba daně z příjmu)</a:t>
            </a: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59567737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1949314" y="432392"/>
            <a:ext cx="4146007" cy="438582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400" b="1" i="1" dirty="0">
                <a:latin typeface="Times New Roman" pitchFamily="18" charset="0"/>
                <a:cs typeface="Times New Roman" pitchFamily="18" charset="0"/>
              </a:rPr>
              <a:t>Optimální kapitálová struktura </a:t>
            </a:r>
            <a:endParaRPr lang="en-GB" sz="2100" b="1" kern="0" dirty="0">
              <a:solidFill>
                <a:sysClr val="windowText" lastClr="000000"/>
              </a:solidFill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693143" y="1131590"/>
            <a:ext cx="7755617" cy="2531462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lIns="68580" tIns="34290" rIns="68580" bIns="34290" rtlCol="0">
            <a:spAutoFit/>
          </a:bodyPr>
          <a:lstStyle/>
          <a:p>
            <a:pPr marL="180975">
              <a:defRPr/>
            </a:pPr>
            <a:r>
              <a:rPr lang="cs-CZ" sz="2000" i="1" dirty="0"/>
              <a:t>k</a:t>
            </a:r>
            <a:r>
              <a:rPr lang="cs-CZ" sz="2000" i="1" baseline="-25000" dirty="0"/>
              <a:t>e</a:t>
            </a:r>
            <a:r>
              <a:rPr lang="cs-CZ" sz="2000" i="1" dirty="0"/>
              <a:t>	</a:t>
            </a:r>
            <a:r>
              <a:rPr lang="cs-CZ" sz="2000" i="1" dirty="0">
                <a:latin typeface="Times New Roman" pitchFamily="18" charset="0"/>
                <a:cs typeface="Times New Roman" pitchFamily="18" charset="0"/>
              </a:rPr>
              <a:t>náklady na 1 Kč vlastního kapitálu po zdanění zisku</a:t>
            </a:r>
          </a:p>
          <a:p>
            <a:pPr marL="180975">
              <a:defRPr/>
            </a:pPr>
            <a:r>
              <a:rPr lang="cs-CZ" sz="2000" i="1" dirty="0">
                <a:latin typeface="Times New Roman" pitchFamily="18" charset="0"/>
                <a:cs typeface="Times New Roman" pitchFamily="18" charset="0"/>
              </a:rPr>
              <a:t>	nebo ke ∙ 100  v %</a:t>
            </a:r>
          </a:p>
          <a:p>
            <a:pPr marL="180975">
              <a:defRPr/>
            </a:pPr>
            <a:endParaRPr lang="cs-CZ" sz="2000" i="1" dirty="0">
              <a:latin typeface="Times New Roman" pitchFamily="18" charset="0"/>
              <a:cs typeface="Times New Roman" pitchFamily="18" charset="0"/>
            </a:endParaRPr>
          </a:p>
          <a:p>
            <a:pPr marL="180975">
              <a:defRPr/>
            </a:pPr>
            <a:r>
              <a:rPr lang="cs-CZ" sz="2000" i="1" dirty="0">
                <a:latin typeface="Times New Roman" pitchFamily="18" charset="0"/>
                <a:cs typeface="Times New Roman" pitchFamily="18" charset="0"/>
              </a:rPr>
              <a:t>C	celkový kapitál (celková tržní hodnota firmy) v Kč</a:t>
            </a:r>
          </a:p>
          <a:p>
            <a:pPr marL="180975">
              <a:defRPr/>
            </a:pPr>
            <a:endParaRPr lang="cs-CZ" sz="2000" i="1" dirty="0">
              <a:latin typeface="Times New Roman" pitchFamily="18" charset="0"/>
              <a:cs typeface="Times New Roman" pitchFamily="18" charset="0"/>
            </a:endParaRPr>
          </a:p>
          <a:p>
            <a:pPr marL="180975">
              <a:defRPr/>
            </a:pPr>
            <a:r>
              <a:rPr lang="cs-CZ" sz="2000" i="1" dirty="0">
                <a:latin typeface="Times New Roman" pitchFamily="18" charset="0"/>
                <a:cs typeface="Times New Roman" pitchFamily="18" charset="0"/>
              </a:rPr>
              <a:t>E	tržní hodnota vlastního kapitálu v Kč</a:t>
            </a:r>
          </a:p>
          <a:p>
            <a:pPr marL="180975">
              <a:defRPr/>
            </a:pPr>
            <a:endParaRPr lang="cs-CZ" sz="2000" i="1" dirty="0">
              <a:latin typeface="Times New Roman" pitchFamily="18" charset="0"/>
              <a:cs typeface="Times New Roman" pitchFamily="18" charset="0"/>
            </a:endParaRPr>
          </a:p>
          <a:p>
            <a:pPr marL="180975">
              <a:defRPr/>
            </a:pPr>
            <a:r>
              <a:rPr lang="cs-CZ" sz="2000" i="1" dirty="0">
                <a:latin typeface="Times New Roman" pitchFamily="18" charset="0"/>
                <a:cs typeface="Times New Roman" pitchFamily="18" charset="0"/>
              </a:rPr>
              <a:t>D	tržní hodnota cizího kapitálu v Kč</a:t>
            </a: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32271699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1949314" y="432392"/>
            <a:ext cx="4146007" cy="438582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400" b="1" i="1" dirty="0">
                <a:latin typeface="Times New Roman" pitchFamily="18" charset="0"/>
                <a:cs typeface="Times New Roman" pitchFamily="18" charset="0"/>
              </a:rPr>
              <a:t>Optimální kapitálová struktura </a:t>
            </a:r>
            <a:endParaRPr lang="en-GB" sz="2100" b="1" kern="0" dirty="0">
              <a:solidFill>
                <a:sysClr val="windowText" lastClr="000000"/>
              </a:solidFill>
            </a:endParaRP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  <p:graphicFrame>
        <p:nvGraphicFramePr>
          <p:cNvPr id="3" name="Objekt 2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2524400737"/>
              </p:ext>
            </p:extLst>
          </p:nvPr>
        </p:nvGraphicFramePr>
        <p:xfrm>
          <a:off x="323528" y="1131590"/>
          <a:ext cx="8294191" cy="381642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98" name="Document" r:id="rId4" imgW="5898200" imgH="3435190" progId="Word.Document.8">
                  <p:embed/>
                </p:oleObj>
              </mc:Choice>
              <mc:Fallback>
                <p:oleObj name="Document" r:id="rId4" imgW="5898200" imgH="3435190" progId="Word.Document.8">
                  <p:embed/>
                  <p:pic>
                    <p:nvPicPr>
                      <p:cNvPr id="0" name="Object 2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3528" y="1131590"/>
                        <a:ext cx="8294191" cy="381642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611235315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233839" y="432392"/>
            <a:ext cx="3576941" cy="392415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100" b="1" kern="0" dirty="0">
                <a:solidFill>
                  <a:srgbClr val="307871"/>
                </a:solidFill>
                <a:latin typeface="Times New Roman"/>
                <a:ea typeface="+mj-ea"/>
                <a:cs typeface="+mj-cs"/>
              </a:rPr>
              <a:t>Ekonomická přidaná hodnota</a:t>
            </a:r>
            <a:endParaRPr lang="en-GB" sz="2100" b="1" kern="0" dirty="0">
              <a:solidFill>
                <a:sysClr val="windowText" lastClr="000000"/>
              </a:solidFill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87787" y="1148238"/>
            <a:ext cx="8796083" cy="2623795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lIns="68580" tIns="34290" rIns="68580" bIns="34290" rtlCol="0">
            <a:spAutoFit/>
          </a:bodyPr>
          <a:lstStyle/>
          <a:p>
            <a:pPr indent="533400">
              <a:lnSpc>
                <a:spcPct val="120000"/>
              </a:lnSpc>
              <a:spcBef>
                <a:spcPct val="50000"/>
              </a:spcBef>
              <a:spcAft>
                <a:spcPct val="30000"/>
              </a:spcAft>
              <a:buClr>
                <a:schemeClr val="tx1"/>
              </a:buClr>
              <a:buFont typeface="Wingdings" pitchFamily="2" charset="2"/>
              <a:buChar char="q"/>
              <a:tabLst>
                <a:tab pos="533400" algn="l"/>
              </a:tabLst>
              <a:defRPr/>
            </a:pPr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Ukazatele MVA a EVA vznikly v konzultační firmě „Stern 	Stewart Management </a:t>
            </a:r>
            <a:r>
              <a:rPr lang="cs-CZ" sz="2000" dirty="0" err="1">
                <a:latin typeface="Times New Roman" pitchFamily="18" charset="0"/>
                <a:cs typeface="Times New Roman" pitchFamily="18" charset="0"/>
              </a:rPr>
              <a:t>Services</a:t>
            </a:r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“ v New Yorku v roce 1993. 	Rychle se rozšířily jak v USA, tak západní Evropě. </a:t>
            </a:r>
          </a:p>
          <a:p>
            <a:pPr indent="533400" algn="just">
              <a:lnSpc>
                <a:spcPct val="120000"/>
              </a:lnSpc>
              <a:spcBef>
                <a:spcPct val="50000"/>
              </a:spcBef>
              <a:spcAft>
                <a:spcPct val="30000"/>
              </a:spcAft>
              <a:buClr>
                <a:schemeClr val="tx1"/>
              </a:buClr>
              <a:buFont typeface="Wingdings" pitchFamily="2" charset="2"/>
              <a:buChar char="q"/>
              <a:tabLst>
                <a:tab pos="533400" algn="l"/>
              </a:tabLst>
              <a:defRPr/>
            </a:pPr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Ukazatel EVA (</a:t>
            </a:r>
            <a:r>
              <a:rPr lang="cs-CZ" sz="2000" dirty="0" err="1">
                <a:latin typeface="Times New Roman" pitchFamily="18" charset="0"/>
                <a:cs typeface="Times New Roman" pitchFamily="18" charset="0"/>
              </a:rPr>
              <a:t>Ecomic</a:t>
            </a:r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000" dirty="0" err="1">
                <a:latin typeface="Times New Roman" pitchFamily="18" charset="0"/>
                <a:cs typeface="Times New Roman" pitchFamily="18" charset="0"/>
              </a:rPr>
              <a:t>Value</a:t>
            </a:r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000" dirty="0" err="1">
                <a:latin typeface="Times New Roman" pitchFamily="18" charset="0"/>
                <a:cs typeface="Times New Roman" pitchFamily="18" charset="0"/>
              </a:rPr>
              <a:t>Added</a:t>
            </a:r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 – ekonomická přidaná hodnota) </a:t>
            </a:r>
            <a:r>
              <a:rPr lang="cs-CZ" sz="2000" u="sng" dirty="0">
                <a:latin typeface="Times New Roman" pitchFamily="18" charset="0"/>
                <a:cs typeface="Times New Roman" pitchFamily="18" charset="0"/>
              </a:rPr>
              <a:t>je rozdíl mezi čistým ziskem podniku a jeho kapitálovými náklady. </a:t>
            </a:r>
            <a:endParaRPr lang="cs-CZ" sz="2000" dirty="0">
              <a:latin typeface="Times New Roman" pitchFamily="18" charset="0"/>
              <a:cs typeface="Times New Roman" pitchFamily="18" charset="0"/>
            </a:endParaRPr>
          </a:p>
          <a:p>
            <a:pPr marL="257175" indent="-257175" algn="just">
              <a:buFont typeface="Arial" panose="020B0604020202020204" pitchFamily="34" charset="0"/>
              <a:buChar char="•"/>
            </a:pPr>
            <a:endParaRPr lang="cs-CZ" sz="2400" dirty="0">
              <a:solidFill>
                <a:schemeClr val="accent3">
                  <a:lumMod val="50000"/>
                </a:schemeClr>
              </a:solidFill>
              <a:cs typeface="Arial" panose="020B0604020202020204" pitchFamily="34" charset="0"/>
            </a:endParaRP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2611527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233839" y="432392"/>
            <a:ext cx="3576941" cy="392415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100" b="1" kern="0" dirty="0">
                <a:solidFill>
                  <a:srgbClr val="307871"/>
                </a:solidFill>
                <a:latin typeface="Times New Roman"/>
                <a:ea typeface="+mj-ea"/>
                <a:cs typeface="+mj-cs"/>
              </a:rPr>
              <a:t>Ekonomická přidaná hodnota</a:t>
            </a:r>
            <a:endParaRPr lang="en-GB" sz="2100" b="1" kern="0" dirty="0">
              <a:solidFill>
                <a:sysClr val="windowText" lastClr="000000"/>
              </a:solidFill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87787" y="1148238"/>
            <a:ext cx="8796083" cy="3504036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lIns="68580" tIns="34290" rIns="68580" bIns="34290" rtlCol="0">
            <a:spAutoFit/>
          </a:bodyPr>
          <a:lstStyle/>
          <a:p>
            <a:pPr>
              <a:lnSpc>
                <a:spcPct val="90000"/>
              </a:lnSpc>
              <a:buClr>
                <a:schemeClr val="tx1"/>
              </a:buClr>
              <a:tabLst>
                <a:tab pos="990600" algn="l"/>
                <a:tab pos="2514600" algn="l"/>
              </a:tabLst>
              <a:defRPr/>
            </a:pPr>
            <a:r>
              <a:rPr lang="cs-CZ" dirty="0">
                <a:latin typeface="Times New Roman" pitchFamily="18" charset="0"/>
                <a:cs typeface="Times New Roman" pitchFamily="18" charset="0"/>
              </a:rPr>
              <a:t>EVA = EBIT . (1- t) – C .WACC</a:t>
            </a:r>
          </a:p>
          <a:p>
            <a:pPr>
              <a:lnSpc>
                <a:spcPct val="90000"/>
              </a:lnSpc>
              <a:spcBef>
                <a:spcPct val="30000"/>
              </a:spcBef>
              <a:spcAft>
                <a:spcPct val="30000"/>
              </a:spcAft>
              <a:buClr>
                <a:schemeClr val="tx1"/>
              </a:buClr>
              <a:tabLst>
                <a:tab pos="990600" algn="l"/>
                <a:tab pos="2514600" algn="l"/>
              </a:tabLst>
              <a:defRPr/>
            </a:pPr>
            <a:r>
              <a:rPr lang="cs-CZ" dirty="0">
                <a:latin typeface="Times New Roman" pitchFamily="18" charset="0"/>
                <a:cs typeface="Times New Roman" pitchFamily="18" charset="0"/>
              </a:rPr>
              <a:t>EVA = NOPAT – C . WACC(</a:t>
            </a:r>
            <a:r>
              <a:rPr lang="cs-CZ" dirty="0" err="1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cs-CZ" baseline="-25000" dirty="0" err="1">
                <a:latin typeface="Times New Roman" pitchFamily="18" charset="0"/>
                <a:cs typeface="Times New Roman" pitchFamily="18" charset="0"/>
              </a:rPr>
              <a:t>O</a:t>
            </a:r>
            <a:r>
              <a:rPr lang="cs-CZ" dirty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>
              <a:lnSpc>
                <a:spcPct val="90000"/>
              </a:lnSpc>
              <a:spcBef>
                <a:spcPct val="30000"/>
              </a:spcBef>
              <a:spcAft>
                <a:spcPct val="30000"/>
              </a:spcAft>
              <a:buClr>
                <a:schemeClr val="tx1"/>
              </a:buClr>
              <a:tabLst>
                <a:tab pos="990600" algn="l"/>
                <a:tab pos="2514600" algn="l"/>
              </a:tabLst>
              <a:defRPr/>
            </a:pPr>
            <a:endParaRPr lang="cs-CZ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90000"/>
              </a:lnSpc>
              <a:spcBef>
                <a:spcPct val="30000"/>
              </a:spcBef>
              <a:spcAft>
                <a:spcPct val="30000"/>
              </a:spcAft>
              <a:buClr>
                <a:schemeClr val="tx1"/>
              </a:buClr>
              <a:tabLst>
                <a:tab pos="990600" algn="l"/>
                <a:tab pos="2514600" algn="l"/>
              </a:tabLst>
              <a:defRPr/>
            </a:pPr>
            <a:r>
              <a:rPr lang="cs-CZ" dirty="0">
                <a:latin typeface="Times New Roman" pitchFamily="18" charset="0"/>
                <a:cs typeface="Times New Roman" pitchFamily="18" charset="0"/>
              </a:rPr>
              <a:t>Kde: 	EBIT	provozní zisk před odečtením úroků a zdaněním</a:t>
            </a:r>
          </a:p>
          <a:p>
            <a:pPr>
              <a:lnSpc>
                <a:spcPct val="90000"/>
              </a:lnSpc>
              <a:spcBef>
                <a:spcPct val="30000"/>
              </a:spcBef>
              <a:spcAft>
                <a:spcPct val="30000"/>
              </a:spcAft>
              <a:buClr>
                <a:schemeClr val="tx1"/>
              </a:buClr>
              <a:tabLst>
                <a:tab pos="990600" algn="l"/>
                <a:tab pos="2514600" algn="l"/>
              </a:tabLst>
              <a:defRPr/>
            </a:pPr>
            <a:r>
              <a:rPr lang="cs-CZ" dirty="0">
                <a:latin typeface="Times New Roman" pitchFamily="18" charset="0"/>
                <a:cs typeface="Times New Roman" pitchFamily="18" charset="0"/>
              </a:rPr>
              <a:t>	t	míra zdanění zisku (za rok 2008 21 %, 0,21)</a:t>
            </a:r>
          </a:p>
          <a:p>
            <a:pPr>
              <a:lnSpc>
                <a:spcPct val="90000"/>
              </a:lnSpc>
              <a:spcBef>
                <a:spcPct val="30000"/>
              </a:spcBef>
              <a:spcAft>
                <a:spcPct val="30000"/>
              </a:spcAft>
              <a:buClr>
                <a:schemeClr val="tx1"/>
              </a:buClr>
              <a:tabLst>
                <a:tab pos="990600" algn="l"/>
                <a:tab pos="2514600" algn="l"/>
              </a:tabLst>
              <a:defRPr/>
            </a:pPr>
            <a:r>
              <a:rPr lang="cs-CZ" dirty="0">
                <a:latin typeface="Times New Roman" pitchFamily="18" charset="0"/>
                <a:cs typeface="Times New Roman" pitchFamily="18" charset="0"/>
              </a:rPr>
              <a:t>	C	dlouhodobě investovaný kapitál</a:t>
            </a:r>
          </a:p>
          <a:p>
            <a:pPr>
              <a:lnSpc>
                <a:spcPct val="90000"/>
              </a:lnSpc>
              <a:spcBef>
                <a:spcPct val="30000"/>
              </a:spcBef>
              <a:spcAft>
                <a:spcPct val="30000"/>
              </a:spcAft>
              <a:buClr>
                <a:schemeClr val="tx1"/>
              </a:buClr>
              <a:tabLst>
                <a:tab pos="990600" algn="l"/>
                <a:tab pos="2514600" algn="l"/>
              </a:tabLst>
              <a:defRPr/>
            </a:pPr>
            <a:r>
              <a:rPr lang="cs-CZ" dirty="0">
                <a:latin typeface="Times New Roman" pitchFamily="18" charset="0"/>
                <a:cs typeface="Times New Roman" pitchFamily="18" charset="0"/>
              </a:rPr>
              <a:t>	NOPAT	čistý provozní zisk po zdanění</a:t>
            </a:r>
          </a:p>
          <a:p>
            <a:pPr>
              <a:lnSpc>
                <a:spcPct val="90000"/>
              </a:lnSpc>
              <a:spcBef>
                <a:spcPct val="30000"/>
              </a:spcBef>
              <a:spcAft>
                <a:spcPct val="30000"/>
              </a:spcAft>
              <a:buClr>
                <a:schemeClr val="tx1"/>
              </a:buClr>
              <a:tabLst>
                <a:tab pos="990600" algn="l"/>
                <a:tab pos="2514600" algn="l"/>
              </a:tabLst>
              <a:defRPr/>
            </a:pPr>
            <a:r>
              <a:rPr lang="cs-CZ" dirty="0">
                <a:latin typeface="Times New Roman" pitchFamily="18" charset="0"/>
                <a:cs typeface="Times New Roman" pitchFamily="18" charset="0"/>
              </a:rPr>
              <a:t>	WACC	náklady na kapitál vyjádřené diskontní mírou</a:t>
            </a:r>
          </a:p>
          <a:p>
            <a:pPr marL="257175" indent="-257175" algn="just">
              <a:buFont typeface="Arial" panose="020B0604020202020204" pitchFamily="34" charset="0"/>
              <a:buChar char="•"/>
            </a:pPr>
            <a:endParaRPr lang="cs-CZ" dirty="0">
              <a:solidFill>
                <a:schemeClr val="accent3">
                  <a:lumMod val="50000"/>
                </a:schemeClr>
              </a:solidFill>
              <a:cs typeface="Arial" panose="020B0604020202020204" pitchFamily="34" charset="0"/>
            </a:endParaRP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027337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1593455" y="432392"/>
            <a:ext cx="4857741" cy="438582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400" b="1" i="1" dirty="0">
                <a:latin typeface="Times New Roman" pitchFamily="18" charset="0"/>
                <a:cs typeface="Times New Roman" pitchFamily="18" charset="0"/>
              </a:rPr>
              <a:t>Schéma hmotného a finančního toku</a:t>
            </a:r>
            <a:endParaRPr lang="en-GB" sz="2100" b="1" kern="0" dirty="0">
              <a:solidFill>
                <a:sysClr val="windowText" lastClr="000000"/>
              </a:solidFill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693143" y="1131590"/>
            <a:ext cx="7755617" cy="3762568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lIns="68580" tIns="34290" rIns="68580" bIns="34290" rtlCol="0">
            <a:spAutoFit/>
          </a:bodyPr>
          <a:lstStyle/>
          <a:p>
            <a:pPr>
              <a:tabLst>
                <a:tab pos="2686050" algn="l"/>
                <a:tab pos="5200650" algn="l"/>
                <a:tab pos="6191250" algn="l"/>
                <a:tab pos="8610600" algn="r"/>
              </a:tabLst>
            </a:pPr>
            <a:endParaRPr lang="cs-CZ" sz="2400" dirty="0"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2686050" algn="l"/>
                <a:tab pos="5200650" algn="l"/>
                <a:tab pos="6191250" algn="l"/>
                <a:tab pos="8610600" algn="r"/>
              </a:tabLst>
            </a:pPr>
            <a:endParaRPr lang="cs-CZ" sz="2400" dirty="0"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2686050" algn="l"/>
                <a:tab pos="5200650" algn="l"/>
                <a:tab pos="6191250" algn="l"/>
                <a:tab pos="8610600" algn="r"/>
              </a:tabLst>
            </a:pPr>
            <a:endParaRPr lang="cs-CZ" sz="2400" dirty="0"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2686050" algn="l"/>
                <a:tab pos="5200650" algn="l"/>
                <a:tab pos="6191250" algn="l"/>
                <a:tab pos="8610600" algn="r"/>
              </a:tabLst>
            </a:pPr>
            <a:endParaRPr lang="cs-CZ" sz="2400" dirty="0"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2686050" algn="l"/>
                <a:tab pos="5200650" algn="l"/>
                <a:tab pos="6191250" algn="l"/>
                <a:tab pos="8610600" algn="r"/>
              </a:tabLst>
            </a:pPr>
            <a:endParaRPr lang="cs-CZ" sz="2400" dirty="0"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2686050" algn="l"/>
                <a:tab pos="5200650" algn="l"/>
                <a:tab pos="6191250" algn="l"/>
                <a:tab pos="8610600" algn="r"/>
              </a:tabLst>
            </a:pPr>
            <a:endParaRPr lang="cs-CZ" sz="2400" dirty="0"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2686050" algn="l"/>
                <a:tab pos="5200650" algn="l"/>
                <a:tab pos="6191250" algn="l"/>
                <a:tab pos="8610600" algn="r"/>
              </a:tabLst>
            </a:pPr>
            <a:endParaRPr lang="cs-CZ" sz="2400" dirty="0"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2686050" algn="l"/>
                <a:tab pos="5200650" algn="l"/>
                <a:tab pos="6191250" algn="l"/>
                <a:tab pos="8610600" algn="r"/>
              </a:tabLst>
            </a:pPr>
            <a:endParaRPr lang="cs-CZ" sz="2400" dirty="0"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2686050" algn="l"/>
                <a:tab pos="5200650" algn="l"/>
                <a:tab pos="6191250" algn="l"/>
                <a:tab pos="8610600" algn="r"/>
              </a:tabLst>
            </a:pPr>
            <a:endParaRPr lang="cs-CZ" sz="2400" dirty="0"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2686050" algn="l"/>
                <a:tab pos="5200650" algn="l"/>
                <a:tab pos="6191250" algn="l"/>
                <a:tab pos="8610600" algn="r"/>
              </a:tabLst>
            </a:pPr>
            <a:endParaRPr lang="cs-CZ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  <p:pic>
        <p:nvPicPr>
          <p:cNvPr id="3" name="Obrázek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59632" y="1629241"/>
            <a:ext cx="6192688" cy="27672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4425837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233839" y="432392"/>
            <a:ext cx="3576941" cy="392415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100" b="1" kern="0" dirty="0">
                <a:solidFill>
                  <a:srgbClr val="307871"/>
                </a:solidFill>
                <a:latin typeface="Times New Roman"/>
                <a:ea typeface="+mj-ea"/>
                <a:cs typeface="+mj-cs"/>
              </a:rPr>
              <a:t>Ekonomická přidaná hodnota</a:t>
            </a:r>
            <a:endParaRPr lang="en-GB" sz="2100" b="1" kern="0" dirty="0">
              <a:solidFill>
                <a:sysClr val="windowText" lastClr="000000"/>
              </a:solidFill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87787" y="1148238"/>
            <a:ext cx="8796083" cy="1989775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lIns="68580" tIns="34290" rIns="68580" bIns="34290" rtlCol="0">
            <a:spAutoFit/>
          </a:bodyPr>
          <a:lstStyle/>
          <a:p>
            <a:pPr marL="1246188" lvl="1" indent="-517525">
              <a:lnSpc>
                <a:spcPct val="120000"/>
              </a:lnSpc>
              <a:spcBef>
                <a:spcPct val="40000"/>
              </a:spcBef>
              <a:spcAft>
                <a:spcPct val="40000"/>
              </a:spcAft>
              <a:buFont typeface="Wingdings" pitchFamily="2" charset="2"/>
              <a:buChar char="q"/>
              <a:defRPr/>
            </a:pPr>
            <a:r>
              <a:rPr lang="cs-CZ" dirty="0"/>
              <a:t>EVA = EBIT </a:t>
            </a:r>
            <a:r>
              <a:rPr lang="cs-CZ" baseline="30000" dirty="0"/>
              <a:t>.</a:t>
            </a:r>
            <a:r>
              <a:rPr lang="cs-CZ" dirty="0"/>
              <a:t> (1- t) – C </a:t>
            </a:r>
            <a:r>
              <a:rPr lang="cs-CZ" baseline="30000" dirty="0"/>
              <a:t>.</a:t>
            </a:r>
            <a:r>
              <a:rPr lang="cs-CZ" dirty="0" err="1"/>
              <a:t>k</a:t>
            </a:r>
            <a:r>
              <a:rPr lang="cs-CZ" baseline="-25000" dirty="0" err="1"/>
              <a:t>O</a:t>
            </a:r>
            <a:endParaRPr lang="cs-CZ" i="1" dirty="0"/>
          </a:p>
          <a:p>
            <a:pPr marL="1246188" lvl="1" indent="-517525">
              <a:lnSpc>
                <a:spcPct val="120000"/>
              </a:lnSpc>
              <a:spcBef>
                <a:spcPct val="40000"/>
              </a:spcBef>
              <a:spcAft>
                <a:spcPct val="40000"/>
              </a:spcAft>
              <a:buFont typeface="Wingdings" pitchFamily="2" charset="2"/>
              <a:buChar char="q"/>
              <a:defRPr/>
            </a:pPr>
            <a:r>
              <a:rPr lang="cs-CZ" dirty="0"/>
              <a:t>VH = EBIT(1 – t) – </a:t>
            </a:r>
            <a:r>
              <a:rPr lang="cs-CZ" dirty="0" err="1"/>
              <a:t>k</a:t>
            </a:r>
            <a:r>
              <a:rPr lang="cs-CZ" baseline="-25000" dirty="0" err="1"/>
              <a:t>d</a:t>
            </a:r>
            <a:r>
              <a:rPr lang="cs-CZ" dirty="0"/>
              <a:t> ∙ D∙(1 – t)        →  </a:t>
            </a:r>
            <a:r>
              <a:rPr lang="cs-CZ" dirty="0" err="1"/>
              <a:t>k</a:t>
            </a:r>
            <a:r>
              <a:rPr lang="cs-CZ" baseline="-25000" dirty="0" err="1"/>
              <a:t>d</a:t>
            </a:r>
            <a:r>
              <a:rPr lang="cs-CZ" dirty="0"/>
              <a:t> ∙ D = úroky z úvěru</a:t>
            </a:r>
            <a:endParaRPr lang="cs-CZ" i="1" dirty="0"/>
          </a:p>
          <a:p>
            <a:pPr marL="1246188" lvl="1" indent="-517525">
              <a:lnSpc>
                <a:spcPct val="120000"/>
              </a:lnSpc>
              <a:spcBef>
                <a:spcPct val="40000"/>
              </a:spcBef>
              <a:spcAft>
                <a:spcPct val="40000"/>
              </a:spcAft>
              <a:buFont typeface="Wingdings" pitchFamily="2" charset="2"/>
              <a:buChar char="q"/>
              <a:defRPr/>
            </a:pPr>
            <a:r>
              <a:rPr lang="cs-CZ" dirty="0"/>
              <a:t>VH = (EBIT – úroky) ∙ (1 – t)</a:t>
            </a:r>
            <a:endParaRPr lang="cs-CZ" i="1" dirty="0"/>
          </a:p>
          <a:p>
            <a:pPr marL="257175" indent="-257175" algn="just">
              <a:buFont typeface="Arial" panose="020B0604020202020204" pitchFamily="34" charset="0"/>
              <a:buChar char="•"/>
            </a:pPr>
            <a:endParaRPr lang="cs-CZ" sz="2400" dirty="0">
              <a:solidFill>
                <a:schemeClr val="accent3">
                  <a:lumMod val="50000"/>
                </a:schemeClr>
              </a:solidFill>
              <a:cs typeface="Arial" panose="020B0604020202020204" pitchFamily="34" charset="0"/>
            </a:endParaRP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4872287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1800233" y="432392"/>
            <a:ext cx="4444165" cy="392415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100" b="1" kern="0" dirty="0">
                <a:solidFill>
                  <a:srgbClr val="307871"/>
                </a:solidFill>
                <a:latin typeface="Times New Roman"/>
                <a:ea typeface="+mj-ea"/>
                <a:cs typeface="+mj-cs"/>
              </a:rPr>
              <a:t>Grafická interpretace ukazatele EVA</a:t>
            </a:r>
            <a:endParaRPr lang="en-GB" sz="2100" b="1" kern="0" dirty="0">
              <a:solidFill>
                <a:sysClr val="windowText" lastClr="000000"/>
              </a:solidFill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87787" y="1148238"/>
            <a:ext cx="8796083" cy="3393237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lIns="68580" tIns="34290" rIns="68580" bIns="34290" rtlCol="0">
            <a:spAutoFit/>
          </a:bodyPr>
          <a:lstStyle/>
          <a:p>
            <a:pPr marL="257175" indent="-257175" algn="just">
              <a:buFont typeface="Arial" panose="020B0604020202020204" pitchFamily="34" charset="0"/>
              <a:buChar char="•"/>
            </a:pPr>
            <a:endParaRPr lang="cs-CZ" sz="2400" dirty="0">
              <a:solidFill>
                <a:schemeClr val="accent3">
                  <a:lumMod val="50000"/>
                </a:schemeClr>
              </a:solidFill>
              <a:cs typeface="Arial" panose="020B0604020202020204" pitchFamily="34" charset="0"/>
            </a:endParaRPr>
          </a:p>
          <a:p>
            <a:pPr marL="257175" indent="-257175" algn="just">
              <a:buFont typeface="Arial" panose="020B0604020202020204" pitchFamily="34" charset="0"/>
              <a:buChar char="•"/>
            </a:pPr>
            <a:endParaRPr lang="cs-CZ" sz="2400" dirty="0">
              <a:solidFill>
                <a:schemeClr val="accent3">
                  <a:lumMod val="50000"/>
                </a:schemeClr>
              </a:solidFill>
              <a:cs typeface="Arial" panose="020B0604020202020204" pitchFamily="34" charset="0"/>
            </a:endParaRPr>
          </a:p>
          <a:p>
            <a:pPr marL="257175" indent="-257175" algn="just">
              <a:buFont typeface="Arial" panose="020B0604020202020204" pitchFamily="34" charset="0"/>
              <a:buChar char="•"/>
            </a:pPr>
            <a:endParaRPr lang="cs-CZ" sz="2400" dirty="0">
              <a:solidFill>
                <a:schemeClr val="accent3">
                  <a:lumMod val="50000"/>
                </a:schemeClr>
              </a:solidFill>
              <a:cs typeface="Arial" panose="020B0604020202020204" pitchFamily="34" charset="0"/>
            </a:endParaRPr>
          </a:p>
          <a:p>
            <a:pPr marL="257175" indent="-257175" algn="just">
              <a:buFont typeface="Arial" panose="020B0604020202020204" pitchFamily="34" charset="0"/>
              <a:buChar char="•"/>
            </a:pPr>
            <a:endParaRPr lang="cs-CZ" sz="2400" dirty="0">
              <a:solidFill>
                <a:schemeClr val="accent3">
                  <a:lumMod val="50000"/>
                </a:schemeClr>
              </a:solidFill>
              <a:cs typeface="Arial" panose="020B0604020202020204" pitchFamily="34" charset="0"/>
            </a:endParaRPr>
          </a:p>
          <a:p>
            <a:pPr marL="257175" indent="-257175" algn="just">
              <a:buFont typeface="Arial" panose="020B0604020202020204" pitchFamily="34" charset="0"/>
              <a:buChar char="•"/>
            </a:pPr>
            <a:endParaRPr lang="cs-CZ" sz="2400" dirty="0">
              <a:solidFill>
                <a:schemeClr val="accent3">
                  <a:lumMod val="50000"/>
                </a:schemeClr>
              </a:solidFill>
              <a:cs typeface="Arial" panose="020B0604020202020204" pitchFamily="34" charset="0"/>
            </a:endParaRPr>
          </a:p>
          <a:p>
            <a:pPr marL="257175" indent="-257175" algn="just">
              <a:buFont typeface="Arial" panose="020B0604020202020204" pitchFamily="34" charset="0"/>
              <a:buChar char="•"/>
            </a:pPr>
            <a:endParaRPr lang="cs-CZ" sz="2400" dirty="0">
              <a:solidFill>
                <a:schemeClr val="accent3">
                  <a:lumMod val="50000"/>
                </a:schemeClr>
              </a:solidFill>
              <a:cs typeface="Arial" panose="020B0604020202020204" pitchFamily="34" charset="0"/>
            </a:endParaRPr>
          </a:p>
          <a:p>
            <a:pPr marL="257175" indent="-257175" algn="just">
              <a:buFont typeface="Arial" panose="020B0604020202020204" pitchFamily="34" charset="0"/>
              <a:buChar char="•"/>
            </a:pPr>
            <a:endParaRPr lang="cs-CZ" sz="2400" dirty="0">
              <a:solidFill>
                <a:schemeClr val="accent3">
                  <a:lumMod val="50000"/>
                </a:schemeClr>
              </a:solidFill>
              <a:cs typeface="Arial" panose="020B0604020202020204" pitchFamily="34" charset="0"/>
            </a:endParaRPr>
          </a:p>
          <a:p>
            <a:pPr marL="257175" indent="-257175" algn="just">
              <a:buFont typeface="Arial" panose="020B0604020202020204" pitchFamily="34" charset="0"/>
              <a:buChar char="•"/>
            </a:pPr>
            <a:endParaRPr lang="cs-CZ" sz="2400" dirty="0">
              <a:solidFill>
                <a:schemeClr val="accent3">
                  <a:lumMod val="50000"/>
                </a:schemeClr>
              </a:solidFill>
              <a:cs typeface="Arial" panose="020B0604020202020204" pitchFamily="34" charset="0"/>
            </a:endParaRPr>
          </a:p>
          <a:p>
            <a:pPr marL="257175" indent="-257175" algn="just">
              <a:buFont typeface="Arial" panose="020B0604020202020204" pitchFamily="34" charset="0"/>
              <a:buChar char="•"/>
            </a:pPr>
            <a:endParaRPr lang="cs-CZ" sz="2400" dirty="0">
              <a:solidFill>
                <a:schemeClr val="accent3">
                  <a:lumMod val="50000"/>
                </a:schemeClr>
              </a:solidFill>
              <a:cs typeface="Arial" panose="020B0604020202020204" pitchFamily="34" charset="0"/>
            </a:endParaRP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  <p:pic>
        <p:nvPicPr>
          <p:cNvPr id="3" name="Obrázek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99160" y="1497622"/>
            <a:ext cx="7345680" cy="27352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465905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576882" y="432392"/>
            <a:ext cx="2890856" cy="392415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100" b="1" kern="0" dirty="0">
                <a:solidFill>
                  <a:srgbClr val="307871"/>
                </a:solidFill>
                <a:latin typeface="Times New Roman"/>
                <a:ea typeface="+mj-ea"/>
                <a:cs typeface="+mj-cs"/>
              </a:rPr>
              <a:t>Význam ukazatele EVA</a:t>
            </a:r>
            <a:endParaRPr lang="en-GB" sz="2100" b="1" kern="0" dirty="0">
              <a:solidFill>
                <a:sysClr val="windowText" lastClr="000000"/>
              </a:solidFill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87787" y="1148238"/>
            <a:ext cx="8796083" cy="2593018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lIns="68580" tIns="34290" rIns="68580" bIns="34290" rtlCol="0">
            <a:spAutoFit/>
          </a:bodyPr>
          <a:lstStyle/>
          <a:p>
            <a:pPr algn="just">
              <a:lnSpc>
                <a:spcPct val="110000"/>
              </a:lnSpc>
              <a:spcBef>
                <a:spcPts val="1200"/>
              </a:spcBef>
              <a:spcAft>
                <a:spcPts val="1200"/>
              </a:spcAft>
              <a:buClr>
                <a:schemeClr val="tx1"/>
              </a:buClr>
              <a:buFont typeface="Wingdings" pitchFamily="2" charset="2"/>
              <a:buChar char="q"/>
              <a:tabLst>
                <a:tab pos="539750" algn="l"/>
              </a:tabLst>
              <a:defRPr/>
            </a:pPr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 Cílem podnikání je vytváření EVA, jako ekonomické přidané hodnoty.</a:t>
            </a:r>
          </a:p>
          <a:p>
            <a:pPr>
              <a:lnSpc>
                <a:spcPct val="110000"/>
              </a:lnSpc>
              <a:spcBef>
                <a:spcPts val="1200"/>
              </a:spcBef>
              <a:spcAft>
                <a:spcPts val="1200"/>
              </a:spcAft>
              <a:buClr>
                <a:schemeClr val="tx1"/>
              </a:buClr>
              <a:buFont typeface="Wingdings" pitchFamily="2" charset="2"/>
              <a:buChar char="q"/>
              <a:tabLst>
                <a:tab pos="539750" algn="l"/>
              </a:tabLst>
              <a:defRPr/>
            </a:pPr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 Hlavním přínosem ukazatele EVA je, že vynesl na světlo tu 	skutečnost, že i vlastní kapitál něco stojí (že má své náklady), což je u cizího kapitálu zřejmé, a že nestačí, aby podnik vykázal zisk nebo určitou výši zisku na akcii (EPS), ale že musí přinést kladnou hodnotu EVA.</a:t>
            </a:r>
          </a:p>
          <a:p>
            <a:pPr marL="257175" indent="-257175" algn="just">
              <a:buFont typeface="Arial" panose="020B0604020202020204" pitchFamily="34" charset="0"/>
              <a:buChar char="•"/>
            </a:pPr>
            <a:endParaRPr lang="cs-CZ" sz="2400" dirty="0">
              <a:solidFill>
                <a:schemeClr val="accent3">
                  <a:lumMod val="50000"/>
                </a:schemeClr>
              </a:solidFill>
              <a:cs typeface="Arial" panose="020B0604020202020204" pitchFamily="34" charset="0"/>
            </a:endParaRP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6449630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839769" y="432392"/>
            <a:ext cx="2365070" cy="392415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100" b="1" kern="0" dirty="0">
                <a:solidFill>
                  <a:srgbClr val="307871"/>
                </a:solidFill>
                <a:latin typeface="Times New Roman"/>
                <a:ea typeface="+mj-ea"/>
                <a:cs typeface="+mj-cs"/>
              </a:rPr>
              <a:t>Shrnutí přednášky</a:t>
            </a:r>
            <a:endParaRPr lang="en-GB" sz="2100" b="1" kern="0" dirty="0">
              <a:solidFill>
                <a:sysClr val="windowText" lastClr="000000"/>
              </a:solidFill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87787" y="1148238"/>
            <a:ext cx="8796083" cy="2654573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lIns="68580" tIns="34290" rIns="68580" bIns="34290" rtlCol="0">
            <a:spAutoFit/>
          </a:bodyPr>
          <a:lstStyle/>
          <a:p>
            <a:pPr marL="257175" indent="-257175" algn="just">
              <a:buFont typeface="Arial" panose="020B0604020202020204" pitchFamily="34" charset="0"/>
              <a:buChar char="•"/>
            </a:pPr>
            <a:endParaRPr lang="cs-CZ" sz="2400" dirty="0">
              <a:solidFill>
                <a:schemeClr val="accent3">
                  <a:lumMod val="50000"/>
                </a:schemeClr>
              </a:solidFill>
              <a:cs typeface="Arial" panose="020B0604020202020204" pitchFamily="34" charset="0"/>
            </a:endParaRPr>
          </a:p>
          <a:p>
            <a:pPr marL="257175" indent="-257175" algn="just">
              <a:buFont typeface="Arial" panose="020B0604020202020204" pitchFamily="34" charset="0"/>
              <a:buChar char="•"/>
            </a:pPr>
            <a:r>
              <a:rPr lang="cs-CZ" sz="2400" dirty="0">
                <a:solidFill>
                  <a:schemeClr val="accent3">
                    <a:lumMod val="50000"/>
                  </a:schemeClr>
                </a:solidFill>
                <a:cs typeface="Arial" panose="020B0604020202020204" pitchFamily="34" charset="0"/>
              </a:rPr>
              <a:t>Byl představen model hmotného a finančního toku, vysvětleny byly faktory, které ovlivňují finanční řízení. Přednáška uvedla pravidla pro finanční rozhodování, druhy financování podniku, obratový cyklus peněz. Přednáška se také věnovala řízení cash-</a:t>
            </a:r>
            <a:r>
              <a:rPr lang="cs-CZ" sz="2400" dirty="0" err="1">
                <a:solidFill>
                  <a:schemeClr val="accent3">
                    <a:lumMod val="50000"/>
                  </a:schemeClr>
                </a:solidFill>
                <a:cs typeface="Arial" panose="020B0604020202020204" pitchFamily="34" charset="0"/>
              </a:rPr>
              <a:t>flow</a:t>
            </a:r>
            <a:r>
              <a:rPr lang="cs-CZ" sz="2400" dirty="0">
                <a:solidFill>
                  <a:schemeClr val="accent3">
                    <a:lumMod val="50000"/>
                  </a:schemeClr>
                </a:solidFill>
                <a:cs typeface="Arial" panose="020B0604020202020204" pitchFamily="34" charset="0"/>
              </a:rPr>
              <a:t>, optimální kapitálové struktuře a ekonomické přidané hodnotě jako finančnímu </a:t>
            </a:r>
            <a:r>
              <a:rPr lang="cs-CZ" sz="2400">
                <a:solidFill>
                  <a:schemeClr val="accent3">
                    <a:lumMod val="50000"/>
                  </a:schemeClr>
                </a:solidFill>
                <a:cs typeface="Arial" panose="020B0604020202020204" pitchFamily="34" charset="0"/>
              </a:rPr>
              <a:t>cíli podniku.</a:t>
            </a:r>
            <a:endParaRPr lang="cs-CZ" sz="2400" dirty="0">
              <a:solidFill>
                <a:schemeClr val="accent3">
                  <a:lumMod val="50000"/>
                </a:schemeClr>
              </a:solidFill>
              <a:cs typeface="Arial" panose="020B0604020202020204" pitchFamily="34" charset="0"/>
            </a:endParaRP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15298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080764" y="432392"/>
            <a:ext cx="3883114" cy="438582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400" b="1" i="1" dirty="0">
                <a:latin typeface="Times New Roman" pitchFamily="18" charset="0"/>
                <a:cs typeface="Times New Roman" pitchFamily="18" charset="0"/>
              </a:rPr>
              <a:t>Význam financování podniku</a:t>
            </a:r>
            <a:endParaRPr lang="en-GB" sz="2100" b="1" kern="0" dirty="0">
              <a:solidFill>
                <a:sysClr val="windowText" lastClr="000000"/>
              </a:solidFill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693143" y="1131590"/>
            <a:ext cx="7755617" cy="1546577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lIns="68580" tIns="34290" rIns="68580" bIns="34290" rtlCol="0">
            <a:spAutoFit/>
          </a:bodyPr>
          <a:lstStyle/>
          <a:p>
            <a:pPr>
              <a:tabLst>
                <a:tab pos="2686050" algn="l"/>
                <a:tab pos="5200650" algn="l"/>
                <a:tab pos="6191250" algn="l"/>
                <a:tab pos="8610600" algn="r"/>
              </a:tabLst>
            </a:pPr>
            <a:r>
              <a:rPr lang="cs-CZ" sz="2400" b="1" dirty="0">
                <a:solidFill>
                  <a:srgbClr val="FF9900"/>
                </a:solidFill>
                <a:latin typeface="Times New Roman" pitchFamily="18" charset="0"/>
                <a:cs typeface="Times New Roman" pitchFamily="18" charset="0"/>
              </a:rPr>
              <a:t>Financování </a:t>
            </a:r>
            <a:r>
              <a:rPr lang="cs-CZ" sz="2400" dirty="0">
                <a:latin typeface="Times New Roman" pitchFamily="18" charset="0"/>
                <a:cs typeface="Times New Roman" pitchFamily="18" charset="0"/>
              </a:rPr>
              <a:t>v sobě zahrnuje  zajištění (obstarání) finančních zdrojů za účelem  získání potřebných statků formou nákupu, a k úhradě  výdajů na činnost podniku.</a:t>
            </a:r>
          </a:p>
          <a:p>
            <a:pPr>
              <a:tabLst>
                <a:tab pos="2686050" algn="l"/>
                <a:tab pos="5200650" algn="l"/>
                <a:tab pos="6191250" algn="l"/>
                <a:tab pos="8610600" algn="r"/>
              </a:tabLst>
            </a:pPr>
            <a:endParaRPr lang="cs-CZ" sz="2400" b="1" dirty="0">
              <a:solidFill>
                <a:srgbClr val="FF99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28566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898298" y="432392"/>
            <a:ext cx="2248051" cy="438582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400" b="1" i="1" dirty="0">
                <a:latin typeface="Times New Roman" pitchFamily="18" charset="0"/>
                <a:cs typeface="Times New Roman" pitchFamily="18" charset="0"/>
              </a:rPr>
              <a:t>Cíle financování</a:t>
            </a:r>
            <a:endParaRPr lang="en-GB" sz="2100" b="1" kern="0" dirty="0">
              <a:solidFill>
                <a:sysClr val="windowText" lastClr="000000"/>
              </a:solidFill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693143" y="1131590"/>
            <a:ext cx="7755617" cy="228524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lIns="68580" tIns="34290" rIns="68580" bIns="34290" rtlCol="0">
            <a:spAutoFit/>
          </a:bodyPr>
          <a:lstStyle/>
          <a:p>
            <a:pPr>
              <a:tabLst>
                <a:tab pos="623888" algn="l"/>
                <a:tab pos="2686050" algn="l"/>
                <a:tab pos="5200650" algn="l"/>
                <a:tab pos="6191250" algn="l"/>
                <a:tab pos="8610600" algn="r"/>
              </a:tabLst>
            </a:pPr>
            <a:r>
              <a:rPr lang="cs-CZ" sz="2400" dirty="0">
                <a:latin typeface="Times New Roman" pitchFamily="18" charset="0"/>
                <a:cs typeface="Times New Roman" pitchFamily="18" charset="0"/>
              </a:rPr>
              <a:t>V návaznosti na tržní principy hospodářství  je  cílem financování zajistit:</a:t>
            </a:r>
          </a:p>
          <a:p>
            <a:pPr>
              <a:tabLst>
                <a:tab pos="623888" algn="l"/>
                <a:tab pos="2686050" algn="l"/>
                <a:tab pos="5200650" algn="l"/>
                <a:tab pos="6191250" algn="l"/>
                <a:tab pos="8610600" algn="r"/>
              </a:tabLst>
            </a:pPr>
            <a:endParaRPr lang="cs-CZ" sz="2400" dirty="0"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  <a:tabLst>
                <a:tab pos="623888" algn="l"/>
                <a:tab pos="2686050" algn="l"/>
                <a:tab pos="5200650" algn="l"/>
                <a:tab pos="6191250" algn="l"/>
                <a:tab pos="8610600" algn="r"/>
              </a:tabLst>
            </a:pPr>
            <a:r>
              <a:rPr lang="cs-CZ" sz="2400" dirty="0">
                <a:latin typeface="Times New Roman" pitchFamily="18" charset="0"/>
                <a:cs typeface="Times New Roman" pitchFamily="18" charset="0"/>
              </a:rPr>
              <a:t>růst tržní hodnoty podniku (maximalizace tržní ceny akcií),</a:t>
            </a:r>
          </a:p>
          <a:p>
            <a:pPr marL="342900" indent="-342900">
              <a:buFont typeface="Arial" panose="020B0604020202020204" pitchFamily="34" charset="0"/>
              <a:buChar char="•"/>
              <a:tabLst>
                <a:tab pos="623888" algn="l"/>
                <a:tab pos="2686050" algn="l"/>
                <a:tab pos="5200650" algn="l"/>
                <a:tab pos="6191250" algn="l"/>
                <a:tab pos="8610600" algn="r"/>
              </a:tabLst>
            </a:pPr>
            <a:r>
              <a:rPr lang="cs-CZ" sz="2400" dirty="0">
                <a:latin typeface="Times New Roman" pitchFamily="18" charset="0"/>
                <a:cs typeface="Times New Roman" pitchFamily="18" charset="0"/>
              </a:rPr>
              <a:t>průběžnou platební schopnost (solventnost) a průběžnou likviditu podniku.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579099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217828" y="432392"/>
            <a:ext cx="3609001" cy="438582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400" b="1" i="1" dirty="0">
                <a:latin typeface="Times New Roman" pitchFamily="18" charset="0"/>
                <a:cs typeface="Times New Roman" pitchFamily="18" charset="0"/>
              </a:rPr>
              <a:t>Úkoly financování podniku</a:t>
            </a:r>
            <a:endParaRPr lang="en-GB" sz="2100" b="1" kern="0" dirty="0">
              <a:solidFill>
                <a:sysClr val="windowText" lastClr="000000"/>
              </a:solidFill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693143" y="1131590"/>
            <a:ext cx="7755617" cy="3768789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lIns="68580" tIns="34290" rIns="68580" bIns="34290" rtlCol="0">
            <a:spAutoFit/>
          </a:bodyPr>
          <a:lstStyle/>
          <a:p>
            <a:pPr marL="457200" indent="-457200">
              <a:lnSpc>
                <a:spcPct val="110000"/>
              </a:lnSpc>
              <a:buFont typeface="Calibri" pitchFamily="34" charset="0"/>
              <a:buAutoNum type="arabicPeriod"/>
              <a:tabLst>
                <a:tab pos="8610600" algn="r"/>
              </a:tabLst>
            </a:pPr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Získávat kapitál </a:t>
            </a:r>
            <a:r>
              <a:rPr lang="cs-CZ" sz="2000" i="1" dirty="0">
                <a:latin typeface="Times New Roman" pitchFamily="18" charset="0"/>
                <a:cs typeface="Times New Roman" pitchFamily="18" charset="0"/>
              </a:rPr>
              <a:t>(peníze, fondy)</a:t>
            </a:r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 pro běžné i mimořádné potřeby podniku. Rozhodovat o jeho struktuře  a jejich změnách </a:t>
            </a:r>
            <a:r>
              <a:rPr lang="cs-CZ" sz="2000" i="1" dirty="0">
                <a:latin typeface="Times New Roman" pitchFamily="18" charset="0"/>
                <a:cs typeface="Times New Roman" pitchFamily="18" charset="0"/>
              </a:rPr>
              <a:t>(získat úvěr, vydávat akcie, restrukturalizovat zdroje - optimalizace kapitálové struktury)</a:t>
            </a:r>
          </a:p>
          <a:p>
            <a:pPr marL="457200" indent="-457200">
              <a:lnSpc>
                <a:spcPct val="110000"/>
              </a:lnSpc>
              <a:buFont typeface="Calibri" pitchFamily="34" charset="0"/>
              <a:buAutoNum type="arabicPeriod"/>
              <a:tabLst>
                <a:tab pos="8610600" algn="r"/>
              </a:tabLst>
            </a:pPr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Rozhodovat o umístění kapitálu (zda nakoupit aktiva neb financovat běžnou činnost podniku, vývoj nových výrobků  a nových technologií, vracet vypůjčený kapitál investorům (bankám), rozhodovat co s volným kapitálem?</a:t>
            </a:r>
          </a:p>
          <a:p>
            <a:pPr marL="457200" indent="-457200">
              <a:lnSpc>
                <a:spcPct val="110000"/>
              </a:lnSpc>
              <a:buFont typeface="Calibri" pitchFamily="34" charset="0"/>
              <a:buAutoNum type="arabicPeriod"/>
              <a:tabLst>
                <a:tab pos="8610600" algn="r"/>
              </a:tabLst>
            </a:pPr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Navrhovat využití vytvořeného zisku (dividendová politika  versus investiční činnost)</a:t>
            </a:r>
          </a:p>
          <a:p>
            <a:pPr marL="457200" indent="-457200">
              <a:lnSpc>
                <a:spcPct val="110000"/>
              </a:lnSpc>
              <a:buFont typeface="Calibri" pitchFamily="34" charset="0"/>
              <a:buAutoNum type="arabicPeriod"/>
              <a:tabLst>
                <a:tab pos="8610600" algn="r"/>
              </a:tabLst>
            </a:pPr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Prognózovat, plánovat, analyzovat hospodářskou  činnost podniku.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319726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1620717" y="432392"/>
            <a:ext cx="4803238" cy="438582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400" b="1" i="1" dirty="0">
                <a:latin typeface="Times New Roman" pitchFamily="18" charset="0"/>
                <a:cs typeface="Times New Roman" pitchFamily="18" charset="0"/>
              </a:rPr>
              <a:t>Základní faktory ve finančním řízení</a:t>
            </a:r>
            <a:endParaRPr lang="en-GB" sz="2100" b="1" kern="0" dirty="0">
              <a:solidFill>
                <a:sysClr val="windowText" lastClr="000000"/>
              </a:solidFill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693143" y="1131590"/>
            <a:ext cx="7755617" cy="1454244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lIns="68580" tIns="34290" rIns="68580" bIns="34290" rtlCol="0">
            <a:spAutoFit/>
          </a:bodyPr>
          <a:lstStyle/>
          <a:p>
            <a:pPr marL="530225" indent="-530225"/>
            <a:r>
              <a:rPr lang="cs-CZ" sz="2400" dirty="0">
                <a:latin typeface="Times New Roman" pitchFamily="18" charset="0"/>
                <a:cs typeface="Times New Roman" pitchFamily="18" charset="0"/>
              </a:rPr>
              <a:t>Finanční řízení je ovlivňováno dvěma faktory:</a:t>
            </a:r>
          </a:p>
          <a:p>
            <a:pPr marL="530225" indent="-530225"/>
            <a:endParaRPr lang="cs-CZ" dirty="0">
              <a:latin typeface="Times New Roman" pitchFamily="18" charset="0"/>
              <a:cs typeface="Times New Roman" pitchFamily="18" charset="0"/>
            </a:endParaRPr>
          </a:p>
          <a:p>
            <a:pPr marL="2066925" lvl="1" indent="-542925">
              <a:buClr>
                <a:srgbClr val="FF9900"/>
              </a:buClr>
              <a:buFont typeface="Wingdings" pitchFamily="2" charset="2"/>
              <a:buChar char="q"/>
            </a:pPr>
            <a:r>
              <a:rPr lang="cs-CZ" sz="2400" b="1" i="1" dirty="0">
                <a:solidFill>
                  <a:srgbClr val="FF9900"/>
                </a:solidFill>
                <a:latin typeface="Times New Roman" pitchFamily="18" charset="0"/>
                <a:cs typeface="Times New Roman" pitchFamily="18" charset="0"/>
              </a:rPr>
              <a:t>faktorem času</a:t>
            </a:r>
          </a:p>
          <a:p>
            <a:pPr marL="2066925" lvl="1" indent="-542925">
              <a:buClr>
                <a:srgbClr val="FF9900"/>
              </a:buClr>
              <a:buFont typeface="Wingdings" pitchFamily="2" charset="2"/>
              <a:buChar char="q"/>
            </a:pPr>
            <a:r>
              <a:rPr lang="cs-CZ" sz="2400" b="1" i="1" dirty="0">
                <a:solidFill>
                  <a:srgbClr val="FF9900"/>
                </a:solidFill>
                <a:latin typeface="Times New Roman" pitchFamily="18" charset="0"/>
                <a:cs typeface="Times New Roman" pitchFamily="18" charset="0"/>
              </a:rPr>
              <a:t>faktorem rizika</a:t>
            </a: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4123882"/>
      </p:ext>
    </p:extLst>
  </p:cSld>
  <p:clrMapOvr>
    <a:masterClrMapping/>
  </p:clrMapOvr>
</p:sld>
</file>

<file path=ppt/theme/theme1.xml><?xml version="1.0" encoding="utf-8"?>
<a:theme xmlns:a="http://schemas.openxmlformats.org/drawingml/2006/main" name="SLU">
  <a:themeElements>
    <a:clrScheme name="OPF">
      <a:dk1>
        <a:srgbClr val="307871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LU-pismo_Times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2573</TotalTime>
  <Words>2327</Words>
  <Application>Microsoft Office PowerPoint</Application>
  <PresentationFormat>Předvádění na obrazovce (16:9)</PresentationFormat>
  <Paragraphs>352</Paragraphs>
  <Slides>53</Slides>
  <Notes>0</Notes>
  <HiddenSlides>0</HiddenSlides>
  <MMClips>0</MMClips>
  <ScaleCrop>false</ScaleCrop>
  <HeadingPairs>
    <vt:vector size="8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Vložené servery OLE</vt:lpstr>
      </vt:variant>
      <vt:variant>
        <vt:i4>1</vt:i4>
      </vt:variant>
      <vt:variant>
        <vt:lpstr>Nadpisy snímků</vt:lpstr>
      </vt:variant>
      <vt:variant>
        <vt:i4>53</vt:i4>
      </vt:variant>
    </vt:vector>
  </HeadingPairs>
  <TitlesOfParts>
    <vt:vector size="59" baseType="lpstr">
      <vt:lpstr>Arial</vt:lpstr>
      <vt:lpstr>Calibri</vt:lpstr>
      <vt:lpstr>Times New Roman</vt:lpstr>
      <vt:lpstr>Wingdings</vt:lpstr>
      <vt:lpstr>SLU</vt:lpstr>
      <vt:lpstr>Document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Název prezentace</dc:title>
  <dc:creator>Václav Minařík</dc:creator>
  <cp:lastModifiedBy>ryl0001</cp:lastModifiedBy>
  <cp:revision>150</cp:revision>
  <cp:lastPrinted>2021-02-04T10:45:44Z</cp:lastPrinted>
  <dcterms:created xsi:type="dcterms:W3CDTF">2016-07-06T15:42:34Z</dcterms:created>
  <dcterms:modified xsi:type="dcterms:W3CDTF">2021-05-21T07:57:43Z</dcterms:modified>
</cp:coreProperties>
</file>