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9" r:id="rId2"/>
    <p:sldId id="323" r:id="rId3"/>
    <p:sldId id="288" r:id="rId4"/>
    <p:sldId id="290" r:id="rId5"/>
    <p:sldId id="291" r:id="rId6"/>
    <p:sldId id="292" r:id="rId7"/>
    <p:sldId id="293" r:id="rId8"/>
    <p:sldId id="295" r:id="rId9"/>
    <p:sldId id="296" r:id="rId10"/>
    <p:sldId id="297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11" r:id="rId21"/>
    <p:sldId id="313" r:id="rId22"/>
    <p:sldId id="328" r:id="rId23"/>
    <p:sldId id="329" r:id="rId24"/>
    <p:sldId id="330" r:id="rId25"/>
    <p:sldId id="316" r:id="rId26"/>
    <p:sldId id="326" r:id="rId27"/>
    <p:sldId id="327" r:id="rId28"/>
    <p:sldId id="331" r:id="rId29"/>
    <p:sldId id="324" r:id="rId30"/>
    <p:sldId id="333" r:id="rId31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30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18.09.2023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18.09.2023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3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67544" y="1059582"/>
            <a:ext cx="7344816" cy="363530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899592" y="1548292"/>
            <a:ext cx="6480720" cy="260763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68580" tIns="34290" rIns="68580" bIns="3429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cs-CZ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Přehled základních pojmů a ekonomických vztahů z </a:t>
            </a:r>
            <a:r>
              <a:rPr lang="cs-CZ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předmětu „</a:t>
            </a:r>
            <a:r>
              <a:rPr lang="cs-CZ" sz="3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Nauka o podniku“</a:t>
            </a:r>
            <a:endParaRPr lang="cs-CZ" sz="32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32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029725" y="432392"/>
            <a:ext cx="1985159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Základní pojmy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755575" y="1191842"/>
            <a:ext cx="7755617" cy="136191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V rámci výuky předmětu „Podniková ekonomika“ jsme předpokládali, že:</a:t>
            </a:r>
          </a:p>
          <a:p>
            <a:pPr lvl="1">
              <a:spcBef>
                <a:spcPct val="50000"/>
              </a:spcBef>
              <a:defRPr/>
            </a:pP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výnosy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byly prezentovány pouze “. 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„tržbami“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76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029725" y="432392"/>
            <a:ext cx="1985159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Základní pojmy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755575" y="1191842"/>
            <a:ext cx="7755617" cy="185435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sz="2000" b="1" u="sng" dirty="0">
                <a:latin typeface="Times New Roman" pitchFamily="18" charset="0"/>
                <a:cs typeface="Times New Roman" pitchFamily="18" charset="0"/>
              </a:rPr>
              <a:t>Náklady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podnikatelského subjektu jsou peněžní částky vynaložené na získání výnosů.</a:t>
            </a:r>
          </a:p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sz="2000" b="1" u="sng" dirty="0">
                <a:latin typeface="Times New Roman" pitchFamily="18" charset="0"/>
                <a:cs typeface="Times New Roman" pitchFamily="18" charset="0"/>
              </a:rPr>
              <a:t>Náklady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podnikatelského subjektu lze charakterizovat jako peněžně vyjádřenou </a:t>
            </a:r>
            <a:r>
              <a:rPr lang="cs-CZ" sz="2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spotřebu výrobních faktorů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11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22959" y="432392"/>
            <a:ext cx="579870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Vztah mezi základními ekonomickými veličinami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755575" y="1191842"/>
            <a:ext cx="7755617" cy="317631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K posuzování úspěšnosti (neúspěšnosti) hospodaření podnikatelských subjektů jak v oblasti výrobní činnosti tak v oblasti služeb se využívá veličin:</a:t>
            </a:r>
          </a:p>
          <a:p>
            <a:pPr marL="990600" lvl="1" indent="-533400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výnosy,</a:t>
            </a:r>
          </a:p>
          <a:p>
            <a:pPr marL="990600" lvl="1" indent="-533400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náklady,</a:t>
            </a:r>
          </a:p>
          <a:p>
            <a:pPr marL="990600" lvl="1" indent="-533400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chemeClr val="tx1"/>
              </a:buClr>
              <a:buFont typeface="Wingdings" pitchFamily="2" charset="2"/>
              <a:buChar char="q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výsledek hospodaření,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11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22959" y="432392"/>
            <a:ext cx="579870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Vztah mezi základními ekonomickými veličinami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755575" y="1191842"/>
            <a:ext cx="7755617" cy="21621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Rozdíl mezi výnosy a náklady se označuje jako </a:t>
            </a:r>
            <a:r>
              <a:rPr lang="cs-CZ" sz="2000" b="1" u="sng" dirty="0">
                <a:latin typeface="Times New Roman" pitchFamily="18" charset="0"/>
                <a:cs typeface="Times New Roman" pitchFamily="18" charset="0"/>
              </a:rPr>
              <a:t>výsledek hospodaření</a:t>
            </a:r>
            <a:r>
              <a:rPr lang="cs-CZ" sz="2000" b="1" u="sng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VH = V - N </a:t>
            </a:r>
            <a:endParaRPr lang="cs-CZ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V případě, že výnosy mají vyšší hodnotu než náklady hovoříme o </a:t>
            </a:r>
            <a:r>
              <a:rPr lang="cs-CZ" sz="2000" b="1" i="1" u="sng" dirty="0">
                <a:latin typeface="Times New Roman" pitchFamily="18" charset="0"/>
                <a:cs typeface="Times New Roman" pitchFamily="18" charset="0"/>
              </a:rPr>
              <a:t>zisku</a:t>
            </a:r>
            <a:r>
              <a:rPr lang="en-US" sz="2000" b="1" i="1" u="sng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cs-CZ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v případě, že hodnota výnosů nedosahuje výše nákladů, hovoříme o </a:t>
            </a:r>
            <a:r>
              <a:rPr lang="cs-CZ" sz="2000" b="1" i="1" u="sng" dirty="0">
                <a:latin typeface="Times New Roman" pitchFamily="18" charset="0"/>
                <a:cs typeface="Times New Roman" pitchFamily="18" charset="0"/>
              </a:rPr>
              <a:t>ztrátě</a:t>
            </a:r>
            <a:endParaRPr lang="en-US" sz="20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49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22959" y="432392"/>
            <a:ext cx="579870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Vztah mezi základními ekonomickými veličinami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755575" y="1191842"/>
            <a:ext cx="7755617" cy="68480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Přehled o výnosech nákladech a výsledku hospodaření podává </a:t>
            </a:r>
            <a:r>
              <a:rPr lang="cs-CZ" sz="2000" b="1" u="sng" dirty="0">
                <a:latin typeface="Times New Roman" pitchFamily="18" charset="0"/>
                <a:cs typeface="Times New Roman" pitchFamily="18" charset="0"/>
              </a:rPr>
              <a:t>výkaz zisku a ztrát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stručně označovaný jako </a:t>
            </a: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výsledovka</a:t>
            </a:r>
            <a:endParaRPr lang="en-US" sz="2000" i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49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910311" y="432392"/>
            <a:ext cx="2224007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Nákladová funkce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755575" y="1191842"/>
            <a:ext cx="7755617" cy="381181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tabLst>
                <a:tab pos="446088" algn="l"/>
                <a:tab pos="539750" algn="l"/>
              </a:tabLst>
              <a:defRPr/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Nákladová funkce vyjadřuje formou matematického zápisu závislost celkových nákladů na realizovaném objemu produkce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tabLst>
                <a:tab pos="446088" algn="l"/>
                <a:tab pos="539750" algn="l"/>
              </a:tabLst>
              <a:defRPr/>
            </a:pP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N = F + v * Q</a:t>
            </a:r>
            <a:endParaRPr lang="cs-CZ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tabLst>
                <a:tab pos="446088" algn="l"/>
                <a:tab pos="539750" algn="l"/>
              </a:tabLst>
              <a:defRPr/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Pokud se náklady vyvíjejí v závislosti na objemu produkce lineárně, </a:t>
            </a:r>
            <a:r>
              <a:rPr lang="cs-CZ" sz="2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jde o proporcionální náklady.</a:t>
            </a:r>
          </a:p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chemeClr val="folHlink"/>
              </a:buClr>
              <a:tabLst>
                <a:tab pos="446088" algn="l"/>
                <a:tab pos="539750" algn="l"/>
              </a:tabLst>
              <a:defRPr/>
            </a:pPr>
            <a:r>
              <a:rPr lang="cs-CZ" sz="1200" b="1" dirty="0">
                <a:latin typeface="Times New Roman" pitchFamily="18" charset="0"/>
                <a:cs typeface="Times New Roman" pitchFamily="18" charset="0"/>
              </a:rPr>
              <a:t>Existuje ještě závislost:</a:t>
            </a:r>
          </a:p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chemeClr val="folHlink"/>
              </a:buClr>
              <a:buFont typeface="Wingdings" pitchFamily="2" charset="2"/>
              <a:buChar char="q"/>
              <a:tabLst>
                <a:tab pos="446088" algn="l"/>
                <a:tab pos="539750" algn="l"/>
              </a:tabLst>
              <a:defRPr/>
            </a:pPr>
            <a:r>
              <a:rPr lang="cs-CZ" sz="1200" b="1" dirty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cs-CZ" sz="12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nadproporcionální</a:t>
            </a:r>
            <a:r>
              <a:rPr lang="cs-CZ" sz="12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(progresivní)</a:t>
            </a:r>
          </a:p>
          <a:p>
            <a:pPr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Clr>
                <a:schemeClr val="folHlink"/>
              </a:buClr>
              <a:buFont typeface="Wingdings" pitchFamily="2" charset="2"/>
              <a:buChar char="q"/>
              <a:tabLst>
                <a:tab pos="446088" algn="l"/>
                <a:tab pos="539750" algn="l"/>
              </a:tabLst>
              <a:defRPr/>
            </a:pPr>
            <a:r>
              <a:rPr lang="cs-CZ" sz="12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12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podproporcionální</a:t>
            </a:r>
            <a:r>
              <a:rPr lang="cs-CZ" sz="12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(degresivní)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92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910311" y="432392"/>
            <a:ext cx="2224007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Nákladová funkce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755575" y="1191842"/>
            <a:ext cx="7755617" cy="376256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algn="just">
              <a:spcBef>
                <a:spcPct val="50000"/>
              </a:spcBef>
              <a:spcAft>
                <a:spcPct val="50000"/>
              </a:spcAft>
              <a:tabLst>
                <a:tab pos="446088" algn="l"/>
                <a:tab pos="53975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Pro sestavování a analýzu 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nákladové funkce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se předpokládá členění nákladů do dvou základních skupin:</a:t>
            </a:r>
          </a:p>
          <a:p>
            <a:pPr marL="803275" lvl="1" indent="-346075" algn="just">
              <a:spcBef>
                <a:spcPct val="50000"/>
              </a:spcBef>
              <a:spcAft>
                <a:spcPct val="50000"/>
              </a:spcAft>
              <a:buFont typeface="Wingdings" pitchFamily="2" charset="2"/>
              <a:buChar char="q"/>
              <a:tabLst>
                <a:tab pos="446088" algn="l"/>
                <a:tab pos="53975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fixní</a:t>
            </a:r>
            <a:r>
              <a:rPr lang="cs-CZ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(konstantní náklady)</a:t>
            </a:r>
          </a:p>
          <a:p>
            <a:pPr marL="803275" lvl="1" indent="-346075" algn="just">
              <a:spcBef>
                <a:spcPct val="50000"/>
              </a:spcBef>
              <a:spcAft>
                <a:spcPct val="50000"/>
              </a:spcAft>
              <a:buFont typeface="Wingdings" pitchFamily="2" charset="2"/>
              <a:buChar char="q"/>
              <a:tabLst>
                <a:tab pos="446088" algn="l"/>
                <a:tab pos="539750" algn="l"/>
              </a:tabLst>
              <a:defRPr/>
            </a:pPr>
            <a:r>
              <a:rPr lang="cs-CZ" sz="2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variabilní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( proměnné) náklady.</a:t>
            </a:r>
          </a:p>
          <a:p>
            <a:pPr algn="just">
              <a:spcBef>
                <a:spcPct val="50000"/>
              </a:spcBef>
              <a:spcAft>
                <a:spcPct val="50000"/>
              </a:spcAft>
              <a:tabLst>
                <a:tab pos="446088" algn="l"/>
                <a:tab pos="53975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Uvedené členění nákladů je výsledkem závislosti nákladů na množství (objemu) produkce.</a:t>
            </a:r>
          </a:p>
          <a:p>
            <a:pPr algn="just">
              <a:spcBef>
                <a:spcPct val="50000"/>
              </a:spcBef>
              <a:spcAft>
                <a:spcPct val="50000"/>
              </a:spcAft>
              <a:buClr>
                <a:srgbClr val="FFC000"/>
              </a:buClr>
              <a:buFont typeface="Wingdings" pitchFamily="2" charset="2"/>
              <a:buChar char="q"/>
              <a:tabLst>
                <a:tab pos="446088" algn="l"/>
                <a:tab pos="53975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fixní náklady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(má se na myslí celková výše fixních 	nákladů za určité období) jsou vůči změnám objemu 	produkce netečné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92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65356" y="432392"/>
            <a:ext cx="751391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Závislost fixních nákladů na množství (objemu ) produkce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447347735"/>
              </p:ext>
            </p:extLst>
          </p:nvPr>
        </p:nvGraphicFramePr>
        <p:xfrm>
          <a:off x="143508" y="987574"/>
          <a:ext cx="8367685" cy="40506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Document" r:id="rId4" imgW="5765684" imgH="3435190" progId="Word.Document.8">
                  <p:embed/>
                </p:oleObj>
              </mc:Choice>
              <mc:Fallback>
                <p:oleObj name="Document" r:id="rId4" imgW="5765684" imgH="3435190" progId="Word.Document.8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08" y="987574"/>
                        <a:ext cx="8367685" cy="405067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261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64629" y="432392"/>
            <a:ext cx="231537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Variabilní náklady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755575" y="1191842"/>
            <a:ext cx="7755617" cy="349179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534988" indent="-534988" algn="just">
              <a:lnSpc>
                <a:spcPct val="110000"/>
              </a:lnSpc>
              <a:spcBef>
                <a:spcPct val="50000"/>
              </a:spcBef>
              <a:spcAft>
                <a:spcPct val="50000"/>
              </a:spcAft>
              <a:buClr>
                <a:srgbClr val="FFC000"/>
              </a:buClr>
              <a:buFont typeface="Wingdings" pitchFamily="2" charset="2"/>
              <a:buChar char="q"/>
              <a:defRPr/>
            </a:pPr>
            <a:r>
              <a:rPr lang="cs-CZ" sz="2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Variabilní náklady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mění svou výši v závislosti na množství produkce, které bylo v daném období vyrobeno. Jednou z položek variabilních nákladů při výrobě psacích stolů ve firmě „ Nábytek ze dřeva, s. r. o.“ je spotřeba dřeva na zhotovení vrchní desky. Dalšími položkami jsou:</a:t>
            </a:r>
          </a:p>
          <a:p>
            <a:pPr marL="1249363" lvl="1" indent="-534988" algn="just">
              <a:lnSpc>
                <a:spcPct val="110000"/>
              </a:lnSpc>
              <a:spcAft>
                <a:spcPct val="20000"/>
              </a:spcAft>
              <a:buFont typeface="Wingdings" pitchFamily="2" charset="2"/>
              <a:buChar char="q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dřevěné boční stěny stolu,</a:t>
            </a:r>
          </a:p>
          <a:p>
            <a:pPr marL="1249363" lvl="1" indent="-534988" algn="just">
              <a:lnSpc>
                <a:spcPct val="110000"/>
              </a:lnSpc>
              <a:spcAft>
                <a:spcPct val="20000"/>
              </a:spcAft>
              <a:buFont typeface="Wingdings" pitchFamily="2" charset="2"/>
              <a:buChar char="q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kování,</a:t>
            </a:r>
          </a:p>
          <a:p>
            <a:pPr marL="1249363" lvl="1" indent="-534988" algn="just">
              <a:lnSpc>
                <a:spcPct val="110000"/>
              </a:lnSpc>
              <a:spcAft>
                <a:spcPct val="20000"/>
              </a:spcAft>
              <a:buFont typeface="Wingdings" pitchFamily="2" charset="2"/>
              <a:buChar char="q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barva a lak</a:t>
            </a:r>
          </a:p>
          <a:p>
            <a:pPr marL="1249363" lvl="1" indent="-534988" algn="just">
              <a:lnSpc>
                <a:spcPct val="110000"/>
              </a:lnSpc>
              <a:spcAft>
                <a:spcPct val="20000"/>
              </a:spcAft>
              <a:buFont typeface="Wingdings" pitchFamily="2" charset="2"/>
              <a:buChar char="q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spojovací šrouby,</a:t>
            </a:r>
          </a:p>
          <a:p>
            <a:pPr marL="1249363" lvl="1" indent="-534988" algn="just">
              <a:lnSpc>
                <a:spcPct val="110000"/>
              </a:lnSpc>
              <a:spcAft>
                <a:spcPct val="20000"/>
              </a:spcAft>
              <a:buFont typeface="Wingdings" pitchFamily="2" charset="2"/>
              <a:buChar char="q"/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a řada dalších položek.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61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64629" y="432392"/>
            <a:ext cx="231537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Variabilní náklady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056624566"/>
              </p:ext>
            </p:extLst>
          </p:nvPr>
        </p:nvGraphicFramePr>
        <p:xfrm>
          <a:off x="323528" y="1203598"/>
          <a:ext cx="8568952" cy="3888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Document" r:id="rId4" imgW="5815243" imgH="3429053" progId="Word.Document.8">
                  <p:embed/>
                </p:oleObj>
              </mc:Choice>
              <mc:Fallback>
                <p:oleObj name="Document" r:id="rId4" imgW="5815243" imgH="3429053" progId="Word.Document.8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203598"/>
                        <a:ext cx="8568952" cy="388843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197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454246" y="432392"/>
            <a:ext cx="3136116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Cíl a struktura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228524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Cílem přednášky je zopakovat základní pojmy z oblasti </a:t>
            </a:r>
            <a:r>
              <a:rPr lang="cs-CZ" sz="2400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předmětu „Nauka o podniku“.</a:t>
            </a: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Koncepty jako jsou: náklady, výnosy, hospodářský výsledek, množství bodu zvratu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47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875310" y="432392"/>
            <a:ext cx="6294032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Metody pro stanovení parametrů nákladových funkcí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755575" y="1191842"/>
            <a:ext cx="7755617" cy="353045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85725">
              <a:lnSpc>
                <a:spcPct val="120000"/>
              </a:lnSpc>
              <a:spcBef>
                <a:spcPct val="50000"/>
              </a:spcBef>
              <a:tabLst>
                <a:tab pos="62865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Přehled vybraných </a:t>
            </a:r>
            <a:r>
              <a:rPr lang="cs-CZ" u="sng" dirty="0">
                <a:latin typeface="Times New Roman" pitchFamily="18" charset="0"/>
                <a:cs typeface="Times New Roman" pitchFamily="18" charset="0"/>
              </a:rPr>
              <a:t>metodických postupů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k stanovení matematické (grafické) formy 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nákladové funkce:</a:t>
            </a:r>
          </a:p>
          <a:p>
            <a:pPr marL="85725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q"/>
              <a:tabLst>
                <a:tab pos="62865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klasifikační analýza (expertní analýza),</a:t>
            </a:r>
          </a:p>
          <a:p>
            <a:pPr marL="85725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q"/>
              <a:tabLst>
                <a:tab pos="62865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metoda dvou období,</a:t>
            </a:r>
          </a:p>
          <a:p>
            <a:pPr marL="85725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q"/>
              <a:tabLst>
                <a:tab pos="62865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grafické řešení (bodový diagram),</a:t>
            </a:r>
          </a:p>
          <a:p>
            <a:pPr marL="85725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q"/>
              <a:tabLst>
                <a:tab pos="62865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metoda dvou bodů.</a:t>
            </a:r>
          </a:p>
          <a:p>
            <a:pPr marL="85725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q"/>
              <a:tabLst>
                <a:tab pos="62865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regresní a korelační analýza,</a:t>
            </a:r>
          </a:p>
          <a:p>
            <a:pPr marL="85725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q"/>
              <a:tabLst>
                <a:tab pos="628650" algn="l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aj.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25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95536" y="432392"/>
            <a:ext cx="7272808" cy="438582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Diagram bodu zvratu</a:t>
            </a:r>
            <a:endParaRPr lang="en-GB" sz="24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2" name="Objek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781157888"/>
              </p:ext>
            </p:extLst>
          </p:nvPr>
        </p:nvGraphicFramePr>
        <p:xfrm>
          <a:off x="418640" y="1131590"/>
          <a:ext cx="8102103" cy="3779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9" name="Document" r:id="rId4" imgW="5746651" imgH="3447089" progId="Word.Document.8">
                  <p:embed/>
                </p:oleObj>
              </mc:Choice>
              <mc:Fallback>
                <p:oleObj name="Document" r:id="rId4" imgW="5746651" imgH="3447089" progId="Word.Document.8">
                  <p:embed/>
                  <p:pic>
                    <p:nvPicPr>
                      <p:cNvPr id="0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640" y="1131590"/>
                        <a:ext cx="8102103" cy="377971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913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929022" y="432392"/>
            <a:ext cx="6186630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Výsledek hospodaření jako funkce objemu produkce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755575" y="1191842"/>
            <a:ext cx="7755617" cy="327012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Rozdíl mezi výnosy (tržbami) a celkovými náklady se označuje jako výsledek hospodaření</a:t>
            </a:r>
          </a:p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	VH = V – N,</a:t>
            </a:r>
          </a:p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	VH = T – N,</a:t>
            </a:r>
          </a:p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endParaRPr lang="cs-CZ" i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endParaRPr lang="cs-CZ" i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Za předpokladu, že T = p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Q,	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                a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	N = v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Q + F	</a:t>
            </a:r>
          </a:p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endParaRPr lang="cs-CZ" i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Platí:</a:t>
            </a:r>
          </a:p>
          <a:p>
            <a:pPr>
              <a:tabLst>
                <a:tab pos="2686050" algn="l"/>
                <a:tab pos="5200650" algn="l"/>
                <a:tab pos="6191250" algn="l"/>
                <a:tab pos="8610600" algn="r"/>
              </a:tabLst>
            </a:pPr>
            <a:r>
              <a:rPr lang="cs-CZ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b="1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VH = p </a:t>
            </a:r>
            <a:r>
              <a:rPr lang="en-US" sz="2000" b="1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cs-CZ" sz="2000" b="1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Q – (v </a:t>
            </a:r>
            <a:r>
              <a:rPr lang="en-US" sz="2000" b="1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cs-CZ" sz="2000" b="1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Q + F)	</a:t>
            </a:r>
            <a:r>
              <a:rPr lang="cs-CZ" sz="2000" b="1" i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        (1)</a:t>
            </a:r>
            <a:r>
              <a:rPr lang="cs-CZ" sz="2000" b="1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2000" b="1" i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36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929022" y="432392"/>
            <a:ext cx="6186630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Výsledek hospodaření jako funkce objemu produkce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755575" y="1191842"/>
            <a:ext cx="7755617" cy="327012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ct val="50000"/>
              </a:spcBef>
              <a:tabLst>
                <a:tab pos="2514600" algn="l"/>
              </a:tabLst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V rovnici </a:t>
            </a:r>
            <a:r>
              <a:rPr lang="cs-CZ" sz="1600" dirty="0" smtClean="0">
                <a:latin typeface="Times New Roman" pitchFamily="18" charset="0"/>
                <a:cs typeface="Times New Roman" pitchFamily="18" charset="0"/>
              </a:rPr>
              <a:t>(1) 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a předchozích rovnicích je:</a:t>
            </a:r>
          </a:p>
          <a:p>
            <a:pPr>
              <a:spcBef>
                <a:spcPct val="50000"/>
              </a:spcBef>
              <a:tabLst>
                <a:tab pos="2514600" algn="l"/>
              </a:tabLst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	VH	výsledek hospodaření	</a:t>
            </a:r>
          </a:p>
          <a:p>
            <a:pPr>
              <a:spcBef>
                <a:spcPct val="50000"/>
              </a:spcBef>
              <a:tabLst>
                <a:tab pos="2514600" algn="l"/>
              </a:tabLst>
            </a:pP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			V	výnos	</a:t>
            </a:r>
          </a:p>
          <a:p>
            <a:pPr>
              <a:spcBef>
                <a:spcPct val="50000"/>
              </a:spcBef>
              <a:tabLst>
                <a:tab pos="2514600" algn="l"/>
              </a:tabLst>
            </a:pP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	  		N	náklady (celkové)</a:t>
            </a:r>
          </a:p>
          <a:p>
            <a:pPr>
              <a:spcBef>
                <a:spcPct val="50000"/>
              </a:spcBef>
              <a:tabLst>
                <a:tab pos="2514600" algn="l"/>
              </a:tabLst>
            </a:pP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			T	tržby</a:t>
            </a:r>
            <a:endParaRPr lang="en-US" sz="1600" i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tabLst>
                <a:tab pos="2514600" algn="l"/>
              </a:tabLst>
            </a:pP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			p	cena za naturální jednotku</a:t>
            </a:r>
          </a:p>
          <a:p>
            <a:pPr>
              <a:spcBef>
                <a:spcPct val="50000"/>
              </a:spcBef>
              <a:tabLst>
                <a:tab pos="2514600" algn="l"/>
              </a:tabLst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Q	množství produkce</a:t>
            </a:r>
            <a:endParaRPr lang="en-US" sz="1600" i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tabLst>
                <a:tab pos="2514600" algn="l"/>
              </a:tabLst>
            </a:pP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			N</a:t>
            </a:r>
            <a:r>
              <a:rPr lang="cs-CZ" sz="1600" i="1" baseline="-250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	variabilní náklady</a:t>
            </a:r>
          </a:p>
          <a:p>
            <a:pPr>
              <a:spcBef>
                <a:spcPct val="50000"/>
              </a:spcBef>
              <a:tabLst>
                <a:tab pos="2514600" algn="l"/>
              </a:tabLst>
            </a:pP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			v	var. náklady na jednotku produkce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71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371435" y="432392"/>
            <a:ext cx="5301772" cy="807913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Výpočet produkce v bodě zvratu (Q</a:t>
            </a:r>
            <a:r>
              <a:rPr lang="cs-CZ" sz="2400" b="1" i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BZ</a:t>
            </a: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</a:t>
            </a:r>
            <a:b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 produkce pro požadovaného zisku (Q</a:t>
            </a:r>
            <a:r>
              <a:rPr lang="cs-CZ" sz="2400" b="1" i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</a:t>
            </a: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3"/>
          <a:srcRect t="15238"/>
          <a:stretch/>
        </p:blipFill>
        <p:spPr>
          <a:xfrm>
            <a:off x="827584" y="1635646"/>
            <a:ext cx="6480720" cy="320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357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253358" y="432392"/>
            <a:ext cx="1537922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Rentabilita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672" y="987574"/>
            <a:ext cx="5184576" cy="3987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7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34191" y="432392"/>
            <a:ext cx="577626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Další výpočty veličin při analýze bodu zvratu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4029" y="1059582"/>
            <a:ext cx="5256584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37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34191" y="432392"/>
            <a:ext cx="577626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Další výpočty veličin při analýze bodu zvratu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6001" y="1156752"/>
            <a:ext cx="5532639" cy="3931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99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52628" y="432392"/>
            <a:ext cx="233942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Modelová situace 1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755575" y="1191842"/>
            <a:ext cx="7755617" cy="339323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dirty="0"/>
              <a:t>Výroba pórobetonových tvárnic probíhá ve firmě </a:t>
            </a:r>
            <a:r>
              <a:rPr lang="cs-CZ" dirty="0" err="1" smtClean="0"/>
              <a:t>Porobeton</a:t>
            </a:r>
            <a:r>
              <a:rPr lang="cs-CZ" dirty="0" smtClean="0"/>
              <a:t>, </a:t>
            </a:r>
            <a:r>
              <a:rPr lang="cs-CZ" dirty="0"/>
              <a:t>a. s. na poloautomatické lince. V průběhu sledovaného měsíce byla vyráběna pouze jediná sortimentní položka z výrobního programu </a:t>
            </a:r>
            <a:r>
              <a:rPr lang="cs-CZ" dirty="0" smtClean="0"/>
              <a:t>firmy, </a:t>
            </a:r>
            <a:r>
              <a:rPr lang="cs-CZ" dirty="0"/>
              <a:t>a to tvárnice typu </a:t>
            </a:r>
            <a:r>
              <a:rPr lang="cs-CZ" dirty="0" smtClean="0"/>
              <a:t>PB_160_HT</a:t>
            </a:r>
            <a:r>
              <a:rPr lang="cs-CZ" dirty="0"/>
              <a:t>.  Uvedených tvárnic bylo vyrobeno 43 200 ks. Cena tvárnice, za kterou firma dodává tyto výrobky svým odběratelům, činí 93 Kč/ks. Měsíční hodnota fixních nákladů </a:t>
            </a:r>
            <a:r>
              <a:rPr lang="cs-CZ" dirty="0" smtClean="0"/>
              <a:t>činí </a:t>
            </a:r>
            <a:r>
              <a:rPr lang="cs-CZ" dirty="0"/>
              <a:t>1 748 260 Kč. Variabilní náklady na jeden kus tvárnice jsou dle operativní evidence firmy evidovány ve výši 48 Kč/ks</a:t>
            </a:r>
            <a:r>
              <a:rPr lang="cs-CZ" dirty="0" smtClean="0"/>
              <a:t>.</a:t>
            </a:r>
          </a:p>
          <a:p>
            <a:r>
              <a:rPr lang="cs-CZ" dirty="0" smtClean="0"/>
              <a:t>Vypočítejte:</a:t>
            </a:r>
            <a:endParaRPr lang="cs-CZ" dirty="0"/>
          </a:p>
          <a:p>
            <a:pPr lvl="0"/>
            <a:r>
              <a:rPr lang="cs-CZ" dirty="0" smtClean="0"/>
              <a:t>1. S</a:t>
            </a:r>
            <a:r>
              <a:rPr lang="cs-CZ" dirty="0"/>
              <a:t> jakým výsledkem hospodaření může za těchto předpokladů kalkulovat management firmy za sledovaný měsíc? </a:t>
            </a:r>
            <a:endParaRPr lang="cs-CZ" i="1" dirty="0"/>
          </a:p>
          <a:p>
            <a:pPr lvl="0"/>
            <a:r>
              <a:rPr lang="cs-CZ" dirty="0" smtClean="0"/>
              <a:t>2. Jaké </a:t>
            </a:r>
            <a:r>
              <a:rPr lang="cs-CZ" dirty="0"/>
              <a:t>množství tvárnic typu </a:t>
            </a:r>
            <a:r>
              <a:rPr lang="cs-CZ" dirty="0" smtClean="0"/>
              <a:t>PB_160_HT </a:t>
            </a:r>
            <a:r>
              <a:rPr lang="cs-CZ" dirty="0"/>
              <a:t>musí být minimálně vyrobeno, aby firma nevykázala ztrátový výsledek hospodaření?</a:t>
            </a:r>
            <a:endParaRPr lang="cs-CZ" i="1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70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52595" y="432392"/>
            <a:ext cx="233942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Modelová situace 2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05320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spcAft>
                <a:spcPct val="45000"/>
              </a:spcAft>
              <a:defRPr/>
            </a:pPr>
            <a:r>
              <a:rPr lang="cs-CZ" sz="2000" b="1" u="sng" dirty="0">
                <a:latin typeface="Times New Roman" pitchFamily="18" charset="0"/>
                <a:cs typeface="Times New Roman" pitchFamily="18" charset="0"/>
              </a:rPr>
              <a:t>Příklad</a:t>
            </a:r>
            <a:r>
              <a:rPr lang="cs-CZ" sz="20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i="1" u="sng" dirty="0">
                <a:latin typeface="Times New Roman" pitchFamily="18" charset="0"/>
                <a:cs typeface="Times New Roman" pitchFamily="18" charset="0"/>
              </a:rPr>
              <a:t>(výnosy/náklady, příjmy/výdaje)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ct val="50000"/>
              </a:spcBef>
              <a:spcAft>
                <a:spcPct val="45000"/>
              </a:spcAft>
              <a:buClr>
                <a:srgbClr val="FFFF00"/>
              </a:buClr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Podnik vynaložil na výrobu deseti výrobků (průmyslové čerpadlo) náklady ve výši 100 000 Kč. Osm z nich prodal za 120 000 Kč. Zbylé dva neprodané výrobky jsou oceněny na úrovni vlastních nákladů jejich výroby, které činí 20 000 Kč. </a:t>
            </a:r>
            <a:br>
              <a:rPr lang="cs-CZ" sz="2000" dirty="0">
                <a:latin typeface="Times New Roman" pitchFamily="18" charset="0"/>
                <a:cs typeface="Times New Roman" pitchFamily="18" charset="0"/>
              </a:rPr>
            </a:b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Z osmi prodaných výrobků bylo uhrazeno ještě v daném měsíci 45 000 Kč. </a:t>
            </a:r>
          </a:p>
          <a:p>
            <a:pPr>
              <a:lnSpc>
                <a:spcPct val="120000"/>
              </a:lnSpc>
              <a:buClr>
                <a:srgbClr val="FFFF00"/>
              </a:buClr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Které položky výkonů se podílejí na celkových výnosech podniku?</a:t>
            </a:r>
          </a:p>
          <a:p>
            <a:pPr>
              <a:lnSpc>
                <a:spcPct val="120000"/>
              </a:lnSpc>
              <a:buClr>
                <a:srgbClr val="FFFF00"/>
              </a:buClr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Jakou hodnotu má výsledek hospodaření?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52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646877" y="432392"/>
            <a:ext cx="75084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Úvod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93184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indent="19050">
              <a:spcBef>
                <a:spcPct val="50000"/>
              </a:spcBef>
              <a:tabLst>
                <a:tab pos="5029200" algn="r"/>
                <a:tab pos="8705850" algn="r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 rámci přednášek a seminářů bude uplatňován následující princip v použité symbolice:</a:t>
            </a:r>
          </a:p>
          <a:p>
            <a:pPr indent="19050">
              <a:spcBef>
                <a:spcPct val="50000"/>
              </a:spcBef>
              <a:tabLst>
                <a:tab pos="5029200" algn="r"/>
                <a:tab pos="8705850" algn="r"/>
              </a:tabLst>
              <a:defRPr/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VELKÝMI PÍSMENY BUDOU OZNAČOVÁNY VELIČINY A UKAZATELE, JEJICHŽ HODNOTA BUDE VYKAZOVÁNA V ABSOLUTNÍ VÝŠI.</a:t>
            </a:r>
          </a:p>
          <a:p>
            <a:pPr indent="19050">
              <a:spcBef>
                <a:spcPct val="50000"/>
              </a:spcBef>
              <a:tabLst>
                <a:tab pos="5029200" algn="r"/>
                <a:tab pos="8705850" algn="r"/>
              </a:tabLst>
              <a:defRPr/>
            </a:pPr>
            <a:r>
              <a:rPr lang="cs-CZ" sz="1400" dirty="0">
                <a:latin typeface="Times New Roman" pitchFamily="18" charset="0"/>
                <a:cs typeface="Times New Roman" pitchFamily="18" charset="0"/>
              </a:rPr>
              <a:t>NAPŘ.:</a:t>
            </a:r>
          </a:p>
          <a:p>
            <a:pPr indent="19050">
              <a:spcBef>
                <a:spcPct val="50000"/>
              </a:spcBef>
              <a:tabLst>
                <a:tab pos="5029200" algn="r"/>
                <a:tab pos="8705850" algn="r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CELKOVÉ NÁKLADY        	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Kč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]</a:t>
            </a:r>
            <a:endParaRPr lang="cs-CZ" sz="2000" b="1" i="1" dirty="0">
              <a:latin typeface="Times New Roman" pitchFamily="18" charset="0"/>
              <a:cs typeface="Times New Roman" pitchFamily="18" charset="0"/>
            </a:endParaRPr>
          </a:p>
          <a:p>
            <a:pPr indent="19050">
              <a:spcBef>
                <a:spcPct val="50000"/>
              </a:spcBef>
              <a:tabLst>
                <a:tab pos="5029200" algn="r"/>
                <a:tab pos="8705850" algn="r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OBJEM (VÝŠE) PRODUKCE	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ks, m</a:t>
            </a:r>
            <a:r>
              <a:rPr lang="cs-CZ" sz="2000" b="1" i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, kg, l, KWh, …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]</a:t>
            </a:r>
            <a:endParaRPr lang="cs-CZ" sz="2000" b="1" i="1" dirty="0">
              <a:latin typeface="Times New Roman" pitchFamily="18" charset="0"/>
              <a:cs typeface="Times New Roman" pitchFamily="18" charset="0"/>
            </a:endParaRPr>
          </a:p>
          <a:p>
            <a:pPr indent="19050">
              <a:spcBef>
                <a:spcPct val="50000"/>
              </a:spcBef>
              <a:tabLst>
                <a:tab pos="5029200" algn="r"/>
                <a:tab pos="8705850" algn="r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VÝSLEDEK HOSPODAŘENÍ	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VH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Kč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]</a:t>
            </a:r>
            <a:endParaRPr lang="cs-CZ" sz="2000" b="1" i="1" dirty="0">
              <a:latin typeface="Times New Roman" pitchFamily="18" charset="0"/>
              <a:cs typeface="Times New Roman" pitchFamily="18" charset="0"/>
            </a:endParaRPr>
          </a:p>
          <a:p>
            <a:pPr indent="19050">
              <a:spcBef>
                <a:spcPct val="50000"/>
              </a:spcBef>
              <a:tabLst>
                <a:tab pos="5029200" algn="r"/>
                <a:tab pos="8705850" algn="r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TRŽBY	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Kč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53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39769" y="432392"/>
            <a:ext cx="2365070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154657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Cílem přednášky bylo zopakovat základní pojmy z oblasti </a:t>
            </a:r>
            <a:r>
              <a:rPr lang="cs-CZ" sz="2400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Nauky o podniku.</a:t>
            </a: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Byly představeny koncepty jako jsou: náklady, výnosy, hospodářský výsledek, množství bodu </a:t>
            </a:r>
            <a:r>
              <a:rPr lang="cs-CZ" sz="2400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zvratu.</a:t>
            </a:r>
            <a:endParaRPr lang="cs-CZ" sz="24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54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646877" y="432392"/>
            <a:ext cx="75084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Úvod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345479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indent="19050">
              <a:spcBef>
                <a:spcPct val="50000"/>
              </a:spcBef>
              <a:tabLst>
                <a:tab pos="6629400" algn="r"/>
                <a:tab pos="8782050" algn="r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malými písmeny budou označovány veličiny a ukazatelé, jejichž hodnota bude vztažena na jednotkovou velikost:</a:t>
            </a:r>
          </a:p>
          <a:p>
            <a:pPr indent="19050">
              <a:spcBef>
                <a:spcPct val="50000"/>
              </a:spcBef>
              <a:tabLst>
                <a:tab pos="6629400" algn="r"/>
                <a:tab pos="8782050" algn="r"/>
              </a:tabLst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 indent="19050">
              <a:spcBef>
                <a:spcPct val="50000"/>
              </a:spcBef>
              <a:tabLst>
                <a:tab pos="6629400" algn="r"/>
                <a:tab pos="8782050" algn="r"/>
              </a:tabLst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 indent="19050">
              <a:spcBef>
                <a:spcPct val="50000"/>
              </a:spcBef>
              <a:tabLst>
                <a:tab pos="6629400" algn="r"/>
                <a:tab pos="8782050" algn="r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celkové náklady na jednotku produkce	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n	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Kč/ks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]</a:t>
            </a:r>
            <a:endParaRPr lang="cs-CZ" sz="2000" b="1" i="1" dirty="0">
              <a:latin typeface="Times New Roman" pitchFamily="18" charset="0"/>
              <a:cs typeface="Times New Roman" pitchFamily="18" charset="0"/>
            </a:endParaRPr>
          </a:p>
          <a:p>
            <a:pPr indent="19050">
              <a:spcBef>
                <a:spcPct val="50000"/>
              </a:spcBef>
              <a:tabLst>
                <a:tab pos="6629400" algn="r"/>
                <a:tab pos="8782050" algn="r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variabilní náklady na jednotku produkce	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v	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Kč/kg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]</a:t>
            </a:r>
            <a:endParaRPr lang="cs-CZ" sz="2000" b="1" i="1" dirty="0">
              <a:latin typeface="Times New Roman" pitchFamily="18" charset="0"/>
              <a:cs typeface="Times New Roman" pitchFamily="18" charset="0"/>
            </a:endParaRPr>
          </a:p>
          <a:p>
            <a:pPr indent="19050">
              <a:spcBef>
                <a:spcPct val="50000"/>
              </a:spcBef>
              <a:tabLst>
                <a:tab pos="6629400" algn="r"/>
                <a:tab pos="8782050" algn="r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cena	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p	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Kč/kWh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]</a:t>
            </a:r>
            <a:endParaRPr lang="cs-CZ" sz="2000" b="1" i="1" dirty="0">
              <a:latin typeface="Times New Roman" pitchFamily="18" charset="0"/>
              <a:cs typeface="Times New Roman" pitchFamily="18" charset="0"/>
            </a:endParaRPr>
          </a:p>
          <a:p>
            <a:pPr indent="19050">
              <a:spcBef>
                <a:spcPct val="50000"/>
              </a:spcBef>
              <a:tabLst>
                <a:tab pos="6629400" algn="r"/>
                <a:tab pos="8782050" algn="r"/>
              </a:tabLst>
              <a:defRPr/>
            </a:pPr>
            <a:endParaRPr lang="cs-CZ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15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029725" y="432392"/>
            <a:ext cx="1985159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Základní pojmy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283923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tabLst>
                <a:tab pos="53975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 rámci výuky předmětu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Nauka o podniku šlo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o následující pojmy:</a:t>
            </a:r>
          </a:p>
          <a:p>
            <a:pPr>
              <a:tabLst>
                <a:tab pos="539750" algn="l"/>
              </a:tabLst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53975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Účetní výkazy:</a:t>
            </a:r>
          </a:p>
          <a:p>
            <a:pPr>
              <a:tabLst>
                <a:tab pos="539750" algn="l"/>
              </a:tabLst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FF00"/>
              </a:buClr>
              <a:buFont typeface="Wingdings" pitchFamily="2" charset="2"/>
              <a:buChar char="q"/>
              <a:tabLst>
                <a:tab pos="53975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rozvaha (majetková struktura a kapitálová struktura)</a:t>
            </a:r>
          </a:p>
          <a:p>
            <a:pPr>
              <a:buClr>
                <a:srgbClr val="FFFF00"/>
              </a:buClr>
              <a:buFont typeface="Wingdings" pitchFamily="2" charset="2"/>
              <a:buChar char="q"/>
              <a:tabLst>
                <a:tab pos="53975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výkaz zisku a ztrát  (výnosy, náklady)</a:t>
            </a:r>
          </a:p>
          <a:p>
            <a:pPr>
              <a:buClr>
                <a:srgbClr val="FFFF00"/>
              </a:buClr>
              <a:buFont typeface="Wingdings" pitchFamily="2" charset="2"/>
              <a:buChar char="q"/>
              <a:tabLst>
                <a:tab pos="53975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výkaz cash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flow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(příjmy, výdaje)</a:t>
            </a:r>
          </a:p>
          <a:p>
            <a:pPr>
              <a:tabLst>
                <a:tab pos="539750" algn="l"/>
              </a:tabLst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539750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Výkon, výnos, tržba, výsledek hospodaření, nákladová funkce,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15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029725" y="432392"/>
            <a:ext cx="1985159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Základní pojmy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188365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spcAft>
                <a:spcPct val="60000"/>
              </a:spcAft>
              <a:defRPr/>
            </a:pP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Výnosy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jsou finančním (peněžním) ohodnocením všech </a:t>
            </a:r>
            <a:r>
              <a:rPr lang="cs-CZ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výkonů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, které podnik prostřednictvím své činnosti realizoval za určité časové období. </a:t>
            </a:r>
            <a:r>
              <a:rPr lang="cs-CZ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(tržby za prodej výrobků či služeb, zvýšení stavu nedokončené výroby či hotových výrobků, výroba náhradních dílů na sklad).</a:t>
            </a:r>
            <a:r>
              <a:rPr lang="cs-CZ" sz="20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u="sng" dirty="0">
                <a:latin typeface="Times New Roman" pitchFamily="18" charset="0"/>
                <a:cs typeface="Times New Roman" pitchFamily="18" charset="0"/>
              </a:rPr>
              <a:t>Bez ohledu na to, zda v tomto období došlo k fyzickému inkasu peněžních prostředků.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28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487112" y="432392"/>
            <a:ext cx="3070392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Výnos (modelová situace)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333168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spcAft>
                <a:spcPct val="30000"/>
              </a:spcAft>
              <a:tabLst>
                <a:tab pos="623888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S jakou hodnotu výnosů za měsíc červenec může kalkulovat vedení hotelu „Student“ jestliže v měsíci červenci roku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20XX: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FF00"/>
              </a:buClr>
              <a:buFont typeface="Wingdings" pitchFamily="2" charset="2"/>
              <a:buAutoNum type="alphaLcParenR"/>
              <a:tabLst>
                <a:tab pos="623888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od klientů hotelu přijato v </a:t>
            </a:r>
            <a:r>
              <a:rPr lang="cs-CZ" sz="2000" u="sng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hotovosti </a:t>
            </a:r>
            <a:r>
              <a:rPr lang="cs-CZ" sz="2000" u="sng" dirty="0">
                <a:latin typeface="Times New Roman" pitchFamily="18" charset="0"/>
                <a:cs typeface="Times New Roman" pitchFamily="18" charset="0"/>
              </a:rPr>
              <a:t>269 320 Kč; </a:t>
            </a:r>
          </a:p>
          <a:p>
            <a:pPr>
              <a:buClr>
                <a:srgbClr val="FFFF00"/>
              </a:buClr>
              <a:tabLst>
                <a:tab pos="623888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a další skupiny klientů uhradí červencový pobyt v hotelu 	formou faktury a to: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Clr>
                <a:srgbClr val="FFFF00"/>
              </a:buClr>
              <a:buFont typeface="Wingdings" pitchFamily="2" charset="2"/>
              <a:buAutoNum type="alphaLcParenR" startAt="2"/>
              <a:tabLst>
                <a:tab pos="623888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1. skupina </a:t>
            </a:r>
            <a:r>
              <a:rPr lang="cs-CZ" sz="2000" u="sng" dirty="0">
                <a:latin typeface="Times New Roman" pitchFamily="18" charset="0"/>
                <a:cs typeface="Times New Roman" pitchFamily="18" charset="0"/>
              </a:rPr>
              <a:t>fakturou v hodnotě 36 200 Kč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se splatností </a:t>
            </a:r>
            <a:br>
              <a:rPr lang="cs-CZ" sz="20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0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	30. července </a:t>
            </a:r>
            <a:r>
              <a:rPr lang="cs-CZ" sz="20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20XX,</a:t>
            </a:r>
            <a:endParaRPr lang="cs-CZ" sz="20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30000"/>
              </a:spcBef>
              <a:spcAft>
                <a:spcPct val="30000"/>
              </a:spcAft>
              <a:buClr>
                <a:srgbClr val="FFFF00"/>
              </a:buClr>
              <a:buFont typeface="Wingdings" pitchFamily="2" charset="2"/>
              <a:buAutoNum type="alphaLcParenR" startAt="2"/>
              <a:tabLst>
                <a:tab pos="623888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2. skupina </a:t>
            </a:r>
            <a:r>
              <a:rPr lang="cs-CZ" sz="2000" u="sng" dirty="0">
                <a:latin typeface="Times New Roman" pitchFamily="18" charset="0"/>
                <a:cs typeface="Times New Roman" pitchFamily="18" charset="0"/>
              </a:rPr>
              <a:t>fakturou v hodnotě 40 365 Kč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se splatností </a:t>
            </a:r>
            <a:br>
              <a:rPr lang="cs-CZ" sz="20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sz="20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	15. </a:t>
            </a:r>
            <a:r>
              <a:rPr lang="cs-CZ" sz="200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srpna </a:t>
            </a:r>
            <a:r>
              <a:rPr lang="cs-CZ" sz="200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20XX.</a:t>
            </a:r>
            <a:endParaRPr lang="cs-CZ" sz="20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28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029725" y="432392"/>
            <a:ext cx="1985159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Základní pojmy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360720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180975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Rozhodující </a:t>
            </a:r>
            <a:r>
              <a:rPr lang="cs-CZ" sz="2000" b="1" u="sng" dirty="0">
                <a:latin typeface="Times New Roman" pitchFamily="18" charset="0"/>
                <a:cs typeface="Times New Roman" pitchFamily="18" charset="0"/>
              </a:rPr>
              <a:t>výnosovou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položkou výrobních podniků jsou </a:t>
            </a:r>
            <a:r>
              <a:rPr lang="cs-CZ" sz="2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tržby za prodej výrobků a poskytovaných služeb</a:t>
            </a:r>
            <a:r>
              <a:rPr lang="cs-CZ" sz="2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U obchodních organizací se za výnosovou položku může považovat obchodní rozpětí 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(rozdíl mezi prodejní a nakupovanou cenou prodávaného zboží).</a:t>
            </a:r>
          </a:p>
          <a:p>
            <a:pPr marL="180975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Tržby za prodej vlastních výrobků (služeb) jsou výslednicí součinu objemu prodejů výrobků </a:t>
            </a: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(Q)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a cen za jednotlivé druhy výrobků </a:t>
            </a: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(p)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(respektive služeb)</a:t>
            </a:r>
          </a:p>
          <a:p>
            <a:pPr marL="180975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defRPr/>
            </a:pP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 = p </a:t>
            </a:r>
            <a:r>
              <a:rPr lang="en-US" sz="2000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cs-CZ" sz="2000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Q</a:t>
            </a:r>
            <a:endParaRPr lang="en-US" sz="2000" i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50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029725" y="432392"/>
            <a:ext cx="1985159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Základní pojmy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755575" y="1191842"/>
            <a:ext cx="7755617" cy="293009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727075" lvl="1" indent="-547688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Font typeface="Wingdings" pitchFamily="2" charset="2"/>
              <a:buChar char="q"/>
              <a:defRPr/>
            </a:pPr>
            <a:r>
              <a:rPr lang="cs-CZ" sz="2000" b="1" u="sng" dirty="0">
                <a:latin typeface="Times New Roman" pitchFamily="18" charset="0"/>
                <a:cs typeface="Times New Roman" pitchFamily="18" charset="0"/>
              </a:rPr>
              <a:t>Objem výroby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(označen symbolem 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) v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naturálních jednotkách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ks, m</a:t>
            </a:r>
            <a:r>
              <a:rPr lang="cs-CZ" sz="2000" i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, kg, l, kWh, atd.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objem poskytnutých služeb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počet m</a:t>
            </a:r>
            <a:r>
              <a:rPr lang="cs-CZ" sz="2000" baseline="30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uklízených kancelářských prostor, počet zaúčtovaných položek v účetních knihách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727075" lvl="1" indent="-547688">
              <a:lnSpc>
                <a:spcPct val="120000"/>
              </a:lnSpc>
              <a:spcBef>
                <a:spcPct val="50000"/>
              </a:spcBef>
              <a:spcAft>
                <a:spcPct val="50000"/>
              </a:spcAft>
              <a:buFont typeface="Wingdings" pitchFamily="2" charset="2"/>
              <a:buChar char="q"/>
              <a:defRPr/>
            </a:pPr>
            <a:r>
              <a:rPr lang="cs-CZ" sz="2000" b="1" u="sng" dirty="0">
                <a:latin typeface="Times New Roman" pitchFamily="18" charset="0"/>
                <a:cs typeface="Times New Roman" pitchFamily="18" charset="0"/>
              </a:rPr>
              <a:t>Cena 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(označena symbolem p)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vyjadřuje peněžní ekvivalent výkonu obsaženého v jednotkovém objemu produkce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Kč/ks, Kč/kWh, Kč/m</a:t>
            </a:r>
            <a:r>
              <a:rPr lang="cs-CZ" sz="2000" i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, Kč/l, ….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]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354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2447</TotalTime>
  <Words>1392</Words>
  <Application>Microsoft Office PowerPoint</Application>
  <PresentationFormat>Předvádění na obrazovce (16:9)</PresentationFormat>
  <Paragraphs>135</Paragraphs>
  <Slides>30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6" baseType="lpstr">
      <vt:lpstr>Arial</vt:lpstr>
      <vt:lpstr>Calibri</vt:lpstr>
      <vt:lpstr>Times New Roman</vt:lpstr>
      <vt:lpstr>Wingdings</vt:lpstr>
      <vt:lpstr>SLU</vt:lpstr>
      <vt:lpstr>Document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ryl0001</cp:lastModifiedBy>
  <cp:revision>97</cp:revision>
  <cp:lastPrinted>2018-03-27T09:30:31Z</cp:lastPrinted>
  <dcterms:created xsi:type="dcterms:W3CDTF">2016-07-06T15:42:34Z</dcterms:created>
  <dcterms:modified xsi:type="dcterms:W3CDTF">2023-09-18T09:36:49Z</dcterms:modified>
</cp:coreProperties>
</file>