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1"/>
  </p:notesMasterIdLst>
  <p:sldIdLst>
    <p:sldId id="259" r:id="rId2"/>
    <p:sldId id="323" r:id="rId3"/>
    <p:sldId id="288" r:id="rId4"/>
    <p:sldId id="339" r:id="rId5"/>
    <p:sldId id="290" r:id="rId6"/>
    <p:sldId id="291" r:id="rId7"/>
    <p:sldId id="336" r:id="rId8"/>
    <p:sldId id="292" r:id="rId9"/>
    <p:sldId id="333" r:id="rId10"/>
    <p:sldId id="334" r:id="rId11"/>
    <p:sldId id="335" r:id="rId12"/>
    <p:sldId id="293" r:id="rId13"/>
    <p:sldId id="337" r:id="rId14"/>
    <p:sldId id="338" r:id="rId15"/>
    <p:sldId id="340" r:id="rId16"/>
    <p:sldId id="341" r:id="rId17"/>
    <p:sldId id="342" r:id="rId18"/>
    <p:sldId id="343" r:id="rId19"/>
    <p:sldId id="345" r:id="rId20"/>
    <p:sldId id="346" r:id="rId21"/>
    <p:sldId id="347" r:id="rId22"/>
    <p:sldId id="348" r:id="rId23"/>
    <p:sldId id="349" r:id="rId24"/>
    <p:sldId id="350" r:id="rId25"/>
    <p:sldId id="351" r:id="rId26"/>
    <p:sldId id="352" r:id="rId27"/>
    <p:sldId id="353" r:id="rId28"/>
    <p:sldId id="354" r:id="rId29"/>
    <p:sldId id="356" r:id="rId30"/>
    <p:sldId id="359" r:id="rId31"/>
    <p:sldId id="360" r:id="rId32"/>
    <p:sldId id="324" r:id="rId33"/>
    <p:sldId id="362" r:id="rId34"/>
    <p:sldId id="363" r:id="rId35"/>
    <p:sldId id="364" r:id="rId36"/>
    <p:sldId id="365" r:id="rId37"/>
    <p:sldId id="366" r:id="rId38"/>
    <p:sldId id="367" r:id="rId39"/>
    <p:sldId id="361" r:id="rId40"/>
  </p:sldIdLst>
  <p:sldSz cx="9144000" cy="5143500" type="screen16x9"/>
  <p:notesSz cx="6797675" cy="9926638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07871"/>
    <a:srgbClr val="000000"/>
    <a:srgbClr val="981E3A"/>
    <a:srgbClr val="9F2B2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0" d="100"/>
          <a:sy n="120" d="100"/>
        </p:scale>
        <p:origin x="298" y="7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097986-0C26-47DE-8982-7AD2B6842259}" type="datetimeFigureOut">
              <a:rPr lang="cs-CZ" smtClean="0"/>
              <a:t>21.05.2021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D4000A-37E1-4D72-B31A-77993FD77D4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974456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ulní stra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128808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ist - obec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Obrázek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5996" y="226939"/>
            <a:ext cx="956040" cy="745712"/>
          </a:xfrm>
          <a:prstGeom prst="rect">
            <a:avLst/>
          </a:prstGeom>
        </p:spPr>
      </p:pic>
      <p:sp>
        <p:nvSpPr>
          <p:cNvPr id="7" name="Nadpis 1"/>
          <p:cNvSpPr>
            <a:spLocks noGrp="1"/>
          </p:cNvSpPr>
          <p:nvPr>
            <p:ph type="title"/>
          </p:nvPr>
        </p:nvSpPr>
        <p:spPr>
          <a:xfrm>
            <a:off x="251520" y="195486"/>
            <a:ext cx="4536504" cy="507703"/>
          </a:xfrm>
          <a:prstGeom prst="rect">
            <a:avLst/>
          </a:prstGeom>
          <a:noFill/>
          <a:ln>
            <a:noFill/>
          </a:ln>
        </p:spPr>
        <p:txBody>
          <a:bodyPr anchor="t">
            <a:noAutofit/>
          </a:bodyPr>
          <a:lstStyle>
            <a:lvl1pPr algn="l">
              <a:defRPr sz="2400"/>
            </a:lvl1pPr>
          </a:lstStyle>
          <a:p>
            <a:pPr algn="l"/>
            <a:r>
              <a:rPr lang="cs-CZ" sz="2400" dirty="0">
                <a:solidFill>
                  <a:srgbClr val="981E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Název listu</a:t>
            </a:r>
          </a:p>
        </p:txBody>
      </p:sp>
      <p:cxnSp>
        <p:nvCxnSpPr>
          <p:cNvPr id="9" name="Přímá spojnice 8"/>
          <p:cNvCxnSpPr/>
          <p:nvPr userDrawn="1"/>
        </p:nvCxnSpPr>
        <p:spPr>
          <a:xfrm>
            <a:off x="251520" y="699542"/>
            <a:ext cx="7416824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1" name="Přímá spojnice 10"/>
          <p:cNvCxnSpPr/>
          <p:nvPr userDrawn="1"/>
        </p:nvCxnSpPr>
        <p:spPr>
          <a:xfrm>
            <a:off x="251520" y="4731990"/>
            <a:ext cx="8660516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>
          <a:xfrm>
            <a:off x="236240" y="4731990"/>
            <a:ext cx="2895600" cy="273844"/>
          </a:xfrm>
          <a:prstGeom prst="rect">
            <a:avLst/>
          </a:prstGeom>
        </p:spPr>
        <p:txBody>
          <a:bodyPr/>
          <a:lstStyle>
            <a:lvl1pPr algn="l">
              <a:defRPr sz="800">
                <a:solidFill>
                  <a:srgbClr val="307871"/>
                </a:solidFill>
              </a:defRPr>
            </a:lvl1pPr>
          </a:lstStyle>
          <a:p>
            <a:r>
              <a:rPr lang="cs-CZ" altLang="cs-CZ">
                <a:cs typeface="Times New Roman" panose="02020603050405020304" pitchFamily="18" charset="0"/>
              </a:rPr>
              <a:t>Prostor pro doplňující informace, poznámky</a:t>
            </a:r>
            <a:endParaRPr lang="cs-CZ" altLang="cs-CZ" dirty="0">
              <a:cs typeface="Times New Roman" panose="02020603050405020304" pitchFamily="18" charset="0"/>
            </a:endParaRPr>
          </a:p>
        </p:txBody>
      </p:sp>
      <p:sp>
        <p:nvSpPr>
          <p:cNvPr id="20" name="Zástupný symbol pro číslo snímku 19"/>
          <p:cNvSpPr>
            <a:spLocks noGrp="1"/>
          </p:cNvSpPr>
          <p:nvPr>
            <p:ph type="sldNum" sz="quarter" idx="12"/>
          </p:nvPr>
        </p:nvSpPr>
        <p:spPr>
          <a:xfrm>
            <a:off x="7812360" y="4731990"/>
            <a:ext cx="1080120" cy="273844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560808B9-4D1F-4069-9EB9-CD8802008F4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906028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ázdný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168204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  <a:prstGeom prst="rect">
            <a:avLst/>
          </a:prstGeom>
        </p:spPr>
        <p:txBody>
          <a:bodyPr lIns="68580" tIns="34290" rIns="68580" bIns="34290" anchor="b"/>
          <a:lstStyle>
            <a:lvl1pPr algn="ctr">
              <a:defRPr sz="45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  <a:prstGeom prst="rect">
            <a:avLst/>
          </a:prstGeom>
        </p:spPr>
        <p:txBody>
          <a:bodyPr lIns="68580" tIns="34290" rIns="68580" bIns="34290"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40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lIns="68580" tIns="34290" rIns="68580" bIns="34290"/>
          <a:lstStyle/>
          <a:p>
            <a:fld id="{F066A928-83BD-4B3B-AB3B-789638C2D817}" type="datetime1">
              <a:rPr lang="cs-CZ" smtClean="0"/>
              <a:t>21.05.2021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lIns="68580" tIns="34290" rIns="68580" bIns="34290"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lIns="68580" tIns="34290" rIns="68580" bIns="34290"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234032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388454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3" r:id="rId4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em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em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em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em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em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em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7.emf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em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em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6" name="Obdélník 5"/>
          <p:cNvSpPr/>
          <p:nvPr/>
        </p:nvSpPr>
        <p:spPr>
          <a:xfrm>
            <a:off x="467544" y="1059582"/>
            <a:ext cx="7344816" cy="363530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en-GB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9" name="Nadpis 1"/>
          <p:cNvSpPr txBox="1">
            <a:spLocks/>
          </p:cNvSpPr>
          <p:nvPr/>
        </p:nvSpPr>
        <p:spPr>
          <a:xfrm>
            <a:off x="899592" y="1548292"/>
            <a:ext cx="6480720" cy="2607634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vert="horz" lIns="68580" tIns="34290" rIns="68580" bIns="34290" rtlCol="0" anchor="t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cs-CZ" sz="3000" b="1" dirty="0">
              <a:solidFill>
                <a:schemeClr val="bg1"/>
              </a:solidFill>
            </a:endParaRPr>
          </a:p>
          <a:p>
            <a:pPr algn="l"/>
            <a:endParaRPr lang="cs-CZ" sz="3000" b="1" dirty="0">
              <a:solidFill>
                <a:schemeClr val="bg1"/>
              </a:solidFill>
            </a:endParaRPr>
          </a:p>
          <a:p>
            <a:pPr>
              <a:defRPr/>
            </a:pPr>
            <a:r>
              <a:rPr lang="cs-CZ" sz="32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Rentabilita a cena výrobku</a:t>
            </a:r>
            <a:endParaRPr lang="cs-CZ" sz="3200" i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endParaRPr lang="cs-CZ" sz="3200" i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endParaRPr lang="cs-CZ" sz="2400" i="1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endParaRPr lang="cs-CZ" sz="24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97632" y="2232670"/>
            <a:ext cx="3627756" cy="2163263"/>
          </a:xfrm>
          <a:prstGeom prst="rect">
            <a:avLst/>
          </a:prstGeom>
        </p:spPr>
        <p:txBody>
          <a:bodyPr vert="horz" lIns="68580" tIns="34290" rIns="68580" bIns="3429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800" b="1" i="1" dirty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en-GB" sz="9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  <p:pic>
        <p:nvPicPr>
          <p:cNvPr id="12" name="Obrázek 1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0558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474239" y="432392"/>
            <a:ext cx="3096169" cy="438582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400" b="1" i="1" dirty="0">
                <a:latin typeface="Times New Roman" pitchFamily="18" charset="0"/>
                <a:cs typeface="Times New Roman" pitchFamily="18" charset="0"/>
              </a:rPr>
              <a:t>Rentabilita tržeb: </a:t>
            </a:r>
            <a:r>
              <a:rPr lang="cs-CZ" sz="2400" b="1" i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p</a:t>
            </a:r>
            <a:r>
              <a:rPr lang="cs-CZ" sz="2000" b="1" i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, v, F</a:t>
            </a:r>
            <a:endParaRPr lang="en-GB" sz="2100" b="1" kern="0" dirty="0">
              <a:solidFill>
                <a:sysClr val="windowText" lastClr="000000"/>
              </a:solidFill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323528" y="1162554"/>
            <a:ext cx="7992888" cy="406330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lIns="68580" tIns="34290" rIns="68580" bIns="34290" rtlCol="0">
            <a:spAutoFit/>
          </a:bodyPr>
          <a:lstStyle/>
          <a:p>
            <a:pPr>
              <a:lnSpc>
                <a:spcPct val="120000"/>
              </a:lnSpc>
              <a:spcBef>
                <a:spcPct val="50000"/>
              </a:spcBef>
              <a:spcAft>
                <a:spcPct val="60000"/>
              </a:spcAft>
              <a:defRPr/>
            </a:pPr>
            <a:endParaRPr lang="cs-CZ" sz="2000" u="sng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  <p:pic>
        <p:nvPicPr>
          <p:cNvPr id="3" name="Obrázek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4740" y="1156751"/>
            <a:ext cx="6880066" cy="33955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60132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1700150" y="432392"/>
            <a:ext cx="4644348" cy="438582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400" b="1" i="1" dirty="0">
                <a:latin typeface="Times New Roman" pitchFamily="18" charset="0"/>
                <a:cs typeface="Times New Roman" pitchFamily="18" charset="0"/>
              </a:rPr>
              <a:t>Rentabilita nákladů: výpočet </a:t>
            </a:r>
            <a:r>
              <a:rPr lang="cs-CZ" sz="2400" b="1" i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p, v, F</a:t>
            </a:r>
            <a:endParaRPr lang="en-GB" sz="2100" b="1" kern="0" dirty="0">
              <a:solidFill>
                <a:sysClr val="windowText" lastClr="000000"/>
              </a:solidFill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323528" y="1162554"/>
            <a:ext cx="7992888" cy="406330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lIns="68580" tIns="34290" rIns="68580" bIns="34290" rtlCol="0">
            <a:spAutoFit/>
          </a:bodyPr>
          <a:lstStyle/>
          <a:p>
            <a:pPr>
              <a:lnSpc>
                <a:spcPct val="120000"/>
              </a:lnSpc>
              <a:spcBef>
                <a:spcPct val="50000"/>
              </a:spcBef>
              <a:spcAft>
                <a:spcPct val="60000"/>
              </a:spcAft>
              <a:defRPr/>
            </a:pPr>
            <a:endParaRPr lang="cs-CZ" sz="2000" u="sng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  <p:pic>
        <p:nvPicPr>
          <p:cNvPr id="6" name="Obrázek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3528" y="1157123"/>
            <a:ext cx="7024082" cy="35924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64252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1365010" y="432392"/>
            <a:ext cx="5314595" cy="438582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400" b="1" i="1" dirty="0">
                <a:latin typeface="Times New Roman" pitchFamily="18" charset="0"/>
                <a:cs typeface="Times New Roman" pitchFamily="18" charset="0"/>
              </a:rPr>
              <a:t>Význam rentability v ekonomice podniku</a:t>
            </a:r>
            <a:endParaRPr lang="en-GB" sz="2100" b="1" kern="0" dirty="0">
              <a:solidFill>
                <a:sysClr val="windowText" lastClr="000000"/>
              </a:solidFill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518305" y="1191842"/>
            <a:ext cx="7992888" cy="2560766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lIns="68580" tIns="34290" rIns="68580" bIns="34290" rtlCol="0">
            <a:spAutoFit/>
          </a:bodyPr>
          <a:lstStyle/>
          <a:p>
            <a:pPr marL="85725" indent="0">
              <a:lnSpc>
                <a:spcPct val="120000"/>
              </a:lnSpc>
              <a:spcBef>
                <a:spcPct val="50000"/>
              </a:spcBef>
              <a:spcAft>
                <a:spcPct val="50000"/>
              </a:spcAft>
              <a:buFont typeface="Wingdings" pitchFamily="2" charset="2"/>
              <a:buNone/>
              <a:defRPr/>
            </a:pPr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V rámci finanční analýzy se ve výpočtech pro stanovení rentability (výnosnosti) poměřuje </a:t>
            </a:r>
            <a:r>
              <a:rPr lang="cs-CZ" sz="2000" i="1" dirty="0">
                <a:solidFill>
                  <a:schemeClr val="folHlink"/>
                </a:solidFill>
                <a:latin typeface="Times New Roman" pitchFamily="18" charset="0"/>
                <a:cs typeface="Times New Roman" pitchFamily="18" charset="0"/>
              </a:rPr>
              <a:t>zisk po zdanění k tržbám.</a:t>
            </a:r>
            <a:r>
              <a:rPr lang="cs-CZ" sz="2000" i="1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85725" indent="0">
              <a:lnSpc>
                <a:spcPct val="120000"/>
              </a:lnSpc>
              <a:spcBef>
                <a:spcPct val="50000"/>
              </a:spcBef>
              <a:spcAft>
                <a:spcPct val="50000"/>
              </a:spcAft>
              <a:buFont typeface="Wingdings" pitchFamily="2" charset="2"/>
              <a:buNone/>
              <a:defRPr/>
            </a:pPr>
            <a:r>
              <a:rPr lang="cs-CZ" sz="2000" u="sng" dirty="0">
                <a:latin typeface="Times New Roman" pitchFamily="18" charset="0"/>
                <a:cs typeface="Times New Roman" pitchFamily="18" charset="0"/>
              </a:rPr>
              <a:t>Pro účely posuzování provozní efektivnosti se nabízí použít zisk před zdaněním a odpočtem úroků (EBIT), který není ovlivněn ani mírou zdanění, ani strukturou kapitálu. Je proto vhodný pro posuzování provozní výnosnosti podnikatelských subjektů.</a:t>
            </a: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92888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480152" y="432392"/>
            <a:ext cx="7084311" cy="438582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400" b="1" i="1" dirty="0">
                <a:latin typeface="Times New Roman" pitchFamily="18" charset="0"/>
                <a:cs typeface="Times New Roman" pitchFamily="18" charset="0"/>
              </a:rPr>
              <a:t>Další výpočty veličin při analýze diagramu bodu zvratu</a:t>
            </a:r>
            <a:endParaRPr lang="en-GB" sz="2100" b="1" kern="0" dirty="0">
              <a:solidFill>
                <a:sysClr val="windowText" lastClr="000000"/>
              </a:solidFill>
            </a:endParaRP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  <p:pic>
        <p:nvPicPr>
          <p:cNvPr id="3" name="Obrázek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3528" y="915566"/>
            <a:ext cx="7840980" cy="41307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12748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480152" y="432392"/>
            <a:ext cx="7084311" cy="438582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400" b="1" i="1" dirty="0">
                <a:latin typeface="Times New Roman" pitchFamily="18" charset="0"/>
                <a:cs typeface="Times New Roman" pitchFamily="18" charset="0"/>
              </a:rPr>
              <a:t>Další výpočty veličin při analýze diagramu bodu zvratu</a:t>
            </a:r>
            <a:endParaRPr lang="en-GB" sz="2100" b="1" kern="0" dirty="0">
              <a:solidFill>
                <a:sysClr val="windowText" lastClr="000000"/>
              </a:solidFill>
            </a:endParaRP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  <p:pic>
        <p:nvPicPr>
          <p:cNvPr id="2" name="Obrázek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5315" y="987574"/>
            <a:ext cx="8168640" cy="40896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25016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601731" y="432392"/>
            <a:ext cx="2841163" cy="438582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400" b="1" i="1" dirty="0" smtClean="0">
                <a:latin typeface="Times New Roman" pitchFamily="18" charset="0"/>
                <a:cs typeface="Times New Roman" pitchFamily="18" charset="0"/>
              </a:rPr>
              <a:t>Diagram bodu zvratu</a:t>
            </a:r>
            <a:endParaRPr lang="en-GB" sz="2100" b="1" kern="0" dirty="0">
              <a:solidFill>
                <a:sysClr val="windowText" lastClr="000000"/>
              </a:solidFill>
            </a:endParaRP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  <p:pic>
        <p:nvPicPr>
          <p:cNvPr id="3" name="Obrázek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1560" y="1156751"/>
            <a:ext cx="6367948" cy="36002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94037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517280" y="337003"/>
            <a:ext cx="6525264" cy="992579"/>
          </a:xfrm>
          <a:prstGeom prst="rect">
            <a:avLst/>
          </a:prstGeom>
        </p:spPr>
        <p:txBody>
          <a:bodyPr wrap="squar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000" b="1" i="1" dirty="0">
                <a:latin typeface="Times New Roman" pitchFamily="18" charset="0"/>
                <a:cs typeface="Times New Roman" pitchFamily="18" charset="0"/>
              </a:rPr>
              <a:t>Diagram bodu zvratu při relaci kdy p&lt;v </a:t>
            </a:r>
            <a:r>
              <a:rPr lang="cs-CZ" sz="2000" i="1" dirty="0">
                <a:latin typeface="Times New Roman" pitchFamily="18" charset="0"/>
                <a:cs typeface="Times New Roman" pitchFamily="18" charset="0"/>
              </a:rPr>
              <a:t>(cena je nižší než variabilní náklady na jednotku produkce)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000" dirty="0">
                <a:latin typeface="Times New Roman" pitchFamily="18" charset="0"/>
                <a:cs typeface="Times New Roman" pitchFamily="18" charset="0"/>
              </a:rPr>
            </a:br>
            <a:endParaRPr lang="en-GB" sz="2000" b="1" kern="0" dirty="0">
              <a:solidFill>
                <a:sysClr val="windowText" lastClr="000000"/>
              </a:solidFill>
            </a:endParaRP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  <p:pic>
        <p:nvPicPr>
          <p:cNvPr id="8" name="Obrázek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5624" y="1203598"/>
            <a:ext cx="5670788" cy="36724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51861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3619633" y="432392"/>
            <a:ext cx="805349" cy="438582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400" b="1" i="1" dirty="0" smtClean="0">
                <a:latin typeface="Times New Roman" pitchFamily="18" charset="0"/>
                <a:cs typeface="Times New Roman" pitchFamily="18" charset="0"/>
              </a:rPr>
              <a:t>Cena</a:t>
            </a:r>
            <a:endParaRPr lang="en-GB" sz="2100" b="1" kern="0" dirty="0">
              <a:solidFill>
                <a:sysClr val="windowText" lastClr="000000"/>
              </a:solidFill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518305" y="1191842"/>
            <a:ext cx="7992888" cy="275306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lIns="68580" tIns="34290" rIns="68580" bIns="34290" rtlCol="0">
            <a:spAutoFit/>
          </a:bodyPr>
          <a:lstStyle/>
          <a:p>
            <a:pPr>
              <a:lnSpc>
                <a:spcPct val="110000"/>
              </a:lnSpc>
              <a:spcBef>
                <a:spcPts val="1200"/>
              </a:spcBef>
              <a:spcAft>
                <a:spcPts val="1200"/>
              </a:spcAft>
              <a:buClr>
                <a:srgbClr val="FFC000"/>
              </a:buClr>
              <a:tabLst>
                <a:tab pos="539750" algn="l"/>
              </a:tabLst>
            </a:pPr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V obecné ekonomické teorii je </a:t>
            </a:r>
            <a:r>
              <a:rPr lang="cs-CZ" sz="2000" dirty="0">
                <a:solidFill>
                  <a:srgbClr val="FF9900"/>
                </a:solidFill>
                <a:latin typeface="Times New Roman" pitchFamily="18" charset="0"/>
                <a:cs typeface="Times New Roman" pitchFamily="18" charset="0"/>
              </a:rPr>
              <a:t>cena definována jako specifická 	forma směnné hodnoty</a:t>
            </a:r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, jako peněžní ekvivalent.</a:t>
            </a:r>
          </a:p>
          <a:p>
            <a:pPr>
              <a:lnSpc>
                <a:spcPct val="110000"/>
              </a:lnSpc>
              <a:spcBef>
                <a:spcPts val="1200"/>
              </a:spcBef>
              <a:spcAft>
                <a:spcPts val="1200"/>
              </a:spcAft>
              <a:buClr>
                <a:srgbClr val="FFC000"/>
              </a:buClr>
              <a:tabLst>
                <a:tab pos="539750" algn="l"/>
              </a:tabLst>
            </a:pPr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	V praxi: </a:t>
            </a:r>
            <a:r>
              <a:rPr lang="cs-CZ" sz="2000" dirty="0">
                <a:solidFill>
                  <a:srgbClr val="FF9900"/>
                </a:solidFill>
                <a:latin typeface="Times New Roman" pitchFamily="18" charset="0"/>
                <a:cs typeface="Times New Roman" pitchFamily="18" charset="0"/>
              </a:rPr>
              <a:t>peněžní částka sjednaná při nákupu a prodeji </a:t>
            </a:r>
            <a:r>
              <a:rPr lang="cs-CZ" sz="2000" dirty="0" smtClean="0">
                <a:solidFill>
                  <a:srgbClr val="FF9900"/>
                </a:solidFill>
                <a:latin typeface="Times New Roman" pitchFamily="18" charset="0"/>
                <a:cs typeface="Times New Roman" pitchFamily="18" charset="0"/>
              </a:rPr>
              <a:t>zboží</a:t>
            </a:r>
            <a:endParaRPr lang="cs-CZ" sz="2000" dirty="0">
              <a:solidFill>
                <a:srgbClr val="FF99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10000"/>
              </a:lnSpc>
              <a:spcBef>
                <a:spcPts val="1200"/>
              </a:spcBef>
              <a:spcAft>
                <a:spcPts val="1200"/>
              </a:spcAft>
              <a:tabLst>
                <a:tab pos="539750" algn="l"/>
              </a:tabLst>
            </a:pPr>
            <a:endParaRPr lang="cs-CZ" sz="20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10000"/>
              </a:lnSpc>
              <a:spcBef>
                <a:spcPts val="1200"/>
              </a:spcBef>
              <a:spcAft>
                <a:spcPts val="1200"/>
              </a:spcAft>
              <a:tabLst>
                <a:tab pos="539750" algn="l"/>
              </a:tabLst>
            </a:pPr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cs-CZ" sz="24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Cena je výsledkem působení nabídky a poptávky</a:t>
            </a:r>
            <a:endParaRPr lang="en-US" sz="2400" b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28213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3619633" y="432392"/>
            <a:ext cx="805349" cy="438582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400" b="1" i="1" dirty="0" smtClean="0">
                <a:latin typeface="Times New Roman" pitchFamily="18" charset="0"/>
                <a:cs typeface="Times New Roman" pitchFamily="18" charset="0"/>
              </a:rPr>
              <a:t>Cena</a:t>
            </a:r>
            <a:endParaRPr lang="en-GB" sz="2100" b="1" kern="0" dirty="0">
              <a:solidFill>
                <a:sysClr val="windowText" lastClr="000000"/>
              </a:solidFill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518305" y="1191842"/>
            <a:ext cx="7992888" cy="3744102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lIns="68580" tIns="34290" rIns="68580" bIns="34290" rtlCol="0">
            <a:spAutoFit/>
          </a:bodyPr>
          <a:lstStyle/>
          <a:p>
            <a:pPr marL="447675" indent="-447675">
              <a:lnSpc>
                <a:spcPct val="90000"/>
              </a:lnSpc>
              <a:buClr>
                <a:srgbClr val="FFC000"/>
              </a:buClr>
              <a:buNone/>
            </a:pPr>
            <a:r>
              <a:rPr lang="cs-CZ" dirty="0">
                <a:latin typeface="Times New Roman" pitchFamily="18" charset="0"/>
                <a:cs typeface="Times New Roman" pitchFamily="18" charset="0"/>
              </a:rPr>
              <a:t>Peněžní částka sjednaná při nákupu a prodeji zboží</a:t>
            </a:r>
          </a:p>
          <a:p>
            <a:pPr marL="447675" indent="-447675">
              <a:lnSpc>
                <a:spcPct val="90000"/>
              </a:lnSpc>
              <a:buClr>
                <a:srgbClr val="FFC000"/>
              </a:buClr>
              <a:buNone/>
            </a:pPr>
            <a:endParaRPr lang="cs-CZ" dirty="0">
              <a:solidFill>
                <a:srgbClr val="FFC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447675" indent="-447675">
              <a:lnSpc>
                <a:spcPct val="90000"/>
              </a:lnSpc>
              <a:buClr>
                <a:srgbClr val="FFC000"/>
              </a:buClr>
              <a:buNone/>
            </a:pPr>
            <a:r>
              <a:rPr lang="cs-CZ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	Stanovení ceny nového výrobku:</a:t>
            </a:r>
          </a:p>
          <a:p>
            <a:pPr marL="804863" lvl="1" indent="-347663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q"/>
            </a:pPr>
            <a:r>
              <a:rPr lang="cs-CZ" sz="1600" dirty="0">
                <a:latin typeface="Times New Roman" pitchFamily="18" charset="0"/>
                <a:cs typeface="Times New Roman" pitchFamily="18" charset="0"/>
              </a:rPr>
              <a:t>Cíle podniku a jeho cenové politiky</a:t>
            </a:r>
          </a:p>
          <a:p>
            <a:pPr marL="804863" lvl="1" indent="-347663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q"/>
            </a:pPr>
            <a:r>
              <a:rPr lang="cs-CZ" sz="1600" dirty="0">
                <a:latin typeface="Times New Roman" pitchFamily="18" charset="0"/>
                <a:cs typeface="Times New Roman" pitchFamily="18" charset="0"/>
              </a:rPr>
              <a:t>Určení poptávky</a:t>
            </a:r>
          </a:p>
          <a:p>
            <a:pPr marL="804863" lvl="1" indent="-347663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q"/>
            </a:pPr>
            <a:r>
              <a:rPr lang="cs-CZ" sz="1600" dirty="0">
                <a:latin typeface="Times New Roman" pitchFamily="18" charset="0"/>
                <a:cs typeface="Times New Roman" pitchFamily="18" charset="0"/>
              </a:rPr>
              <a:t>Zjišťování nákladů</a:t>
            </a:r>
          </a:p>
          <a:p>
            <a:pPr marL="804863" lvl="1" indent="-347663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q"/>
            </a:pPr>
            <a:r>
              <a:rPr lang="cs-CZ" sz="1600" dirty="0">
                <a:latin typeface="Times New Roman" pitchFamily="18" charset="0"/>
                <a:cs typeface="Times New Roman" pitchFamily="18" charset="0"/>
              </a:rPr>
              <a:t>Rozbor cen, výrobního programu a chování konkurence </a:t>
            </a:r>
          </a:p>
          <a:p>
            <a:pPr marL="804863" lvl="1" indent="-347663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q"/>
            </a:pPr>
            <a:r>
              <a:rPr lang="cs-CZ" sz="1600" dirty="0">
                <a:latin typeface="Times New Roman" pitchFamily="18" charset="0"/>
                <a:cs typeface="Times New Roman" pitchFamily="18" charset="0"/>
              </a:rPr>
              <a:t>Výběr metody stanovení ceny:</a:t>
            </a:r>
          </a:p>
          <a:p>
            <a:pPr marL="1344613" lvl="2" indent="-339725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>
                <a:srgbClr val="FFC000"/>
              </a:buClr>
              <a:buFont typeface="Wingdings" pitchFamily="2" charset="2"/>
              <a:buChar char="q"/>
            </a:pPr>
            <a:r>
              <a:rPr lang="cs-CZ" sz="1600" dirty="0">
                <a:latin typeface="Times New Roman" pitchFamily="18" charset="0"/>
                <a:cs typeface="Times New Roman" pitchFamily="18" charset="0"/>
              </a:rPr>
              <a:t>Náklady</a:t>
            </a:r>
          </a:p>
          <a:p>
            <a:pPr marL="1344613" lvl="2" indent="-339725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>
                <a:srgbClr val="FFC000"/>
              </a:buClr>
              <a:buFont typeface="Wingdings" pitchFamily="2" charset="2"/>
              <a:buChar char="q"/>
            </a:pPr>
            <a:r>
              <a:rPr lang="cs-CZ" sz="1600" dirty="0">
                <a:latin typeface="Times New Roman" pitchFamily="18" charset="0"/>
                <a:cs typeface="Times New Roman" pitchFamily="18" charset="0"/>
              </a:rPr>
              <a:t>Poptávka</a:t>
            </a:r>
          </a:p>
          <a:p>
            <a:pPr marL="1344613" lvl="2" indent="-339725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>
                <a:srgbClr val="FFC000"/>
              </a:buClr>
              <a:buFont typeface="Wingdings" pitchFamily="2" charset="2"/>
              <a:buChar char="q"/>
            </a:pPr>
            <a:r>
              <a:rPr lang="cs-CZ" sz="1600" dirty="0">
                <a:latin typeface="Times New Roman" pitchFamily="18" charset="0"/>
                <a:cs typeface="Times New Roman" pitchFamily="18" charset="0"/>
              </a:rPr>
              <a:t>Konkurence</a:t>
            </a: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72970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023057" y="432392"/>
            <a:ext cx="3998531" cy="438582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400" b="1" i="1" dirty="0" smtClean="0">
                <a:latin typeface="Times New Roman" pitchFamily="18" charset="0"/>
                <a:cs typeface="Times New Roman" pitchFamily="18" charset="0"/>
              </a:rPr>
              <a:t>Cíle podniku a cenová politika</a:t>
            </a:r>
            <a:endParaRPr lang="en-GB" sz="2100" b="1" kern="0" dirty="0">
              <a:solidFill>
                <a:sysClr val="windowText" lastClr="000000"/>
              </a:solidFill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518305" y="987574"/>
            <a:ext cx="7992888" cy="3824124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lIns="68580" tIns="34290" rIns="68580" bIns="34290" rtlCol="0">
            <a:spAutoFit/>
          </a:bodyPr>
          <a:lstStyle/>
          <a:p>
            <a:pPr marL="285750" indent="-285750"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  <a:tabLst>
                <a:tab pos="628650" algn="l"/>
              </a:tabLst>
              <a:defRPr/>
            </a:pPr>
            <a:r>
              <a:rPr lang="cs-CZ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cs-CZ" b="1" dirty="0" smtClean="0">
                <a:solidFill>
                  <a:srgbClr val="92D050"/>
                </a:solidFill>
                <a:latin typeface="Times New Roman" pitchFamily="18" charset="0"/>
                <a:cs typeface="Times New Roman" pitchFamily="18" charset="0"/>
              </a:rPr>
              <a:t>Orientace </a:t>
            </a:r>
            <a:r>
              <a:rPr lang="cs-CZ" b="1" dirty="0">
                <a:solidFill>
                  <a:srgbClr val="92D050"/>
                </a:solidFill>
                <a:latin typeface="Times New Roman" pitchFamily="18" charset="0"/>
                <a:cs typeface="Times New Roman" pitchFamily="18" charset="0"/>
              </a:rPr>
              <a:t>na přežití</a:t>
            </a:r>
          </a:p>
          <a:p>
            <a:pPr marL="285750" indent="-285750"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  <a:tabLst>
                <a:tab pos="628650" algn="l"/>
              </a:tabLst>
              <a:defRPr/>
            </a:pPr>
            <a:r>
              <a:rPr lang="cs-CZ" b="1" dirty="0">
                <a:solidFill>
                  <a:srgbClr val="92D050"/>
                </a:solidFill>
                <a:latin typeface="Times New Roman" pitchFamily="18" charset="0"/>
                <a:cs typeface="Times New Roman" pitchFamily="18" charset="0"/>
              </a:rPr>
              <a:t>	Snaha po dosažení nejvyššího tržního podílu     </a:t>
            </a:r>
          </a:p>
          <a:p>
            <a:pPr marL="285750" indent="-285750"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  <a:tabLst>
                <a:tab pos="628650" algn="l"/>
              </a:tabLst>
              <a:defRPr/>
            </a:pPr>
            <a:r>
              <a:rPr lang="cs-CZ" b="1" dirty="0">
                <a:solidFill>
                  <a:srgbClr val="92D050"/>
                </a:solidFill>
                <a:latin typeface="Times New Roman" pitchFamily="18" charset="0"/>
                <a:cs typeface="Times New Roman" pitchFamily="18" charset="0"/>
              </a:rPr>
              <a:t>	Maximalizace zisku</a:t>
            </a:r>
          </a:p>
          <a:p>
            <a:pPr>
              <a:spcBef>
                <a:spcPts val="1200"/>
              </a:spcBef>
              <a:spcAft>
                <a:spcPts val="1200"/>
              </a:spcAft>
              <a:tabLst>
                <a:tab pos="628650" algn="l"/>
              </a:tabLst>
              <a:defRPr/>
            </a:pPr>
            <a:r>
              <a:rPr lang="cs-CZ" dirty="0">
                <a:latin typeface="Times New Roman" pitchFamily="18" charset="0"/>
                <a:cs typeface="Times New Roman" pitchFamily="18" charset="0"/>
              </a:rPr>
              <a:t>	Konkrétní stanovení ceny navazuje na cenovou politiku a z 	toho jsou odvozeny </a:t>
            </a:r>
            <a:r>
              <a:rPr lang="cs-CZ" b="1" dirty="0">
                <a:solidFill>
                  <a:srgbClr val="FF9900"/>
                </a:solidFill>
                <a:latin typeface="Times New Roman" pitchFamily="18" charset="0"/>
                <a:cs typeface="Times New Roman" pitchFamily="18" charset="0"/>
              </a:rPr>
              <a:t>dvě možné strategie tvorby cen </a:t>
            </a:r>
            <a:r>
              <a:rPr lang="cs-CZ" b="1" dirty="0" smtClean="0">
                <a:solidFill>
                  <a:srgbClr val="FF9900"/>
                </a:solidFill>
                <a:latin typeface="Times New Roman" pitchFamily="18" charset="0"/>
                <a:cs typeface="Times New Roman" pitchFamily="18" charset="0"/>
              </a:rPr>
              <a:t>nových výrobků</a:t>
            </a:r>
            <a:r>
              <a:rPr lang="cs-CZ" b="1" dirty="0">
                <a:solidFill>
                  <a:srgbClr val="FF99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400050" lvl="1" indent="0"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  <a:buFont typeface="Wingdings" pitchFamily="2" charset="2"/>
              <a:buChar char="§"/>
              <a:tabLst>
                <a:tab pos="628650" algn="l"/>
              </a:tabLst>
              <a:defRPr/>
            </a:pPr>
            <a:r>
              <a:rPr lang="cs-CZ" dirty="0">
                <a:latin typeface="Times New Roman" pitchFamily="18" charset="0"/>
                <a:cs typeface="Times New Roman" pitchFamily="18" charset="0"/>
              </a:rPr>
              <a:t>	pro výrobek, výrazně se odlišující od konkurence se nabízí 	stanovit 	vysokou cenu nového výrobku</a:t>
            </a:r>
          </a:p>
          <a:p>
            <a:pPr marL="400050" lvl="1" indent="0"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  <a:buFont typeface="Wingdings" pitchFamily="2" charset="2"/>
              <a:buChar char="§"/>
              <a:tabLst>
                <a:tab pos="628650" algn="l"/>
              </a:tabLst>
              <a:defRPr/>
            </a:pPr>
            <a:r>
              <a:rPr lang="cs-CZ" dirty="0">
                <a:latin typeface="Times New Roman" pitchFamily="18" charset="0"/>
                <a:cs typeface="Times New Roman" pitchFamily="18" charset="0"/>
              </a:rPr>
              <a:t>	nový výrobek s nízkou cenou (zaváděcí), strategie průlomu</a:t>
            </a: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34116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454246" y="432392"/>
            <a:ext cx="3136116" cy="392415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100" b="1" kern="0" dirty="0">
                <a:solidFill>
                  <a:srgbClr val="307871"/>
                </a:solidFill>
                <a:latin typeface="Times New Roman"/>
                <a:ea typeface="+mj-ea"/>
                <a:cs typeface="+mj-cs"/>
              </a:rPr>
              <a:t>Cíl a struktura přednášky</a:t>
            </a:r>
            <a:endParaRPr lang="en-GB" sz="2100" b="1" kern="0" dirty="0">
              <a:solidFill>
                <a:sysClr val="windowText" lastClr="000000"/>
              </a:solidFill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87787" y="1148238"/>
            <a:ext cx="8796083" cy="1546577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lIns="68580" tIns="34290" rIns="68580" bIns="34290" rtlCol="0">
            <a:spAutoFit/>
          </a:bodyPr>
          <a:lstStyle/>
          <a:p>
            <a:pPr marL="257175" indent="-257175" algn="just">
              <a:buFont typeface="Arial" panose="020B0604020202020204" pitchFamily="34" charset="0"/>
              <a:buChar char="•"/>
            </a:pPr>
            <a:r>
              <a:rPr lang="cs-CZ" sz="2400" dirty="0">
                <a:solidFill>
                  <a:schemeClr val="accent3">
                    <a:lumMod val="50000"/>
                  </a:schemeClr>
                </a:solidFill>
                <a:cs typeface="Arial" panose="020B0604020202020204" pitchFamily="34" charset="0"/>
              </a:rPr>
              <a:t>Cílem přednášky je </a:t>
            </a:r>
            <a:r>
              <a:rPr lang="cs-CZ" sz="2400" dirty="0" smtClean="0">
                <a:solidFill>
                  <a:schemeClr val="accent3">
                    <a:lumMod val="50000"/>
                  </a:schemeClr>
                </a:solidFill>
                <a:cs typeface="Arial" panose="020B0604020202020204" pitchFamily="34" charset="0"/>
              </a:rPr>
              <a:t>představit rentabilitu, rentabilitu vlastního kapitálů, rentabilitu nákladů, výnosů.</a:t>
            </a:r>
          </a:p>
          <a:p>
            <a:pPr marL="257175" indent="-257175" algn="just">
              <a:buFont typeface="Arial" panose="020B0604020202020204" pitchFamily="34" charset="0"/>
              <a:buChar char="•"/>
            </a:pPr>
            <a:r>
              <a:rPr lang="cs-CZ" sz="2400" dirty="0" smtClean="0">
                <a:solidFill>
                  <a:schemeClr val="accent3">
                    <a:lumMod val="50000"/>
                  </a:schemeClr>
                </a:solidFill>
                <a:cs typeface="Arial" panose="020B0604020202020204" pitchFamily="34" charset="0"/>
              </a:rPr>
              <a:t>Dále se přednáška zabývá cenou výrobku.</a:t>
            </a:r>
            <a:endParaRPr lang="cs-CZ" sz="2400" dirty="0">
              <a:solidFill>
                <a:schemeClr val="accent3">
                  <a:lumMod val="50000"/>
                </a:schemeClr>
              </a:solidFill>
              <a:cs typeface="Arial" panose="020B0604020202020204" pitchFamily="34" charset="0"/>
            </a:endParaRPr>
          </a:p>
          <a:p>
            <a:pPr marL="257175" indent="-257175" algn="just">
              <a:buFont typeface="Arial" panose="020B0604020202020204" pitchFamily="34" charset="0"/>
              <a:buChar char="•"/>
            </a:pPr>
            <a:endParaRPr lang="cs-CZ" sz="2400" dirty="0">
              <a:solidFill>
                <a:schemeClr val="accent3">
                  <a:lumMod val="50000"/>
                </a:schemeClr>
              </a:solidFill>
              <a:cs typeface="Arial" panose="020B0604020202020204" pitchFamily="34" charset="0"/>
            </a:endParaRP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14729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638875" y="432392"/>
            <a:ext cx="6766917" cy="438582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400" b="1" i="1" dirty="0" smtClean="0">
                <a:latin typeface="Times New Roman" pitchFamily="18" charset="0"/>
                <a:cs typeface="Times New Roman" pitchFamily="18" charset="0"/>
              </a:rPr>
              <a:t>Cíle podniku a cenová politika - Orientace na přežití</a:t>
            </a:r>
            <a:endParaRPr lang="en-GB" sz="2100" b="1" kern="0" dirty="0">
              <a:solidFill>
                <a:sysClr val="windowText" lastClr="000000"/>
              </a:solidFill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518305" y="987574"/>
            <a:ext cx="7992888" cy="3414268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lIns="68580" tIns="34290" rIns="68580" bIns="34290" rtlCol="0">
            <a:spAutoFit/>
          </a:bodyPr>
          <a:lstStyle/>
          <a:p>
            <a:pPr>
              <a:lnSpc>
                <a:spcPct val="110000"/>
              </a:lnSpc>
              <a:spcBef>
                <a:spcPts val="1200"/>
              </a:spcBef>
              <a:spcAft>
                <a:spcPts val="1200"/>
              </a:spcAft>
              <a:buNone/>
              <a:defRPr/>
            </a:pPr>
            <a:r>
              <a:rPr lang="cs-CZ" dirty="0">
                <a:latin typeface="Times New Roman" pitchFamily="18" charset="0"/>
                <a:cs typeface="Times New Roman" pitchFamily="18" charset="0"/>
              </a:rPr>
              <a:t>Orientace na přežití přichází do úvahy v případech:</a:t>
            </a:r>
          </a:p>
          <a:p>
            <a:pPr marL="895350" indent="-447675">
              <a:lnSpc>
                <a:spcPct val="110000"/>
              </a:lnSpc>
              <a:spcBef>
                <a:spcPts val="1200"/>
              </a:spcBef>
              <a:spcAft>
                <a:spcPts val="1200"/>
              </a:spcAft>
              <a:defRPr/>
            </a:pPr>
            <a:r>
              <a:rPr lang="cs-CZ" dirty="0">
                <a:latin typeface="Times New Roman" pitchFamily="18" charset="0"/>
                <a:cs typeface="Times New Roman" pitchFamily="18" charset="0"/>
              </a:rPr>
              <a:t>Na trhu je značný počet konkurentů,</a:t>
            </a:r>
          </a:p>
          <a:p>
            <a:pPr marL="895350" indent="-447675">
              <a:lnSpc>
                <a:spcPct val="110000"/>
              </a:lnSpc>
              <a:spcBef>
                <a:spcPts val="1200"/>
              </a:spcBef>
              <a:spcAft>
                <a:spcPts val="1200"/>
              </a:spcAft>
              <a:defRPr/>
            </a:pPr>
            <a:r>
              <a:rPr lang="cs-CZ" dirty="0">
                <a:latin typeface="Times New Roman" pitchFamily="18" charset="0"/>
                <a:cs typeface="Times New Roman" pitchFamily="18" charset="0"/>
              </a:rPr>
              <a:t>Výrazná změna preferenci zákazníků na trhu</a:t>
            </a:r>
          </a:p>
          <a:p>
            <a:pPr marL="895350" indent="-447675">
              <a:lnSpc>
                <a:spcPct val="110000"/>
              </a:lnSpc>
              <a:spcBef>
                <a:spcPts val="1200"/>
              </a:spcBef>
              <a:spcAft>
                <a:spcPts val="1200"/>
              </a:spcAft>
              <a:defRPr/>
            </a:pPr>
            <a:r>
              <a:rPr lang="cs-CZ" dirty="0">
                <a:latin typeface="Times New Roman" pitchFamily="18" charset="0"/>
                <a:cs typeface="Times New Roman" pitchFamily="18" charset="0"/>
              </a:rPr>
              <a:t>Ztráta významných trhů</a:t>
            </a:r>
          </a:p>
          <a:p>
            <a:pPr>
              <a:lnSpc>
                <a:spcPct val="110000"/>
              </a:lnSpc>
              <a:spcBef>
                <a:spcPts val="1200"/>
              </a:spcBef>
              <a:spcAft>
                <a:spcPts val="1200"/>
              </a:spcAft>
              <a:defRPr/>
            </a:pPr>
            <a:endParaRPr lang="cs-CZ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10000"/>
              </a:lnSpc>
              <a:spcBef>
                <a:spcPts val="1200"/>
              </a:spcBef>
              <a:spcAft>
                <a:spcPts val="1200"/>
              </a:spcAft>
              <a:buNone/>
              <a:defRPr/>
            </a:pPr>
            <a:r>
              <a:rPr lang="cs-CZ" dirty="0">
                <a:latin typeface="Times New Roman" pitchFamily="18" charset="0"/>
                <a:cs typeface="Times New Roman" pitchFamily="18" charset="0"/>
              </a:rPr>
              <a:t>Cena se v tom případě neřídí ekonomickými pravidly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61856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14441" y="412294"/>
            <a:ext cx="7545007" cy="807913"/>
          </a:xfrm>
          <a:prstGeom prst="rect">
            <a:avLst/>
          </a:prstGeom>
        </p:spPr>
        <p:txBody>
          <a:bodyPr wrap="squar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400" b="1" i="1" dirty="0" smtClean="0">
                <a:latin typeface="Times New Roman" pitchFamily="18" charset="0"/>
                <a:cs typeface="Times New Roman" pitchFamily="18" charset="0"/>
              </a:rPr>
              <a:t>Cíle podniku a cenová politika - Snaha po dosažení nejvyššího tržního podílu</a:t>
            </a:r>
            <a:endParaRPr lang="en-GB" sz="2100" b="1" kern="0" dirty="0">
              <a:solidFill>
                <a:sysClr val="windowText" lastClr="000000"/>
              </a:solidFill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518305" y="1563638"/>
            <a:ext cx="7992888" cy="1269065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lIns="68580" tIns="34290" rIns="68580" bIns="34290" rtlCol="0">
            <a:spAutoFit/>
          </a:bodyPr>
          <a:lstStyle/>
          <a:p>
            <a:pPr>
              <a:lnSpc>
                <a:spcPct val="110000"/>
              </a:lnSpc>
              <a:spcBef>
                <a:spcPts val="1200"/>
              </a:spcBef>
              <a:spcAft>
                <a:spcPts val="1200"/>
              </a:spcAft>
              <a:defRPr/>
            </a:pPr>
            <a:r>
              <a:rPr lang="cs-CZ" dirty="0">
                <a:latin typeface="Times New Roman" pitchFamily="18" charset="0"/>
                <a:cs typeface="Times New Roman" pitchFamily="18" charset="0"/>
              </a:rPr>
              <a:t>Vychází se z úvahy, že společnost s nejvyšším podílem na trhu bude dosahovat nejnižších nákladů a dlouhodobě nejvyšších zisku:</a:t>
            </a:r>
          </a:p>
          <a:p>
            <a:pPr marL="895350" indent="-447675">
              <a:lnSpc>
                <a:spcPct val="110000"/>
              </a:lnSpc>
              <a:spcBef>
                <a:spcPts val="1200"/>
              </a:spcBef>
              <a:spcAft>
                <a:spcPts val="1200"/>
              </a:spcAft>
              <a:defRPr/>
            </a:pPr>
            <a:r>
              <a:rPr lang="cs-CZ" dirty="0">
                <a:latin typeface="Times New Roman" pitchFamily="18" charset="0"/>
                <a:cs typeface="Times New Roman" pitchFamily="18" charset="0"/>
              </a:rPr>
              <a:t>Ceny vůči konkurenci průměrné respektive podprůměrné,</a:t>
            </a: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18503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617243" y="432392"/>
            <a:ext cx="6810199" cy="438582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400" b="1" i="1" dirty="0" smtClean="0">
                <a:latin typeface="Times New Roman" pitchFamily="18" charset="0"/>
                <a:cs typeface="Times New Roman" pitchFamily="18" charset="0"/>
              </a:rPr>
              <a:t>Cíle podniku a cenová politika – Maximalizace zisku</a:t>
            </a:r>
            <a:endParaRPr lang="en-GB" sz="2100" b="1" kern="0" dirty="0">
              <a:solidFill>
                <a:sysClr val="windowText" lastClr="000000"/>
              </a:solidFill>
            </a:endParaRP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  <p:pic>
        <p:nvPicPr>
          <p:cNvPr id="3" name="Obrázek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9552" y="987574"/>
            <a:ext cx="6664042" cy="38732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92567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915141" y="432392"/>
            <a:ext cx="2214389" cy="438582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400" b="1" i="1" dirty="0" smtClean="0">
                <a:latin typeface="Times New Roman" pitchFamily="18" charset="0"/>
                <a:cs typeface="Times New Roman" pitchFamily="18" charset="0"/>
              </a:rPr>
              <a:t>Určení poptávky</a:t>
            </a:r>
            <a:endParaRPr lang="en-GB" sz="2100" b="1" kern="0" dirty="0">
              <a:solidFill>
                <a:sysClr val="windowText" lastClr="000000"/>
              </a:solidFill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395536" y="987574"/>
            <a:ext cx="7992888" cy="3340402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lIns="68580" tIns="34290" rIns="68580" bIns="34290" rtlCol="0">
            <a:spAutoFit/>
          </a:bodyPr>
          <a:lstStyle/>
          <a:p>
            <a:pPr marL="358775" indent="0">
              <a:lnSpc>
                <a:spcPct val="110000"/>
              </a:lnSpc>
              <a:spcBef>
                <a:spcPts val="1800"/>
              </a:spcBef>
              <a:spcAft>
                <a:spcPts val="1800"/>
              </a:spcAft>
            </a:pPr>
            <a:r>
              <a:rPr lang="cs-CZ" dirty="0">
                <a:latin typeface="Times New Roman" pitchFamily="18" charset="0"/>
                <a:cs typeface="Times New Roman" pitchFamily="18" charset="0"/>
              </a:rPr>
              <a:t>V praxi je téměř vyloučeno, aby se podařilo zjistit průběh 	poptávkové křivky, vyjadřující závislost poptávky na výši ceny, 	která je s oblibou popisována v obecné ekonomické teorii. </a:t>
            </a:r>
            <a:r>
              <a:rPr lang="cs-CZ" sz="1600" i="1" dirty="0">
                <a:latin typeface="Times New Roman" pitchFamily="18" charset="0"/>
                <a:cs typeface="Times New Roman" pitchFamily="18" charset="0"/>
              </a:rPr>
              <a:t>(brání </a:t>
            </a:r>
            <a:r>
              <a:rPr lang="cs-CZ" sz="1600" i="1" dirty="0" smtClean="0">
                <a:latin typeface="Times New Roman" pitchFamily="18" charset="0"/>
                <a:cs typeface="Times New Roman" pitchFamily="18" charset="0"/>
              </a:rPr>
              <a:t>tomu </a:t>
            </a:r>
            <a:r>
              <a:rPr lang="cs-CZ" sz="1600" i="1" dirty="0">
                <a:latin typeface="Times New Roman" pitchFamily="18" charset="0"/>
                <a:cs typeface="Times New Roman" pitchFamily="18" charset="0"/>
              </a:rPr>
              <a:t>značná nepřehlednost trhu, jakož i značná finanční  a organizační  </a:t>
            </a:r>
            <a:r>
              <a:rPr lang="cs-CZ" sz="1600" i="1" dirty="0" smtClean="0">
                <a:latin typeface="Times New Roman" pitchFamily="18" charset="0"/>
                <a:cs typeface="Times New Roman" pitchFamily="18" charset="0"/>
              </a:rPr>
              <a:t>náročnost </a:t>
            </a:r>
            <a:r>
              <a:rPr lang="cs-CZ" sz="1600" i="1" dirty="0">
                <a:latin typeface="Times New Roman" pitchFamily="18" charset="0"/>
                <a:cs typeface="Times New Roman" pitchFamily="18" charset="0"/>
              </a:rPr>
              <a:t>těchto průzkumu). </a:t>
            </a:r>
            <a:r>
              <a:rPr lang="cs-CZ" sz="16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Synek, M. a kol.: </a:t>
            </a:r>
            <a:r>
              <a:rPr lang="cs-CZ" sz="1600" i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Manažerská ekonomika</a:t>
            </a:r>
            <a:r>
              <a:rPr lang="cs-CZ" sz="16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endParaRPr lang="cs-CZ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58775" indent="0">
              <a:lnSpc>
                <a:spcPct val="110000"/>
              </a:lnSpc>
              <a:spcBef>
                <a:spcPts val="1800"/>
              </a:spcBef>
              <a:spcAft>
                <a:spcPts val="1800"/>
              </a:spcAft>
            </a:pPr>
            <a:r>
              <a:rPr lang="cs-CZ" dirty="0">
                <a:latin typeface="Times New Roman" pitchFamily="18" charset="0"/>
                <a:cs typeface="Times New Roman" pitchFamily="18" charset="0"/>
              </a:rPr>
              <a:t>	Podniky se proto spokojují s odhadem ceny, při které je již 	výrobek neprodejný.</a:t>
            </a:r>
          </a:p>
          <a:p>
            <a:pPr marL="358775" indent="0">
              <a:lnSpc>
                <a:spcPct val="110000"/>
              </a:lnSpc>
              <a:spcBef>
                <a:spcPts val="1800"/>
              </a:spcBef>
              <a:spcAft>
                <a:spcPts val="1800"/>
              </a:spcAft>
            </a:pPr>
            <a:r>
              <a:rPr lang="cs-CZ" dirty="0">
                <a:latin typeface="Times New Roman" pitchFamily="18" charset="0"/>
                <a:cs typeface="Times New Roman" pitchFamily="18" charset="0"/>
              </a:rPr>
              <a:t>	Spodní hranice ceny souvisí s výši nákladů na příslušný </a:t>
            </a:r>
            <a:r>
              <a:rPr lang="cs-CZ" dirty="0" smtClean="0">
                <a:latin typeface="Times New Roman" pitchFamily="18" charset="0"/>
                <a:cs typeface="Times New Roman" pitchFamily="18" charset="0"/>
              </a:rPr>
              <a:t>výrobek</a:t>
            </a:r>
            <a:r>
              <a:rPr lang="cs-CZ" dirty="0">
                <a:latin typeface="Times New Roman" pitchFamily="18" charset="0"/>
                <a:cs typeface="Times New Roman" pitchFamily="18" charset="0"/>
              </a:rPr>
              <a:t>.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41505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966441" y="432392"/>
            <a:ext cx="2111797" cy="438582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400" b="1" i="1" dirty="0" smtClean="0">
                <a:latin typeface="Times New Roman" pitchFamily="18" charset="0"/>
                <a:cs typeface="Times New Roman" pitchFamily="18" charset="0"/>
              </a:rPr>
              <a:t>Náklady výroby</a:t>
            </a:r>
            <a:endParaRPr lang="en-GB" sz="2100" b="1" kern="0" dirty="0">
              <a:solidFill>
                <a:sysClr val="windowText" lastClr="000000"/>
              </a:solidFill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395536" y="987574"/>
            <a:ext cx="7992888" cy="2346796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lIns="68580" tIns="34290" rIns="68580" bIns="34290" rtlCol="0">
            <a:spAutoFit/>
          </a:bodyPr>
          <a:lstStyle/>
          <a:p>
            <a:pPr>
              <a:tabLst>
                <a:tab pos="449263" algn="l"/>
              </a:tabLst>
            </a:pPr>
            <a:r>
              <a:rPr lang="cs-CZ" dirty="0">
                <a:latin typeface="Times New Roman" pitchFamily="18" charset="0"/>
                <a:cs typeface="Times New Roman" pitchFamily="18" charset="0"/>
              </a:rPr>
              <a:t>Znalost </a:t>
            </a:r>
            <a:r>
              <a:rPr lang="cs-CZ" b="1" dirty="0">
                <a:latin typeface="Times New Roman" pitchFamily="18" charset="0"/>
                <a:cs typeface="Times New Roman" pitchFamily="18" charset="0"/>
              </a:rPr>
              <a:t>nákladů na výrobek </a:t>
            </a:r>
            <a:r>
              <a:rPr lang="cs-CZ" dirty="0">
                <a:latin typeface="Times New Roman" pitchFamily="18" charset="0"/>
                <a:cs typeface="Times New Roman" pitchFamily="18" charset="0"/>
              </a:rPr>
              <a:t>dle </a:t>
            </a:r>
            <a:r>
              <a:rPr lang="cs-CZ" sz="2000" b="1" dirty="0">
                <a:latin typeface="Times New Roman" pitchFamily="18" charset="0"/>
                <a:cs typeface="Times New Roman" pitchFamily="18" charset="0"/>
              </a:rPr>
              <a:t>objektivních kritérií 	jejich „přerozdělování“ je velmi obtížná </a:t>
            </a:r>
            <a:r>
              <a:rPr lang="cs-CZ" sz="2000" b="1" dirty="0" smtClean="0">
                <a:latin typeface="Times New Roman" pitchFamily="18" charset="0"/>
                <a:cs typeface="Times New Roman" pitchFamily="18" charset="0"/>
              </a:rPr>
              <a:t>úloha</a:t>
            </a:r>
          </a:p>
          <a:p>
            <a:pPr>
              <a:tabLst>
                <a:tab pos="449263" algn="l"/>
              </a:tabLst>
            </a:pPr>
            <a:endParaRPr lang="cs-CZ" b="1" dirty="0"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449263" algn="l"/>
              </a:tabLst>
            </a:pPr>
            <a:r>
              <a:rPr lang="cs-CZ" dirty="0">
                <a:latin typeface="Times New Roman" pitchFamily="18" charset="0"/>
                <a:cs typeface="Times New Roman" pitchFamily="18" charset="0"/>
              </a:rPr>
              <a:t>	Je </a:t>
            </a:r>
            <a:r>
              <a:rPr lang="cs-CZ" b="1" dirty="0">
                <a:latin typeface="Times New Roman" pitchFamily="18" charset="0"/>
                <a:cs typeface="Times New Roman" pitchFamily="18" charset="0"/>
              </a:rPr>
              <a:t>vžitá </a:t>
            </a:r>
            <a:r>
              <a:rPr lang="cs-CZ" b="1" dirty="0">
                <a:solidFill>
                  <a:srgbClr val="FF9900"/>
                </a:solidFill>
                <a:latin typeface="Times New Roman" pitchFamily="18" charset="0"/>
                <a:cs typeface="Times New Roman" pitchFamily="18" charset="0"/>
              </a:rPr>
              <a:t>představa</a:t>
            </a:r>
            <a:r>
              <a:rPr lang="cs-CZ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cs-CZ" dirty="0">
                <a:solidFill>
                  <a:srgbClr val="FF9900"/>
                </a:solidFill>
                <a:latin typeface="Times New Roman" pitchFamily="18" charset="0"/>
                <a:cs typeface="Times New Roman" pitchFamily="18" charset="0"/>
              </a:rPr>
              <a:t>že celkové náklady na výrobek jsou</a:t>
            </a:r>
            <a:r>
              <a:rPr lang="cs-CZ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b="1" dirty="0" smtClean="0">
                <a:solidFill>
                  <a:srgbClr val="FF9900"/>
                </a:solidFill>
                <a:latin typeface="Times New Roman" pitchFamily="18" charset="0"/>
                <a:cs typeface="Times New Roman" pitchFamily="18" charset="0"/>
              </a:rPr>
              <a:t>spodní </a:t>
            </a:r>
            <a:r>
              <a:rPr lang="cs-CZ" b="1" dirty="0">
                <a:solidFill>
                  <a:srgbClr val="FF9900"/>
                </a:solidFill>
                <a:latin typeface="Times New Roman" pitchFamily="18" charset="0"/>
                <a:cs typeface="Times New Roman" pitchFamily="18" charset="0"/>
              </a:rPr>
              <a:t>hranicí ceny</a:t>
            </a:r>
            <a:r>
              <a:rPr lang="cs-CZ" b="1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tabLst>
                <a:tab pos="449263" algn="l"/>
              </a:tabLst>
            </a:pPr>
            <a:r>
              <a:rPr lang="cs-CZ" dirty="0">
                <a:latin typeface="Times New Roman" pitchFamily="18" charset="0"/>
                <a:cs typeface="Times New Roman" pitchFamily="18" charset="0"/>
              </a:rPr>
              <a:t>	Z kalkulace neúplných nákladů naopak vyplývá, </a:t>
            </a:r>
            <a:r>
              <a:rPr lang="cs-CZ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že spodní </a:t>
            </a:r>
            <a:r>
              <a:rPr lang="cs-CZ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hranicí </a:t>
            </a:r>
            <a:r>
              <a:rPr lang="cs-CZ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ceny by měly být variabilní náklady</a:t>
            </a:r>
            <a:r>
              <a:rPr lang="cs-CZ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tabLst>
                <a:tab pos="449263" algn="l"/>
              </a:tabLst>
            </a:pPr>
            <a:endParaRPr lang="cs-CZ" b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449263" algn="l"/>
              </a:tabLst>
            </a:pPr>
            <a:r>
              <a:rPr lang="cs-CZ" dirty="0">
                <a:latin typeface="Times New Roman" pitchFamily="18" charset="0"/>
                <a:cs typeface="Times New Roman" pitchFamily="18" charset="0"/>
              </a:rPr>
              <a:t>	V případě obchodních zájmů je možné připustit i cenu pod </a:t>
            </a:r>
            <a:r>
              <a:rPr lang="cs-CZ" dirty="0" smtClean="0">
                <a:latin typeface="Times New Roman" pitchFamily="18" charset="0"/>
                <a:cs typeface="Times New Roman" pitchFamily="18" charset="0"/>
              </a:rPr>
              <a:t>variabilními </a:t>
            </a:r>
            <a:r>
              <a:rPr lang="cs-CZ" dirty="0">
                <a:latin typeface="Times New Roman" pitchFamily="18" charset="0"/>
                <a:cs typeface="Times New Roman" pitchFamily="18" charset="0"/>
              </a:rPr>
              <a:t>náklady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86803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1543785" y="432392"/>
            <a:ext cx="4957126" cy="438582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400" b="1" i="1" dirty="0" smtClean="0">
                <a:latin typeface="Times New Roman" pitchFamily="18" charset="0"/>
                <a:cs typeface="Times New Roman" pitchFamily="18" charset="0"/>
              </a:rPr>
              <a:t>Modelová situace: Dolní hranice ceny</a:t>
            </a:r>
            <a:endParaRPr lang="en-GB" sz="2100" b="1" kern="0" dirty="0">
              <a:solidFill>
                <a:sysClr val="windowText" lastClr="000000"/>
              </a:solidFill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395536" y="1347614"/>
            <a:ext cx="7992888" cy="1731243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lIns="68580" tIns="34290" rIns="68580" bIns="34290" rtlCol="0">
            <a:spAutoFit/>
          </a:bodyPr>
          <a:lstStyle/>
          <a:p>
            <a:pPr marL="447675" indent="-447675">
              <a:buClr>
                <a:srgbClr val="FFC000"/>
              </a:buClr>
            </a:pPr>
            <a:r>
              <a:rPr lang="cs-CZ" dirty="0">
                <a:latin typeface="Times New Roman" pitchFamily="18" charset="0"/>
                <a:cs typeface="Times New Roman" pitchFamily="18" charset="0"/>
              </a:rPr>
              <a:t>V podniku „Elektrosoučástka“ jsou evidovány fixní náklady (F) v hodnotě 200 000 Kč. V hodnoceném období podnik vyrábí 10 000 ks součástek a jediným variabilním nákladem je materiál, jehož cena vykazuje hodnotu 10 Kč/ks. </a:t>
            </a:r>
          </a:p>
          <a:p>
            <a:pPr marL="447675" indent="-447675">
              <a:buClr>
                <a:srgbClr val="FFC000"/>
              </a:buClr>
            </a:pPr>
            <a:endParaRPr lang="cs-CZ" dirty="0">
              <a:latin typeface="Times New Roman" pitchFamily="18" charset="0"/>
              <a:cs typeface="Times New Roman" pitchFamily="18" charset="0"/>
            </a:endParaRPr>
          </a:p>
          <a:p>
            <a:pPr marL="847725" lvl="1" indent="-447675">
              <a:buClr>
                <a:srgbClr val="FFC000"/>
              </a:buClr>
              <a:buFont typeface="Calibri" pitchFamily="34" charset="0"/>
              <a:buAutoNum type="alphaLcPeriod"/>
            </a:pPr>
            <a:r>
              <a:rPr lang="cs-CZ" i="1" dirty="0">
                <a:latin typeface="Times New Roman" pitchFamily="18" charset="0"/>
                <a:cs typeface="Times New Roman" pitchFamily="18" charset="0"/>
              </a:rPr>
              <a:t>Jaká je dlouhodobá dolní hranice ceny (limitní cena)?</a:t>
            </a:r>
          </a:p>
          <a:p>
            <a:pPr marL="847725" lvl="1" indent="-447675">
              <a:buClr>
                <a:srgbClr val="FFC000"/>
              </a:buClr>
              <a:buFont typeface="Calibri" pitchFamily="34" charset="0"/>
              <a:buAutoNum type="alphaLcPeriod"/>
            </a:pPr>
            <a:r>
              <a:rPr lang="cs-CZ" i="1" dirty="0">
                <a:latin typeface="Times New Roman" pitchFamily="18" charset="0"/>
                <a:cs typeface="Times New Roman" pitchFamily="18" charset="0"/>
              </a:rPr>
              <a:t>Jaká je krátkodobá dolní hranice ceny?</a:t>
            </a: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3137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1543785" y="432392"/>
            <a:ext cx="4957126" cy="438582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400" b="1" i="1" dirty="0" smtClean="0">
                <a:latin typeface="Times New Roman" pitchFamily="18" charset="0"/>
                <a:cs typeface="Times New Roman" pitchFamily="18" charset="0"/>
              </a:rPr>
              <a:t>Modelová situace: Dolní hranice ceny</a:t>
            </a:r>
            <a:endParaRPr lang="en-GB" sz="2100" b="1" kern="0" dirty="0">
              <a:solidFill>
                <a:sysClr val="windowText" lastClr="000000"/>
              </a:solidFill>
            </a:endParaRP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  <p:pic>
        <p:nvPicPr>
          <p:cNvPr id="3" name="Obrázek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7544" y="1156751"/>
            <a:ext cx="4179932" cy="3647247"/>
          </a:xfrm>
          <a:prstGeom prst="rect">
            <a:avLst/>
          </a:prstGeom>
        </p:spPr>
      </p:pic>
      <p:pic>
        <p:nvPicPr>
          <p:cNvPr id="6" name="Obrázek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04048" y="1182822"/>
            <a:ext cx="2689860" cy="12268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771611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1543785" y="432392"/>
            <a:ext cx="4957126" cy="438582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400" b="1" i="1" dirty="0" smtClean="0">
                <a:latin typeface="Times New Roman" pitchFamily="18" charset="0"/>
                <a:cs typeface="Times New Roman" pitchFamily="18" charset="0"/>
              </a:rPr>
              <a:t>Modelová situace: Dolní hranice ceny</a:t>
            </a:r>
            <a:endParaRPr lang="en-GB" sz="2100" b="1" kern="0" dirty="0">
              <a:solidFill>
                <a:sysClr val="windowText" lastClr="000000"/>
              </a:solidFill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395536" y="1347614"/>
            <a:ext cx="7992888" cy="2934650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lIns="68580" tIns="34290" rIns="68580" bIns="34290" rtlCol="0">
            <a:spAutoFit/>
          </a:bodyPr>
          <a:lstStyle/>
          <a:p>
            <a:pPr>
              <a:buClr>
                <a:srgbClr val="FFC000"/>
              </a:buClr>
            </a:pPr>
            <a:r>
              <a:rPr lang="cs-CZ" i="1" dirty="0">
                <a:latin typeface="Times New Roman" pitchFamily="18" charset="0"/>
                <a:cs typeface="Times New Roman" pitchFamily="18" charset="0"/>
              </a:rPr>
              <a:t>Jaký bude vykazovat podnik „Elektrosoučástka</a:t>
            </a:r>
            <a:r>
              <a:rPr lang="cs-CZ" i="1" dirty="0">
                <a:solidFill>
                  <a:srgbClr val="307871"/>
                </a:solidFill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cs-CZ" i="1" dirty="0">
                <a:solidFill>
                  <a:srgbClr val="FF9900"/>
                </a:solidFill>
                <a:latin typeface="Times New Roman" pitchFamily="18" charset="0"/>
                <a:cs typeface="Times New Roman" pitchFamily="18" charset="0"/>
              </a:rPr>
              <a:t> výsledek hospodaření</a:t>
            </a:r>
            <a:r>
              <a:rPr lang="cs-CZ" i="1" dirty="0">
                <a:latin typeface="Times New Roman" pitchFamily="18" charset="0"/>
                <a:cs typeface="Times New Roman" pitchFamily="18" charset="0"/>
              </a:rPr>
              <a:t>, pokud při prodeji 10 000 ks součástek bude cena postupně nabývat hodnot:</a:t>
            </a:r>
          </a:p>
          <a:p>
            <a:pPr marL="628650" lvl="1" indent="-361950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Font typeface="Calibri" pitchFamily="34" charset="0"/>
              <a:buAutoNum type="alphaLcPeriod"/>
            </a:pPr>
            <a:r>
              <a:rPr lang="cs-CZ" sz="2400" i="1" dirty="0">
                <a:latin typeface="Times New Roman" pitchFamily="18" charset="0"/>
                <a:cs typeface="Times New Roman" pitchFamily="18" charset="0"/>
              </a:rPr>
              <a:t>p = 30 Kč/ks</a:t>
            </a:r>
          </a:p>
          <a:p>
            <a:pPr marL="628650" lvl="1" indent="-361950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Font typeface="Calibri" pitchFamily="34" charset="0"/>
              <a:buAutoNum type="alphaLcPeriod"/>
            </a:pPr>
            <a:r>
              <a:rPr lang="cs-CZ" sz="2400" i="1" dirty="0">
                <a:latin typeface="Times New Roman" pitchFamily="18" charset="0"/>
                <a:cs typeface="Times New Roman" pitchFamily="18" charset="0"/>
              </a:rPr>
              <a:t>p = 20 Kč/ks</a:t>
            </a:r>
          </a:p>
          <a:p>
            <a:pPr marL="628650" lvl="1" indent="-361950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Font typeface="Calibri" pitchFamily="34" charset="0"/>
              <a:buAutoNum type="alphaLcPeriod"/>
            </a:pPr>
            <a:r>
              <a:rPr lang="cs-CZ" sz="2400" i="1" dirty="0">
                <a:latin typeface="Times New Roman" pitchFamily="18" charset="0"/>
                <a:cs typeface="Times New Roman" pitchFamily="18" charset="0"/>
              </a:rPr>
              <a:t>p = 10 Kč/ks</a:t>
            </a:r>
          </a:p>
          <a:p>
            <a:pPr marL="628650" lvl="1" indent="-361950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Font typeface="Calibri" pitchFamily="34" charset="0"/>
              <a:buAutoNum type="alphaLcPeriod"/>
            </a:pPr>
            <a:r>
              <a:rPr lang="cs-CZ" sz="2400" i="1" dirty="0">
                <a:latin typeface="Times New Roman" pitchFamily="18" charset="0"/>
                <a:cs typeface="Times New Roman" pitchFamily="18" charset="0"/>
              </a:rPr>
              <a:t>p =  8 Kč/ks</a:t>
            </a: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03063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1543785" y="432392"/>
            <a:ext cx="4957126" cy="438582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400" b="1" i="1" dirty="0" smtClean="0">
                <a:latin typeface="Times New Roman" pitchFamily="18" charset="0"/>
                <a:cs typeface="Times New Roman" pitchFamily="18" charset="0"/>
              </a:rPr>
              <a:t>Modelová situace: Dolní hranice ceny</a:t>
            </a:r>
            <a:endParaRPr lang="en-GB" sz="2100" b="1" kern="0" dirty="0">
              <a:solidFill>
                <a:sysClr val="windowText" lastClr="000000"/>
              </a:solidFill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395536" y="1347614"/>
            <a:ext cx="7992888" cy="228524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lIns="68580" tIns="34290" rIns="68580" bIns="34290" rtlCol="0">
            <a:spAutoFit/>
          </a:bodyPr>
          <a:lstStyle/>
          <a:p>
            <a:pPr marL="447675" indent="-447675">
              <a:buClr>
                <a:srgbClr val="FFC000"/>
              </a:buClr>
              <a:buNone/>
              <a:defRPr/>
            </a:pPr>
            <a:r>
              <a:rPr lang="cs-CZ" dirty="0">
                <a:latin typeface="Times New Roman" pitchFamily="18" charset="0"/>
                <a:cs typeface="Times New Roman" pitchFamily="18" charset="0"/>
              </a:rPr>
              <a:t>Řešení:</a:t>
            </a:r>
          </a:p>
          <a:p>
            <a:pPr marL="447675" indent="-447675">
              <a:buClr>
                <a:srgbClr val="FFC000"/>
              </a:buClr>
              <a:buNone/>
              <a:defRPr/>
            </a:pPr>
            <a:r>
              <a:rPr lang="cs-CZ" i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p = 30 Kč/ks:</a:t>
            </a:r>
            <a:r>
              <a:rPr lang="cs-CZ" i="1" dirty="0">
                <a:latin typeface="Times New Roman" pitchFamily="18" charset="0"/>
                <a:cs typeface="Times New Roman" pitchFamily="18" charset="0"/>
              </a:rPr>
              <a:t>	VH = </a:t>
            </a:r>
            <a:r>
              <a:rPr lang="cs-CZ" i="1" dirty="0" err="1">
                <a:latin typeface="Times New Roman" pitchFamily="18" charset="0"/>
                <a:cs typeface="Times New Roman" pitchFamily="18" charset="0"/>
              </a:rPr>
              <a:t>pQ</a:t>
            </a:r>
            <a:r>
              <a:rPr lang="cs-CZ" i="1" dirty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cs-CZ" i="1" dirty="0" err="1">
                <a:latin typeface="Times New Roman" pitchFamily="18" charset="0"/>
                <a:cs typeface="Times New Roman" pitchFamily="18" charset="0"/>
              </a:rPr>
              <a:t>vQ</a:t>
            </a:r>
            <a:r>
              <a:rPr lang="cs-CZ" i="1" dirty="0">
                <a:latin typeface="Times New Roman" pitchFamily="18" charset="0"/>
                <a:cs typeface="Times New Roman" pitchFamily="18" charset="0"/>
              </a:rPr>
              <a:t> – F</a:t>
            </a:r>
          </a:p>
          <a:p>
            <a:pPr marL="447675" indent="-447675">
              <a:buClr>
                <a:srgbClr val="FFC000"/>
              </a:buClr>
              <a:buNone/>
              <a:defRPr/>
            </a:pPr>
            <a:r>
              <a:rPr lang="cs-CZ" i="1" dirty="0">
                <a:latin typeface="Times New Roman" pitchFamily="18" charset="0"/>
                <a:cs typeface="Times New Roman" pitchFamily="18" charset="0"/>
              </a:rPr>
              <a:t>		VH = 30∙ 10 000 - 10 ∙ 10 000 – 200 000</a:t>
            </a:r>
          </a:p>
          <a:p>
            <a:pPr marL="447675" indent="-447675">
              <a:buClr>
                <a:srgbClr val="FFC000"/>
              </a:buClr>
              <a:buNone/>
              <a:defRPr/>
            </a:pPr>
            <a:r>
              <a:rPr lang="cs-CZ" i="1" dirty="0"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cs-CZ" b="1" i="1" u="sng" dirty="0">
                <a:latin typeface="Times New Roman" pitchFamily="18" charset="0"/>
                <a:cs typeface="Times New Roman" pitchFamily="18" charset="0"/>
              </a:rPr>
              <a:t>VH = 0 Kč</a:t>
            </a:r>
          </a:p>
          <a:p>
            <a:pPr marL="447675" indent="-447675">
              <a:buClr>
                <a:srgbClr val="FFC000"/>
              </a:buClr>
              <a:buNone/>
              <a:defRPr/>
            </a:pPr>
            <a:endParaRPr lang="cs-CZ" b="1" i="1" dirty="0">
              <a:latin typeface="Times New Roman" pitchFamily="18" charset="0"/>
              <a:cs typeface="Times New Roman" pitchFamily="18" charset="0"/>
            </a:endParaRPr>
          </a:p>
          <a:p>
            <a:pPr marL="447675" indent="-447675">
              <a:buClr>
                <a:srgbClr val="FFC000"/>
              </a:buClr>
              <a:buNone/>
              <a:defRPr/>
            </a:pPr>
            <a:r>
              <a:rPr lang="cs-CZ" i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p= 20 Kč/ks:</a:t>
            </a:r>
            <a:r>
              <a:rPr lang="cs-CZ" i="1" dirty="0">
                <a:latin typeface="Times New Roman" pitchFamily="18" charset="0"/>
                <a:cs typeface="Times New Roman" pitchFamily="18" charset="0"/>
              </a:rPr>
              <a:t>	VH = </a:t>
            </a:r>
            <a:r>
              <a:rPr lang="cs-CZ" i="1" dirty="0" err="1">
                <a:latin typeface="Times New Roman" pitchFamily="18" charset="0"/>
                <a:cs typeface="Times New Roman" pitchFamily="18" charset="0"/>
              </a:rPr>
              <a:t>pQ</a:t>
            </a:r>
            <a:r>
              <a:rPr lang="cs-CZ" i="1" dirty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cs-CZ" i="1" dirty="0" err="1">
                <a:latin typeface="Times New Roman" pitchFamily="18" charset="0"/>
                <a:cs typeface="Times New Roman" pitchFamily="18" charset="0"/>
              </a:rPr>
              <a:t>vQ</a:t>
            </a:r>
            <a:r>
              <a:rPr lang="cs-CZ" i="1" dirty="0">
                <a:latin typeface="Times New Roman" pitchFamily="18" charset="0"/>
                <a:cs typeface="Times New Roman" pitchFamily="18" charset="0"/>
              </a:rPr>
              <a:t> – F</a:t>
            </a:r>
          </a:p>
          <a:p>
            <a:pPr marL="447675" indent="-447675">
              <a:buClr>
                <a:srgbClr val="FFC000"/>
              </a:buClr>
              <a:buNone/>
              <a:defRPr/>
            </a:pPr>
            <a:r>
              <a:rPr lang="cs-CZ" b="1" i="1" dirty="0"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cs-CZ" i="1" dirty="0">
                <a:latin typeface="Times New Roman" pitchFamily="18" charset="0"/>
                <a:cs typeface="Times New Roman" pitchFamily="18" charset="0"/>
              </a:rPr>
              <a:t> VH = 20∙ 10 000 - 10 ∙ 10 000 – 200 000</a:t>
            </a:r>
          </a:p>
          <a:p>
            <a:pPr marL="447675" indent="-447675">
              <a:buClr>
                <a:srgbClr val="FFC000"/>
              </a:buClr>
              <a:buNone/>
              <a:defRPr/>
            </a:pPr>
            <a:r>
              <a:rPr lang="cs-CZ" b="1" i="1" dirty="0"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cs-CZ" b="1" i="1" u="sng" dirty="0">
                <a:latin typeface="Times New Roman" pitchFamily="18" charset="0"/>
                <a:cs typeface="Times New Roman" pitchFamily="18" charset="0"/>
              </a:rPr>
              <a:t>VH = - 100 000 Kč</a:t>
            </a: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71075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1543785" y="432392"/>
            <a:ext cx="4957126" cy="438582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400" b="1" i="1" dirty="0" smtClean="0">
                <a:latin typeface="Times New Roman" pitchFamily="18" charset="0"/>
                <a:cs typeface="Times New Roman" pitchFamily="18" charset="0"/>
              </a:rPr>
              <a:t>Modelová situace: Dolní hranice ceny</a:t>
            </a:r>
            <a:endParaRPr lang="en-GB" sz="2100" b="1" kern="0" dirty="0">
              <a:solidFill>
                <a:sysClr val="windowText" lastClr="000000"/>
              </a:solidFill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395536" y="1347614"/>
            <a:ext cx="7992888" cy="2895986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lIns="68580" tIns="34290" rIns="68580" bIns="34290" rtlCol="0">
            <a:spAutoFit/>
          </a:bodyPr>
          <a:lstStyle/>
          <a:p>
            <a:pPr>
              <a:buClr>
                <a:srgbClr val="FFC000"/>
              </a:buClr>
              <a:defRPr/>
            </a:pPr>
            <a:r>
              <a:rPr lang="cs-CZ" i="1" dirty="0">
                <a:latin typeface="Times New Roman" pitchFamily="18" charset="0"/>
                <a:cs typeface="Times New Roman" pitchFamily="18" charset="0"/>
              </a:rPr>
              <a:t>Jaká bude hodnota výsledku hospodaření, pokud se objem produkce zdvojnásobí na 20 000 ks elektrosoučástek a cena bude postupně nabývat hodnot:</a:t>
            </a:r>
          </a:p>
          <a:p>
            <a:pPr marL="628650" lvl="1" indent="-361950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Font typeface="Calibri" pitchFamily="34" charset="0"/>
              <a:buAutoNum type="alphaLcPeriod"/>
              <a:defRPr/>
            </a:pPr>
            <a:r>
              <a:rPr lang="cs-CZ" sz="2400" i="1" dirty="0">
                <a:latin typeface="Times New Roman" pitchFamily="18" charset="0"/>
                <a:cs typeface="Times New Roman" pitchFamily="18" charset="0"/>
              </a:rPr>
              <a:t>p = 30 Kč/ks</a:t>
            </a:r>
          </a:p>
          <a:p>
            <a:pPr marL="628650" lvl="1" indent="-361950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Font typeface="Calibri" pitchFamily="34" charset="0"/>
              <a:buAutoNum type="alphaLcPeriod"/>
              <a:defRPr/>
            </a:pPr>
            <a:r>
              <a:rPr lang="cs-CZ" sz="2400" i="1" dirty="0">
                <a:latin typeface="Times New Roman" pitchFamily="18" charset="0"/>
                <a:cs typeface="Times New Roman" pitchFamily="18" charset="0"/>
              </a:rPr>
              <a:t>p = 20 Kč/ks</a:t>
            </a:r>
          </a:p>
          <a:p>
            <a:pPr marL="628650" lvl="1" indent="-361950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Font typeface="Calibri" pitchFamily="34" charset="0"/>
              <a:buAutoNum type="alphaLcPeriod"/>
              <a:defRPr/>
            </a:pPr>
            <a:r>
              <a:rPr lang="cs-CZ" sz="2400" i="1" dirty="0">
                <a:latin typeface="Times New Roman" pitchFamily="18" charset="0"/>
                <a:cs typeface="Times New Roman" pitchFamily="18" charset="0"/>
              </a:rPr>
              <a:t>p = 10 Kč/ks</a:t>
            </a:r>
          </a:p>
          <a:p>
            <a:pPr marL="628650" lvl="1" indent="-361950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Font typeface="Calibri" pitchFamily="34" charset="0"/>
              <a:buAutoNum type="alphaLcPeriod"/>
              <a:defRPr/>
            </a:pPr>
            <a:r>
              <a:rPr lang="cs-CZ" sz="2400" i="1" dirty="0">
                <a:latin typeface="Times New Roman" pitchFamily="18" charset="0"/>
                <a:cs typeface="Times New Roman" pitchFamily="18" charset="0"/>
              </a:rPr>
              <a:t>p =  8 Kč/ks</a:t>
            </a: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26818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827584" y="195486"/>
            <a:ext cx="6473567" cy="807913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400" b="1" i="1" dirty="0">
                <a:latin typeface="Times New Roman" pitchFamily="18" charset="0"/>
                <a:cs typeface="Times New Roman" pitchFamily="18" charset="0"/>
              </a:rPr>
              <a:t>Výpočet produkce v bodě zvratu (Q</a:t>
            </a:r>
            <a:r>
              <a:rPr lang="cs-CZ" sz="2400" b="1" i="1" baseline="-25000" dirty="0">
                <a:latin typeface="Times New Roman" pitchFamily="18" charset="0"/>
                <a:cs typeface="Times New Roman" pitchFamily="18" charset="0"/>
              </a:rPr>
              <a:t>BZ</a:t>
            </a:r>
            <a:r>
              <a:rPr lang="cs-CZ" sz="2400" b="1" i="1" dirty="0">
                <a:latin typeface="Times New Roman" pitchFamily="18" charset="0"/>
                <a:cs typeface="Times New Roman" pitchFamily="18" charset="0"/>
              </a:rPr>
              <a:t>) </a:t>
            </a:r>
            <a:br>
              <a:rPr lang="cs-CZ" sz="2400" b="1" i="1" dirty="0">
                <a:latin typeface="Times New Roman" pitchFamily="18" charset="0"/>
                <a:cs typeface="Times New Roman" pitchFamily="18" charset="0"/>
              </a:rPr>
            </a:br>
            <a:r>
              <a:rPr lang="cs-CZ" sz="2400" b="1" i="1" dirty="0">
                <a:latin typeface="Times New Roman" pitchFamily="18" charset="0"/>
                <a:cs typeface="Times New Roman" pitchFamily="18" charset="0"/>
              </a:rPr>
              <a:t>a produkce pro dosažení požadovaného zisku (Q</a:t>
            </a:r>
            <a:r>
              <a:rPr lang="cs-CZ" sz="2400" b="1" i="1" baseline="-25000" dirty="0">
                <a:latin typeface="Times New Roman" pitchFamily="18" charset="0"/>
                <a:cs typeface="Times New Roman" pitchFamily="18" charset="0"/>
              </a:rPr>
              <a:t>Z</a:t>
            </a:r>
            <a:r>
              <a:rPr lang="cs-CZ" sz="2400" b="1" i="1" dirty="0">
                <a:latin typeface="Times New Roman" pitchFamily="18" charset="0"/>
                <a:cs typeface="Times New Roman" pitchFamily="18" charset="0"/>
              </a:rPr>
              <a:t>)</a:t>
            </a:r>
            <a:endParaRPr lang="en-GB" sz="2100" b="1" kern="0" dirty="0">
              <a:solidFill>
                <a:sysClr val="windowText" lastClr="000000"/>
              </a:solidFill>
            </a:endParaRP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  <p:pic>
        <p:nvPicPr>
          <p:cNvPr id="3" name="Obrázek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5654" y="1156751"/>
            <a:ext cx="7713682" cy="36225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65305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1543785" y="432392"/>
            <a:ext cx="4957126" cy="438582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400" b="1" i="1" dirty="0" smtClean="0">
                <a:latin typeface="Times New Roman" pitchFamily="18" charset="0"/>
                <a:cs typeface="Times New Roman" pitchFamily="18" charset="0"/>
              </a:rPr>
              <a:t>Modelová situace: Dolní hranice ceny</a:t>
            </a:r>
            <a:endParaRPr lang="en-GB" sz="2100" b="1" kern="0" dirty="0">
              <a:solidFill>
                <a:sysClr val="windowText" lastClr="000000"/>
              </a:solidFill>
            </a:endParaRP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  <p:pic>
        <p:nvPicPr>
          <p:cNvPr id="3" name="Obrázek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87624" y="1347614"/>
            <a:ext cx="5622384" cy="33123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83162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1543785" y="432392"/>
            <a:ext cx="4957126" cy="438582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400" b="1" i="1" dirty="0" smtClean="0">
                <a:latin typeface="Times New Roman" pitchFamily="18" charset="0"/>
                <a:cs typeface="Times New Roman" pitchFamily="18" charset="0"/>
              </a:rPr>
              <a:t>Modelová situace: Dolní hranice ceny</a:t>
            </a:r>
            <a:endParaRPr lang="en-GB" sz="2100" b="1" kern="0" dirty="0">
              <a:solidFill>
                <a:sysClr val="windowText" lastClr="000000"/>
              </a:solidFill>
            </a:endParaRP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  <p:pic>
        <p:nvPicPr>
          <p:cNvPr id="2" name="Obrázek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1560" y="1491630"/>
            <a:ext cx="7221056" cy="27649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93422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1497254" y="432392"/>
            <a:ext cx="5050100" cy="438582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400" b="1" i="1" dirty="0">
                <a:latin typeface="Times New Roman" pitchFamily="18" charset="0"/>
                <a:cs typeface="Times New Roman" pitchFamily="18" charset="0"/>
              </a:rPr>
              <a:t>Dolní hranice ceny – modelová situace</a:t>
            </a:r>
            <a:endParaRPr lang="en-GB" sz="2100" b="1" kern="0" dirty="0">
              <a:solidFill>
                <a:sysClr val="windowText" lastClr="000000"/>
              </a:solidFill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87787" y="1148238"/>
            <a:ext cx="8796083" cy="3768789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lIns="68580" tIns="34290" rIns="68580" bIns="34290" rtlCol="0">
            <a:spAutoFit/>
          </a:bodyPr>
          <a:lstStyle/>
          <a:p>
            <a:pPr marL="447675" indent="-447675">
              <a:lnSpc>
                <a:spcPct val="110000"/>
              </a:lnSpc>
              <a:buClr>
                <a:srgbClr val="FFC000"/>
              </a:buClr>
              <a:buNone/>
              <a:tabLst>
                <a:tab pos="3143250" algn="l"/>
              </a:tabLst>
              <a:defRPr/>
            </a:pPr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Závěr:</a:t>
            </a:r>
          </a:p>
          <a:p>
            <a:pPr marL="447675" indent="-447675">
              <a:lnSpc>
                <a:spcPct val="110000"/>
              </a:lnSpc>
              <a:buClr>
                <a:srgbClr val="FFC000"/>
              </a:buClr>
              <a:tabLst>
                <a:tab pos="3143250" algn="l"/>
              </a:tabLst>
              <a:defRPr/>
            </a:pPr>
            <a:r>
              <a:rPr lang="cs-CZ" sz="2000" i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Při ceně vyšší než jsou variabilní náklady na kus</a:t>
            </a:r>
            <a:r>
              <a:rPr lang="cs-CZ" sz="2000" b="1" dirty="0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 je možné při dostatečném navýšení produkce realizovat kladný výsledek hospodaření (zisk).</a:t>
            </a:r>
          </a:p>
          <a:p>
            <a:pPr marL="447675" indent="-447675" algn="ctr">
              <a:lnSpc>
                <a:spcPct val="110000"/>
              </a:lnSpc>
              <a:buClr>
                <a:srgbClr val="FFC000"/>
              </a:buClr>
              <a:buNone/>
              <a:tabLst>
                <a:tab pos="3143250" algn="l"/>
              </a:tabLst>
              <a:defRPr/>
            </a:pPr>
            <a:r>
              <a:rPr lang="cs-CZ" sz="2000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cs-CZ" sz="2000" b="1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30 Kč/ks &gt; p &gt;10 Kč/ks</a:t>
            </a:r>
            <a:r>
              <a:rPr lang="cs-CZ" sz="2000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) </a:t>
            </a:r>
          </a:p>
          <a:p>
            <a:pPr marL="447675" indent="-447675">
              <a:lnSpc>
                <a:spcPct val="110000"/>
              </a:lnSpc>
              <a:buClr>
                <a:srgbClr val="FFC000"/>
              </a:buClr>
              <a:tabLst>
                <a:tab pos="3143250" algn="l"/>
              </a:tabLst>
              <a:defRPr/>
            </a:pPr>
            <a:r>
              <a:rPr lang="cs-CZ" sz="2000" i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Při ceně na úrovni variabilních nákladů na kus </a:t>
            </a:r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je ztráta ve výši fixních nákladů a není možné situaci zlepšit ani zvýšením, ani snížením prodeje. </a:t>
            </a:r>
            <a:br>
              <a:rPr lang="cs-CZ" sz="2000" dirty="0">
                <a:latin typeface="Times New Roman" pitchFamily="18" charset="0"/>
                <a:cs typeface="Times New Roman" pitchFamily="18" charset="0"/>
              </a:rPr>
            </a:br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cs-CZ" sz="2000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cs-CZ" sz="2000" b="1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p = 10 Kč/ks</a:t>
            </a:r>
            <a:r>
              <a:rPr lang="cs-CZ" sz="2000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) </a:t>
            </a:r>
          </a:p>
          <a:p>
            <a:pPr marL="447675" indent="-447675">
              <a:lnSpc>
                <a:spcPct val="110000"/>
              </a:lnSpc>
              <a:buClr>
                <a:srgbClr val="FFC000"/>
              </a:buClr>
              <a:tabLst>
                <a:tab pos="3143250" algn="l"/>
              </a:tabLst>
              <a:defRPr/>
            </a:pPr>
            <a:r>
              <a:rPr lang="cs-CZ" sz="2000" i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Při ceně pod úrovní variabilních nákladů na kus </a:t>
            </a:r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se vyplatí pouze snižovat výrobu, nejlépe na nulu, protože s každým dalším výrobkem se ztráta podniku jen prohlubuje. </a:t>
            </a:r>
            <a:br>
              <a:rPr lang="cs-CZ" sz="2000" dirty="0">
                <a:latin typeface="Times New Roman" pitchFamily="18" charset="0"/>
                <a:cs typeface="Times New Roman" pitchFamily="18" charset="0"/>
              </a:rPr>
            </a:br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cs-CZ" sz="2000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cs-CZ" sz="2000" b="1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p &lt; 10 Kč/ks</a:t>
            </a:r>
            <a:r>
              <a:rPr lang="cs-CZ" sz="2000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) </a:t>
            </a: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15298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3619630" y="432392"/>
            <a:ext cx="805349" cy="438582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400" b="1" i="1" dirty="0" smtClean="0">
                <a:latin typeface="Times New Roman" pitchFamily="18" charset="0"/>
                <a:cs typeface="Times New Roman" pitchFamily="18" charset="0"/>
              </a:rPr>
              <a:t>Cena</a:t>
            </a:r>
            <a:endParaRPr lang="en-GB" sz="2100" b="1" kern="0" dirty="0">
              <a:solidFill>
                <a:sysClr val="windowText" lastClr="000000"/>
              </a:solidFill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87787" y="1148238"/>
            <a:ext cx="8796083" cy="3777957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lIns="68580" tIns="34290" rIns="68580" bIns="34290" rtlCol="0">
            <a:spAutoFit/>
          </a:bodyPr>
          <a:lstStyle/>
          <a:p>
            <a:pPr marL="542925" lvl="1" indent="-542925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Font typeface="Calibri" pitchFamily="34" charset="0"/>
              <a:buAutoNum type="arabicPeriod"/>
              <a:defRPr/>
            </a:pPr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Nezbytnou součástí cenové politiky podniku je rozbor cen konkurence.</a:t>
            </a:r>
          </a:p>
          <a:p>
            <a:pPr marL="542925" lvl="1" indent="-542925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Font typeface="Calibri" pitchFamily="34" charset="0"/>
              <a:buAutoNum type="arabicPeriod"/>
              <a:defRPr/>
            </a:pPr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Dalším krokem je výběr metody stanovení ceny. V úvahu přichází:</a:t>
            </a:r>
          </a:p>
          <a:p>
            <a:pPr marL="895350" lvl="2" indent="-352425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rgbClr val="FFC000"/>
              </a:buClr>
              <a:buSzPct val="80000"/>
              <a:buFont typeface="Wingdings" pitchFamily="2" charset="2"/>
              <a:buChar char="q"/>
              <a:defRPr/>
            </a:pPr>
            <a:r>
              <a:rPr lang="cs-CZ" sz="2000" u="sng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Nákladově orientovaná cena</a:t>
            </a:r>
            <a:r>
              <a:rPr lang="cs-CZ" sz="2000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kdy cena je součtem vlastních nákladů a ziskové přirážky.</a:t>
            </a:r>
          </a:p>
          <a:p>
            <a:pPr marL="895350" lvl="2" indent="-352425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rgbClr val="FFC000"/>
              </a:buClr>
              <a:buSzPct val="80000"/>
              <a:buFont typeface="Wingdings" pitchFamily="2" charset="2"/>
              <a:buChar char="q"/>
              <a:defRPr/>
            </a:pPr>
            <a:r>
              <a:rPr lang="cs-CZ" sz="2000" u="sng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Poptávkově orientovaná cena</a:t>
            </a:r>
            <a:r>
              <a:rPr lang="cs-CZ" sz="2000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kdy za základ ceny nejsou brány náklady, ale zákazníkem vnímaná hodnota. Tato se obvykle zjišťuje dotazováním, pozorováním, popř. parametrickým hodnocením výrobků.</a:t>
            </a:r>
          </a:p>
          <a:p>
            <a:pPr marL="895350" lvl="2" indent="-352425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rgbClr val="FFC000"/>
              </a:buClr>
              <a:buSzPct val="80000"/>
              <a:buFont typeface="Wingdings" pitchFamily="2" charset="2"/>
              <a:buChar char="q"/>
              <a:defRPr/>
            </a:pPr>
            <a:r>
              <a:rPr lang="cs-CZ" sz="2000" u="sng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Konkurenčně orientovaná cena </a:t>
            </a:r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se obvykle stanoví jako průměr cen ostatních výrobců, častá je i cenová strategie držet cenu například na 90 % ceny rozhodujícího konkurenta.</a:t>
            </a:r>
          </a:p>
          <a:p>
            <a:pPr marL="542925" lvl="1" indent="-542925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Font typeface="Calibri" pitchFamily="34" charset="0"/>
              <a:buAutoNum type="arabicPeriod"/>
              <a:defRPr/>
            </a:pPr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Posledním krokem je rozhodnutí o výši ceny, se kterou bude výrobek uveden na trh.</a:t>
            </a: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23473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648464" y="432392"/>
            <a:ext cx="6747681" cy="438582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Rozbor cen, výrobní program a chování konkurence</a:t>
            </a:r>
            <a:endParaRPr lang="en-GB" sz="2100" b="1" kern="0" dirty="0">
              <a:solidFill>
                <a:sysClr val="windowText" lastClr="000000"/>
              </a:solidFill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87787" y="1148238"/>
            <a:ext cx="8796083" cy="2008242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lIns="68580" tIns="34290" rIns="68580" bIns="34290" rtlCol="0">
            <a:spAutoFit/>
          </a:bodyPr>
          <a:lstStyle/>
          <a:p>
            <a:pPr>
              <a:defRPr/>
            </a:pPr>
            <a:r>
              <a:rPr lang="cs-CZ" dirty="0">
                <a:latin typeface="Times New Roman" pitchFamily="18" charset="0"/>
                <a:cs typeface="Times New Roman" pitchFamily="18" charset="0"/>
              </a:rPr>
              <a:t>Zjišťování pozice výrobce na trhu</a:t>
            </a:r>
            <a:r>
              <a:rPr lang="cs-CZ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>
              <a:defRPr/>
            </a:pPr>
            <a:endParaRPr lang="cs-CZ" dirty="0">
              <a:latin typeface="Times New Roman" pitchFamily="18" charset="0"/>
              <a:cs typeface="Times New Roman" pitchFamily="18" charset="0"/>
            </a:endParaRPr>
          </a:p>
          <a:p>
            <a:pPr lvl="1">
              <a:defRPr/>
            </a:pPr>
            <a:r>
              <a:rPr lang="cs-CZ" dirty="0">
                <a:latin typeface="Times New Roman" pitchFamily="18" charset="0"/>
                <a:cs typeface="Times New Roman" pitchFamily="18" charset="0"/>
              </a:rPr>
              <a:t>Monopolní postavení - neumožňuje stanovit cenu libovolně vysoko </a:t>
            </a:r>
            <a:r>
              <a:rPr lang="cs-CZ" i="1" dirty="0">
                <a:latin typeface="Times New Roman" pitchFamily="18" charset="0"/>
                <a:cs typeface="Times New Roman" pitchFamily="18" charset="0"/>
              </a:rPr>
              <a:t>(substituční výrobky</a:t>
            </a:r>
            <a:r>
              <a:rPr lang="cs-CZ" i="1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lvl="1">
              <a:defRPr/>
            </a:pPr>
            <a:endParaRPr lang="cs-CZ" i="1" dirty="0">
              <a:latin typeface="Times New Roman" pitchFamily="18" charset="0"/>
              <a:cs typeface="Times New Roman" pitchFamily="18" charset="0"/>
            </a:endParaRPr>
          </a:p>
          <a:p>
            <a:pPr lvl="1">
              <a:defRPr/>
            </a:pPr>
            <a:r>
              <a:rPr lang="cs-CZ" dirty="0">
                <a:latin typeface="Times New Roman" pitchFamily="18" charset="0"/>
                <a:cs typeface="Times New Roman" pitchFamily="18" charset="0"/>
              </a:rPr>
              <a:t>Konkurenční prostředí – je zapotřebí zjistit, jaká je technická úroveň jejich výrobků a za jakou cenu výrobky prodávají.</a:t>
            </a:r>
          </a:p>
          <a:p>
            <a:pPr>
              <a:buFont typeface="Wingdings" pitchFamily="2" charset="2"/>
              <a:buNone/>
              <a:defRPr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993417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509556" y="432392"/>
            <a:ext cx="3025508" cy="438582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4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Metody stanovení ceny</a:t>
            </a:r>
            <a:endParaRPr lang="en-GB" sz="2100" b="1" kern="0" dirty="0">
              <a:solidFill>
                <a:sysClr val="windowText" lastClr="000000"/>
              </a:solidFill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87787" y="1148238"/>
            <a:ext cx="8796083" cy="1454244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lIns="68580" tIns="34290" rIns="68580" bIns="34290" rtlCol="0">
            <a:spAutoFit/>
          </a:bodyPr>
          <a:lstStyle/>
          <a:p>
            <a:pPr marL="449263" indent="-449263">
              <a:tabLst>
                <a:tab pos="3492500" algn="l"/>
              </a:tabLst>
              <a:defRPr/>
            </a:pPr>
            <a:r>
              <a:rPr lang="cs-CZ" b="1" u="sng" dirty="0">
                <a:latin typeface="Times New Roman" pitchFamily="18" charset="0"/>
                <a:cs typeface="Times New Roman" pitchFamily="18" charset="0"/>
              </a:rPr>
              <a:t>Nákladově orientovaná tvorba cen</a:t>
            </a:r>
          </a:p>
          <a:p>
            <a:pPr marL="449263" indent="-449263">
              <a:buNone/>
              <a:tabLst>
                <a:tab pos="3492500" algn="l"/>
              </a:tabLst>
              <a:defRPr/>
            </a:pPr>
            <a:r>
              <a:rPr lang="cs-CZ" b="1" u="sng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cs-CZ" b="1" u="sng" dirty="0">
                <a:latin typeface="Times New Roman" pitchFamily="18" charset="0"/>
                <a:cs typeface="Times New Roman" pitchFamily="18" charset="0"/>
              </a:rPr>
            </a:br>
            <a:r>
              <a:rPr lang="cs-CZ" dirty="0">
                <a:latin typeface="Times New Roman" pitchFamily="18" charset="0"/>
                <a:cs typeface="Times New Roman" pitchFamily="18" charset="0"/>
              </a:rPr>
              <a:t>k nákladům se připočítává zisková přirážka přicházejí do úvahy : úplné vlastní náklady </a:t>
            </a:r>
            <a:br>
              <a:rPr lang="cs-CZ" dirty="0">
                <a:latin typeface="Times New Roman" pitchFamily="18" charset="0"/>
                <a:cs typeface="Times New Roman" pitchFamily="18" charset="0"/>
              </a:rPr>
            </a:br>
            <a:r>
              <a:rPr lang="cs-CZ" dirty="0">
                <a:latin typeface="Times New Roman" pitchFamily="18" charset="0"/>
                <a:cs typeface="Times New Roman" pitchFamily="18" charset="0"/>
              </a:rPr>
              <a:t>zpracovací náklady (mzdy + výrobní režie)</a:t>
            </a:r>
          </a:p>
          <a:p>
            <a:pPr>
              <a:buFont typeface="Wingdings" pitchFamily="2" charset="2"/>
              <a:buNone/>
              <a:defRPr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48203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509556" y="432392"/>
            <a:ext cx="3025508" cy="438582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4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Metody stanovení ceny</a:t>
            </a:r>
            <a:endParaRPr lang="en-GB" sz="2100" b="1" kern="0" dirty="0">
              <a:solidFill>
                <a:sysClr val="windowText" lastClr="000000"/>
              </a:solidFill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87787" y="1148238"/>
            <a:ext cx="8796083" cy="2716128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lIns="68580" tIns="34290" rIns="68580" bIns="34290" rtlCol="0">
            <a:spAutoFit/>
          </a:bodyPr>
          <a:lstStyle/>
          <a:p>
            <a:pPr marL="449263" indent="-449263">
              <a:tabLst>
                <a:tab pos="3492500" algn="l"/>
              </a:tabLst>
              <a:defRPr/>
            </a:pPr>
            <a:r>
              <a:rPr lang="cs-CZ" b="1" u="sng" dirty="0">
                <a:latin typeface="Times New Roman" pitchFamily="18" charset="0"/>
                <a:cs typeface="Times New Roman" pitchFamily="18" charset="0"/>
              </a:rPr>
              <a:t>Poptávkově orientovaná tvorba cen</a:t>
            </a:r>
          </a:p>
          <a:p>
            <a:pPr marL="849313" lvl="1" indent="-449263">
              <a:spcAft>
                <a:spcPts val="1200"/>
              </a:spcAft>
              <a:defRPr/>
            </a:pPr>
            <a:r>
              <a:rPr lang="cs-CZ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Tvorba cen na základě zákazníkem akceptované hodnoty </a:t>
            </a:r>
            <a:r>
              <a:rPr lang="cs-CZ" dirty="0">
                <a:latin typeface="Times New Roman" pitchFamily="18" charset="0"/>
                <a:cs typeface="Times New Roman" pitchFamily="18" charset="0"/>
              </a:rPr>
              <a:t>(na základě vah zvolených parametrů, </a:t>
            </a:r>
            <a:r>
              <a:rPr lang="cs-CZ" i="1" dirty="0">
                <a:latin typeface="Times New Roman" pitchFamily="18" charset="0"/>
                <a:cs typeface="Times New Roman" pitchFamily="18" charset="0"/>
              </a:rPr>
              <a:t>spolehlivost, úroveň servisu, technická vyspělost …)</a:t>
            </a:r>
          </a:p>
          <a:p>
            <a:pPr marL="849313" lvl="1" indent="-449263">
              <a:defRPr/>
            </a:pPr>
            <a:r>
              <a:rPr lang="cs-CZ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Tvorba ceny na základě intenzity poptávky </a:t>
            </a:r>
            <a:r>
              <a:rPr lang="cs-CZ" i="1" dirty="0">
                <a:latin typeface="Times New Roman" pitchFamily="18" charset="0"/>
                <a:cs typeface="Times New Roman" pitchFamily="18" charset="0"/>
              </a:rPr>
              <a:t>(prodej ve stejném období za různé ceny, hovoří se o cenové diskriminaci)</a:t>
            </a:r>
          </a:p>
          <a:p>
            <a:pPr marL="1249363" lvl="2" indent="-449263">
              <a:defRPr/>
            </a:pPr>
            <a:r>
              <a:rPr lang="cs-CZ" i="1" dirty="0">
                <a:latin typeface="Times New Roman" pitchFamily="18" charset="0"/>
                <a:cs typeface="Times New Roman" pitchFamily="18" charset="0"/>
              </a:rPr>
              <a:t>Prostorová diferenciace (město, okrajové oblasti)</a:t>
            </a:r>
          </a:p>
          <a:p>
            <a:pPr marL="1249363" lvl="2" indent="-449263">
              <a:defRPr/>
            </a:pPr>
            <a:r>
              <a:rPr lang="cs-CZ" i="1" dirty="0">
                <a:latin typeface="Times New Roman" pitchFamily="18" charset="0"/>
                <a:cs typeface="Times New Roman" pitchFamily="18" charset="0"/>
              </a:rPr>
              <a:t>Časová diferenciace (zelenina ráno a večer)</a:t>
            </a:r>
          </a:p>
          <a:p>
            <a:pPr marL="1249363" lvl="2" indent="-449263">
              <a:defRPr/>
            </a:pPr>
            <a:r>
              <a:rPr lang="cs-CZ" i="1" dirty="0">
                <a:latin typeface="Times New Roman" pitchFamily="18" charset="0"/>
                <a:cs typeface="Times New Roman" pitchFamily="18" charset="0"/>
              </a:rPr>
              <a:t>Výrobková diferenciace (dražší jsou luxusnější výrobkové modifikace)</a:t>
            </a:r>
            <a:endParaRPr lang="en-US" i="1" dirty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None/>
              <a:defRPr/>
            </a:pPr>
            <a:endParaRPr lang="en-US" dirty="0"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74886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509562" y="432392"/>
            <a:ext cx="3025508" cy="438582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4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Metody stanovení ceny</a:t>
            </a:r>
            <a:endParaRPr lang="en-GB" sz="2100" b="1" kern="0" dirty="0">
              <a:solidFill>
                <a:sysClr val="windowText" lastClr="000000"/>
              </a:solidFill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87787" y="1148238"/>
            <a:ext cx="8796083" cy="2839239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lIns="68580" tIns="34290" rIns="68580" bIns="34290" rtlCol="0">
            <a:spAutoFit/>
          </a:bodyPr>
          <a:lstStyle/>
          <a:p>
            <a:pPr>
              <a:buFont typeface="Wingdings" pitchFamily="2" charset="2"/>
              <a:buNone/>
              <a:defRPr/>
            </a:pPr>
            <a:r>
              <a:rPr lang="cs-CZ" b="1" u="sng" dirty="0" smtClean="0">
                <a:latin typeface="Times New Roman" pitchFamily="18" charset="0"/>
                <a:cs typeface="Times New Roman" pitchFamily="18" charset="0"/>
              </a:rPr>
              <a:t>Konkurenčně orientovaná cena</a:t>
            </a:r>
          </a:p>
          <a:p>
            <a:pPr>
              <a:buFont typeface="Wingdings" pitchFamily="2" charset="2"/>
              <a:buNone/>
              <a:defRPr/>
            </a:pPr>
            <a:r>
              <a:rPr lang="cs-CZ" dirty="0" smtClean="0">
                <a:latin typeface="Times New Roman" pitchFamily="18" charset="0"/>
                <a:cs typeface="Times New Roman" pitchFamily="18" charset="0"/>
              </a:rPr>
              <a:t>Je </a:t>
            </a:r>
            <a:r>
              <a:rPr lang="cs-CZ" dirty="0">
                <a:latin typeface="Times New Roman" pitchFamily="18" charset="0"/>
                <a:cs typeface="Times New Roman" pitchFamily="18" charset="0"/>
              </a:rPr>
              <a:t>realizována za následujících předpokladů</a:t>
            </a:r>
            <a:r>
              <a:rPr lang="cs-CZ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>
              <a:buFont typeface="Wingdings" pitchFamily="2" charset="2"/>
              <a:buNone/>
              <a:defRPr/>
            </a:pPr>
            <a:endParaRPr lang="cs-CZ" dirty="0">
              <a:latin typeface="Times New Roman" pitchFamily="18" charset="0"/>
              <a:cs typeface="Times New Roman" pitchFamily="18" charset="0"/>
            </a:endParaRPr>
          </a:p>
          <a:p>
            <a:pPr marL="896938" indent="-538163">
              <a:buFont typeface="Arial" panose="020B0604020202020204" pitchFamily="34" charset="0"/>
              <a:buChar char="•"/>
              <a:tabLst>
                <a:tab pos="896938" algn="l"/>
              </a:tabLst>
              <a:defRPr/>
            </a:pPr>
            <a:r>
              <a:rPr lang="cs-CZ" dirty="0">
                <a:latin typeface="Times New Roman" pitchFamily="18" charset="0"/>
                <a:cs typeface="Times New Roman" pitchFamily="18" charset="0"/>
              </a:rPr>
              <a:t>Náklady na výrobek se zjišťují </a:t>
            </a:r>
            <a:r>
              <a:rPr lang="cs-CZ" dirty="0" smtClean="0">
                <a:latin typeface="Times New Roman" pitchFamily="18" charset="0"/>
                <a:cs typeface="Times New Roman" pitchFamily="18" charset="0"/>
              </a:rPr>
              <a:t>obtížně</a:t>
            </a:r>
          </a:p>
          <a:p>
            <a:pPr marL="896938" indent="-538163">
              <a:buFont typeface="Arial" panose="020B0604020202020204" pitchFamily="34" charset="0"/>
              <a:buChar char="•"/>
              <a:tabLst>
                <a:tab pos="896938" algn="l"/>
              </a:tabLst>
              <a:defRPr/>
            </a:pPr>
            <a:endParaRPr lang="cs-CZ" dirty="0">
              <a:latin typeface="Times New Roman" pitchFamily="18" charset="0"/>
              <a:cs typeface="Times New Roman" pitchFamily="18" charset="0"/>
            </a:endParaRPr>
          </a:p>
          <a:p>
            <a:pPr marL="896938" indent="-538163">
              <a:buFont typeface="Arial" panose="020B0604020202020204" pitchFamily="34" charset="0"/>
              <a:buChar char="•"/>
              <a:tabLst>
                <a:tab pos="896938" algn="l"/>
              </a:tabLst>
              <a:defRPr/>
            </a:pPr>
            <a:r>
              <a:rPr lang="cs-CZ" dirty="0">
                <a:latin typeface="Times New Roman" pitchFamily="18" charset="0"/>
                <a:cs typeface="Times New Roman" pitchFamily="18" charset="0"/>
              </a:rPr>
              <a:t>Jedná se převážně o homogenní </a:t>
            </a:r>
            <a:r>
              <a:rPr lang="cs-CZ" dirty="0" smtClean="0">
                <a:latin typeface="Times New Roman" pitchFamily="18" charset="0"/>
                <a:cs typeface="Times New Roman" pitchFamily="18" charset="0"/>
              </a:rPr>
              <a:t>výrobky</a:t>
            </a:r>
          </a:p>
          <a:p>
            <a:pPr marL="896938" indent="-538163">
              <a:buFont typeface="Arial" panose="020B0604020202020204" pitchFamily="34" charset="0"/>
              <a:buChar char="•"/>
              <a:tabLst>
                <a:tab pos="896938" algn="l"/>
              </a:tabLst>
              <a:defRPr/>
            </a:pPr>
            <a:endParaRPr lang="cs-CZ" dirty="0">
              <a:latin typeface="Times New Roman" pitchFamily="18" charset="0"/>
              <a:cs typeface="Times New Roman" pitchFamily="18" charset="0"/>
            </a:endParaRPr>
          </a:p>
          <a:p>
            <a:pPr marL="896938" indent="-538163">
              <a:buFont typeface="Arial" panose="020B0604020202020204" pitchFamily="34" charset="0"/>
              <a:buChar char="•"/>
              <a:tabLst>
                <a:tab pos="896938" algn="l"/>
              </a:tabLst>
              <a:defRPr/>
            </a:pPr>
            <a:r>
              <a:rPr lang="cs-CZ" dirty="0">
                <a:latin typeface="Times New Roman" pitchFamily="18" charset="0"/>
                <a:cs typeface="Times New Roman" pitchFamily="18" charset="0"/>
              </a:rPr>
              <a:t>Nelze jednoznačně odhadnout reakci konkurence na cenovou diferenciaci (vysavač prachu)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None/>
              <a:defRPr/>
            </a:pPr>
            <a:endParaRPr lang="en-US" dirty="0"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96911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495938" y="432392"/>
            <a:ext cx="3052759" cy="438582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4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Rozhodnutí o výši ceny</a:t>
            </a:r>
            <a:endParaRPr lang="en-GB" sz="2100" b="1" kern="0" dirty="0">
              <a:solidFill>
                <a:sysClr val="windowText" lastClr="000000"/>
              </a:solidFill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87787" y="1148238"/>
            <a:ext cx="8796083" cy="362099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lIns="68580" tIns="34290" rIns="68580" bIns="34290" rtlCol="0">
            <a:spAutoFit/>
          </a:bodyPr>
          <a:lstStyle/>
          <a:p>
            <a:pPr>
              <a:tabLst>
                <a:tab pos="361950" algn="l"/>
              </a:tabLst>
            </a:pPr>
            <a:r>
              <a:rPr lang="cs-CZ" dirty="0">
                <a:latin typeface="Times New Roman" pitchFamily="18" charset="0"/>
                <a:cs typeface="Times New Roman" pitchFamily="18" charset="0"/>
              </a:rPr>
              <a:t>Před konečnou podobou ceny nutno zvážit způsob započtení pojistného a dopravy do ceny, množstevní rabaty.</a:t>
            </a:r>
          </a:p>
          <a:p>
            <a:pPr>
              <a:tabLst>
                <a:tab pos="361950" algn="l"/>
              </a:tabLst>
            </a:pPr>
            <a:r>
              <a:rPr lang="cs-CZ" dirty="0">
                <a:latin typeface="Times New Roman" pitchFamily="18" charset="0"/>
                <a:cs typeface="Times New Roman" pitchFamily="18" charset="0"/>
              </a:rPr>
              <a:t>Cenové změny:</a:t>
            </a:r>
          </a:p>
          <a:p>
            <a:pPr marL="1003300" indent="-285750">
              <a:lnSpc>
                <a:spcPct val="110000"/>
              </a:lnSpc>
              <a:spcAft>
                <a:spcPts val="1200"/>
              </a:spcAft>
              <a:buFont typeface="Arial" panose="020B0604020202020204" pitchFamily="34" charset="0"/>
              <a:buChar char="•"/>
              <a:tabLst>
                <a:tab pos="1255713" algn="l"/>
              </a:tabLst>
            </a:pPr>
            <a:r>
              <a:rPr lang="cs-CZ" dirty="0">
                <a:latin typeface="Times New Roman" pitchFamily="18" charset="0"/>
                <a:cs typeface="Times New Roman" pitchFamily="18" charset="0"/>
              </a:rPr>
              <a:t>	Nižšími cenami zvýšit odbyt a tím lépe využít výrobní 	kapacity </a:t>
            </a:r>
            <a:r>
              <a:rPr lang="cs-CZ" i="1" dirty="0">
                <a:latin typeface="Times New Roman" pitchFamily="18" charset="0"/>
                <a:cs typeface="Times New Roman" pitchFamily="18" charset="0"/>
              </a:rPr>
              <a:t>(má však svoje hranice, s ohledem na výsledek </a:t>
            </a:r>
            <a:r>
              <a:rPr lang="cs-CZ" i="1" dirty="0" smtClean="0">
                <a:latin typeface="Times New Roman" pitchFamily="18" charset="0"/>
                <a:cs typeface="Times New Roman" pitchFamily="18" charset="0"/>
              </a:rPr>
              <a:t>hospodaření</a:t>
            </a:r>
            <a:r>
              <a:rPr lang="cs-CZ" i="1" dirty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marL="1003300" indent="-285750">
              <a:lnSpc>
                <a:spcPct val="110000"/>
              </a:lnSpc>
              <a:spcAft>
                <a:spcPts val="1200"/>
              </a:spcAft>
              <a:buFont typeface="Arial" panose="020B0604020202020204" pitchFamily="34" charset="0"/>
              <a:buChar char="•"/>
              <a:tabLst>
                <a:tab pos="1255713" algn="l"/>
              </a:tabLst>
            </a:pPr>
            <a:r>
              <a:rPr lang="cs-CZ" dirty="0">
                <a:latin typeface="Times New Roman" pitchFamily="18" charset="0"/>
                <a:cs typeface="Times New Roman" pitchFamily="18" charset="0"/>
              </a:rPr>
              <a:t>	Reagovat na snížení ceny konkurenčních výrobků</a:t>
            </a:r>
          </a:p>
          <a:p>
            <a:pPr marL="1003300" indent="-285750">
              <a:lnSpc>
                <a:spcPct val="110000"/>
              </a:lnSpc>
              <a:spcAft>
                <a:spcPts val="1200"/>
              </a:spcAft>
              <a:buFont typeface="Arial" panose="020B0604020202020204" pitchFamily="34" charset="0"/>
              <a:buChar char="•"/>
              <a:tabLst>
                <a:tab pos="1255713" algn="l"/>
              </a:tabLst>
            </a:pPr>
            <a:r>
              <a:rPr lang="cs-CZ" dirty="0">
                <a:latin typeface="Times New Roman" pitchFamily="18" charset="0"/>
                <a:cs typeface="Times New Roman" pitchFamily="18" charset="0"/>
              </a:rPr>
              <a:t>	Zvýšit svůj tržní podíl a vytlačit z trhu konkurenci</a:t>
            </a:r>
          </a:p>
          <a:p>
            <a:pPr marL="1003300" indent="-285750">
              <a:lnSpc>
                <a:spcPct val="110000"/>
              </a:lnSpc>
              <a:spcAft>
                <a:spcPts val="1200"/>
              </a:spcAft>
              <a:buFont typeface="Arial" panose="020B0604020202020204" pitchFamily="34" charset="0"/>
              <a:buChar char="•"/>
              <a:tabLst>
                <a:tab pos="1255713" algn="l"/>
              </a:tabLst>
            </a:pPr>
            <a:r>
              <a:rPr lang="cs-CZ" dirty="0">
                <a:latin typeface="Times New Roman" pitchFamily="18" charset="0"/>
                <a:cs typeface="Times New Roman" pitchFamily="18" charset="0"/>
              </a:rPr>
              <a:t>	Uvolnit při výprodeji skladovací prostory </a:t>
            </a:r>
            <a:r>
              <a:rPr lang="cs-CZ" i="1" dirty="0">
                <a:latin typeface="Times New Roman" pitchFamily="18" charset="0"/>
                <a:cs typeface="Times New Roman" pitchFamily="18" charset="0"/>
              </a:rPr>
              <a:t>(v tom případě </a:t>
            </a:r>
            <a:r>
              <a:rPr lang="cs-CZ" i="1" dirty="0" smtClean="0">
                <a:latin typeface="Times New Roman" pitchFamily="18" charset="0"/>
                <a:cs typeface="Times New Roman" pitchFamily="18" charset="0"/>
              </a:rPr>
              <a:t>se </a:t>
            </a:r>
            <a:r>
              <a:rPr lang="cs-CZ" i="1" dirty="0">
                <a:latin typeface="Times New Roman" pitchFamily="18" charset="0"/>
                <a:cs typeface="Times New Roman" pitchFamily="18" charset="0"/>
              </a:rPr>
              <a:t>cena může dostat pod úroveň variabilních nákladů)</a:t>
            </a:r>
            <a:endParaRPr lang="en-US" i="1" dirty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None/>
              <a:defRPr/>
            </a:pPr>
            <a:endParaRPr lang="en-US" dirty="0"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48423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839769" y="432392"/>
            <a:ext cx="2365070" cy="392415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100" b="1" kern="0" dirty="0">
                <a:solidFill>
                  <a:srgbClr val="307871"/>
                </a:solidFill>
                <a:latin typeface="Times New Roman"/>
                <a:ea typeface="+mj-ea"/>
                <a:cs typeface="+mj-cs"/>
              </a:rPr>
              <a:t>Shrnutí přednášky</a:t>
            </a:r>
            <a:endParaRPr lang="en-GB" sz="2100" b="1" kern="0" dirty="0">
              <a:solidFill>
                <a:sysClr val="windowText" lastClr="000000"/>
              </a:solidFill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87787" y="1148238"/>
            <a:ext cx="8796083" cy="438582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lIns="68580" tIns="34290" rIns="68580" bIns="34290" rtlCol="0">
            <a:spAutoFit/>
          </a:bodyPr>
          <a:lstStyle/>
          <a:p>
            <a:pPr marL="257175" indent="-257175" algn="just">
              <a:buFont typeface="Arial" panose="020B0604020202020204" pitchFamily="34" charset="0"/>
              <a:buChar char="•"/>
            </a:pPr>
            <a:r>
              <a:rPr lang="cs-CZ" sz="2400" dirty="0" smtClean="0">
                <a:solidFill>
                  <a:schemeClr val="accent3">
                    <a:lumMod val="50000"/>
                  </a:schemeClr>
                </a:solidFill>
                <a:cs typeface="Arial" panose="020B0604020202020204" pitchFamily="34" charset="0"/>
              </a:rPr>
              <a:t>Cílem přednášky bylo přestavit rentabilitu a </a:t>
            </a:r>
            <a:r>
              <a:rPr lang="cs-CZ" sz="2400" smtClean="0">
                <a:solidFill>
                  <a:schemeClr val="accent3">
                    <a:lumMod val="50000"/>
                  </a:schemeClr>
                </a:solidFill>
                <a:cs typeface="Arial" panose="020B0604020202020204" pitchFamily="34" charset="0"/>
              </a:rPr>
              <a:t>cenu výrobku.</a:t>
            </a:r>
            <a:endParaRPr lang="cs-CZ" sz="2400" dirty="0">
              <a:solidFill>
                <a:schemeClr val="accent3">
                  <a:lumMod val="50000"/>
                </a:schemeClr>
              </a:solidFill>
              <a:cs typeface="Arial" panose="020B0604020202020204" pitchFamily="34" charset="0"/>
            </a:endParaRP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33092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480145" y="432392"/>
            <a:ext cx="7084311" cy="438582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400" b="1" i="1" dirty="0">
                <a:latin typeface="Times New Roman" pitchFamily="18" charset="0"/>
                <a:cs typeface="Times New Roman" pitchFamily="18" charset="0"/>
              </a:rPr>
              <a:t>Další výpočty veličin při analýze diagramu bodu zvratu</a:t>
            </a:r>
            <a:endParaRPr lang="en-GB" sz="2100" b="1" kern="0" dirty="0">
              <a:solidFill>
                <a:sysClr val="windowText" lastClr="000000"/>
              </a:solidFill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395536" y="1148238"/>
            <a:ext cx="7992888" cy="3608680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lIns="68580" tIns="34290" rIns="68580" bIns="34290" rtlCol="0">
            <a:spAutoFit/>
          </a:bodyPr>
          <a:lstStyle/>
          <a:p>
            <a:pPr marL="533400" indent="-533400">
              <a:spcBef>
                <a:spcPct val="50000"/>
              </a:spcBef>
              <a:buClr>
                <a:srgbClr val="FFFF00"/>
              </a:buClr>
              <a:buSzPct val="100000"/>
              <a:buFont typeface="Wingdings" pitchFamily="2" charset="2"/>
              <a:buChar char="q"/>
              <a:defRPr/>
            </a:pPr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Výpočet limitu variabilních nákladů,</a:t>
            </a:r>
          </a:p>
          <a:p>
            <a:pPr marL="533400" indent="-533400">
              <a:spcBef>
                <a:spcPct val="50000"/>
              </a:spcBef>
              <a:buClr>
                <a:srgbClr val="FFFF00"/>
              </a:buClr>
              <a:buSzPct val="100000"/>
              <a:buFont typeface="Wingdings" pitchFamily="2" charset="2"/>
              <a:buChar char="q"/>
              <a:defRPr/>
            </a:pPr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Výpočet limitu fixních nákladů,</a:t>
            </a:r>
          </a:p>
          <a:p>
            <a:pPr marL="533400" indent="-533400">
              <a:spcBef>
                <a:spcPct val="50000"/>
              </a:spcBef>
              <a:buClr>
                <a:srgbClr val="FFFF00"/>
              </a:buClr>
              <a:buSzPct val="100000"/>
              <a:buFont typeface="Wingdings" pitchFamily="2" charset="2"/>
              <a:buChar char="q"/>
              <a:defRPr/>
            </a:pPr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Výpočet limitu minimální výše ceny,</a:t>
            </a:r>
          </a:p>
          <a:p>
            <a:pPr marL="533400" indent="-533400">
              <a:spcBef>
                <a:spcPct val="50000"/>
              </a:spcBef>
              <a:buClr>
                <a:srgbClr val="FFFF00"/>
              </a:buClr>
              <a:buSzPct val="100000"/>
              <a:buFont typeface="Wingdings" pitchFamily="2" charset="2"/>
              <a:buNone/>
              <a:defRPr/>
            </a:pPr>
            <a:r>
              <a:rPr lang="cs-CZ" sz="2000" i="1" u="sng" dirty="0">
                <a:latin typeface="Times New Roman" pitchFamily="18" charset="0"/>
                <a:cs typeface="Times New Roman" pitchFamily="18" charset="0"/>
              </a:rPr>
              <a:t>Při stanovení limitních hodnot se vychází z rovnice (3)</a:t>
            </a:r>
          </a:p>
          <a:p>
            <a:pPr marL="533400" indent="-533400">
              <a:spcBef>
                <a:spcPct val="50000"/>
              </a:spcBef>
              <a:buClr>
                <a:srgbClr val="FFFF00"/>
              </a:buClr>
              <a:buSzPct val="100000"/>
              <a:buFont typeface="Wingdings" pitchFamily="2" charset="2"/>
              <a:buChar char="q"/>
              <a:defRPr/>
            </a:pPr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Rentabilita obecně,</a:t>
            </a:r>
          </a:p>
          <a:p>
            <a:pPr marL="533400" indent="-533400">
              <a:spcBef>
                <a:spcPct val="50000"/>
              </a:spcBef>
              <a:buClr>
                <a:srgbClr val="FFFF00"/>
              </a:buClr>
              <a:buSzPct val="100000"/>
              <a:buFont typeface="Wingdings" pitchFamily="2" charset="2"/>
              <a:buChar char="q"/>
              <a:defRPr/>
            </a:pPr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Rentabilita nákladů,</a:t>
            </a:r>
          </a:p>
          <a:p>
            <a:pPr marL="533400" indent="-533400">
              <a:spcBef>
                <a:spcPct val="50000"/>
              </a:spcBef>
              <a:buClr>
                <a:srgbClr val="FFFF00"/>
              </a:buClr>
              <a:buSzPct val="100000"/>
              <a:buFont typeface="Wingdings" pitchFamily="2" charset="2"/>
              <a:buChar char="q"/>
              <a:defRPr/>
            </a:pPr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Rentabilita výnosů,</a:t>
            </a:r>
          </a:p>
          <a:p>
            <a:pPr marL="533400" indent="-533400">
              <a:spcBef>
                <a:spcPct val="50000"/>
              </a:spcBef>
              <a:buClr>
                <a:srgbClr val="FFFF00"/>
              </a:buClr>
              <a:buSzPct val="100000"/>
              <a:buFont typeface="Wingdings" pitchFamily="2" charset="2"/>
              <a:buChar char="q"/>
              <a:defRPr/>
            </a:pPr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Nákladovost,</a:t>
            </a: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279173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1132577" y="432392"/>
            <a:ext cx="5779467" cy="392415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100" b="1" kern="0" dirty="0" smtClean="0">
                <a:solidFill>
                  <a:srgbClr val="307871"/>
                </a:solidFill>
                <a:latin typeface="Times New Roman"/>
                <a:ea typeface="+mj-ea"/>
                <a:cs typeface="+mj-cs"/>
              </a:rPr>
              <a:t>Rentabilita vlastního kapitálu – význam a využití</a:t>
            </a:r>
            <a:endParaRPr lang="en-GB" sz="2100" b="1" kern="0" dirty="0">
              <a:solidFill>
                <a:sysClr val="windowText" lastClr="000000"/>
              </a:solidFill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323528" y="1635646"/>
            <a:ext cx="7992888" cy="3408625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lIns="68580" tIns="34290" rIns="68580" bIns="34290" rtlCol="0">
            <a:spAutoFit/>
          </a:bodyPr>
          <a:lstStyle/>
          <a:p>
            <a:pPr marL="533400" indent="-533400">
              <a:buFont typeface="Wingdings" pitchFamily="2" charset="2"/>
              <a:buNone/>
              <a:defRPr/>
            </a:pPr>
            <a:r>
              <a:rPr lang="cs-CZ" dirty="0">
                <a:latin typeface="Times New Roman" pitchFamily="18" charset="0"/>
                <a:cs typeface="Times New Roman" pitchFamily="18" charset="0"/>
              </a:rPr>
              <a:t>Je ukazatelem rozhodujícím a významově výstižným:</a:t>
            </a:r>
          </a:p>
          <a:p>
            <a:pPr>
              <a:spcBef>
                <a:spcPts val="600"/>
              </a:spcBef>
              <a:spcAft>
                <a:spcPts val="1200"/>
              </a:spcAft>
              <a:defRPr/>
            </a:pPr>
            <a:r>
              <a:rPr lang="cs-CZ" dirty="0">
                <a:latin typeface="Times New Roman" pitchFamily="18" charset="0"/>
                <a:cs typeface="Times New Roman" pitchFamily="18" charset="0"/>
              </a:rPr>
              <a:t>„Měří efektivnost, s níž podnik využívá kapitál vlastníků v rámci podnikatelských aktivit“. </a:t>
            </a:r>
          </a:p>
          <a:p>
            <a:pPr>
              <a:spcAft>
                <a:spcPts val="1200"/>
              </a:spcAft>
              <a:defRPr/>
            </a:pPr>
            <a:r>
              <a:rPr lang="cs-CZ" i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Mluvou číselných údajů udává, kolik čistého zisku (po zdanění) v Kč připadá na 1 Kč investovaného kapitálu jeho vlastníky.</a:t>
            </a:r>
          </a:p>
          <a:p>
            <a:pPr>
              <a:spcAft>
                <a:spcPts val="1200"/>
              </a:spcAft>
              <a:defRPr/>
            </a:pPr>
            <a:r>
              <a:rPr lang="cs-CZ" dirty="0">
                <a:latin typeface="Times New Roman" pitchFamily="18" charset="0"/>
                <a:cs typeface="Times New Roman" pitchFamily="18" charset="0"/>
              </a:rPr>
              <a:t>Rentabilita vlastního kapitálu (označována symbolem ROE), je ovlivnitelná:</a:t>
            </a:r>
          </a:p>
          <a:p>
            <a:pPr marL="758825" lvl="1" indent="-358775">
              <a:spcAft>
                <a:spcPts val="1200"/>
              </a:spcAft>
              <a:buClr>
                <a:srgbClr val="FFFF00"/>
              </a:buClr>
              <a:buFont typeface="Wingdings" pitchFamily="2" charset="2"/>
              <a:buChar char="q"/>
              <a:defRPr/>
            </a:pPr>
            <a:r>
              <a:rPr lang="cs-CZ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Rentabilitou tržeb (provozní pákou)</a:t>
            </a:r>
          </a:p>
          <a:p>
            <a:pPr marL="758825" lvl="1" indent="-358775">
              <a:spcAft>
                <a:spcPts val="1200"/>
              </a:spcAft>
              <a:buClr>
                <a:srgbClr val="FFFF00"/>
              </a:buClr>
              <a:buFont typeface="Wingdings" pitchFamily="2" charset="2"/>
              <a:buChar char="q"/>
              <a:defRPr/>
            </a:pPr>
            <a:r>
              <a:rPr lang="cs-CZ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Obratem aktiv</a:t>
            </a:r>
          </a:p>
          <a:p>
            <a:pPr marL="758825" lvl="1" indent="-358775">
              <a:spcAft>
                <a:spcPts val="1200"/>
              </a:spcAft>
              <a:buClr>
                <a:srgbClr val="FFFF00"/>
              </a:buClr>
              <a:buFont typeface="Wingdings" pitchFamily="2" charset="2"/>
              <a:buChar char="q"/>
              <a:defRPr/>
            </a:pPr>
            <a:r>
              <a:rPr lang="cs-CZ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Finanční pákou</a:t>
            </a: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  <p:pic>
        <p:nvPicPr>
          <p:cNvPr id="3" name="Obrázek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94876" y="948286"/>
            <a:ext cx="960120" cy="5638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01525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1132571" y="432392"/>
            <a:ext cx="5779467" cy="392415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100" b="1" kern="0" dirty="0">
                <a:solidFill>
                  <a:srgbClr val="307871"/>
                </a:solidFill>
              </a:rPr>
              <a:t>Rentabilita vlastního kapitálu – význam a využití</a:t>
            </a:r>
            <a:endParaRPr lang="en-GB" sz="2100" b="1" kern="0" dirty="0">
              <a:solidFill>
                <a:sysClr val="windowText" lastClr="000000"/>
              </a:solidFill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518305" y="1191842"/>
            <a:ext cx="7992888" cy="3300904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lIns="68580" tIns="34290" rIns="68580" bIns="34290" rtlCol="0">
            <a:spAutoFit/>
          </a:bodyPr>
          <a:lstStyle/>
          <a:p>
            <a:pPr>
              <a:spcAft>
                <a:spcPts val="1200"/>
              </a:spcAft>
              <a:defRPr/>
            </a:pPr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Při hodnocení finanční výkonnosti podniku prostřednictvím rentability vlastního kapitálu je nutno vzít do úvahy i negativní působení následujících faktorů:</a:t>
            </a:r>
          </a:p>
          <a:p>
            <a:pPr marL="268288" indent="-268288">
              <a:spcAft>
                <a:spcPts val="1200"/>
              </a:spcAft>
              <a:buClr>
                <a:srgbClr val="FFC000"/>
              </a:buClr>
              <a:buFont typeface="Wingdings" pitchFamily="2" charset="2"/>
              <a:buChar char="q"/>
              <a:defRPr/>
            </a:pPr>
            <a:r>
              <a:rPr lang="cs-CZ" sz="2000" i="1" dirty="0">
                <a:latin typeface="Times New Roman" pitchFamily="18" charset="0"/>
                <a:cs typeface="Times New Roman" pitchFamily="18" charset="0"/>
              </a:rPr>
              <a:t>Zavedení nového výrobku zvyšuje náklady (což způsobuje pokles výsledku hospodaření), avšak efekt uvedené aktivity se dostaví s časovým zpožděním</a:t>
            </a:r>
          </a:p>
          <a:p>
            <a:pPr marL="268288" indent="-268288">
              <a:spcAft>
                <a:spcPts val="1200"/>
              </a:spcAft>
              <a:buClr>
                <a:srgbClr val="FFC000"/>
              </a:buClr>
              <a:buFont typeface="Wingdings" pitchFamily="2" charset="2"/>
              <a:buChar char="q"/>
              <a:defRPr/>
            </a:pPr>
            <a:r>
              <a:rPr lang="cs-CZ" sz="2000" i="1" dirty="0">
                <a:latin typeface="Times New Roman" pitchFamily="18" charset="0"/>
                <a:cs typeface="Times New Roman" pitchFamily="18" charset="0"/>
              </a:rPr>
              <a:t>Není brán do úvahy dopad rizika dané podnikatelské aktivity</a:t>
            </a:r>
          </a:p>
          <a:p>
            <a:pPr marL="268288" indent="-268288">
              <a:spcAft>
                <a:spcPts val="1200"/>
              </a:spcAft>
              <a:buClr>
                <a:srgbClr val="FFC000"/>
              </a:buClr>
              <a:buFont typeface="Wingdings" pitchFamily="2" charset="2"/>
              <a:buChar char="q"/>
              <a:defRPr/>
            </a:pPr>
            <a:r>
              <a:rPr lang="cs-CZ" sz="2000" i="1" dirty="0">
                <a:latin typeface="Times New Roman" pitchFamily="18" charset="0"/>
                <a:cs typeface="Times New Roman" pitchFamily="18" charset="0"/>
              </a:rPr>
              <a:t>Ve výpočtech jsou uváděný účetní hodnoty, které v řadě případů nekorespondují s tržním oceněním daného údaje.</a:t>
            </a: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01525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1365010" y="432392"/>
            <a:ext cx="5314595" cy="438582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400" b="1" i="1" dirty="0">
                <a:latin typeface="Times New Roman" pitchFamily="18" charset="0"/>
                <a:cs typeface="Times New Roman" pitchFamily="18" charset="0"/>
              </a:rPr>
              <a:t>Význam rentability v ekonomice podniku</a:t>
            </a:r>
            <a:endParaRPr lang="en-GB" sz="2100" b="1" kern="0" dirty="0">
              <a:solidFill>
                <a:sysClr val="windowText" lastClr="000000"/>
              </a:solidFill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518305" y="1191842"/>
            <a:ext cx="7992888" cy="3762568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lIns="68580" tIns="34290" rIns="68580" bIns="34290" rtlCol="0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cs-CZ" sz="2000" i="1" dirty="0" smtClean="0">
              <a:solidFill>
                <a:srgbClr val="FFC000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cs-CZ" sz="2000" i="1" dirty="0">
              <a:solidFill>
                <a:srgbClr val="FFC000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cs-CZ" sz="2000" i="1" dirty="0" smtClean="0">
              <a:solidFill>
                <a:srgbClr val="FFC000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cs-CZ" sz="2000" i="1" dirty="0">
              <a:solidFill>
                <a:srgbClr val="FFC000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cs-CZ" sz="2000" i="1" dirty="0" smtClean="0">
              <a:solidFill>
                <a:srgbClr val="FFC000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cs-CZ" sz="2000" i="1" dirty="0">
              <a:solidFill>
                <a:srgbClr val="FFC000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cs-CZ" sz="2000" i="1" dirty="0" smtClean="0">
              <a:solidFill>
                <a:srgbClr val="FFC000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cs-CZ" sz="2000" i="1" dirty="0">
              <a:solidFill>
                <a:srgbClr val="FFC000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cs-CZ" sz="2000" i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udává </a:t>
            </a:r>
            <a:r>
              <a:rPr lang="cs-CZ" sz="2000" i="1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kolik zisku (po zdanění, či před zdaněním) přináší každá 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cs-CZ" sz="2000" i="1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koruna vložená podnikatelem do podnikatelské aktivity.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cs-CZ" sz="2000" i="1" dirty="0">
              <a:latin typeface="Times New Roman" pitchFamily="18" charset="0"/>
              <a:cs typeface="Times New Roman" pitchFamily="18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cs-CZ" sz="2000" i="1" dirty="0">
                <a:latin typeface="Times New Roman" pitchFamily="18" charset="0"/>
                <a:cs typeface="Times New Roman" pitchFamily="18" charset="0"/>
              </a:rPr>
              <a:t>Např.: R</a:t>
            </a:r>
            <a:r>
              <a:rPr lang="cs-CZ" sz="2000" i="1" baseline="-25000" dirty="0">
                <a:latin typeface="Times New Roman" pitchFamily="18" charset="0"/>
                <a:cs typeface="Times New Roman" pitchFamily="18" charset="0"/>
              </a:rPr>
              <a:t>VK </a:t>
            </a:r>
            <a:r>
              <a:rPr lang="cs-CZ" sz="2000" i="1" dirty="0">
                <a:latin typeface="Times New Roman" pitchFamily="18" charset="0"/>
                <a:cs typeface="Times New Roman" pitchFamily="18" charset="0"/>
              </a:rPr>
              <a:t>=  10 % ≡ 0,1 …</a:t>
            </a:r>
            <a:endParaRPr lang="cs-CZ" sz="16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  <p:pic>
        <p:nvPicPr>
          <p:cNvPr id="6" name="Picture 1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83781" y="1529425"/>
            <a:ext cx="7591425" cy="809625"/>
          </a:xfrm>
          <a:prstGeom prst="rect">
            <a:avLst/>
          </a:prstGeom>
          <a:solidFill>
            <a:schemeClr val="bg1"/>
          </a:solidFill>
        </p:spPr>
      </p:pic>
      <p:pic>
        <p:nvPicPr>
          <p:cNvPr id="8" name="Picture 4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83781" y="2499742"/>
            <a:ext cx="2933700" cy="809625"/>
          </a:xfrm>
          <a:prstGeom prst="rect">
            <a:avLst/>
          </a:prstGeom>
          <a:solidFill>
            <a:schemeClr val="bg1"/>
          </a:solidFill>
        </p:spPr>
      </p:pic>
    </p:spTree>
    <p:extLst>
      <p:ext uri="{BB962C8B-B14F-4D97-AF65-F5344CB8AC3E}">
        <p14:creationId xmlns:p14="http://schemas.microsoft.com/office/powerpoint/2010/main" val="40861448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137121" y="432392"/>
            <a:ext cx="7770397" cy="392415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100" b="1" kern="0" dirty="0" smtClean="0">
                <a:solidFill>
                  <a:srgbClr val="307871"/>
                </a:solidFill>
                <a:latin typeface="Times New Roman"/>
                <a:ea typeface="+mj-ea"/>
                <a:cs typeface="+mj-cs"/>
              </a:rPr>
              <a:t>Vztah mezi rentabilitou tržeb, rentabilitou nákladů a nákladovostí</a:t>
            </a:r>
            <a:endParaRPr lang="en-GB" sz="2100" b="1" kern="0" dirty="0">
              <a:solidFill>
                <a:sysClr val="windowText" lastClr="000000"/>
              </a:solidFill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323528" y="1162554"/>
            <a:ext cx="7992888" cy="406330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lIns="68580" tIns="34290" rIns="68580" bIns="34290" rtlCol="0">
            <a:spAutoFit/>
          </a:bodyPr>
          <a:lstStyle/>
          <a:p>
            <a:pPr>
              <a:lnSpc>
                <a:spcPct val="120000"/>
              </a:lnSpc>
              <a:spcBef>
                <a:spcPct val="50000"/>
              </a:spcBef>
              <a:spcAft>
                <a:spcPct val="60000"/>
              </a:spcAft>
              <a:defRPr/>
            </a:pPr>
            <a:endParaRPr lang="cs-CZ" sz="2000" u="sng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  <p:pic>
        <p:nvPicPr>
          <p:cNvPr id="3" name="Obrázek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7403" y="1162554"/>
            <a:ext cx="7349832" cy="37134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92888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261104" y="432392"/>
            <a:ext cx="3522439" cy="392415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100" b="1" kern="0" dirty="0" smtClean="0">
                <a:solidFill>
                  <a:srgbClr val="307871"/>
                </a:solidFill>
                <a:latin typeface="Times New Roman"/>
                <a:ea typeface="+mj-ea"/>
                <a:cs typeface="+mj-cs"/>
              </a:rPr>
              <a:t>Rentabilita tržeb – výpočet Q</a:t>
            </a:r>
            <a:endParaRPr lang="en-GB" sz="2100" b="1" kern="0" dirty="0">
              <a:solidFill>
                <a:sysClr val="windowText" lastClr="000000"/>
              </a:solidFill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323528" y="1162554"/>
            <a:ext cx="7992888" cy="406330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lIns="68580" tIns="34290" rIns="68580" bIns="34290" rtlCol="0">
            <a:spAutoFit/>
          </a:bodyPr>
          <a:lstStyle/>
          <a:p>
            <a:pPr>
              <a:lnSpc>
                <a:spcPct val="120000"/>
              </a:lnSpc>
              <a:spcBef>
                <a:spcPct val="50000"/>
              </a:spcBef>
              <a:spcAft>
                <a:spcPct val="60000"/>
              </a:spcAft>
              <a:defRPr/>
            </a:pPr>
            <a:endParaRPr lang="cs-CZ" sz="2000" u="sng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  <p:pic>
        <p:nvPicPr>
          <p:cNvPr id="6" name="Obrázek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9248" y="987574"/>
            <a:ext cx="7672154" cy="40214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289031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LU">
  <a:themeElements>
    <a:clrScheme name="OPF">
      <a:dk1>
        <a:srgbClr val="307871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LU-pismo_Times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2507</TotalTime>
  <Words>1562</Words>
  <Application>Microsoft Office PowerPoint</Application>
  <PresentationFormat>Předvádění na obrazovce (16:9)</PresentationFormat>
  <Paragraphs>178</Paragraphs>
  <Slides>39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39</vt:i4>
      </vt:variant>
    </vt:vector>
  </HeadingPairs>
  <TitlesOfParts>
    <vt:vector size="44" baseType="lpstr">
      <vt:lpstr>Arial</vt:lpstr>
      <vt:lpstr>Calibri</vt:lpstr>
      <vt:lpstr>Times New Roman</vt:lpstr>
      <vt:lpstr>Wingdings</vt:lpstr>
      <vt:lpstr>SLU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Název prezentace</dc:title>
  <dc:creator>Václav Minařík</dc:creator>
  <cp:lastModifiedBy>ryl0001</cp:lastModifiedBy>
  <cp:revision>130</cp:revision>
  <cp:lastPrinted>2018-03-27T09:30:31Z</cp:lastPrinted>
  <dcterms:created xsi:type="dcterms:W3CDTF">2016-07-06T15:42:34Z</dcterms:created>
  <dcterms:modified xsi:type="dcterms:W3CDTF">2021-05-21T07:56:05Z</dcterms:modified>
</cp:coreProperties>
</file>