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259" r:id="rId2"/>
    <p:sldId id="323" r:id="rId3"/>
    <p:sldId id="352" r:id="rId4"/>
    <p:sldId id="384" r:id="rId5"/>
    <p:sldId id="385" r:id="rId6"/>
    <p:sldId id="386" r:id="rId7"/>
    <p:sldId id="387" r:id="rId8"/>
    <p:sldId id="388" r:id="rId9"/>
    <p:sldId id="389" r:id="rId10"/>
    <p:sldId id="390" r:id="rId11"/>
    <p:sldId id="391" r:id="rId12"/>
    <p:sldId id="383" r:id="rId13"/>
    <p:sldId id="392" r:id="rId14"/>
    <p:sldId id="394" r:id="rId15"/>
    <p:sldId id="395" r:id="rId16"/>
    <p:sldId id="396" r:id="rId17"/>
    <p:sldId id="397" r:id="rId18"/>
    <p:sldId id="398" r:id="rId19"/>
    <p:sldId id="399" r:id="rId20"/>
    <p:sldId id="400" r:id="rId21"/>
    <p:sldId id="401" r:id="rId22"/>
    <p:sldId id="402" r:id="rId23"/>
    <p:sldId id="403" r:id="rId24"/>
    <p:sldId id="404" r:id="rId25"/>
    <p:sldId id="405" r:id="rId26"/>
    <p:sldId id="407" r:id="rId27"/>
    <p:sldId id="408" r:id="rId28"/>
    <p:sldId id="409" r:id="rId29"/>
    <p:sldId id="410" r:id="rId30"/>
    <p:sldId id="411" r:id="rId31"/>
    <p:sldId id="412" r:id="rId32"/>
    <p:sldId id="413" r:id="rId33"/>
    <p:sldId id="414" r:id="rId34"/>
    <p:sldId id="415" r:id="rId35"/>
    <p:sldId id="416" r:id="rId36"/>
    <p:sldId id="417" r:id="rId37"/>
    <p:sldId id="418" r:id="rId38"/>
    <p:sldId id="419" r:id="rId39"/>
    <p:sldId id="420" r:id="rId40"/>
    <p:sldId id="421" r:id="rId41"/>
    <p:sldId id="423" r:id="rId42"/>
    <p:sldId id="424" r:id="rId43"/>
    <p:sldId id="428" r:id="rId44"/>
    <p:sldId id="429" r:id="rId45"/>
    <p:sldId id="432" r:id="rId46"/>
  </p:sldIdLst>
  <p:sldSz cx="9144000" cy="5143500" type="screen16x9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29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C43CE-8689-4404-AF6E-B56C4C6AC1F9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FE822-E25D-4719-9ADE-44F7045882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1089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21.05.2021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 smtClean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21.05.2021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emf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cs-CZ" sz="3200" i="1" dirty="0" smtClean="0">
                <a:latin typeface="Times New Roman" pitchFamily="18" charset="0"/>
                <a:cs typeface="Times New Roman" pitchFamily="18" charset="0"/>
              </a:rPr>
              <a:t>Kalkulace</a:t>
            </a:r>
            <a:endParaRPr lang="cs-CZ" sz="3200" i="1" dirty="0">
              <a:latin typeface="Times New Roman" pitchFamily="18" charset="0"/>
              <a:cs typeface="Times New Roman" pitchFamily="18" charset="0"/>
            </a:endParaRPr>
          </a:p>
          <a:p>
            <a:endParaRPr lang="cs-CZ" sz="32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95536" y="432392"/>
            <a:ext cx="7416824" cy="43858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</a:rPr>
              <a:t>Příklad</a:t>
            </a:r>
            <a:r>
              <a:rPr lang="cs-CZ" sz="24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cs-CZ" sz="2400" b="1" i="1" dirty="0">
                <a:solidFill>
                  <a:srgbClr val="FFC000"/>
                </a:solidFill>
                <a:latin typeface="Times New Roman" pitchFamily="18" charset="0"/>
              </a:rPr>
              <a:t>kalkulační jednice </a:t>
            </a:r>
            <a:r>
              <a:rPr lang="cs-CZ" sz="2400" b="1" i="1" dirty="0">
                <a:latin typeface="Times New Roman" pitchFamily="18" charset="0"/>
              </a:rPr>
              <a:t>ve službách</a:t>
            </a:r>
            <a:endParaRPr lang="en-GB" sz="2100" b="1" kern="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1347614"/>
            <a:ext cx="7992888" cy="3389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tabLst>
                <a:tab pos="2962275" algn="l"/>
              </a:tabLst>
              <a:defRPr/>
            </a:pP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1793862"/>
            <a:ext cx="5727546" cy="2993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68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95536" y="432392"/>
            <a:ext cx="7416824" cy="56169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3200" b="1" i="1" dirty="0">
                <a:latin typeface="Times New Roman" pitchFamily="18" charset="0"/>
              </a:rPr>
              <a:t>Kalkulační jednice </a:t>
            </a:r>
            <a:r>
              <a:rPr lang="cs-CZ" sz="2400" b="1" i="1" dirty="0">
                <a:latin typeface="Times New Roman" pitchFamily="18" charset="0"/>
              </a:rPr>
              <a:t>(výrobky odlišující se velikostí)</a:t>
            </a:r>
            <a:endParaRPr lang="en-GB" sz="2100" b="1" kern="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1347614"/>
            <a:ext cx="7992888" cy="3389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tabLst>
                <a:tab pos="2962275" algn="l"/>
              </a:tabLst>
              <a:defRPr/>
            </a:pP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80" y="1686553"/>
            <a:ext cx="4896544" cy="3001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316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38907" y="432392"/>
            <a:ext cx="4166846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Význam kalkulace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395537" y="932529"/>
            <a:ext cx="7272808" cy="260840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11113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 nejobecnějším pojetí se rozumí pod pojmem 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kalkulace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propočet </a:t>
            </a:r>
            <a:r>
              <a:rPr lang="cs-CZ" i="1" u="sng" dirty="0">
                <a:latin typeface="Times New Roman" pitchFamily="18" charset="0"/>
                <a:cs typeface="Times New Roman" pitchFamily="18" charset="0"/>
              </a:rPr>
              <a:t>nákladů, marže, zisku, ceny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nebo jiné hodnotové veličiny na výrobek, práci nebo službu. Nejčastěji využívanou formou kalkulací jsou propočty orientované na zjištění  nebo stanovení nákladů na konkrétní výkon (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výrobek, práci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nebo službu), které jsou předmětem prodeje externím zákazníkům.</a:t>
            </a:r>
          </a:p>
        </p:txBody>
      </p:sp>
    </p:spTree>
    <p:extLst>
      <p:ext uri="{BB962C8B-B14F-4D97-AF65-F5344CB8AC3E}">
        <p14:creationId xmlns:p14="http://schemas.microsoft.com/office/powerpoint/2010/main" val="3793152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38907" y="432392"/>
            <a:ext cx="4166846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Význam kalkulace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467544" y="1491630"/>
            <a:ext cx="7272808" cy="225087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11113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C000"/>
              </a:buClr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Kalkulace jsou v podnikání nezbytným předpokladem </a:t>
            </a: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pro sledování a řízení nákladů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bez ohledu na oblast podnikání. </a:t>
            </a:r>
          </a:p>
          <a:p>
            <a:pPr marL="447675" indent="11113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C000"/>
              </a:buClr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Pro řízení firmy kalkulace představují důležitou součást rozhodování o objemu a sortimentu výkonů podniku, optimalizaci sortimentu či při sestavování rozpočtové výsledovky – plán nákladů, výnosů a zisku. Zároveň mohou posloužit ke zpětné kontrole provedených výkonů.</a:t>
            </a:r>
          </a:p>
        </p:txBody>
      </p:sp>
    </p:spTree>
    <p:extLst>
      <p:ext uri="{BB962C8B-B14F-4D97-AF65-F5344CB8AC3E}">
        <p14:creationId xmlns:p14="http://schemas.microsoft.com/office/powerpoint/2010/main" val="4271409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38907" y="432392"/>
            <a:ext cx="4166846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Význam kalkulace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467544" y="1491630"/>
            <a:ext cx="7272808" cy="311623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>
              <a:spcBef>
                <a:spcPct val="50000"/>
              </a:spcBef>
              <a:spcAft>
                <a:spcPct val="50000"/>
              </a:spcAft>
              <a:buClr>
                <a:srgbClr val="FFC000"/>
              </a:buClr>
              <a:buFontTx/>
              <a:buChar char="•"/>
            </a:pPr>
            <a:r>
              <a:rPr lang="cs-CZ" b="1" i="1" u="sng" dirty="0">
                <a:latin typeface="Times New Roman" pitchFamily="18" charset="0"/>
                <a:cs typeface="Times New Roman" pitchFamily="18" charset="0"/>
              </a:rPr>
              <a:t>Kalkulace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patří mezi stěžejní </a:t>
            </a:r>
            <a:r>
              <a:rPr lang="cs-CZ" b="1" i="1" u="sng" dirty="0">
                <a:latin typeface="Times New Roman" pitchFamily="18" charset="0"/>
                <a:cs typeface="Times New Roman" pitchFamily="18" charset="0"/>
              </a:rPr>
              <a:t>nástroje řízení nákladů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ve výrobních jednotkách i v službách,</a:t>
            </a:r>
          </a:p>
          <a:p>
            <a:pPr marL="447675" indent="-447675">
              <a:spcBef>
                <a:spcPct val="50000"/>
              </a:spcBef>
              <a:spcAft>
                <a:spcPct val="50000"/>
              </a:spcAft>
              <a:buClr>
                <a:srgbClr val="FFC000"/>
              </a:buClr>
              <a:buFontTx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Plní následující úlohy a funkce:</a:t>
            </a:r>
          </a:p>
          <a:p>
            <a:pPr marL="804863" lvl="1" indent="-347663">
              <a:spcBef>
                <a:spcPct val="30000"/>
              </a:spcBef>
              <a:spcAft>
                <a:spcPct val="30000"/>
              </a:spcAft>
              <a:buClr>
                <a:srgbClr val="FFFF00"/>
              </a:buClr>
              <a:buFontTx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řízení nákladů podle jednotlivých výkonů,</a:t>
            </a:r>
          </a:p>
          <a:p>
            <a:pPr marL="804863" lvl="1" indent="-347663">
              <a:spcBef>
                <a:spcPct val="30000"/>
              </a:spcBef>
              <a:spcAft>
                <a:spcPct val="30000"/>
              </a:spcAft>
              <a:buClr>
                <a:srgbClr val="FFFF00"/>
              </a:buClr>
              <a:buFontTx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jsou nástrojem při plánování a kontrole hospodaření jak v operativním, tak strategickém řízení, </a:t>
            </a:r>
          </a:p>
          <a:p>
            <a:pPr marL="804863" lvl="1" indent="-347663">
              <a:spcBef>
                <a:spcPct val="30000"/>
              </a:spcBef>
              <a:spcAft>
                <a:spcPct val="30000"/>
              </a:spcAft>
              <a:buClr>
                <a:srgbClr val="FFFF00"/>
              </a:buClr>
              <a:buFontTx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využívají se při oceňování „hotových výrobků“ i „nedokončené výroby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“,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218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38907" y="432392"/>
            <a:ext cx="4166846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Význam kalkulace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467544" y="1491630"/>
            <a:ext cx="7272808" cy="33501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rgbClr val="FFC000"/>
              </a:buClr>
              <a:buFontTx/>
              <a:buChar char="•"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Plní následující úlohy a funkce (pokračování):</a:t>
            </a:r>
          </a:p>
          <a:p>
            <a:pPr marL="804863" lvl="1" indent="-347663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FontTx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jsou zdrojem informací pro rozhodování o portfoliu realizovaných výkonů,</a:t>
            </a:r>
          </a:p>
          <a:p>
            <a:pPr marL="804863" lvl="1" indent="-347663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FontTx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poskytují základní informace pro cenovou politiku podnikatelského subjektu,</a:t>
            </a:r>
          </a:p>
          <a:p>
            <a:pPr marL="804863" lvl="1" indent="-347663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FontTx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jsou nástrojem pro oceňování vnitropodnikových výkonů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(podklad vnitropodnikových cen?)</a:t>
            </a:r>
          </a:p>
          <a:p>
            <a:pPr marL="804863" lvl="1" indent="-347663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</a:pP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8995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41211" y="432392"/>
            <a:ext cx="2562241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Druhy kalkulací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987574"/>
            <a:ext cx="7272808" cy="39841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tabLst>
                <a:tab pos="45720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třídění kalkulací </a:t>
            </a: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podle řady kritérií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dává vzniknout následujícím druhům kalkulací:</a:t>
            </a:r>
          </a:p>
          <a:p>
            <a:pPr marL="827088" lvl="1" indent="-347663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časové hledisko,</a:t>
            </a:r>
          </a:p>
          <a:p>
            <a:pPr marL="827088" lvl="1" indent="-347663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kalkulace z hlediska struktury,</a:t>
            </a:r>
          </a:p>
          <a:p>
            <a:pPr marL="827088" lvl="1" indent="-347663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kalkulace z hlediska úplnosti nákladů,</a:t>
            </a:r>
          </a:p>
          <a:p>
            <a:pPr marL="827088" lvl="1" indent="-347663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kalkulace ve vztahu k využívání kapacity,</a:t>
            </a:r>
          </a:p>
          <a:p>
            <a:pPr marL="827088" lvl="1" indent="-347663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kalkulace z pohledu provázanosti informačního systému na 	tvorbu kalkulací,</a:t>
            </a:r>
          </a:p>
          <a:p>
            <a:pPr marL="827088" lvl="1" indent="-347663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kalkulace podle stupňů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řízení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959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11525" y="432392"/>
            <a:ext cx="5221622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Druhy kalkulací – časové hledisko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987574"/>
            <a:ext cx="7272808" cy="392145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tabLst>
                <a:tab pos="457200" algn="l"/>
              </a:tabLst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Podle časové dimenze při sestavování kalkulací lze rozlišit:</a:t>
            </a:r>
          </a:p>
          <a:p>
            <a:pPr marL="804863" lvl="1" indent="-347663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cs-CZ" sz="1600" u="sng" dirty="0">
                <a:latin typeface="Times New Roman" pitchFamily="18" charset="0"/>
                <a:cs typeface="Times New Roman" pitchFamily="18" charset="0"/>
              </a:rPr>
              <a:t>kalkulace předběžné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 	(ex ante)</a:t>
            </a:r>
          </a:p>
          <a:p>
            <a:pPr marL="804863" lvl="1" indent="-347663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cs-CZ" sz="1600" u="sng" dirty="0" smtClean="0">
                <a:latin typeface="Times New Roman" pitchFamily="18" charset="0"/>
                <a:cs typeface="Times New Roman" pitchFamily="18" charset="0"/>
              </a:rPr>
              <a:t>výsledné </a:t>
            </a:r>
            <a:r>
              <a:rPr lang="cs-CZ" sz="1600" u="sng" dirty="0">
                <a:latin typeface="Times New Roman" pitchFamily="18" charset="0"/>
                <a:cs typeface="Times New Roman" pitchFamily="18" charset="0"/>
              </a:rPr>
              <a:t>kalkulace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	 (ex post)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tabLst>
                <a:tab pos="457200" algn="l"/>
              </a:tabLst>
            </a:pPr>
            <a:r>
              <a:rPr lang="cs-CZ" sz="1600" u="sng" dirty="0">
                <a:latin typeface="Times New Roman" pitchFamily="18" charset="0"/>
                <a:cs typeface="Times New Roman" pitchFamily="18" charset="0"/>
              </a:rPr>
              <a:t>Předběžná kalkulace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 je sestavována s využitím norem spotřeby (materiálu, energie, práce) a výkonu (výrobního zařízení nebo subjektu poskytujícího služby).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tabLst>
                <a:tab pos="457200" algn="l"/>
              </a:tabLst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Podle přesnosti stanovení těchto norem se rozlišuje kalkulace:</a:t>
            </a:r>
          </a:p>
          <a:p>
            <a:pPr marL="804863" lvl="1" indent="-347663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kalkulace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plánová,</a:t>
            </a:r>
          </a:p>
          <a:p>
            <a:pPr marL="804863" lvl="1" indent="-347663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propočtová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804863" lvl="1" indent="-347663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 normová, </a:t>
            </a:r>
          </a:p>
          <a:p>
            <a:pPr marL="804863" lvl="1" indent="-347663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operativní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30570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11525" y="432392"/>
            <a:ext cx="5221622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Druhy kalkulací – časové hledisko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218306"/>
            <a:ext cx="7354420" cy="3353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2328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11525" y="432392"/>
            <a:ext cx="5221622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Druhy kalkulací – časové hledisko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987574"/>
            <a:ext cx="7272808" cy="39010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57200" indent="-395288">
              <a:spcBef>
                <a:spcPts val="300"/>
              </a:spcBef>
              <a:spcAft>
                <a:spcPts val="300"/>
              </a:spcAft>
              <a:buClr>
                <a:srgbClr val="FFC000"/>
              </a:buClr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Předběžná kalkulace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395288">
              <a:spcBef>
                <a:spcPts val="300"/>
              </a:spcBef>
              <a:spcAft>
                <a:spcPts val="300"/>
              </a:spcAft>
              <a:buClr>
                <a:srgbClr val="FFC000"/>
              </a:buClr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Je sestavována před vlastním výkonem. Člení se na tyto druhy:</a:t>
            </a:r>
          </a:p>
          <a:p>
            <a:pPr marL="457200" indent="-395288">
              <a:spcBef>
                <a:spcPts val="300"/>
              </a:spcBef>
              <a:spcAft>
                <a:spcPts val="300"/>
              </a:spcAft>
              <a:buClr>
                <a:srgbClr val="FFC000"/>
              </a:buClr>
              <a:buFont typeface="Wingdings" pitchFamily="2" charset="2"/>
              <a:buChar char="q"/>
            </a:pPr>
            <a:r>
              <a:rPr lang="cs-C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propočtová</a:t>
            </a:r>
            <a:r>
              <a:rPr lang="cs-C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– ekvivalentem je rozpočtová kalkulace, která se sestavuje u nového výrobku či služby, ke kterému ještě nejsou všechny podklady, dělá se poprvé, je podkladem pro sestavení finančního plánu</a:t>
            </a: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cs-CZ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395288">
              <a:spcBef>
                <a:spcPts val="300"/>
              </a:spcBef>
              <a:spcAft>
                <a:spcPts val="300"/>
              </a:spcAft>
              <a:buClr>
                <a:srgbClr val="FFC000"/>
              </a:buClr>
              <a:buFont typeface="Wingdings" pitchFamily="2" charset="2"/>
              <a:buChar char="q"/>
            </a:pPr>
            <a:r>
              <a:rPr lang="cs-C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normová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– tedy na základě stanovených norem či standardů, zejména v sériové a hromadné výrobě</a:t>
            </a:r>
          </a:p>
          <a:p>
            <a:pPr marL="857250" lvl="1" indent="-395288">
              <a:spcBef>
                <a:spcPts val="300"/>
              </a:spcBef>
              <a:spcAft>
                <a:spcPts val="300"/>
              </a:spcAft>
              <a:buClr>
                <a:srgbClr val="FFC000"/>
              </a:buClr>
              <a:buFont typeface="Wingdings" pitchFamily="2" charset="2"/>
              <a:buChar char="q"/>
            </a:pPr>
            <a:r>
              <a:rPr lang="cs-C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plánová kalkulace</a:t>
            </a:r>
            <a:r>
              <a:rPr lang="cs-C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– sestavuje se na základě platných norem, zahrnuje i možné změny v době sestavování plánu. Je kalkulací intervalovou.</a:t>
            </a:r>
          </a:p>
          <a:p>
            <a:pPr marL="857250" lvl="1" indent="-395288">
              <a:spcBef>
                <a:spcPts val="300"/>
              </a:spcBef>
              <a:spcAft>
                <a:spcPts val="300"/>
              </a:spcAft>
              <a:buClr>
                <a:srgbClr val="FFC000"/>
              </a:buClr>
              <a:buFont typeface="Wingdings" pitchFamily="2" charset="2"/>
              <a:buChar char="q"/>
            </a:pPr>
            <a:r>
              <a:rPr lang="cs-C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operativní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- zahrnuje postupné zpřesňování norem, je nejpřesnější, můžeme ji také nazvat kalkulací okamžikovou, třeba vztaženou k určitému datu. Je základem pro stanovení zúčtovacích vnitropodnikových cen.</a:t>
            </a:r>
          </a:p>
        </p:txBody>
      </p:sp>
    </p:spTree>
    <p:extLst>
      <p:ext uri="{BB962C8B-B14F-4D97-AF65-F5344CB8AC3E}">
        <p14:creationId xmlns:p14="http://schemas.microsoft.com/office/powerpoint/2010/main" val="3730138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54246" y="432392"/>
            <a:ext cx="313611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Cíl a struktura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8640" y="1162554"/>
            <a:ext cx="8084613" cy="80791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Cílem přednášky je představit význam kalkulace, základní pojmy, charakterizovat jednotlivé druhy kalkulací. 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729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220767" y="432392"/>
            <a:ext cx="5603137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Druhy kalkulací – hledisko struktury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987574"/>
            <a:ext cx="7272808" cy="334347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buClr>
                <a:srgbClr val="FFC000"/>
              </a:buClr>
              <a:tabLst>
                <a:tab pos="53340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Sestavuje se jako </a:t>
            </a:r>
            <a:r>
              <a:rPr lang="cs-CZ" b="1" u="sng" dirty="0">
                <a:latin typeface="Times New Roman" pitchFamily="18" charset="0"/>
                <a:cs typeface="Times New Roman" pitchFamily="18" charset="0"/>
              </a:rPr>
              <a:t>postupná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nebo </a:t>
            </a:r>
            <a:r>
              <a:rPr lang="cs-CZ" b="1" u="sng" dirty="0">
                <a:latin typeface="Times New Roman" pitchFamily="18" charset="0"/>
                <a:cs typeface="Times New Roman" pitchFamily="18" charset="0"/>
              </a:rPr>
              <a:t>průběžná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to má význam ve stupňovité výrobě, ve které s polotovary vlastní výroby předcházejících stupňů (fází) spotřebovávají ve výrobě následujících stupňů (fází).</a:t>
            </a:r>
          </a:p>
          <a:p>
            <a:pPr marL="827088" lvl="1" indent="-347663"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53340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postupná kalkulace obsahuje položku „polotovary vlastní výroby“, ve které jsou obsaženy vlastní náklady na výrobu polotovarů předcházejících stupňů,</a:t>
            </a:r>
          </a:p>
          <a:p>
            <a:pPr marL="827088" lvl="1" indent="-347663"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53340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průběžná kalkulace neobsahuje položku „polotovary vlastní výroby, a vlastní náklady na tyto polotovary se uvádějí v členění podle položek kalkulačního vzorce.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1702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46093" y="432392"/>
            <a:ext cx="6752491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Druhy kalkulací – hledisko úplnosti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987574"/>
            <a:ext cx="7272808" cy="341054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 defTabSz="9017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C000"/>
              </a:buClr>
              <a:tabLst>
                <a:tab pos="990600" algn="l"/>
              </a:tabLst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Rozlišují se:</a:t>
            </a:r>
          </a:p>
          <a:p>
            <a:pPr marL="0" lvl="1" defTabSz="9017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990600" algn="l"/>
              </a:tabLst>
            </a:pPr>
            <a:r>
              <a:rPr lang="cs-CZ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kalkulace </a:t>
            </a:r>
            <a:r>
              <a:rPr lang="cs-CZ" sz="1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úplných nákladů</a:t>
            </a:r>
            <a:r>
              <a:rPr lang="cs-CZ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(absorpční kalkulace),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ve kterých jsou zahrnuty veškeré </a:t>
            </a: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nákladové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položky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 jsou rovněž označovány jako kalkulace absorpční. Výslednicí 	úplných kalkulací je zisk na jednotku produkce.</a:t>
            </a:r>
          </a:p>
          <a:p>
            <a:pPr marL="0" lvl="1" defTabSz="9017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990600" algn="l"/>
              </a:tabLst>
            </a:pPr>
            <a:r>
              <a:rPr lang="cs-CZ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kalkulace </a:t>
            </a:r>
            <a:r>
              <a:rPr lang="cs-CZ" sz="1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neúplných nákladů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kde jsou zahrnuty pouze </a:t>
            </a: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variabilní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náklady a tyto </a:t>
            </a: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kalkulace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generují jako výslednou hodnotu rozdíl mezi výnosy (tržbami) a celkovými </a:t>
            </a: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variabilními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náklady</a:t>
            </a:r>
            <a:r>
              <a:rPr lang="cs-CZ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(T – N</a:t>
            </a:r>
            <a:r>
              <a:rPr lang="cs-CZ" sz="1600" i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1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respektive cenou a variabilními náklady na jednotku </a:t>
            </a: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produkce</a:t>
            </a:r>
            <a:r>
              <a:rPr lang="cs-CZ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(p – v)</a:t>
            </a:r>
            <a:r>
              <a:rPr lang="cs-CZ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lvl="1" defTabSz="9017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C000"/>
              </a:buClr>
              <a:tabLst>
                <a:tab pos="990600" algn="l"/>
              </a:tabLst>
            </a:pPr>
            <a:r>
              <a:rPr lang="cs-CZ" sz="1600" b="1" i="1" dirty="0" smtClean="0">
                <a:latin typeface="Times New Roman" pitchFamily="18" charset="0"/>
                <a:cs typeface="Times New Roman" pitchFamily="18" charset="0"/>
              </a:rPr>
              <a:t>Pojem:</a:t>
            </a:r>
            <a:r>
              <a:rPr lang="cs-CZ" sz="1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příspěvek </a:t>
            </a:r>
            <a:r>
              <a:rPr lang="cs-CZ" sz="16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cs-CZ" sz="16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úhradu </a:t>
            </a:r>
            <a:r>
              <a:rPr lang="cs-CZ" sz="16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fixních nákladů a zisku.</a:t>
            </a:r>
            <a:endParaRPr lang="en-US" sz="1600" b="1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6081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46093" y="432392"/>
            <a:ext cx="6752491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Druhy kalkulací – hledisko úplnosti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987574"/>
            <a:ext cx="7272808" cy="3962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800"/>
              </a:spcBef>
              <a:spcAft>
                <a:spcPts val="1800"/>
              </a:spcAft>
              <a:buClr>
                <a:srgbClr val="FFC000"/>
              </a:buClr>
              <a:tabLst>
                <a:tab pos="355600" algn="l"/>
              </a:tabLst>
            </a:pPr>
            <a:r>
              <a:rPr lang="cs-CZ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Kalkulace neúplných nákladů</a:t>
            </a:r>
            <a:r>
              <a:rPr lang="cs-C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 koncipována na jiném principu než klasická kalkulace úplných nákladů a je výsledkem snahy odstranit slabá místa kalkulace úplných nákladů, která lze charakterizovat následovně:</a:t>
            </a:r>
          </a:p>
          <a:p>
            <a:pPr marL="895350" lvl="1" indent="-438150">
              <a:lnSpc>
                <a:spcPct val="110000"/>
              </a:lnSpc>
              <a:spcBef>
                <a:spcPts val="1800"/>
              </a:spcBef>
              <a:spcAft>
                <a:spcPts val="18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35560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slabinou kalkulací úplných nákladů je způsob přiřazování 	příslušného podílu režie (výrobní, správní, zásobovací i obchodní) na jednotlivé kalkulační jednice. Není zde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vyjádřena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souvislost mezi výrobními činiteli a náklady, které jsou jmi vyvolány. Rozvrhové základny nejsou instrumentem pro objektivní přiřazování nákladů.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(viz srovnání nákladových funkcí různých typů výrobního zařízení a způsob přerozdělování režie dle např. přímých mezd)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1075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92298" y="432392"/>
            <a:ext cx="5260094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Charakteristiky výrobního zařízení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pSp>
        <p:nvGrpSpPr>
          <p:cNvPr id="6" name="Group 4"/>
          <p:cNvGrpSpPr>
            <a:grpSpLocks noChangeAspect="1"/>
          </p:cNvGrpSpPr>
          <p:nvPr/>
        </p:nvGrpSpPr>
        <p:grpSpPr bwMode="auto">
          <a:xfrm>
            <a:off x="899592" y="1131590"/>
            <a:ext cx="6372200" cy="3586659"/>
            <a:chOff x="2198" y="5603"/>
            <a:chExt cx="7200" cy="4320"/>
          </a:xfrm>
        </p:grpSpPr>
        <p:sp>
          <p:nvSpPr>
            <p:cNvPr id="9" name="AutoShape 5"/>
            <p:cNvSpPr>
              <a:spLocks noChangeAspect="1" noChangeArrowheads="1"/>
            </p:cNvSpPr>
            <p:nvPr/>
          </p:nvSpPr>
          <p:spPr bwMode="auto">
            <a:xfrm>
              <a:off x="2198" y="5603"/>
              <a:ext cx="7200" cy="432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cs-CZ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2630" y="6035"/>
              <a:ext cx="0" cy="24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cs-CZ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2630" y="8483"/>
              <a:ext cx="244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cs-CZ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>
              <a:off x="6086" y="6179"/>
              <a:ext cx="0" cy="2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cs-CZ"/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>
              <a:off x="6086" y="8483"/>
              <a:ext cx="259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cs-CZ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2630" y="7907"/>
              <a:ext cx="2448" cy="0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cs-CZ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6086" y="7043"/>
              <a:ext cx="2592" cy="0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cs-CZ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V="1">
              <a:off x="2630" y="6467"/>
              <a:ext cx="1728" cy="1440"/>
            </a:xfrm>
            <a:prstGeom prst="line">
              <a:avLst/>
            </a:prstGeom>
            <a:noFill/>
            <a:ln w="4445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cs-CZ"/>
            </a:p>
          </p:txBody>
        </p:sp>
        <p:sp>
          <p:nvSpPr>
            <p:cNvPr id="17" name="Line 13"/>
            <p:cNvSpPr>
              <a:spLocks noChangeShapeType="1"/>
            </p:cNvSpPr>
            <p:nvPr/>
          </p:nvSpPr>
          <p:spPr bwMode="auto">
            <a:xfrm flipV="1">
              <a:off x="2630" y="7043"/>
              <a:ext cx="1872" cy="144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cs-CZ"/>
            </a:p>
          </p:txBody>
        </p:sp>
        <p:sp>
          <p:nvSpPr>
            <p:cNvPr id="18" name="Line 14"/>
            <p:cNvSpPr>
              <a:spLocks noChangeShapeType="1"/>
            </p:cNvSpPr>
            <p:nvPr/>
          </p:nvSpPr>
          <p:spPr bwMode="auto">
            <a:xfrm flipV="1">
              <a:off x="6086" y="6611"/>
              <a:ext cx="2592" cy="432"/>
            </a:xfrm>
            <a:prstGeom prst="line">
              <a:avLst/>
            </a:prstGeom>
            <a:noFill/>
            <a:ln w="4445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cs-CZ"/>
            </a:p>
          </p:txBody>
        </p:sp>
        <p:sp>
          <p:nvSpPr>
            <p:cNvPr id="19" name="Line 15"/>
            <p:cNvSpPr>
              <a:spLocks noChangeShapeType="1"/>
            </p:cNvSpPr>
            <p:nvPr/>
          </p:nvSpPr>
          <p:spPr bwMode="auto">
            <a:xfrm flipV="1">
              <a:off x="6086" y="8051"/>
              <a:ext cx="2592" cy="43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cs-CZ"/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>
              <a:off x="2918" y="8771"/>
              <a:ext cx="11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cs-CZ"/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>
              <a:off x="6518" y="8771"/>
              <a:ext cx="12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cs-CZ"/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 flipV="1">
              <a:off x="2342" y="7043"/>
              <a:ext cx="0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cs-CZ"/>
            </a:p>
          </p:txBody>
        </p:sp>
        <p:sp>
          <p:nvSpPr>
            <p:cNvPr id="23" name="Line 19"/>
            <p:cNvSpPr>
              <a:spLocks noChangeShapeType="1"/>
            </p:cNvSpPr>
            <p:nvPr/>
          </p:nvSpPr>
          <p:spPr bwMode="auto">
            <a:xfrm flipV="1">
              <a:off x="5798" y="7043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cs-CZ"/>
            </a:p>
          </p:txBody>
        </p:sp>
        <p:sp>
          <p:nvSpPr>
            <p:cNvPr id="24" name="Text Box 20"/>
            <p:cNvSpPr txBox="1">
              <a:spLocks noChangeArrowheads="1"/>
            </p:cNvSpPr>
            <p:nvPr/>
          </p:nvSpPr>
          <p:spPr bwMode="auto">
            <a:xfrm>
              <a:off x="4214" y="8627"/>
              <a:ext cx="576" cy="432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cs-CZ" sz="12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</a:rPr>
                <a:t>Q</a:t>
              </a:r>
              <a:endParaRPr lang="cs-CZ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25" name="Text Box 21"/>
            <p:cNvSpPr txBox="1">
              <a:spLocks noChangeArrowheads="1"/>
            </p:cNvSpPr>
            <p:nvPr/>
          </p:nvSpPr>
          <p:spPr bwMode="auto">
            <a:xfrm>
              <a:off x="8102" y="8627"/>
              <a:ext cx="576" cy="432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cs-CZ" sz="12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</a:rPr>
                <a:t>Q</a:t>
              </a:r>
              <a:endParaRPr lang="cs-CZ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26" name="Text Box 22"/>
            <p:cNvSpPr txBox="1">
              <a:spLocks noChangeArrowheads="1"/>
            </p:cNvSpPr>
            <p:nvPr/>
          </p:nvSpPr>
          <p:spPr bwMode="auto">
            <a:xfrm>
              <a:off x="2198" y="6179"/>
              <a:ext cx="433" cy="72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cs-CZ" sz="12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</a:rPr>
                <a:t>Z,N,N</a:t>
              </a:r>
              <a:r>
                <a:rPr lang="cs-CZ" sz="9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</a:rPr>
                <a:t>K</a:t>
              </a:r>
              <a:endParaRPr lang="cs-CZ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27" name="Text Box 23"/>
            <p:cNvSpPr txBox="1">
              <a:spLocks noChangeArrowheads="1"/>
            </p:cNvSpPr>
            <p:nvPr/>
          </p:nvSpPr>
          <p:spPr bwMode="auto">
            <a:xfrm>
              <a:off x="5511" y="6179"/>
              <a:ext cx="431" cy="72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cs-CZ" sz="1200">
                  <a:latin typeface="Times New Roman" pitchFamily="18" charset="0"/>
                </a:rPr>
                <a:t>Z,N,N</a:t>
              </a:r>
              <a:r>
                <a:rPr lang="cs-CZ" sz="1100">
                  <a:latin typeface="Times New Roman" pitchFamily="18" charset="0"/>
                </a:rPr>
                <a:t>K</a:t>
              </a:r>
              <a:endParaRPr lang="cs-CZ"/>
            </a:p>
          </p:txBody>
        </p:sp>
        <p:sp>
          <p:nvSpPr>
            <p:cNvPr id="28" name="Text Box 24"/>
            <p:cNvSpPr txBox="1">
              <a:spLocks noChangeArrowheads="1"/>
            </p:cNvSpPr>
            <p:nvPr/>
          </p:nvSpPr>
          <p:spPr bwMode="auto">
            <a:xfrm>
              <a:off x="2774" y="9059"/>
              <a:ext cx="2448" cy="576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>
                <a:spcAft>
                  <a:spcPct val="20000"/>
                </a:spcAft>
                <a:defRPr/>
              </a:pPr>
              <a:r>
                <a:rPr lang="cs-CZ" sz="1400" b="1" dirty="0" err="1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</a:rPr>
                <a:t>Konvektomat</a:t>
              </a:r>
              <a:r>
                <a:rPr lang="cs-CZ" sz="1400" b="1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</a:rPr>
                <a:t> I</a:t>
              </a:r>
              <a:endParaRPr lang="cs-CZ" sz="14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29" name="Text Box 25"/>
            <p:cNvSpPr txBox="1">
              <a:spLocks noChangeArrowheads="1"/>
            </p:cNvSpPr>
            <p:nvPr/>
          </p:nvSpPr>
          <p:spPr bwMode="auto">
            <a:xfrm>
              <a:off x="6231" y="9059"/>
              <a:ext cx="2160" cy="432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cs-CZ" sz="1400" b="1" dirty="0" err="1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</a:rPr>
                <a:t>Konvektomat</a:t>
              </a:r>
              <a:r>
                <a:rPr lang="cs-CZ" sz="1400" b="1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</a:rPr>
                <a:t> II</a:t>
              </a:r>
              <a:endParaRPr lang="cs-CZ" sz="14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30" name="Text Box 26"/>
            <p:cNvSpPr txBox="1">
              <a:spLocks noChangeArrowheads="1"/>
            </p:cNvSpPr>
            <p:nvPr/>
          </p:nvSpPr>
          <p:spPr bwMode="auto">
            <a:xfrm>
              <a:off x="3062" y="5603"/>
              <a:ext cx="5760" cy="576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cs-CZ" sz="20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</a:rPr>
                <a:t>Nákladové funkce dvou typu výrobního zařízení</a:t>
              </a:r>
              <a:endParaRPr lang="cs-CZ" sz="20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30410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46093" y="432392"/>
            <a:ext cx="6752491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Druhy kalkulací – hledisko úplnosti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419622"/>
            <a:ext cx="7272808" cy="293157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804863" lvl="1" indent="-347663">
              <a:lnSpc>
                <a:spcPct val="120000"/>
              </a:lnSpc>
              <a:spcBef>
                <a:spcPct val="55000"/>
              </a:spcBef>
              <a:spcAft>
                <a:spcPct val="500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99060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Kalkulace úplných nákladů jsou použitelné pouze pro objem produkce, pro který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byly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sestaveny. </a:t>
            </a:r>
          </a:p>
          <a:p>
            <a:pPr marL="804863" lvl="1" indent="-347663">
              <a:lnSpc>
                <a:spcPct val="120000"/>
              </a:lnSpc>
              <a:spcBef>
                <a:spcPct val="55000"/>
              </a:spcBef>
              <a:spcAft>
                <a:spcPct val="500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99060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Kalkulace úplných nákladů neposkytuje objektivní 	informace ve věci minimální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ceny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výrobku respektive služby	</a:t>
            </a: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  <a:p>
            <a:pPr marL="804863" lvl="1" indent="-347663">
              <a:lnSpc>
                <a:spcPct val="120000"/>
              </a:lnSpc>
              <a:spcBef>
                <a:spcPct val="55000"/>
              </a:spcBef>
              <a:spcAft>
                <a:spcPct val="50000"/>
              </a:spcAft>
              <a:buClr>
                <a:schemeClr val="tx1"/>
              </a:buClr>
              <a:buNone/>
              <a:tabLst>
                <a:tab pos="990600" algn="l"/>
              </a:tabLst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Poznámka: aproximace příspěvku na úhradu hrubým rozpětím.</a:t>
            </a:r>
          </a:p>
        </p:txBody>
      </p:sp>
    </p:spTree>
    <p:extLst>
      <p:ext uri="{BB962C8B-B14F-4D97-AF65-F5344CB8AC3E}">
        <p14:creationId xmlns:p14="http://schemas.microsoft.com/office/powerpoint/2010/main" val="2796449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6378" y="432392"/>
            <a:ext cx="7731925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Druhy kalkulací – hledisko využití výrobní kapacity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419622"/>
            <a:ext cx="7272808" cy="280846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804863" lvl="1" indent="-347663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990600" algn="l"/>
              </a:tabLst>
            </a:pPr>
            <a:r>
              <a:rPr lang="cs-CZ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Kalkulace statická</a:t>
            </a:r>
            <a:r>
              <a:rPr lang="cs-C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- nepružná, nereaguje na využití kapacity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cs-CZ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985838" lvl="1" indent="-52863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990600" algn="l"/>
              </a:tabLst>
            </a:pPr>
            <a:r>
              <a:rPr lang="cs-CZ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Kalkulace </a:t>
            </a:r>
            <a:r>
              <a:rPr lang="cs-CZ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dynamická</a:t>
            </a:r>
            <a:r>
              <a:rPr lang="cs-CZ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– elastická, reaguje na vliv změny 	výrobní kapacity, (vykazuje náklady na jednotku výkonu v závislosti na výši produkce, tzn. že výkonu jsou přiřazovány náklady v různé  výši dle využití výrobní kapacity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čím vyšší je objem výkonů, tím nižší jsou náklady na jednotku produkce).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5078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643440" y="432392"/>
            <a:ext cx="2757806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Metody kalkulace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419622"/>
            <a:ext cx="7272808" cy="326038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800"/>
              </a:spcBef>
              <a:spcAft>
                <a:spcPts val="1800"/>
              </a:spcAft>
              <a:buClr>
                <a:srgbClr val="FFC000"/>
              </a:buClr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 pohledu členění nákladů jde o:</a:t>
            </a:r>
          </a:p>
          <a:p>
            <a:pPr marL="804863" lvl="1" indent="-347663">
              <a:lnSpc>
                <a:spcPct val="110000"/>
              </a:lnSpc>
              <a:spcBef>
                <a:spcPts val="1800"/>
              </a:spcBef>
              <a:spcAft>
                <a:spcPts val="18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628650" algn="l"/>
              </a:tabLst>
              <a:defRPr/>
            </a:pPr>
            <a:r>
              <a:rPr lang="cs-CZ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jednicové 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náklady,</a:t>
            </a:r>
          </a:p>
          <a:p>
            <a:pPr marL="804863" lvl="1" indent="-347663">
              <a:lnSpc>
                <a:spcPct val="110000"/>
              </a:lnSpc>
              <a:spcBef>
                <a:spcPts val="1800"/>
              </a:spcBef>
              <a:spcAft>
                <a:spcPts val="18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628650" algn="l"/>
              </a:tabLst>
              <a:defRPr/>
            </a:pPr>
            <a:r>
              <a:rPr lang="cs-CZ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režijní 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náklady.</a:t>
            </a:r>
          </a:p>
          <a:p>
            <a:pPr>
              <a:lnSpc>
                <a:spcPct val="110000"/>
              </a:lnSpc>
              <a:spcBef>
                <a:spcPts val="1800"/>
              </a:spcBef>
              <a:spcAft>
                <a:spcPts val="1800"/>
              </a:spcAft>
              <a:buClr>
                <a:schemeClr val="tx1"/>
              </a:buClr>
              <a:tabLst>
                <a:tab pos="628650" algn="l"/>
              </a:tabLst>
              <a:defRPr/>
            </a:pPr>
            <a:r>
              <a:rPr lang="cs-CZ" b="1" u="sng" dirty="0">
                <a:latin typeface="Times New Roman" pitchFamily="18" charset="0"/>
                <a:cs typeface="Times New Roman" pitchFamily="18" charset="0"/>
              </a:rPr>
              <a:t>Metody kalkulace se specifikují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podle způsobu přiřazování režijních nákladů ne kalkulační jednici. </a:t>
            </a:r>
            <a:r>
              <a:rPr lang="cs-CZ" u="sng" dirty="0">
                <a:latin typeface="Times New Roman" pitchFamily="18" charset="0"/>
                <a:cs typeface="Times New Roman" pitchFamily="18" charset="0"/>
              </a:rPr>
              <a:t>Míra objektivity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kalkulací je dána </a:t>
            </a:r>
            <a:r>
              <a:rPr lang="cs-CZ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mírou objektivity při přiřazování režijních nákladů na kalkulační jednici.</a:t>
            </a:r>
          </a:p>
        </p:txBody>
      </p:sp>
    </p:spTree>
    <p:extLst>
      <p:ext uri="{BB962C8B-B14F-4D97-AF65-F5344CB8AC3E}">
        <p14:creationId xmlns:p14="http://schemas.microsoft.com/office/powerpoint/2010/main" val="13907615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643440" y="432392"/>
            <a:ext cx="2757806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Metody kalkulace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419622"/>
            <a:ext cx="7272808" cy="348928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None/>
              <a:tabLst>
                <a:tab pos="895350" algn="l"/>
              </a:tabLst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Metody kalkulace lze rozdělit následovně:</a:t>
            </a:r>
          </a:p>
          <a:p>
            <a:pPr marL="447675" indent="-447675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895350" algn="l"/>
              </a:tabLst>
            </a:pPr>
            <a:r>
              <a:rPr lang="cs-CZ" sz="1200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kalkulace dělením</a:t>
            </a:r>
          </a:p>
          <a:p>
            <a:pPr marL="1341438" lvl="1" indent="-4381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Tx/>
              <a:buChar char="•"/>
              <a:tabLst>
                <a:tab pos="895350" algn="l"/>
              </a:tabLst>
            </a:pPr>
            <a:r>
              <a:rPr lang="cs-CZ" sz="1200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prostá kalkulace dělením,</a:t>
            </a:r>
          </a:p>
          <a:p>
            <a:pPr marL="1341438" lvl="1" indent="-4381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Tx/>
              <a:buChar char="•"/>
              <a:tabLst>
                <a:tab pos="895350" algn="l"/>
              </a:tabLst>
            </a:pPr>
            <a:r>
              <a:rPr lang="cs-CZ" sz="1200" u="sng" dirty="0">
                <a:latin typeface="Times New Roman" pitchFamily="18" charset="0"/>
                <a:cs typeface="Times New Roman" pitchFamily="18" charset="0"/>
              </a:rPr>
              <a:t>stupňovitá kalkulace dělením,</a:t>
            </a:r>
          </a:p>
          <a:p>
            <a:pPr marL="1341438" lvl="1" indent="-4381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Tx/>
              <a:buChar char="•"/>
              <a:tabLst>
                <a:tab pos="895350" algn="l"/>
              </a:tabLst>
            </a:pPr>
            <a:r>
              <a:rPr lang="cs-CZ" sz="1200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kalkulace dělením s poměrovými čísly.</a:t>
            </a:r>
          </a:p>
          <a:p>
            <a:pPr marL="447675" indent="-447675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895350" algn="l"/>
              </a:tabLst>
            </a:pPr>
            <a:r>
              <a:rPr lang="cs-CZ" sz="1200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přirážkové kalkulace</a:t>
            </a:r>
          </a:p>
          <a:p>
            <a:pPr marL="447675" indent="-447675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895350" algn="l"/>
              </a:tabLst>
            </a:pPr>
            <a:r>
              <a:rPr lang="cs-CZ" sz="1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kalkulace ve sdružené výrobě,</a:t>
            </a:r>
          </a:p>
          <a:p>
            <a:pPr marL="1341438" lvl="1" indent="-4381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Tx/>
              <a:buChar char="•"/>
              <a:tabLst>
                <a:tab pos="895350" algn="l"/>
              </a:tabLst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zůstatková odečítací metoda,</a:t>
            </a:r>
          </a:p>
          <a:p>
            <a:pPr marL="1341438" lvl="1" indent="-4381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Tx/>
              <a:buChar char="•"/>
              <a:tabLst>
                <a:tab pos="895350" algn="l"/>
              </a:tabLst>
            </a:pPr>
            <a:r>
              <a:rPr lang="cs-CZ" sz="1200" dirty="0" err="1">
                <a:latin typeface="Times New Roman" pitchFamily="18" charset="0"/>
                <a:cs typeface="Times New Roman" pitchFamily="18" charset="0"/>
              </a:rPr>
              <a:t>rozčitací</a:t>
            </a: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  metoda,</a:t>
            </a:r>
          </a:p>
          <a:p>
            <a:pPr marL="1341438" lvl="1" indent="-4381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Tx/>
              <a:buChar char="•"/>
              <a:tabLst>
                <a:tab pos="895350" algn="l"/>
              </a:tabLst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metoda kvantitativní výtěže,</a:t>
            </a:r>
          </a:p>
        </p:txBody>
      </p:sp>
    </p:spTree>
    <p:extLst>
      <p:ext uri="{BB962C8B-B14F-4D97-AF65-F5344CB8AC3E}">
        <p14:creationId xmlns:p14="http://schemas.microsoft.com/office/powerpoint/2010/main" val="3684058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643440" y="432392"/>
            <a:ext cx="2757806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Metody kalkulace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419622"/>
            <a:ext cx="7272808" cy="96180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defRPr/>
            </a:pPr>
            <a:r>
              <a:rPr lang="cs-CZ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kalkulace rozdílové</a:t>
            </a:r>
            <a:r>
              <a:rPr lang="cs-CZ" sz="1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1200" i="1" dirty="0">
                <a:latin typeface="Times New Roman" pitchFamily="18" charset="0"/>
                <a:cs typeface="Times New Roman" pitchFamily="18" charset="0"/>
              </a:rPr>
              <a:t>metoda standardních nákladů, metoda normová),</a:t>
            </a:r>
            <a:endParaRPr lang="cs-CZ" sz="1400" i="1" dirty="0">
              <a:latin typeface="Times New Roman" pitchFamily="18" charset="0"/>
              <a:cs typeface="Times New Roman" pitchFamily="18" charset="0"/>
            </a:endParaRPr>
          </a:p>
          <a:p>
            <a:pPr marL="447675" indent="-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defRPr/>
            </a:pPr>
            <a:r>
              <a:rPr lang="cs-CZ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kalkulace neúplných nákladů </a:t>
            </a:r>
            <a:r>
              <a:rPr lang="cs-CZ" sz="1200" i="1" dirty="0">
                <a:latin typeface="Times New Roman" pitchFamily="18" charset="0"/>
                <a:cs typeface="Times New Roman" pitchFamily="18" charset="0"/>
              </a:rPr>
              <a:t>(kalkulace variabilních nákladů; příspěvek na úhradu fixních nákladů a zisku)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3899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17670" y="432392"/>
            <a:ext cx="7209346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</a:rPr>
              <a:t>Kalkulační metody dle typologie výroby a služeb</a:t>
            </a:r>
            <a:endParaRPr lang="en-GB" sz="21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419622"/>
            <a:ext cx="7272808" cy="329301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804863" lvl="1" indent="-347663">
              <a:lnSpc>
                <a:spcPct val="120000"/>
              </a:lnSpc>
              <a:spcBef>
                <a:spcPct val="500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895350" algn="l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kalkulace prostá</a:t>
            </a:r>
          </a:p>
          <a:p>
            <a:pPr marL="804863" lvl="1" indent="-347663">
              <a:lnSpc>
                <a:spcPct val="120000"/>
              </a:lnSpc>
              <a:spcBef>
                <a:spcPct val="500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895350" algn="l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kalkulace zakázková,</a:t>
            </a:r>
          </a:p>
          <a:p>
            <a:pPr marL="804863" lvl="1" indent="-347663">
              <a:lnSpc>
                <a:spcPct val="120000"/>
              </a:lnSpc>
              <a:spcBef>
                <a:spcPct val="500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895350" algn="l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kalkulace vícestupňová,(fázová postupná)</a:t>
            </a:r>
          </a:p>
          <a:p>
            <a:pPr marL="804863" lvl="1" indent="-347663">
              <a:lnSpc>
                <a:spcPct val="120000"/>
              </a:lnSpc>
              <a:spcBef>
                <a:spcPct val="500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895350" algn="l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kalkulace standardní, normová,</a:t>
            </a:r>
          </a:p>
          <a:p>
            <a:pPr marL="804863" lvl="1" indent="-347663">
              <a:lnSpc>
                <a:spcPct val="120000"/>
              </a:lnSpc>
              <a:spcBef>
                <a:spcPct val="500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895350" algn="l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kalkulace sdružených výkonů,</a:t>
            </a:r>
          </a:p>
        </p:txBody>
      </p:sp>
    </p:spTree>
    <p:extLst>
      <p:ext uri="{BB962C8B-B14F-4D97-AF65-F5344CB8AC3E}">
        <p14:creationId xmlns:p14="http://schemas.microsoft.com/office/powerpoint/2010/main" val="126559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46851" y="432392"/>
            <a:ext cx="335091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Význam pojmu kalkulace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26089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Slovo</a:t>
            </a:r>
            <a:r>
              <a:rPr lang="cs-C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„kalkulace“</a:t>
            </a:r>
            <a:r>
              <a:rPr lang="cs-C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je odvozeno z latinského „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calculare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“, což znamená vypočítat, přepočítat.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endParaRPr lang="cs-CZ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Kalkulace nákladů je písemný přehled </a:t>
            </a:r>
            <a:r>
              <a:rPr lang="cs-C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jednotlivých složek (druhů) nákladů</a:t>
            </a:r>
            <a:r>
              <a:rPr lang="cs-C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a jejich úhrn na </a:t>
            </a:r>
            <a:r>
              <a:rPr lang="cs-CZ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výrobek, službu, činnost, operaci </a:t>
            </a:r>
            <a:r>
              <a:rPr lang="cs-CZ" sz="2000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(obecně kalkulační jednici).</a:t>
            </a: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1254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87458" y="432392"/>
            <a:ext cx="3869777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</a:rPr>
              <a:t>Typový kalkulační vzorec</a:t>
            </a:r>
            <a:endParaRPr lang="en-GB" sz="21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1218306"/>
            <a:ext cx="4785384" cy="36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1764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52064" y="432392"/>
            <a:ext cx="2940549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</a:rPr>
              <a:t>Kalkulace nákladů</a:t>
            </a:r>
            <a:endParaRPr lang="en-GB" sz="21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419622"/>
            <a:ext cx="7272808" cy="336867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C000"/>
              </a:buClr>
              <a:buNone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Členění nákladů pro sestavení kalkulace:</a:t>
            </a:r>
          </a:p>
          <a:p>
            <a:pPr marL="447675" indent="-447675"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C000"/>
              </a:buClr>
              <a:defRPr/>
            </a:pPr>
            <a:r>
              <a:rPr lang="cs-CZ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Přímé</a:t>
            </a:r>
            <a:r>
              <a:rPr lang="cs-C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(jednicové) se přiřazují jednotlivým druhům výrobků přímo. Patří sem přímý materiál, přímé mzdy a ostatní přímé náklady </a:t>
            </a:r>
            <a:r>
              <a:rPr lang="pl-PL" sz="2000" dirty="0">
                <a:latin typeface="Times New Roman" pitchFamily="18" charset="0"/>
                <a:cs typeface="Times New Roman" pitchFamily="18" charset="0"/>
              </a:rPr>
              <a:t>jako technologické palivo, energie, odpisy, opravy a udržování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apod.</a:t>
            </a:r>
          </a:p>
          <a:p>
            <a:pPr marL="447675" indent="-447675"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C000"/>
              </a:buClr>
              <a:defRPr/>
            </a:pPr>
            <a:r>
              <a:rPr lang="cs-CZ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Nepřímé</a:t>
            </a:r>
            <a:r>
              <a:rPr lang="cs-C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(režijní) jsou společně vynakládané náklady na celé kalkulované množství výrobků, nebo na zajištění chodu celého podniku, které není možné stanovit na kalkulační jednici. </a:t>
            </a:r>
          </a:p>
        </p:txBody>
      </p:sp>
    </p:spTree>
    <p:extLst>
      <p:ext uri="{BB962C8B-B14F-4D97-AF65-F5344CB8AC3E}">
        <p14:creationId xmlns:p14="http://schemas.microsoft.com/office/powerpoint/2010/main" val="1200564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-67230" y="432392"/>
            <a:ext cx="8179162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</a:rPr>
              <a:t>Jak určíme hranici mezi přímými a režijními náklady?</a:t>
            </a:r>
            <a:endParaRPr lang="en-GB" sz="21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419622"/>
            <a:ext cx="7272808" cy="20697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Hranice je relativní, obecně platí, že kvalita a  využitelnost kalkulací roste </a:t>
            </a:r>
            <a:r>
              <a:rPr lang="cs-C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přičítáním co  největšího podílu nákladů přímo na kalkulační jednici.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 tím ovšem rostou náklady na zjišťování přímých nákladů, hranicí pro vymezení obou forem nákladů je proto </a:t>
            </a:r>
            <a:r>
              <a:rPr lang="cs-CZ" sz="2000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hospodárnost.</a:t>
            </a:r>
          </a:p>
        </p:txBody>
      </p:sp>
    </p:spTree>
    <p:extLst>
      <p:ext uri="{BB962C8B-B14F-4D97-AF65-F5344CB8AC3E}">
        <p14:creationId xmlns:p14="http://schemas.microsoft.com/office/powerpoint/2010/main" val="31549173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555556" y="432392"/>
            <a:ext cx="933590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</a:rPr>
              <a:t>Režie</a:t>
            </a:r>
            <a:endParaRPr lang="en-GB" sz="21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419622"/>
            <a:ext cx="7272808" cy="345979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 algn="just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</a:pPr>
            <a:r>
              <a:rPr lang="cs-CZ" sz="1600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Výrobní režie</a:t>
            </a:r>
            <a:r>
              <a:rPr lang="cs-CZ" sz="1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- zahrnuje nákladové položky souvisící s řízením a obsluhou výroby, na kalkulační jednici, které nelze stanovit přímo např. režijní mzdy, opotřebení nástrojů, odpisy hmotného majetku, </a:t>
            </a:r>
            <a:r>
              <a:rPr lang="pl-PL" sz="1600" dirty="0">
                <a:latin typeface="Times New Roman" pitchFamily="18" charset="0"/>
                <a:cs typeface="Times New Roman" pitchFamily="18" charset="0"/>
              </a:rPr>
              <a:t>spotřeba energie, náklady na opravy, na technický rozvoj,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režijní materiál.</a:t>
            </a:r>
          </a:p>
          <a:p>
            <a:pPr marL="447675" indent="-447675" algn="just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</a:pPr>
            <a:r>
              <a:rPr lang="cs-CZ" sz="1600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Správní režie</a:t>
            </a:r>
            <a:r>
              <a:rPr lang="cs-CZ" sz="1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– položky souvisící s řízením podniku např. odpisy správních budov, platy řídících pracovníků, poštovné, telefonní poplatky, pojištění, administrativních pracovníků, náklady na personalistiku, účetnictví, audit, daň z příjmu, finanční náklady – úroky, náklady na vzdělávání zaměstnanců apod.</a:t>
            </a:r>
          </a:p>
          <a:p>
            <a:pPr marL="447675" indent="-447675" algn="just">
              <a:lnSpc>
                <a:spcPct val="120000"/>
              </a:lnSpc>
              <a:spcBef>
                <a:spcPts val="600"/>
              </a:spcBef>
              <a:buClr>
                <a:srgbClr val="FFC000"/>
              </a:buClr>
            </a:pPr>
            <a:r>
              <a:rPr lang="cs-CZ" sz="1600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Odbytová režie</a:t>
            </a:r>
            <a:r>
              <a:rPr lang="cs-CZ" sz="1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- náklady spojené s odbytem, dopravou, skladování, propagační akce, prodej, expedice, marketing apod.</a:t>
            </a:r>
          </a:p>
        </p:txBody>
      </p:sp>
    </p:spTree>
    <p:extLst>
      <p:ext uri="{BB962C8B-B14F-4D97-AF65-F5344CB8AC3E}">
        <p14:creationId xmlns:p14="http://schemas.microsoft.com/office/powerpoint/2010/main" val="3567977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79995" y="432392"/>
            <a:ext cx="3884718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</a:rPr>
              <a:t>Prostá kalkulace dělením</a:t>
            </a:r>
            <a:endParaRPr lang="en-GB" sz="21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190128"/>
            <a:ext cx="7272808" cy="362599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r>
              <a:rPr lang="cs-CZ" sz="1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Náklady na kalkulační jednici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se stanoví dělením celkových nákladů příslušné nákladové položky (např. ve struktuře dle všeobecného kalkulačního vzorce) počtem jednic.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Kde: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tabLst>
                <a:tab pos="896938" algn="l"/>
                <a:tab pos="1703388" algn="l"/>
              </a:tabLst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       	n	náklady na kalkulační jednici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tabLst>
                <a:tab pos="896938" algn="l"/>
                <a:tab pos="1703388" algn="l"/>
              </a:tabLst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	N	úhrnné náklady za sledované období (položka)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tabLst>
                <a:tab pos="896938" algn="l"/>
                <a:tab pos="1703388" algn="l"/>
              </a:tabLst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	Q	počet kalkulačních jednic vyrobených v období 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712" y="2187784"/>
            <a:ext cx="861060" cy="815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135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30883" y="432392"/>
            <a:ext cx="6782947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</a:rPr>
              <a:t>Prostá kalkulace dělením – modelová situace</a:t>
            </a:r>
            <a:endParaRPr lang="en-GB" sz="21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30883" y="933819"/>
            <a:ext cx="7272808" cy="40549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Společnost „Pramen s. r. o.“, která je dodavatelem pramenité horské vody pro další zpracování v potravinářském průmyslu, dodala svým odběratelům za sledované období 460 000 l vody a vykázala tyto náklady: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  <a:buClr>
                <a:srgbClr val="FFC000"/>
              </a:buClr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Řešení: nákladové zatížení na kalkulační jednici </a:t>
            </a:r>
            <a:r>
              <a:rPr lang="cs-CZ" sz="1400" i="1" dirty="0">
                <a:latin typeface="Times New Roman" pitchFamily="18" charset="0"/>
                <a:cs typeface="Times New Roman" pitchFamily="18" charset="0"/>
              </a:rPr>
              <a:t>(1 l vody</a:t>
            </a:r>
            <a:r>
              <a:rPr lang="cs-CZ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  <a:buClr>
                <a:srgbClr val="FFC000"/>
              </a:buClr>
            </a:pPr>
            <a:endParaRPr lang="cs-CZ" sz="1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  <a:buClr>
                <a:srgbClr val="FFC000"/>
              </a:buClr>
            </a:pPr>
            <a:endParaRPr lang="cs-CZ" sz="14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  <a:buClr>
                <a:srgbClr val="FFC000"/>
              </a:buClr>
            </a:pPr>
            <a:endParaRPr lang="cs-CZ" sz="14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  <a:buClr>
                <a:srgbClr val="FFC000"/>
              </a:buClr>
            </a:pPr>
            <a:endParaRPr lang="cs-CZ" sz="1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0283" y="1923677"/>
            <a:ext cx="5341208" cy="1321765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7526" y="3651870"/>
            <a:ext cx="5326722" cy="122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4406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74146" y="432392"/>
            <a:ext cx="3296416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</a:rPr>
              <a:t>Kalkulace přirážková</a:t>
            </a:r>
            <a:endParaRPr lang="en-GB" sz="21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419622"/>
            <a:ext cx="7272808" cy="269362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>
                <a:srgbClr val="FFC000"/>
              </a:buClr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Používáme v případě když vyrábíme více druhů výrobků a to většinou v sériové a hromadné výrobě. </a:t>
            </a:r>
          </a:p>
          <a:p>
            <a:pPr marL="447675" indent="-447675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>
                <a:srgbClr val="FFC000"/>
              </a:buClr>
              <a:buFont typeface="Wingdings" pitchFamily="2" charset="2"/>
              <a:buChar char="q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Přímé náklady se přiřazují na jednici produkce prostřednictvím norem spotřeby materiálu, norem spotřeby energie, norem spotřeby práce, atd.</a:t>
            </a:r>
          </a:p>
          <a:p>
            <a:pPr marL="447675" indent="-447675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>
                <a:srgbClr val="FFC000"/>
              </a:buClr>
              <a:buFont typeface="Wingdings" pitchFamily="2" charset="2"/>
              <a:buChar char="q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Režijní náklady se přerozdělují pomocí</a:t>
            </a:r>
            <a:r>
              <a:rPr lang="cs-CZ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zvolené rozvrhové  základny</a:t>
            </a:r>
            <a:r>
              <a:rPr lang="cs-CZ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cs-CZ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zúčtovací přirážky (sazby) </a:t>
            </a:r>
            <a:r>
              <a:rPr lang="cs-CZ" sz="1400" i="1" dirty="0">
                <a:latin typeface="Times New Roman" pitchFamily="18" charset="0"/>
                <a:cs typeface="Times New Roman" pitchFamily="18" charset="0"/>
              </a:rPr>
              <a:t>(jako přirážka k přímým nákladům respektive jiné vhodné rozvrhové základně).</a:t>
            </a:r>
            <a:endParaRPr lang="cs-CZ" sz="16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8305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74146" y="432392"/>
            <a:ext cx="3296416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</a:rPr>
              <a:t>Kalkulace přirážková</a:t>
            </a:r>
            <a:endParaRPr lang="en-GB" sz="21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131590"/>
            <a:ext cx="7272808" cy="368562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Využití metody kalkulace označované jako </a:t>
            </a:r>
            <a:r>
              <a:rPr lang="cs-CZ" sz="1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kalkulace přirážková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spadá do oblast rozvrhování režijních nákladů při výrobách, které zahrnují řadu různorodých výrobků s různými technologickými postupy. Náklady se dělí do dvou skupin: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714375" indent="-352425">
              <a:spcBef>
                <a:spcPts val="900"/>
              </a:spcBef>
              <a:spcAft>
                <a:spcPts val="900"/>
              </a:spcAft>
              <a:defRPr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přímé náklady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714375" indent="-352425">
              <a:spcBef>
                <a:spcPts val="900"/>
              </a:spcBef>
              <a:spcAft>
                <a:spcPts val="1800"/>
              </a:spcAft>
              <a:defRPr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režijní náklady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900"/>
              </a:spcBef>
              <a:spcAft>
                <a:spcPts val="1800"/>
              </a:spcAft>
              <a:defRPr/>
            </a:pPr>
            <a:r>
              <a:rPr lang="cs-CZ" sz="16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Přímé náklady</a:t>
            </a:r>
            <a:r>
              <a:rPr lang="cs-CZ" sz="1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se stanoví na jednici produkce prostřednictvím norem spotřeby materiálu, norem spotřeby energie, norem spotřeby práce atd.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  <a:defRPr/>
            </a:pPr>
            <a:r>
              <a:rPr lang="cs-CZ" sz="16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Režijní náklady</a:t>
            </a:r>
            <a:r>
              <a:rPr lang="cs-CZ" sz="1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se přerozdělují na jednotlivé výrobky ve formě přirážky prostřednictvím rozvrhové základny, kterou obvykle tvoří vhodná položka přímých nákladů. </a:t>
            </a:r>
            <a:r>
              <a:rPr lang="cs-CZ" sz="1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Přirážka je stanovena buď v </a:t>
            </a:r>
            <a:r>
              <a:rPr lang="cs-CZ" sz="1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procentuální podobě</a:t>
            </a:r>
            <a:r>
              <a:rPr lang="cs-CZ" sz="1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nebo jako </a:t>
            </a:r>
            <a:r>
              <a:rPr lang="cs-CZ" sz="1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sazba.</a:t>
            </a:r>
            <a:endParaRPr lang="en-US" sz="1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0470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74974" y="432392"/>
            <a:ext cx="6694782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</a:rPr>
              <a:t>Výrobní režie – převod na kalkulační jednici</a:t>
            </a:r>
            <a:endParaRPr lang="en-GB" sz="21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131590"/>
            <a:ext cx="7272808" cy="360252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tabLst>
                <a:tab pos="989013" algn="l"/>
              </a:tabLst>
              <a:defRPr/>
            </a:pPr>
            <a:r>
              <a:rPr lang="cs-CZ" dirty="0">
                <a:latin typeface="Times New Roman" pitchFamily="18" charset="0"/>
              </a:rPr>
              <a:t>Převedení výrobní režie na nositele nákladů se děje prostřednictvím rozvrhové základny:</a:t>
            </a:r>
          </a:p>
          <a:p>
            <a:pPr>
              <a:lnSpc>
                <a:spcPct val="120000"/>
              </a:lnSpc>
              <a:spcBef>
                <a:spcPct val="50000"/>
              </a:spcBef>
              <a:tabLst>
                <a:tab pos="989013" algn="l"/>
              </a:tabLst>
              <a:defRPr/>
            </a:pPr>
            <a:endParaRPr lang="cs-CZ" sz="1400" dirty="0">
              <a:latin typeface="Times New Roman" pitchFamily="18" charset="0"/>
            </a:endParaRPr>
          </a:p>
          <a:p>
            <a:pPr marL="987425" lvl="1" indent="-454025">
              <a:lnSpc>
                <a:spcPct val="120000"/>
              </a:lnSpc>
              <a:spcBef>
                <a:spcPct val="50000"/>
              </a:spcBef>
              <a:spcAft>
                <a:spcPts val="1200"/>
              </a:spcAft>
              <a:buSzPct val="102000"/>
              <a:buFont typeface="Arial" panose="020B0604020202020204" pitchFamily="34" charset="0"/>
              <a:buChar char="•"/>
              <a:tabLst>
                <a:tab pos="989013" algn="l"/>
              </a:tabLst>
              <a:defRPr/>
            </a:pPr>
            <a:r>
              <a:rPr lang="cs-CZ" sz="1400" dirty="0">
                <a:latin typeface="Times New Roman" pitchFamily="18" charset="0"/>
              </a:rPr>
              <a:t>	jednicové mzdy, (případně další položky jednicových nákladů), zejména u služeb s vysokým podílem ruční práce</a:t>
            </a:r>
          </a:p>
          <a:p>
            <a:pPr marL="987425" lvl="1" indent="-454025">
              <a:lnSpc>
                <a:spcPct val="120000"/>
              </a:lnSpc>
              <a:spcBef>
                <a:spcPct val="50000"/>
              </a:spcBef>
              <a:buSzPct val="102000"/>
              <a:buFont typeface="Arial" panose="020B0604020202020204" pitchFamily="34" charset="0"/>
              <a:buChar char="•"/>
              <a:tabLst>
                <a:tab pos="989013" algn="l"/>
              </a:tabLst>
              <a:defRPr/>
            </a:pPr>
            <a:r>
              <a:rPr lang="cs-CZ" sz="1400" dirty="0">
                <a:latin typeface="Times New Roman" pitchFamily="18" charset="0"/>
              </a:rPr>
              <a:t>	podle spotřeby času (dle technologie) příslušného výkonného pracovníka či výrobního </a:t>
            </a:r>
            <a:r>
              <a:rPr lang="cs-CZ" sz="1400" dirty="0" smtClean="0">
                <a:latin typeface="Times New Roman" pitchFamily="18" charset="0"/>
              </a:rPr>
              <a:t>agregátu</a:t>
            </a:r>
            <a:endParaRPr lang="cs-CZ" sz="1400" dirty="0">
              <a:latin typeface="Times New Roman" pitchFamily="18" charset="0"/>
            </a:endParaRPr>
          </a:p>
          <a:p>
            <a:pPr marL="987425" lvl="1" indent="-454025">
              <a:lnSpc>
                <a:spcPct val="120000"/>
              </a:lnSpc>
              <a:spcBef>
                <a:spcPct val="50000"/>
              </a:spcBef>
              <a:buSzPct val="102000"/>
              <a:tabLst>
                <a:tab pos="989013" algn="l"/>
              </a:tabLst>
              <a:defRPr/>
            </a:pPr>
            <a:endParaRPr lang="cs-CZ" sz="1400" dirty="0" smtClean="0">
              <a:latin typeface="Times New Roman" pitchFamily="18" charset="0"/>
            </a:endParaRPr>
          </a:p>
          <a:p>
            <a:pPr marL="987425" lvl="1" indent="-454025">
              <a:lnSpc>
                <a:spcPct val="120000"/>
              </a:lnSpc>
              <a:spcBef>
                <a:spcPct val="50000"/>
              </a:spcBef>
              <a:buSzPct val="102000"/>
              <a:tabLst>
                <a:tab pos="989013" algn="l"/>
              </a:tabLst>
              <a:defRPr/>
            </a:pPr>
            <a:endParaRPr lang="cs-CZ" sz="1400" dirty="0" smtClean="0">
              <a:latin typeface="Times New Roman" pitchFamily="18" charset="0"/>
            </a:endParaRPr>
          </a:p>
          <a:p>
            <a:pPr marL="987425" lvl="1" indent="-454025">
              <a:lnSpc>
                <a:spcPct val="120000"/>
              </a:lnSpc>
              <a:spcBef>
                <a:spcPct val="50000"/>
              </a:spcBef>
              <a:buSzPct val="102000"/>
              <a:tabLst>
                <a:tab pos="989013" algn="l"/>
              </a:tabLst>
              <a:defRPr/>
            </a:pPr>
            <a:endParaRPr lang="cs-CZ" sz="1400" dirty="0">
              <a:latin typeface="Times New Roman" pitchFamily="18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784" y="3867894"/>
            <a:ext cx="2232248" cy="57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7617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74161" y="432392"/>
            <a:ext cx="3296416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</a:rPr>
              <a:t>Kalkulace přirážková</a:t>
            </a:r>
            <a:endParaRPr lang="en-GB" sz="21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131590"/>
            <a:ext cx="7272808" cy="372409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buClr>
                <a:srgbClr val="FFC000"/>
              </a:buClr>
            </a:pPr>
            <a:r>
              <a:rPr lang="cs-CZ" sz="1100" dirty="0">
                <a:latin typeface="Times New Roman" pitchFamily="18" charset="0"/>
                <a:cs typeface="Times New Roman" pitchFamily="18" charset="0"/>
              </a:rPr>
              <a:t>Příklady výpočtů sazeb „výrobní režie“ v závislosti na zvolené rozvrhové základně.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Clr>
                <a:srgbClr val="FFC000"/>
              </a:buClr>
              <a:tabLst>
                <a:tab pos="3765550" algn="l"/>
              </a:tabLst>
            </a:pPr>
            <a:r>
              <a:rPr lang="cs-CZ" sz="1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rozvrhová </a:t>
            </a:r>
            <a:r>
              <a:rPr lang="cs-CZ" sz="1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základna: „přímý materiál“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Clr>
                <a:srgbClr val="FFC000"/>
              </a:buClr>
              <a:tabLst>
                <a:tab pos="3765550" algn="l"/>
              </a:tabLst>
            </a:pPr>
            <a:endParaRPr lang="cs-CZ" sz="1100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buClr>
                <a:srgbClr val="FFC000"/>
              </a:buClr>
              <a:tabLst>
                <a:tab pos="3765550" algn="l"/>
              </a:tabLst>
            </a:pPr>
            <a:endParaRPr lang="cs-CZ" sz="1100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2400"/>
              </a:spcBef>
              <a:buClr>
                <a:srgbClr val="FFC000"/>
              </a:buClr>
              <a:tabLst>
                <a:tab pos="3765550" algn="l"/>
              </a:tabLst>
            </a:pPr>
            <a:r>
              <a:rPr lang="cs-CZ" sz="1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rozvrhová </a:t>
            </a:r>
            <a:r>
              <a:rPr lang="cs-CZ" sz="1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základna: „přímé mzdy“</a:t>
            </a:r>
          </a:p>
          <a:p>
            <a:pPr algn="just">
              <a:lnSpc>
                <a:spcPct val="120000"/>
              </a:lnSpc>
              <a:spcBef>
                <a:spcPts val="2400"/>
              </a:spcBef>
              <a:buClr>
                <a:srgbClr val="FFC000"/>
              </a:buClr>
              <a:tabLst>
                <a:tab pos="3765550" algn="l"/>
              </a:tabLst>
            </a:pPr>
            <a:endParaRPr lang="cs-CZ" sz="1100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buClr>
                <a:srgbClr val="FFC000"/>
              </a:buClr>
              <a:tabLst>
                <a:tab pos="3765550" algn="l"/>
              </a:tabLst>
            </a:pPr>
            <a:endParaRPr lang="cs-CZ" sz="1100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buClr>
                <a:srgbClr val="FFC000"/>
              </a:buClr>
              <a:tabLst>
                <a:tab pos="3765550" algn="l"/>
              </a:tabLst>
            </a:pPr>
            <a:r>
              <a:rPr lang="cs-CZ" sz="1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rozvrhová </a:t>
            </a:r>
            <a:r>
              <a:rPr lang="cs-CZ" sz="1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základna: „produktivní čas“</a:t>
            </a:r>
          </a:p>
          <a:p>
            <a:pPr marL="987425" lvl="1" indent="-454025">
              <a:lnSpc>
                <a:spcPct val="120000"/>
              </a:lnSpc>
              <a:spcBef>
                <a:spcPct val="50000"/>
              </a:spcBef>
              <a:buSzPct val="102000"/>
              <a:tabLst>
                <a:tab pos="989013" algn="l"/>
              </a:tabLst>
              <a:defRPr/>
            </a:pPr>
            <a:endParaRPr lang="cs-CZ" sz="1100" dirty="0" smtClean="0">
              <a:latin typeface="Times New Roman" pitchFamily="18" charset="0"/>
            </a:endParaRPr>
          </a:p>
          <a:p>
            <a:pPr marL="987425" lvl="1" indent="-454025">
              <a:lnSpc>
                <a:spcPct val="120000"/>
              </a:lnSpc>
              <a:spcBef>
                <a:spcPct val="50000"/>
              </a:spcBef>
              <a:buSzPct val="102000"/>
              <a:tabLst>
                <a:tab pos="989013" algn="l"/>
              </a:tabLst>
              <a:defRPr/>
            </a:pPr>
            <a:endParaRPr lang="cs-CZ" sz="1100" dirty="0" smtClean="0">
              <a:latin typeface="Times New Roman" pitchFamily="18" charset="0"/>
            </a:endParaRPr>
          </a:p>
          <a:p>
            <a:pPr marL="987425" lvl="1" indent="-454025">
              <a:lnSpc>
                <a:spcPct val="120000"/>
              </a:lnSpc>
              <a:spcBef>
                <a:spcPct val="50000"/>
              </a:spcBef>
              <a:buSzPct val="102000"/>
              <a:tabLst>
                <a:tab pos="989013" algn="l"/>
              </a:tabLst>
              <a:defRPr/>
            </a:pPr>
            <a:endParaRPr lang="cs-CZ" sz="1100" dirty="0">
              <a:latin typeface="Times New Roman" pitchFamily="18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3768" y="1779662"/>
            <a:ext cx="2880320" cy="792088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3768" y="2859782"/>
            <a:ext cx="2520280" cy="792088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7712" y="3939902"/>
            <a:ext cx="2736877" cy="722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27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46852" y="432392"/>
            <a:ext cx="335091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Význam pojmu kalkulace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7625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Název kalkulace se v praxi používá pro označení třech pojmů:</a:t>
            </a:r>
          </a:p>
          <a:p>
            <a:pPr marL="804863" lvl="1" indent="-347663">
              <a:lnSpc>
                <a:spcPct val="110000"/>
              </a:lnSpc>
              <a:spcBef>
                <a:spcPct val="500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q"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Kalkulací se označuje </a:t>
            </a:r>
            <a:r>
              <a:rPr lang="cs-CZ" b="1" u="sng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činnost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 v níž se stanovují či zjišťují náklady na stanovenou jednotku výkonu, jinak také </a:t>
            </a:r>
            <a:r>
              <a:rPr lang="cs-CZ" i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kalkulování či proces sestavování kalkulací.</a:t>
            </a: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4863" lvl="1" indent="-347663">
              <a:lnSpc>
                <a:spcPct val="110000"/>
              </a:lnSpc>
              <a:spcBef>
                <a:spcPct val="500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q"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Kalkulací se rozumí dále </a:t>
            </a:r>
            <a:r>
              <a:rPr lang="cs-CZ" b="1" u="sng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výsledek této činnosti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, sestavený či zjištěný na příslušnou jednotku výkonu v podnikem stanovených položkách a také úhrn těchto položek.</a:t>
            </a:r>
          </a:p>
          <a:p>
            <a:pPr marL="804863" lvl="1" indent="-347663">
              <a:lnSpc>
                <a:spcPct val="110000"/>
              </a:lnSpc>
              <a:spcBef>
                <a:spcPct val="500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q"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Kalkulací se také označuje </a:t>
            </a:r>
            <a:r>
              <a:rPr lang="cs-CZ" u="sng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část informačního systému podniku,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která čerpá data z rozpočetnictví a nákladového účetnictví navázaného na podnikový útvar, zabývající se kalkulacemi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2196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74974" y="432392"/>
            <a:ext cx="6694782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</a:rPr>
              <a:t>Výrobní režie – převod na kalkulační jednici</a:t>
            </a:r>
            <a:endParaRPr lang="en-GB" sz="21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131590"/>
            <a:ext cx="7272808" cy="335630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tabLst>
                <a:tab pos="895350" algn="l"/>
              </a:tabLst>
            </a:pPr>
            <a:r>
              <a:rPr lang="cs-CZ" sz="1600" dirty="0">
                <a:latin typeface="Times New Roman" pitchFamily="18" charset="0"/>
              </a:rPr>
              <a:t>Přirážka </a:t>
            </a:r>
            <a:r>
              <a:rPr lang="cs-CZ" sz="1600" b="1" i="1" dirty="0">
                <a:latin typeface="Times New Roman" pitchFamily="18" charset="0"/>
              </a:rPr>
              <a:t>S</a:t>
            </a:r>
            <a:r>
              <a:rPr lang="cs-CZ" sz="1600" b="1" i="1" baseline="-25000" dirty="0">
                <a:latin typeface="Times New Roman" pitchFamily="18" charset="0"/>
              </a:rPr>
              <a:t>VR</a:t>
            </a:r>
            <a:r>
              <a:rPr lang="cs-CZ" sz="1600" b="1" i="1" baseline="30000" dirty="0">
                <a:latin typeface="Times New Roman" pitchFamily="18" charset="0"/>
              </a:rPr>
              <a:t> </a:t>
            </a:r>
            <a:r>
              <a:rPr lang="cs-CZ" sz="1600" i="1" baseline="30000" dirty="0">
                <a:latin typeface="Times New Roman" pitchFamily="18" charset="0"/>
              </a:rPr>
              <a:t> </a:t>
            </a:r>
            <a:r>
              <a:rPr lang="cs-CZ" sz="1600" dirty="0">
                <a:latin typeface="Times New Roman" pitchFamily="18" charset="0"/>
              </a:rPr>
              <a:t>se udává v procentuálním nebo poměrovém vyjádření.</a:t>
            </a:r>
          </a:p>
          <a:p>
            <a:pPr>
              <a:lnSpc>
                <a:spcPct val="120000"/>
              </a:lnSpc>
              <a:spcBef>
                <a:spcPct val="50000"/>
              </a:spcBef>
              <a:tabLst>
                <a:tab pos="895350" algn="l"/>
              </a:tabLst>
            </a:pPr>
            <a:r>
              <a:rPr lang="cs-CZ" sz="1600" dirty="0">
                <a:latin typeface="Times New Roman" pitchFamily="18" charset="0"/>
              </a:rPr>
              <a:t>Ve slovní interpretaci prezentuje přirážka:</a:t>
            </a:r>
          </a:p>
          <a:p>
            <a:pPr marL="900113" lvl="1" indent="-442913">
              <a:lnSpc>
                <a:spcPct val="120000"/>
              </a:lnSpc>
              <a:spcBef>
                <a:spcPct val="50000"/>
              </a:spcBef>
              <a:spcAft>
                <a:spcPts val="1200"/>
              </a:spcAft>
              <a:buSzPct val="105000"/>
              <a:buFont typeface="Arial" panose="020B0604020202020204" pitchFamily="34" charset="0"/>
              <a:buChar char="•"/>
              <a:tabLst>
                <a:tab pos="895350" algn="l"/>
              </a:tabLst>
            </a:pPr>
            <a:r>
              <a:rPr lang="cs-CZ" sz="1600" dirty="0">
                <a:latin typeface="Times New Roman" pitchFamily="18" charset="0"/>
              </a:rPr>
              <a:t>	</a:t>
            </a:r>
            <a:r>
              <a:rPr lang="cs-CZ" sz="1600" i="1" dirty="0">
                <a:latin typeface="Times New Roman" pitchFamily="18" charset="0"/>
              </a:rPr>
              <a:t>jaké množství výrobní režie připadá na 1 Kč jednicových mezd</a:t>
            </a:r>
            <a:r>
              <a:rPr lang="cs-CZ" sz="1600" i="1" dirty="0">
                <a:solidFill>
                  <a:srgbClr val="FFFF00"/>
                </a:solidFill>
                <a:latin typeface="Times New Roman" pitchFamily="18" charset="0"/>
              </a:rPr>
              <a:t>?</a:t>
            </a:r>
          </a:p>
          <a:p>
            <a:pPr marL="900113" lvl="1" indent="-442913">
              <a:lnSpc>
                <a:spcPct val="120000"/>
              </a:lnSpc>
              <a:spcBef>
                <a:spcPct val="50000"/>
              </a:spcBef>
              <a:spcAft>
                <a:spcPts val="1200"/>
              </a:spcAft>
              <a:buSzPct val="105000"/>
              <a:buFont typeface="Arial" panose="020B0604020202020204" pitchFamily="34" charset="0"/>
              <a:buChar char="•"/>
              <a:tabLst>
                <a:tab pos="895350" algn="l"/>
              </a:tabLst>
            </a:pPr>
            <a:r>
              <a:rPr lang="cs-CZ" sz="1600" i="1" dirty="0">
                <a:latin typeface="Times New Roman" pitchFamily="18" charset="0"/>
              </a:rPr>
              <a:t>	násobením plánované  výše jednicových mezd obsažených </a:t>
            </a:r>
            <a:r>
              <a:rPr lang="cs-CZ" sz="1600" i="1" dirty="0" smtClean="0">
                <a:latin typeface="Times New Roman" pitchFamily="18" charset="0"/>
              </a:rPr>
              <a:t>v </a:t>
            </a:r>
            <a:r>
              <a:rPr lang="cs-CZ" sz="1600" i="1" dirty="0">
                <a:latin typeface="Times New Roman" pitchFamily="18" charset="0"/>
              </a:rPr>
              <a:t>kalkulační jednici „plánovanou sazbou výrobní režie </a:t>
            </a:r>
            <a:r>
              <a:rPr lang="cs-CZ" sz="1600" dirty="0">
                <a:latin typeface="Times New Roman" pitchFamily="18" charset="0"/>
              </a:rPr>
              <a:t>“ </a:t>
            </a:r>
            <a:r>
              <a:rPr lang="cs-CZ" sz="1600" i="1" dirty="0">
                <a:latin typeface="Times New Roman" pitchFamily="18" charset="0"/>
              </a:rPr>
              <a:t>přiřadí alikvotní podíl výrobní režie na kalkulační jednici. 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SzPct val="105000"/>
              <a:tabLst>
                <a:tab pos="895350" algn="l"/>
              </a:tabLst>
            </a:pPr>
            <a:endParaRPr lang="cs-CZ" sz="1600" i="1" dirty="0">
              <a:latin typeface="Times New Roman" pitchFamily="18" charset="0"/>
            </a:endParaRPr>
          </a:p>
          <a:p>
            <a:pPr marL="987425" lvl="1" indent="-454025">
              <a:lnSpc>
                <a:spcPct val="120000"/>
              </a:lnSpc>
              <a:spcBef>
                <a:spcPct val="50000"/>
              </a:spcBef>
              <a:buSzPct val="102000"/>
              <a:tabLst>
                <a:tab pos="989013" algn="l"/>
              </a:tabLst>
              <a:defRPr/>
            </a:pPr>
            <a:endParaRPr lang="cs-CZ" sz="16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7100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28850" y="432392"/>
            <a:ext cx="2987036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</a:rPr>
              <a:t>Modelová situace 1</a:t>
            </a:r>
            <a:endParaRPr lang="en-GB" sz="21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131590"/>
            <a:ext cx="7272808" cy="350903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dirty="0"/>
              <a:t>Pro nanášení ochranného nátěru používá firma „</a:t>
            </a:r>
            <a:r>
              <a:rPr lang="cs-CZ" dirty="0" err="1"/>
              <a:t>Colore</a:t>
            </a:r>
            <a:r>
              <a:rPr lang="cs-CZ" dirty="0"/>
              <a:t>“ lakovací zařízení, které pracuje s technologii  </a:t>
            </a:r>
            <a:r>
              <a:rPr lang="cs-CZ" dirty="0" err="1"/>
              <a:t>bezvzduchového</a:t>
            </a:r>
            <a:r>
              <a:rPr lang="cs-CZ" dirty="0"/>
              <a:t> stříkání barev. V hodnoceném období se předpokládá, že nástřik bude proveden na vstupním materiálu (tabule plechů obdélníkového tvaru), jehož charakteristiky jsou uvedeny v níže přiložené tabulce. Doba nástřiku příslušné tabule plechu je úměrná jeho ploše. </a:t>
            </a:r>
          </a:p>
          <a:p>
            <a:r>
              <a:rPr lang="cs-CZ" i="1" dirty="0"/>
              <a:t>S využitím metody přirážkové kalkulace přerozdělte fixní položku nákladů (odpis lakovacího zařízení) na jednice tabulí plechu.</a:t>
            </a:r>
            <a:r>
              <a:rPr lang="cs-CZ" dirty="0"/>
              <a:t> Za sledované období činil odpis lakovacího zařízení </a:t>
            </a:r>
            <a:r>
              <a:rPr lang="cs-CZ" i="1" dirty="0"/>
              <a:t>11 394 Kč</a:t>
            </a:r>
            <a:r>
              <a:rPr lang="cs-CZ" dirty="0"/>
              <a:t>. Jako rozvrhovou základnu zvolte celkovou plochu všech tabulí plechů, které v daném období budou na lakovací lince zpracovány.</a:t>
            </a:r>
          </a:p>
          <a:p>
            <a:pPr marL="987425" lvl="1" indent="-454025">
              <a:lnSpc>
                <a:spcPct val="120000"/>
              </a:lnSpc>
              <a:spcBef>
                <a:spcPct val="50000"/>
              </a:spcBef>
              <a:buSzPct val="102000"/>
              <a:tabLst>
                <a:tab pos="989013" algn="l"/>
              </a:tabLst>
              <a:defRPr/>
            </a:pPr>
            <a:endParaRPr lang="cs-CZ" sz="16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0825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28850" y="432392"/>
            <a:ext cx="2987036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</a:rPr>
              <a:t>Modelová situace 1</a:t>
            </a:r>
            <a:endParaRPr lang="en-GB" sz="21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131590"/>
            <a:ext cx="7272808" cy="30546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dirty="0"/>
              <a:t>Tabulka: </a:t>
            </a:r>
            <a:r>
              <a:rPr lang="cs-CZ" i="1" dirty="0"/>
              <a:t>výrobně-ekonomické parametry </a:t>
            </a:r>
            <a:r>
              <a:rPr lang="cs-CZ" i="1" dirty="0" smtClean="0"/>
              <a:t>výroby</a:t>
            </a:r>
          </a:p>
          <a:p>
            <a:endParaRPr lang="cs-CZ" sz="1600" i="1" dirty="0"/>
          </a:p>
          <a:p>
            <a:endParaRPr lang="cs-CZ" sz="1600" i="1" dirty="0" smtClean="0"/>
          </a:p>
          <a:p>
            <a:endParaRPr lang="cs-CZ" sz="1600" i="1" dirty="0"/>
          </a:p>
          <a:p>
            <a:endParaRPr lang="cs-CZ" sz="1600" i="1" dirty="0" smtClean="0"/>
          </a:p>
          <a:p>
            <a:endParaRPr lang="cs-CZ" sz="1600" i="1" dirty="0"/>
          </a:p>
          <a:p>
            <a:endParaRPr lang="cs-CZ" sz="1600" i="1" dirty="0" smtClean="0"/>
          </a:p>
          <a:p>
            <a:endParaRPr lang="cs-CZ" sz="1600" i="1" dirty="0"/>
          </a:p>
          <a:p>
            <a:endParaRPr lang="cs-CZ" sz="1600" i="1" dirty="0" smtClean="0"/>
          </a:p>
          <a:p>
            <a:endParaRPr lang="cs-CZ" sz="1600" i="1" dirty="0"/>
          </a:p>
          <a:p>
            <a:endParaRPr lang="cs-CZ" sz="1600" i="1" dirty="0" smtClean="0"/>
          </a:p>
          <a:p>
            <a:endParaRPr lang="cs-CZ" sz="1600" dirty="0"/>
          </a:p>
        </p:txBody>
      </p:sp>
      <p:pic>
        <p:nvPicPr>
          <p:cNvPr id="9" name="Obrázek 8"/>
          <p:cNvPicPr/>
          <p:nvPr/>
        </p:nvPicPr>
        <p:blipFill rotWithShape="1">
          <a:blip r:embed="rId3"/>
          <a:srcRect l="29365" t="28454" r="28836" b="51087"/>
          <a:stretch/>
        </p:blipFill>
        <p:spPr bwMode="auto">
          <a:xfrm>
            <a:off x="683568" y="1555653"/>
            <a:ext cx="5544616" cy="1800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285815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849714" y="432392"/>
            <a:ext cx="6345327" cy="377026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 smtClean="0">
                <a:latin typeface="Times New Roman" pitchFamily="18" charset="0"/>
              </a:rPr>
              <a:t>Modelová situace 2: Kalkulace dělením s poměrovými čísly</a:t>
            </a:r>
            <a:endParaRPr lang="en-GB" sz="20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131590"/>
            <a:ext cx="7272808" cy="339323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dirty="0"/>
              <a:t>Firma „Plastik s. r. o.“ vyrábí tří druhy zahradních stolů, které se liší velikostí, a tím i výkonem na výrobním zařízení. Celkové náklady, které jsou předmětem kalkulace s poměrovými čísly, činí 741 000 Kč. Sortimentní členění produkce s předpokládaným objemem výroby a dosahovanými výkony jsou uvedené v následující tabulce</a:t>
            </a:r>
            <a:r>
              <a:rPr lang="cs-CZ" dirty="0" smtClean="0"/>
              <a:t>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graphicFrame>
        <p:nvGraphicFramePr>
          <p:cNvPr id="11" name="Tabulk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18677"/>
              </p:ext>
            </p:extLst>
          </p:nvPr>
        </p:nvGraphicFramePr>
        <p:xfrm>
          <a:off x="755576" y="2787774"/>
          <a:ext cx="3738245" cy="1051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8930">
                  <a:extLst>
                    <a:ext uri="{9D8B030D-6E8A-4147-A177-3AD203B41FA5}">
                      <a16:colId xmlns:a16="http://schemas.microsoft.com/office/drawing/2014/main" val="2989606535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455080369"/>
                    </a:ext>
                  </a:extLst>
                </a:gridCol>
                <a:gridCol w="1278255">
                  <a:extLst>
                    <a:ext uri="{9D8B030D-6E8A-4147-A177-3AD203B41FA5}">
                      <a16:colId xmlns:a16="http://schemas.microsoft.com/office/drawing/2014/main" val="3447687828"/>
                    </a:ext>
                  </a:extLst>
                </a:gridCol>
              </a:tblGrid>
              <a:tr h="179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Sortimentní položka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Výroba [ks]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Výkon [ks/hod.]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9681099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Zahradní stůl „A“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0870" algn="dec"/>
                        </a:tabLst>
                      </a:pPr>
                      <a:r>
                        <a:rPr lang="cs-CZ" sz="1200">
                          <a:effectLst/>
                        </a:rPr>
                        <a:t>3 000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61340" algn="dec"/>
                        </a:tabLst>
                      </a:pPr>
                      <a:r>
                        <a:rPr lang="cs-CZ" sz="1200">
                          <a:effectLst/>
                        </a:rPr>
                        <a:t>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69392491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Zahradní stůl „B“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0870" algn="dec"/>
                        </a:tabLst>
                      </a:pPr>
                      <a:r>
                        <a:rPr lang="cs-CZ" sz="1200">
                          <a:effectLst/>
                        </a:rPr>
                        <a:t>4 000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61340" algn="dec"/>
                        </a:tabLst>
                      </a:pPr>
                      <a:r>
                        <a:rPr lang="cs-CZ" sz="1200">
                          <a:effectLst/>
                        </a:rPr>
                        <a:t>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0302776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Zahradní stůl „C“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0870" algn="dec"/>
                        </a:tabLst>
                      </a:pPr>
                      <a:r>
                        <a:rPr lang="cs-CZ" sz="1200">
                          <a:effectLst/>
                        </a:rPr>
                        <a:t>5 000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61340" algn="dec"/>
                        </a:tabLst>
                      </a:pPr>
                      <a:r>
                        <a:rPr lang="cs-CZ" sz="1200" dirty="0">
                          <a:effectLst/>
                        </a:rPr>
                        <a:t>2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68114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5494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28850" y="432392"/>
            <a:ext cx="2987036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</a:rPr>
              <a:t>Modelová situace 2</a:t>
            </a:r>
            <a:endParaRPr lang="en-GB" sz="21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131590"/>
            <a:ext cx="7272808" cy="36702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dirty="0"/>
              <a:t>Úkol:</a:t>
            </a:r>
          </a:p>
          <a:p>
            <a:pPr lvl="0"/>
            <a:r>
              <a:rPr lang="cs-CZ" dirty="0"/>
              <a:t>vyčíslete náklady na jednotlivé sortimentní položky souhrnně (na 3 000 ks stolů „A“, 4 000 …)</a:t>
            </a:r>
          </a:p>
          <a:p>
            <a:pPr lvl="0"/>
            <a:r>
              <a:rPr lang="cs-CZ" dirty="0"/>
              <a:t>stanovte náklady na jednici výroby pro jednotlivé sortimentní </a:t>
            </a:r>
            <a:r>
              <a:rPr lang="cs-CZ" dirty="0" smtClean="0"/>
              <a:t>položky</a:t>
            </a:r>
          </a:p>
          <a:p>
            <a:pPr lvl="0"/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535009"/>
              </p:ext>
            </p:extLst>
          </p:nvPr>
        </p:nvGraphicFramePr>
        <p:xfrm>
          <a:off x="827584" y="2295850"/>
          <a:ext cx="5715000" cy="2313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8885">
                  <a:extLst>
                    <a:ext uri="{9D8B030D-6E8A-4147-A177-3AD203B41FA5}">
                      <a16:colId xmlns:a16="http://schemas.microsoft.com/office/drawing/2014/main" val="3203727817"/>
                    </a:ext>
                  </a:extLst>
                </a:gridCol>
                <a:gridCol w="810260">
                  <a:extLst>
                    <a:ext uri="{9D8B030D-6E8A-4147-A177-3AD203B41FA5}">
                      <a16:colId xmlns:a16="http://schemas.microsoft.com/office/drawing/2014/main" val="48300302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731026913"/>
                    </a:ext>
                  </a:extLst>
                </a:gridCol>
                <a:gridCol w="450215">
                  <a:extLst>
                    <a:ext uri="{9D8B030D-6E8A-4147-A177-3AD203B41FA5}">
                      <a16:colId xmlns:a16="http://schemas.microsoft.com/office/drawing/2014/main" val="405136448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993880674"/>
                    </a:ext>
                  </a:extLst>
                </a:gridCol>
                <a:gridCol w="989965">
                  <a:extLst>
                    <a:ext uri="{9D8B030D-6E8A-4147-A177-3AD203B41FA5}">
                      <a16:colId xmlns:a16="http://schemas.microsoft.com/office/drawing/2014/main" val="2873707221"/>
                    </a:ext>
                  </a:extLst>
                </a:gridCol>
                <a:gridCol w="1031875">
                  <a:extLst>
                    <a:ext uri="{9D8B030D-6E8A-4147-A177-3AD203B41FA5}">
                      <a16:colId xmlns:a16="http://schemas.microsoft.com/office/drawing/2014/main" val="794360910"/>
                    </a:ext>
                  </a:extLst>
                </a:gridCol>
              </a:tblGrid>
              <a:tr h="179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Sortimentní položka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Výroba [ks]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Výkon [ks/hod]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PČ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Q* [ks]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N/sort. pol. [Kč]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N/jednici [Kč/ks]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76949389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Zahradní stůl „A“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61340" algn="dec"/>
                        </a:tabLst>
                      </a:pPr>
                      <a:r>
                        <a:rPr lang="cs-CZ" sz="1200">
                          <a:effectLst/>
                        </a:rPr>
                        <a:t>3 000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74980" algn="dec"/>
                        </a:tabLst>
                      </a:pPr>
                      <a:r>
                        <a:rPr lang="cs-CZ" sz="1200">
                          <a:effectLst/>
                        </a:rPr>
                        <a:t>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2049836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Zahradní stůl „B“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61340" algn="dec"/>
                        </a:tabLst>
                      </a:pPr>
                      <a:r>
                        <a:rPr lang="cs-CZ" sz="1200">
                          <a:effectLst/>
                        </a:rPr>
                        <a:t>4 000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71170" algn="dec"/>
                        </a:tabLst>
                      </a:pPr>
                      <a:r>
                        <a:rPr lang="cs-CZ" sz="1200">
                          <a:effectLst/>
                        </a:rPr>
                        <a:t>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3310651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Zahradní stůl „C“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61340" algn="dec"/>
                        </a:tabLst>
                      </a:pPr>
                      <a:r>
                        <a:rPr lang="cs-CZ" sz="1200">
                          <a:effectLst/>
                        </a:rPr>
                        <a:t>5 000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71170" algn="dec"/>
                        </a:tabLst>
                      </a:pPr>
                      <a:r>
                        <a:rPr lang="cs-CZ" sz="1200">
                          <a:effectLst/>
                        </a:rPr>
                        <a:t>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6961805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CELKEM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71170" algn="dec"/>
                        </a:tabLs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 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92989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960174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849711" y="432392"/>
            <a:ext cx="6345327" cy="377026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 smtClean="0">
                <a:latin typeface="Times New Roman" pitchFamily="18" charset="0"/>
              </a:rPr>
              <a:t>Modelová situace 3: </a:t>
            </a:r>
            <a:r>
              <a:rPr lang="cs-CZ" sz="2000" b="1" i="1" dirty="0">
                <a:latin typeface="Times New Roman" pitchFamily="18" charset="0"/>
              </a:rPr>
              <a:t>Kalkulace dělením s poměrovými čísly</a:t>
            </a:r>
            <a:endParaRPr lang="en-GB" sz="2000" b="1" kern="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131590"/>
            <a:ext cx="7272808" cy="39472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dirty="0"/>
              <a:t>Podnik vyrábí 3 druhy fénů, které jsou označeny písmeny pro příslušnou výrobní řadu A, B, C. Výroba je realizována v souladu s údaji uvedenými v tabulce. S využitím metodiky kalkulace s poměrovými čísly přiřaďte výrobní režii ve výši 108 000 Kč na jednotlivé typy fénů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275386"/>
              </p:ext>
            </p:extLst>
          </p:nvPr>
        </p:nvGraphicFramePr>
        <p:xfrm>
          <a:off x="755576" y="2427734"/>
          <a:ext cx="6099810" cy="19404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41219">
                  <a:extLst>
                    <a:ext uri="{9D8B030D-6E8A-4147-A177-3AD203B41FA5}">
                      <a16:colId xmlns:a16="http://schemas.microsoft.com/office/drawing/2014/main" val="4248236173"/>
                    </a:ext>
                  </a:extLst>
                </a:gridCol>
                <a:gridCol w="933315">
                  <a:extLst>
                    <a:ext uri="{9D8B030D-6E8A-4147-A177-3AD203B41FA5}">
                      <a16:colId xmlns:a16="http://schemas.microsoft.com/office/drawing/2014/main" val="1117001254"/>
                    </a:ext>
                  </a:extLst>
                </a:gridCol>
                <a:gridCol w="840445">
                  <a:extLst>
                    <a:ext uri="{9D8B030D-6E8A-4147-A177-3AD203B41FA5}">
                      <a16:colId xmlns:a16="http://schemas.microsoft.com/office/drawing/2014/main" val="1998284737"/>
                    </a:ext>
                  </a:extLst>
                </a:gridCol>
                <a:gridCol w="466987">
                  <a:extLst>
                    <a:ext uri="{9D8B030D-6E8A-4147-A177-3AD203B41FA5}">
                      <a16:colId xmlns:a16="http://schemas.microsoft.com/office/drawing/2014/main" val="1575884849"/>
                    </a:ext>
                  </a:extLst>
                </a:gridCol>
                <a:gridCol w="810805">
                  <a:extLst>
                    <a:ext uri="{9D8B030D-6E8A-4147-A177-3AD203B41FA5}">
                      <a16:colId xmlns:a16="http://schemas.microsoft.com/office/drawing/2014/main" val="2314291995"/>
                    </a:ext>
                  </a:extLst>
                </a:gridCol>
                <a:gridCol w="1213902">
                  <a:extLst>
                    <a:ext uri="{9D8B030D-6E8A-4147-A177-3AD203B41FA5}">
                      <a16:colId xmlns:a16="http://schemas.microsoft.com/office/drawing/2014/main" val="2255260139"/>
                    </a:ext>
                  </a:extLst>
                </a:gridCol>
                <a:gridCol w="893137">
                  <a:extLst>
                    <a:ext uri="{9D8B030D-6E8A-4147-A177-3AD203B41FA5}">
                      <a16:colId xmlns:a16="http://schemas.microsoft.com/office/drawing/2014/main" val="858287982"/>
                    </a:ext>
                  </a:extLst>
                </a:gridCol>
              </a:tblGrid>
              <a:tr h="179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Výrobek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Očekávaná výroba [ks]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Norma pracnosti [Nh/ks]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PČ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Počet fiktivních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výrobků [ks]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Náklady: „výrobní režie“ [Kč]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Jednicové náklady: „výrobní režie“ [Kč/ks]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429217354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Fén„A“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402261696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Fén„B“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150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97033627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Fén„C“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930704378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CELKEM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cs-CZ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825754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4866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28904" y="432392"/>
            <a:ext cx="458683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Základní pojmy v oblasti kalkulací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0350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541338" indent="-36353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defRPr/>
            </a:pPr>
            <a:r>
              <a:rPr lang="cs-CZ" sz="1600" dirty="0">
                <a:solidFill>
                  <a:srgbClr val="3078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kalkulace (činnost, výsledek činnosti, část informačního systému)</a:t>
            </a:r>
          </a:p>
          <a:p>
            <a:pPr marL="541338" indent="-36353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defRPr/>
            </a:pPr>
            <a:r>
              <a:rPr lang="cs-CZ" sz="1600" dirty="0">
                <a:solidFill>
                  <a:srgbClr val="3078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výkon </a:t>
            </a:r>
          </a:p>
          <a:p>
            <a:pPr marL="541338" indent="-36353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defRPr/>
            </a:pPr>
            <a:r>
              <a:rPr lang="cs-CZ" sz="1600" dirty="0">
                <a:solidFill>
                  <a:srgbClr val="3078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předmět kalkulace</a:t>
            </a:r>
          </a:p>
          <a:p>
            <a:pPr marL="898525" lvl="1" indent="-36353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q"/>
              <a:defRPr/>
            </a:pPr>
            <a:r>
              <a:rPr lang="cs-CZ" sz="1600" dirty="0">
                <a:solidFill>
                  <a:srgbClr val="3078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kalkulační jednice</a:t>
            </a:r>
          </a:p>
          <a:p>
            <a:pPr marL="898525" lvl="1" indent="-36353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q"/>
              <a:defRPr/>
            </a:pPr>
            <a:r>
              <a:rPr lang="cs-CZ" sz="1600" dirty="0">
                <a:solidFill>
                  <a:srgbClr val="3078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kalkulované množství</a:t>
            </a:r>
          </a:p>
          <a:p>
            <a:pPr marL="541338" indent="-36353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defRPr/>
            </a:pPr>
            <a:r>
              <a:rPr lang="cs-CZ" sz="1600" dirty="0">
                <a:solidFill>
                  <a:srgbClr val="3078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metody kalkulace</a:t>
            </a:r>
          </a:p>
          <a:p>
            <a:pPr marL="541338" indent="-36353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  <a:defRPr/>
            </a:pPr>
            <a:r>
              <a:rPr lang="cs-CZ" sz="1600" dirty="0">
                <a:solidFill>
                  <a:srgbClr val="3078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rozvrhová základna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214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95536" y="432392"/>
            <a:ext cx="7416824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</a:rPr>
              <a:t>Základní pojmy v oblasti kalkulací:</a:t>
            </a:r>
            <a:br>
              <a:rPr lang="cs-CZ" sz="2400" b="1" i="1" dirty="0">
                <a:latin typeface="Times New Roman" pitchFamily="18" charset="0"/>
              </a:rPr>
            </a:br>
            <a:r>
              <a:rPr lang="cs-CZ" sz="2400" b="1" i="1" dirty="0">
                <a:latin typeface="Times New Roman" pitchFamily="18" charset="0"/>
              </a:rPr>
              <a:t>kalkulace</a:t>
            </a:r>
            <a:endParaRPr lang="en-GB" sz="2100" b="1" kern="0" dirty="0"/>
          </a:p>
        </p:txBody>
      </p:sp>
      <p:sp>
        <p:nvSpPr>
          <p:cNvPr id="2" name="TextovéPole 1"/>
          <p:cNvSpPr txBox="1"/>
          <p:nvPr/>
        </p:nvSpPr>
        <p:spPr>
          <a:xfrm>
            <a:off x="414388" y="1526082"/>
            <a:ext cx="7992888" cy="15588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defRPr/>
            </a:pPr>
            <a:r>
              <a:rPr lang="cs-CZ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Pracovní definice:</a:t>
            </a:r>
          </a:p>
          <a:p>
            <a:pPr marL="447675" indent="-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defRPr/>
            </a:pPr>
            <a:endParaRPr lang="cs-CZ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47675" indent="-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Tx/>
              <a:buChar char="•"/>
              <a:defRPr/>
            </a:pPr>
            <a:r>
              <a:rPr lang="cs-CZ" sz="1600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Kalkulace nákladů je písemný přehled jednotlivých složek nákladů a jejich úhrn na kalkulační jednici.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016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95536" y="432392"/>
            <a:ext cx="7416824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</a:rPr>
              <a:t>Základní pojmy v oblasti kalkulací:</a:t>
            </a:r>
            <a:br>
              <a:rPr lang="cs-CZ" sz="2400" b="1" i="1" dirty="0">
                <a:latin typeface="Times New Roman" pitchFamily="18" charset="0"/>
              </a:rPr>
            </a:br>
            <a:r>
              <a:rPr lang="cs-CZ" sz="2400" b="1" i="1" dirty="0" smtClean="0">
                <a:latin typeface="Times New Roman" pitchFamily="18" charset="0"/>
              </a:rPr>
              <a:t>výkon</a:t>
            </a:r>
            <a:endParaRPr lang="en-GB" sz="2100" b="1" kern="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1347614"/>
            <a:ext cx="7992888" cy="324685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ts val="600"/>
              </a:spcAft>
              <a:buClr>
                <a:srgbClr val="FFC000"/>
              </a:buClr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Obecný pojem výkon zahrnuje:</a:t>
            </a:r>
          </a:p>
          <a:p>
            <a:pPr marL="1008063" lvl="1" indent="-381000">
              <a:lnSpc>
                <a:spcPct val="120000"/>
              </a:lnSpc>
              <a:spcBef>
                <a:spcPct val="500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AutoNum type="alphaLcPeriod"/>
            </a:pPr>
            <a:r>
              <a:rPr lang="cs-CZ" sz="1600" b="1" i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vyráběné výrobky,</a:t>
            </a:r>
          </a:p>
          <a:p>
            <a:pPr marL="1008063" lvl="1" indent="-381000">
              <a:lnSpc>
                <a:spcPct val="120000"/>
              </a:lnSpc>
              <a:spcBef>
                <a:spcPct val="500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AutoNum type="alphaLcPeriod"/>
            </a:pPr>
            <a:r>
              <a:rPr lang="cs-CZ" sz="1600" b="1" i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realizované práce,</a:t>
            </a:r>
          </a:p>
          <a:p>
            <a:pPr marL="1008063" lvl="1" indent="-381000">
              <a:lnSpc>
                <a:spcPct val="120000"/>
              </a:lnSpc>
              <a:spcBef>
                <a:spcPct val="500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AutoNum type="alphaLcPeriod"/>
            </a:pPr>
            <a:r>
              <a:rPr lang="cs-CZ" sz="1600" b="1" i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poskytované služby</a:t>
            </a:r>
            <a:r>
              <a:rPr lang="cs-CZ" sz="1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08063" lvl="1" indent="-381000">
              <a:lnSpc>
                <a:spcPct val="120000"/>
              </a:lnSpc>
              <a:spcBef>
                <a:spcPct val="500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AutoNum type="alphaLcPeriod"/>
            </a:pPr>
            <a:endParaRPr lang="cs-CZ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ts val="600"/>
              </a:spcAft>
              <a:buClr>
                <a:srgbClr val="FFC000"/>
              </a:buClr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Výrobky, práce a služby pokrývají všechny formy výkonů, které se v průmyslových podnicích, podnicích služeb, či jiných podnikatelských jednotkách vyskytují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274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95536" y="432392"/>
            <a:ext cx="7416824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</a:rPr>
              <a:t>Základní pojmy v oblasti kalkulací:</a:t>
            </a:r>
            <a:br>
              <a:rPr lang="cs-CZ" sz="2400" b="1" i="1" dirty="0">
                <a:latin typeface="Times New Roman" pitchFamily="18" charset="0"/>
              </a:rPr>
            </a:br>
            <a:r>
              <a:rPr lang="cs-CZ" sz="2400" b="1" i="1" dirty="0" smtClean="0">
                <a:latin typeface="Times New Roman" pitchFamily="18" charset="0"/>
              </a:rPr>
              <a:t>předmět kalkulace</a:t>
            </a:r>
            <a:endParaRPr lang="en-GB" sz="2100" b="1" kern="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1347614"/>
            <a:ext cx="7992888" cy="28688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r>
              <a:rPr lang="cs-CZ" sz="1600" b="1" u="sng" dirty="0">
                <a:latin typeface="Times New Roman" pitchFamily="18" charset="0"/>
                <a:cs typeface="Times New Roman" pitchFamily="18" charset="0"/>
              </a:rPr>
              <a:t>Předmět kalkulace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 je vymezen jednak kalkulační jednicí a jednak kalkulovaným množstvím.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Předmětem kalkulace mohou být všechny druhy dílčích i finálních výkonů, které se v podniku realizují. V současném období lze vypozorovat dva směry ve výběru předmětu kalkulace:</a:t>
            </a:r>
          </a:p>
          <a:p>
            <a:pPr marL="712788" lvl="1" indent="-3556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q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V podnicích se širokým sortimentním  spektrem  výrobků je snahou najít vhodné skupiny výrobků (vykazující technologickou, rozměrovou, hmotnostní příbuznost), které tvoří společný druh výkonů (kalkulační jednici),</a:t>
            </a:r>
          </a:p>
          <a:p>
            <a:pPr marL="712788" lvl="1" indent="-3556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q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Při současných možnostech informačních technologií je rovněž patrna snaha po rozšiřování rozsahu kalkulovaných výkonů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934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95536" y="432392"/>
            <a:ext cx="7416824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</a:rPr>
              <a:t>Základní pojmy v oblasti kalkulací:</a:t>
            </a:r>
            <a:br>
              <a:rPr lang="cs-CZ" sz="2400" b="1" i="1" dirty="0">
                <a:latin typeface="Times New Roman" pitchFamily="18" charset="0"/>
              </a:rPr>
            </a:br>
            <a:r>
              <a:rPr lang="cs-CZ" sz="2400" b="1" i="1" dirty="0" smtClean="0">
                <a:latin typeface="Times New Roman" pitchFamily="18" charset="0"/>
              </a:rPr>
              <a:t>kalkulační jednice</a:t>
            </a:r>
            <a:endParaRPr lang="en-GB" sz="2100" b="1" kern="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1347614"/>
            <a:ext cx="7992888" cy="236410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tabLst>
                <a:tab pos="2962275" algn="l"/>
              </a:tabLst>
              <a:defRPr/>
            </a:pPr>
            <a:r>
              <a:rPr lang="cs-CZ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Kalkulační jednice</a:t>
            </a:r>
            <a:r>
              <a:rPr lang="cs-CZ" sz="1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přesně specifikována </a:t>
            </a:r>
            <a:r>
              <a:rPr lang="cs-CZ" sz="16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jednotka výkonů</a:t>
            </a:r>
            <a:r>
              <a:rPr lang="cs-CZ" sz="1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daného podniku, určená druhem výkonu, případně dalšími parametry nutnými k odlišení od dalších výkonů realizovaných v daném </a:t>
            </a:r>
            <a:r>
              <a:rPr lang="cs-CZ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podniku</a:t>
            </a:r>
            <a:endParaRPr lang="cs-CZ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tabLst>
                <a:tab pos="2871788" algn="l"/>
              </a:tabLst>
              <a:defRPr/>
            </a:pPr>
            <a:r>
              <a:rPr lang="cs-CZ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Technické odlišnosti jednotlivých výkonů mají za následek i nákladové rozdíly mezi jednotlivými výkony: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tabLst>
                <a:tab pos="2871788" algn="l"/>
              </a:tabLst>
              <a:defRPr/>
            </a:pPr>
            <a:r>
              <a:rPr lang="cs-CZ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např. </a:t>
            </a:r>
            <a:r>
              <a:rPr lang="cs-CZ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ponorné čerpadlo</a:t>
            </a:r>
            <a:r>
              <a:rPr lang="cs-CZ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je charakterizováno objemem čerpané kapaliny za časovou jednotku </a:t>
            </a:r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l/min</a:t>
            </a:r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</a:t>
            </a:r>
            <a:r>
              <a:rPr lang="cs-CZ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výškou do jaké je schopno kapalinu dopravit </a:t>
            </a:r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</a:t>
            </a:r>
            <a:r>
              <a:rPr lang="cs-CZ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0898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2936</TotalTime>
  <Words>2618</Words>
  <Application>Microsoft Office PowerPoint</Application>
  <PresentationFormat>Předvádění na obrazovce (16:9)</PresentationFormat>
  <Paragraphs>307</Paragraphs>
  <Slides>45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45</vt:i4>
      </vt:variant>
    </vt:vector>
  </HeadingPairs>
  <TitlesOfParts>
    <vt:vector size="50" baseType="lpstr">
      <vt:lpstr>Arial</vt:lpstr>
      <vt:lpstr>Calibri</vt:lpstr>
      <vt:lpstr>Times New Roman</vt:lpstr>
      <vt:lpstr>Wingdings</vt:lpstr>
      <vt:lpstr>SLU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ryl0001</cp:lastModifiedBy>
  <cp:revision>261</cp:revision>
  <cp:lastPrinted>2020-12-01T06:33:05Z</cp:lastPrinted>
  <dcterms:created xsi:type="dcterms:W3CDTF">2016-07-06T15:42:34Z</dcterms:created>
  <dcterms:modified xsi:type="dcterms:W3CDTF">2021-05-21T07:56:21Z</dcterms:modified>
</cp:coreProperties>
</file>