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docx" ContentType="application/vnd.openxmlformats-officedocument.wordprocessingml.document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0"/>
  </p:notesMasterIdLst>
  <p:sldIdLst>
    <p:sldId id="259" r:id="rId2"/>
    <p:sldId id="323" r:id="rId3"/>
    <p:sldId id="490" r:id="rId4"/>
    <p:sldId id="423" r:id="rId5"/>
    <p:sldId id="424" r:id="rId6"/>
    <p:sldId id="425" r:id="rId7"/>
    <p:sldId id="480" r:id="rId8"/>
    <p:sldId id="481" r:id="rId9"/>
    <p:sldId id="482" r:id="rId10"/>
    <p:sldId id="485" r:id="rId11"/>
    <p:sldId id="486" r:id="rId12"/>
    <p:sldId id="488" r:id="rId13"/>
    <p:sldId id="489" r:id="rId14"/>
    <p:sldId id="454" r:id="rId15"/>
    <p:sldId id="459" r:id="rId16"/>
    <p:sldId id="491" r:id="rId17"/>
    <p:sldId id="492" r:id="rId18"/>
    <p:sldId id="458" r:id="rId19"/>
    <p:sldId id="436" r:id="rId20"/>
    <p:sldId id="438" r:id="rId21"/>
    <p:sldId id="439" r:id="rId22"/>
    <p:sldId id="440" r:id="rId23"/>
    <p:sldId id="441" r:id="rId24"/>
    <p:sldId id="445" r:id="rId25"/>
    <p:sldId id="448" r:id="rId26"/>
    <p:sldId id="443" r:id="rId27"/>
    <p:sldId id="450" r:id="rId28"/>
    <p:sldId id="470" r:id="rId29"/>
    <p:sldId id="471" r:id="rId30"/>
    <p:sldId id="472" r:id="rId31"/>
    <p:sldId id="449" r:id="rId32"/>
    <p:sldId id="429" r:id="rId33"/>
    <p:sldId id="430" r:id="rId34"/>
    <p:sldId id="431" r:id="rId35"/>
    <p:sldId id="475" r:id="rId36"/>
    <p:sldId id="433" r:id="rId37"/>
    <p:sldId id="434" r:id="rId38"/>
    <p:sldId id="295" r:id="rId39"/>
  </p:sldIdLst>
  <p:sldSz cx="9144000" cy="5143500" type="screen16x9"/>
  <p:notesSz cx="6797675" cy="9926638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307871"/>
    <a:srgbClr val="981E3A"/>
    <a:srgbClr val="9F2B2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0" d="100"/>
          <a:sy n="120" d="100"/>
        </p:scale>
        <p:origin x="298" y="7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16.e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19.wmf"/><Relationship Id="rId2" Type="http://schemas.openxmlformats.org/officeDocument/2006/relationships/image" Target="../media/image18.emf"/><Relationship Id="rId1" Type="http://schemas.openxmlformats.org/officeDocument/2006/relationships/image" Target="../media/image17.emf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0.emf"/></Relationships>
</file>

<file path=ppt/drawings/_rels/vmlDrawing13.vml.rels><?xml version="1.0" encoding="UTF-8" standalone="yes"?>
<Relationships xmlns="http://schemas.openxmlformats.org/package/2006/relationships"><Relationship Id="rId1" Type="http://schemas.openxmlformats.org/officeDocument/2006/relationships/image" Target="../media/image21.emf"/></Relationships>
</file>

<file path=ppt/drawings/_rels/vmlDrawing14.vml.rels><?xml version="1.0" encoding="UTF-8" standalone="yes"?>
<Relationships xmlns="http://schemas.openxmlformats.org/package/2006/relationships"><Relationship Id="rId1" Type="http://schemas.openxmlformats.org/officeDocument/2006/relationships/image" Target="../media/image22.wmf"/></Relationships>
</file>

<file path=ppt/drawings/_rels/vmlDrawing15.vml.rels><?xml version="1.0" encoding="UTF-8" standalone="yes"?>
<Relationships xmlns="http://schemas.openxmlformats.org/package/2006/relationships"><Relationship Id="rId1" Type="http://schemas.openxmlformats.org/officeDocument/2006/relationships/image" Target="../media/image27.emf"/></Relationships>
</file>

<file path=ppt/drawings/_rels/vmlDrawing16.vml.rels><?xml version="1.0" encoding="UTF-8" standalone="yes"?>
<Relationships xmlns="http://schemas.openxmlformats.org/package/2006/relationships"><Relationship Id="rId1" Type="http://schemas.openxmlformats.org/officeDocument/2006/relationships/image" Target="../media/image28.emf"/></Relationships>
</file>

<file path=ppt/drawings/_rels/vmlDrawing17.vml.rels><?xml version="1.0" encoding="UTF-8" standalone="yes"?>
<Relationships xmlns="http://schemas.openxmlformats.org/package/2006/relationships"><Relationship Id="rId1" Type="http://schemas.openxmlformats.org/officeDocument/2006/relationships/image" Target="../media/image29.emf"/></Relationships>
</file>

<file path=ppt/drawings/_rels/vmlDrawing18.vml.rels><?xml version="1.0" encoding="UTF-8" standalone="yes"?>
<Relationships xmlns="http://schemas.openxmlformats.org/package/2006/relationships"><Relationship Id="rId1" Type="http://schemas.openxmlformats.org/officeDocument/2006/relationships/image" Target="../media/image30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e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e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12.emf"/><Relationship Id="rId2" Type="http://schemas.openxmlformats.org/officeDocument/2006/relationships/image" Target="../media/image11.emf"/><Relationship Id="rId1" Type="http://schemas.openxmlformats.org/officeDocument/2006/relationships/image" Target="../media/image10.wmf"/><Relationship Id="rId6" Type="http://schemas.openxmlformats.org/officeDocument/2006/relationships/image" Target="../media/image15.emf"/><Relationship Id="rId5" Type="http://schemas.openxmlformats.org/officeDocument/2006/relationships/image" Target="../media/image14.emf"/><Relationship Id="rId4" Type="http://schemas.openxmlformats.org/officeDocument/2006/relationships/image" Target="../media/image13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 dirty="0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097986-0C26-47DE-8982-7AD2B6842259}" type="datetimeFigureOut">
              <a:rPr lang="cs-CZ" smtClean="0"/>
              <a:t>21.05.2021</a:t>
            </a:fld>
            <a:endParaRPr lang="cs-CZ" dirty="0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 dirty="0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D4000A-37E1-4D72-B31A-77993FD77D47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974456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ulní stra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1288084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ist - obec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Obrázek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5996" y="226939"/>
            <a:ext cx="956040" cy="745712"/>
          </a:xfrm>
          <a:prstGeom prst="rect">
            <a:avLst/>
          </a:prstGeom>
        </p:spPr>
      </p:pic>
      <p:sp>
        <p:nvSpPr>
          <p:cNvPr id="7" name="Nadpis 1"/>
          <p:cNvSpPr>
            <a:spLocks noGrp="1"/>
          </p:cNvSpPr>
          <p:nvPr>
            <p:ph type="title"/>
          </p:nvPr>
        </p:nvSpPr>
        <p:spPr>
          <a:xfrm>
            <a:off x="251520" y="195486"/>
            <a:ext cx="4536504" cy="507703"/>
          </a:xfrm>
          <a:prstGeom prst="rect">
            <a:avLst/>
          </a:prstGeom>
          <a:noFill/>
          <a:ln>
            <a:noFill/>
          </a:ln>
        </p:spPr>
        <p:txBody>
          <a:bodyPr anchor="t">
            <a:noAutofit/>
          </a:bodyPr>
          <a:lstStyle>
            <a:lvl1pPr algn="l">
              <a:defRPr sz="2400"/>
            </a:lvl1pPr>
          </a:lstStyle>
          <a:p>
            <a:pPr algn="l"/>
            <a:r>
              <a:rPr lang="cs-CZ" sz="2400" dirty="0" smtClean="0">
                <a:solidFill>
                  <a:srgbClr val="981E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Název listu</a:t>
            </a:r>
            <a:endParaRPr lang="cs-CZ" sz="2400" dirty="0">
              <a:solidFill>
                <a:srgbClr val="981E3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9" name="Přímá spojnice 8"/>
          <p:cNvCxnSpPr/>
          <p:nvPr userDrawn="1"/>
        </p:nvCxnSpPr>
        <p:spPr>
          <a:xfrm>
            <a:off x="251520" y="699542"/>
            <a:ext cx="7416824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1" name="Přímá spojnice 10"/>
          <p:cNvCxnSpPr/>
          <p:nvPr userDrawn="1"/>
        </p:nvCxnSpPr>
        <p:spPr>
          <a:xfrm>
            <a:off x="251520" y="4731990"/>
            <a:ext cx="8660516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>
          <a:xfrm>
            <a:off x="236240" y="4731990"/>
            <a:ext cx="2895600" cy="273844"/>
          </a:xfrm>
          <a:prstGeom prst="rect">
            <a:avLst/>
          </a:prstGeom>
        </p:spPr>
        <p:txBody>
          <a:bodyPr/>
          <a:lstStyle>
            <a:lvl1pPr algn="l">
              <a:defRPr sz="800">
                <a:solidFill>
                  <a:srgbClr val="307871"/>
                </a:solidFill>
              </a:defRPr>
            </a:lvl1pPr>
          </a:lstStyle>
          <a:p>
            <a:r>
              <a:rPr lang="cs-CZ" altLang="cs-CZ" dirty="0" smtClean="0">
                <a:cs typeface="Times New Roman" panose="02020603050405020304" pitchFamily="18" charset="0"/>
              </a:rPr>
              <a:t>Prostor pro doplňující informace, poznámky</a:t>
            </a:r>
          </a:p>
        </p:txBody>
      </p:sp>
      <p:sp>
        <p:nvSpPr>
          <p:cNvPr id="20" name="Zástupný symbol pro číslo snímku 19"/>
          <p:cNvSpPr>
            <a:spLocks noGrp="1"/>
          </p:cNvSpPr>
          <p:nvPr>
            <p:ph type="sldNum" sz="quarter" idx="12"/>
          </p:nvPr>
        </p:nvSpPr>
        <p:spPr>
          <a:xfrm>
            <a:off x="7812360" y="4731990"/>
            <a:ext cx="1080120" cy="273844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560808B9-4D1F-4069-9EB9-CD8802008F4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906028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ázdný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1682045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  <a:prstGeom prst="rect">
            <a:avLst/>
          </a:prstGeom>
        </p:spPr>
        <p:txBody>
          <a:bodyPr lIns="68580" tIns="34290" rIns="68580" bIns="34290" anchor="b"/>
          <a:lstStyle>
            <a:lvl1pPr algn="ctr">
              <a:defRPr sz="45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  <a:prstGeom prst="rect">
            <a:avLst/>
          </a:prstGeom>
        </p:spPr>
        <p:txBody>
          <a:bodyPr lIns="68580" tIns="34290" rIns="68580" bIns="34290"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40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cs-CZ" smtClean="0"/>
              <a:t>Kliknutím můžete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lIns="68580" tIns="34290" rIns="68580" bIns="34290"/>
          <a:lstStyle/>
          <a:p>
            <a:fld id="{F066A928-83BD-4B3B-AB3B-789638C2D817}" type="datetime1">
              <a:rPr lang="cs-CZ" smtClean="0"/>
              <a:t>21.05.2021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lIns="68580" tIns="34290" rIns="68580" bIns="34290"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lIns="68580" tIns="34290" rIns="68580" bIns="34290"/>
          <a:lstStyle/>
          <a:p>
            <a:fld id="{2DA23C2D-3845-4F8C-9F64-DBE4B5B8108A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234032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388454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3" r:id="rId4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8.vml"/><Relationship Id="rId5" Type="http://schemas.openxmlformats.org/officeDocument/2006/relationships/image" Target="../media/image9.emf"/><Relationship Id="rId4" Type="http://schemas.openxmlformats.org/officeDocument/2006/relationships/package" Target="../embeddings/Dokument_aplikace_Microsoft_Word1.docx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9.bin"/><Relationship Id="rId13" Type="http://schemas.openxmlformats.org/officeDocument/2006/relationships/image" Target="../media/image14.emf"/><Relationship Id="rId3" Type="http://schemas.openxmlformats.org/officeDocument/2006/relationships/image" Target="../media/image2.png"/><Relationship Id="rId7" Type="http://schemas.openxmlformats.org/officeDocument/2006/relationships/image" Target="../media/image11.emf"/><Relationship Id="rId12" Type="http://schemas.openxmlformats.org/officeDocument/2006/relationships/oleObject" Target="../embeddings/oleObject11.bin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9.vml"/><Relationship Id="rId6" Type="http://schemas.openxmlformats.org/officeDocument/2006/relationships/oleObject" Target="../embeddings/oleObject8.bin"/><Relationship Id="rId11" Type="http://schemas.openxmlformats.org/officeDocument/2006/relationships/image" Target="../media/image13.emf"/><Relationship Id="rId5" Type="http://schemas.openxmlformats.org/officeDocument/2006/relationships/image" Target="../media/image10.wmf"/><Relationship Id="rId15" Type="http://schemas.openxmlformats.org/officeDocument/2006/relationships/image" Target="../media/image15.emf"/><Relationship Id="rId10" Type="http://schemas.openxmlformats.org/officeDocument/2006/relationships/oleObject" Target="../embeddings/oleObject10.bin"/><Relationship Id="rId4" Type="http://schemas.openxmlformats.org/officeDocument/2006/relationships/oleObject" Target="../embeddings/oleObject7.bin"/><Relationship Id="rId9" Type="http://schemas.openxmlformats.org/officeDocument/2006/relationships/image" Target="../media/image12.emf"/><Relationship Id="rId14" Type="http://schemas.openxmlformats.org/officeDocument/2006/relationships/oleObject" Target="../embeddings/oleObject12.bin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10.vml"/><Relationship Id="rId5" Type="http://schemas.openxmlformats.org/officeDocument/2006/relationships/image" Target="../media/image16.emf"/><Relationship Id="rId4" Type="http://schemas.openxmlformats.org/officeDocument/2006/relationships/oleObject" Target="../embeddings/oleObject13.bin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6.bin"/><Relationship Id="rId3" Type="http://schemas.openxmlformats.org/officeDocument/2006/relationships/image" Target="../media/image2.png"/><Relationship Id="rId7" Type="http://schemas.openxmlformats.org/officeDocument/2006/relationships/image" Target="../media/image18.emf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11.vml"/><Relationship Id="rId6" Type="http://schemas.openxmlformats.org/officeDocument/2006/relationships/oleObject" Target="../embeddings/oleObject15.bin"/><Relationship Id="rId5" Type="http://schemas.openxmlformats.org/officeDocument/2006/relationships/image" Target="../media/image17.emf"/><Relationship Id="rId4" Type="http://schemas.openxmlformats.org/officeDocument/2006/relationships/oleObject" Target="../embeddings/oleObject14.bin"/><Relationship Id="rId9" Type="http://schemas.openxmlformats.org/officeDocument/2006/relationships/image" Target="../media/image19.wmf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12.vml"/><Relationship Id="rId5" Type="http://schemas.openxmlformats.org/officeDocument/2006/relationships/image" Target="../media/image20.emf"/><Relationship Id="rId4" Type="http://schemas.openxmlformats.org/officeDocument/2006/relationships/package" Target="../embeddings/Dokument_aplikace_Microsoft_Word2.docx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13.vml"/><Relationship Id="rId5" Type="http://schemas.openxmlformats.org/officeDocument/2006/relationships/image" Target="../media/image21.emf"/><Relationship Id="rId4" Type="http://schemas.openxmlformats.org/officeDocument/2006/relationships/oleObject" Target="../embeddings/oleObject17.bin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14.vml"/><Relationship Id="rId5" Type="http://schemas.openxmlformats.org/officeDocument/2006/relationships/image" Target="../media/image22.wmf"/><Relationship Id="rId4" Type="http://schemas.openxmlformats.org/officeDocument/2006/relationships/oleObject" Target="../embeddings/oleObject18.bin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em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24.e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3.emf"/><Relationship Id="rId4" Type="http://schemas.openxmlformats.org/officeDocument/2006/relationships/oleObject" Target="../embeddings/oleObject1.bin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em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26.emf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15.vml"/><Relationship Id="rId5" Type="http://schemas.openxmlformats.org/officeDocument/2006/relationships/image" Target="../media/image27.emf"/><Relationship Id="rId4" Type="http://schemas.openxmlformats.org/officeDocument/2006/relationships/oleObject" Target="../embeddings/oleObject19.bin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16.vml"/><Relationship Id="rId5" Type="http://schemas.openxmlformats.org/officeDocument/2006/relationships/image" Target="../media/image28.emf"/><Relationship Id="rId4" Type="http://schemas.openxmlformats.org/officeDocument/2006/relationships/oleObject" Target="../embeddings/oleObject20.bin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17.vml"/><Relationship Id="rId5" Type="http://schemas.openxmlformats.org/officeDocument/2006/relationships/image" Target="../media/image29.emf"/><Relationship Id="rId4" Type="http://schemas.openxmlformats.org/officeDocument/2006/relationships/oleObject" Target="../embeddings/oleObject21.bin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18.vml"/><Relationship Id="rId5" Type="http://schemas.openxmlformats.org/officeDocument/2006/relationships/image" Target="../media/image30.emf"/><Relationship Id="rId4" Type="http://schemas.openxmlformats.org/officeDocument/2006/relationships/oleObject" Target="../embeddings/oleObject22.bin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4.emf"/><Relationship Id="rId4" Type="http://schemas.openxmlformats.org/officeDocument/2006/relationships/oleObject" Target="../embeddings/oleObject2.bin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5.emf"/><Relationship Id="rId4" Type="http://schemas.openxmlformats.org/officeDocument/2006/relationships/oleObject" Target="../embeddings/oleObject3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4.vml"/><Relationship Id="rId5" Type="http://schemas.openxmlformats.org/officeDocument/2006/relationships/image" Target="../media/image6.emf"/><Relationship Id="rId4" Type="http://schemas.openxmlformats.org/officeDocument/2006/relationships/oleObject" Target="../embeddings/oleObject4.bin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5.vml"/><Relationship Id="rId5" Type="http://schemas.openxmlformats.org/officeDocument/2006/relationships/image" Target="../media/image7.emf"/><Relationship Id="rId4" Type="http://schemas.openxmlformats.org/officeDocument/2006/relationships/oleObject" Target="../embeddings/oleObject5.bin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6.vml"/><Relationship Id="rId5" Type="http://schemas.openxmlformats.org/officeDocument/2006/relationships/image" Target="../media/image7.emf"/><Relationship Id="rId4" Type="http://schemas.openxmlformats.org/officeDocument/2006/relationships/oleObject" Target="../embeddings/oleObject6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7.vml"/><Relationship Id="rId5" Type="http://schemas.openxmlformats.org/officeDocument/2006/relationships/image" Target="../media/image8.emf"/><Relationship Id="rId4" Type="http://schemas.openxmlformats.org/officeDocument/2006/relationships/package" Target="../embeddings/Dokument_aplikace_Microsoft_Word.docx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6" name="Obdélník 5"/>
          <p:cNvSpPr/>
          <p:nvPr/>
        </p:nvSpPr>
        <p:spPr>
          <a:xfrm>
            <a:off x="467544" y="1059582"/>
            <a:ext cx="7344816" cy="363530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en-GB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9" name="Nadpis 1"/>
          <p:cNvSpPr txBox="1">
            <a:spLocks/>
          </p:cNvSpPr>
          <p:nvPr/>
        </p:nvSpPr>
        <p:spPr>
          <a:xfrm>
            <a:off x="899592" y="1548292"/>
            <a:ext cx="6480720" cy="2607634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vert="horz" lIns="68580" tIns="34290" rIns="68580" bIns="34290" rtlCol="0" anchor="t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cs-CZ" sz="3000" b="1" dirty="0">
              <a:solidFill>
                <a:schemeClr val="bg1"/>
              </a:solidFill>
            </a:endParaRPr>
          </a:p>
          <a:p>
            <a:pPr algn="l"/>
            <a:endParaRPr lang="cs-CZ" sz="3000" b="1" dirty="0">
              <a:solidFill>
                <a:schemeClr val="bg1"/>
              </a:solidFill>
            </a:endParaRPr>
          </a:p>
          <a:p>
            <a:pPr marL="457200" lvl="0" indent="-457200">
              <a:lnSpc>
                <a:spcPct val="110000"/>
              </a:lnSpc>
              <a:spcAft>
                <a:spcPct val="60000"/>
              </a:spcAft>
            </a:pPr>
            <a:r>
              <a:rPr lang="cs-CZ" sz="3200" b="1" i="1" dirty="0" smtClean="0">
                <a:latin typeface="Times New Roman" pitchFamily="18" charset="0"/>
                <a:cs typeface="Times New Roman" pitchFamily="18" charset="0"/>
              </a:rPr>
              <a:t>Hospodářský výsledek v závislosti na tržbách</a:t>
            </a:r>
            <a:endParaRPr lang="cs-CZ" sz="3200" b="1" i="1" dirty="0">
              <a:latin typeface="Times New Roman" pitchFamily="18" charset="0"/>
              <a:cs typeface="Times New Roman" pitchFamily="18" charset="0"/>
            </a:endParaRPr>
          </a:p>
          <a:p>
            <a:pPr marL="457200" lvl="0" indent="-457200">
              <a:lnSpc>
                <a:spcPct val="110000"/>
              </a:lnSpc>
              <a:spcAft>
                <a:spcPct val="60000"/>
              </a:spcAft>
            </a:pPr>
            <a:endParaRPr lang="cs-CZ" sz="3200" b="1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lvl="0" indent="-457200">
              <a:lnSpc>
                <a:spcPct val="110000"/>
              </a:lnSpc>
              <a:spcAft>
                <a:spcPct val="60000"/>
              </a:spcAft>
            </a:pPr>
            <a:endParaRPr lang="cs-CZ" sz="3200" b="1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97632" y="2232670"/>
            <a:ext cx="3627756" cy="2163263"/>
          </a:xfrm>
          <a:prstGeom prst="rect">
            <a:avLst/>
          </a:prstGeom>
        </p:spPr>
        <p:txBody>
          <a:bodyPr vert="horz" lIns="68580" tIns="34290" rIns="68580" bIns="3429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800" b="1" i="1" dirty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en-GB" sz="9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  <p:pic>
        <p:nvPicPr>
          <p:cNvPr id="12" name="Obrázek 1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05587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188640" y="501067"/>
            <a:ext cx="7767737" cy="315471"/>
          </a:xfrm>
          <a:prstGeom prst="rect">
            <a:avLst/>
          </a:prstGeom>
        </p:spPr>
        <p:txBody>
          <a:bodyPr wrap="squar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16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Praktické využití vztahů platných v DBZ při vícepoložkovém sortimentu </a:t>
            </a:r>
            <a:r>
              <a:rPr lang="cs-CZ" sz="16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výroby</a:t>
            </a:r>
            <a:endParaRPr lang="en-GB" sz="1600" b="1" kern="0" dirty="0">
              <a:solidFill>
                <a:srgbClr val="FF0000"/>
              </a:solidFill>
            </a:endParaRP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  <p:graphicFrame>
        <p:nvGraphicFramePr>
          <p:cNvPr id="3" name="Objekt 2"/>
          <p:cNvGraphicFramePr>
            <a:graphicFrameLocks noChangeAspect="1"/>
          </p:cNvGraphicFramePr>
          <p:nvPr>
            <p:extLst/>
          </p:nvPr>
        </p:nvGraphicFramePr>
        <p:xfrm>
          <a:off x="827584" y="1059581"/>
          <a:ext cx="6120680" cy="395385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0081" name="Dokument" r:id="rId4" imgW="6125315" imgH="4183413" progId="Word.Document.12">
                  <p:embed/>
                </p:oleObj>
              </mc:Choice>
              <mc:Fallback>
                <p:oleObj name="Dokument" r:id="rId4" imgW="6125315" imgH="4183413" progId="Word.Document.12">
                  <p:embed/>
                  <p:pic>
                    <p:nvPicPr>
                      <p:cNvPr id="3" name="Objek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7584" y="1059581"/>
                        <a:ext cx="6120680" cy="3953859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78348780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188639" y="217688"/>
            <a:ext cx="7767737" cy="315471"/>
          </a:xfrm>
          <a:prstGeom prst="rect">
            <a:avLst/>
          </a:prstGeom>
        </p:spPr>
        <p:txBody>
          <a:bodyPr wrap="squar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16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Praktické využití vztahů platných v DBZ při vícepoložkovém sortimentu výroby</a:t>
            </a:r>
            <a:endParaRPr lang="en-GB" sz="1600" b="1" kern="0" dirty="0">
              <a:solidFill>
                <a:sysClr val="windowText" lastClr="000000"/>
              </a:solidFill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242088" y="771550"/>
            <a:ext cx="7992888" cy="4270400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lIns="68580" tIns="34290" rIns="68580" bIns="34290" rtlCol="0">
            <a:spAutoFit/>
          </a:bodyPr>
          <a:lstStyle/>
          <a:p>
            <a:pPr>
              <a:spcBef>
                <a:spcPts val="1200"/>
              </a:spcBef>
              <a:spcAft>
                <a:spcPts val="600"/>
              </a:spcAft>
              <a:tabLst>
                <a:tab pos="4392613" algn="l"/>
              </a:tabLst>
              <a:defRPr/>
            </a:pPr>
            <a:r>
              <a:rPr lang="cs-CZ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Minimální množství pečiva</a:t>
            </a:r>
            <a:r>
              <a:rPr lang="cs-CZ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:</a:t>
            </a:r>
            <a:r>
              <a:rPr lang="cs-CZ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	Maximální množství pečiva:</a:t>
            </a:r>
          </a:p>
          <a:p>
            <a:pPr>
              <a:tabLst>
                <a:tab pos="4392613" algn="l"/>
              </a:tabLst>
              <a:defRPr/>
            </a:pPr>
            <a:endParaRPr lang="cs-CZ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4392613" algn="l"/>
              </a:tabLst>
              <a:defRPr/>
            </a:pPr>
            <a:endParaRPr lang="cs-CZ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4392613" algn="l"/>
              </a:tabLst>
              <a:defRPr/>
            </a:pPr>
            <a:endParaRPr lang="cs-CZ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4392613" algn="l"/>
              </a:tabLst>
              <a:defRPr/>
            </a:pPr>
            <a:endParaRPr lang="cs-CZ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4392613" algn="l"/>
              </a:tabLst>
              <a:defRPr/>
            </a:pPr>
            <a:endParaRPr lang="cs-CZ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4392613" algn="l"/>
              </a:tabLst>
              <a:defRPr/>
            </a:pPr>
            <a:endParaRPr lang="cs-CZ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4392613" algn="l"/>
              </a:tabLst>
              <a:defRPr/>
            </a:pPr>
            <a:endParaRPr lang="cs-CZ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4392613" algn="l"/>
              </a:tabLst>
              <a:defRPr/>
            </a:pPr>
            <a:endParaRPr lang="cs-CZ" sz="1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4392613" algn="l"/>
              </a:tabLst>
              <a:defRPr/>
            </a:pPr>
            <a:r>
              <a:rPr lang="cs-CZ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Pokud </a:t>
            </a:r>
            <a:r>
              <a:rPr lang="cs-CZ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se měsíční produkce pečiva bude pohybovat v intervalu:</a:t>
            </a:r>
          </a:p>
          <a:p>
            <a:pPr>
              <a:tabLst>
                <a:tab pos="4392613" algn="l"/>
              </a:tabLst>
              <a:defRPr/>
            </a:pPr>
            <a:r>
              <a:rPr lang="cs-CZ" sz="2000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Q</a:t>
            </a:r>
            <a:r>
              <a:rPr lang="cs-CZ" sz="2000" i="1" baseline="-250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BZMIN </a:t>
            </a:r>
            <a:r>
              <a:rPr lang="cs-CZ" sz="2000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&lt; Q &lt; Q</a:t>
            </a:r>
            <a:r>
              <a:rPr lang="cs-CZ" sz="2000" i="1" baseline="-250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BZMAX</a:t>
            </a:r>
            <a:r>
              <a:rPr lang="cs-CZ" sz="2000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je zaručeno, že firma dosáhne bodu zvratu bez ohledu na sortimentní skladbu realizované produkce.</a:t>
            </a:r>
          </a:p>
          <a:p>
            <a:pPr>
              <a:tabLst>
                <a:tab pos="4392613" algn="l"/>
              </a:tabLst>
              <a:defRPr/>
            </a:pPr>
            <a:r>
              <a:rPr lang="cs-CZ" sz="1600" i="1" u="sng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Poznámka:</a:t>
            </a:r>
            <a:r>
              <a:rPr lang="cs-CZ" sz="1600" i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uvedené závěry lze aplikovat pouze u sortimentní skladby, kde jednotlivé položky jsou ve stejné cenové hladině (cenově příbuzné).</a:t>
            </a: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  <p:graphicFrame>
        <p:nvGraphicFramePr>
          <p:cNvPr id="3" name="Objekt 2"/>
          <p:cNvGraphicFramePr>
            <a:graphicFrameLocks noChangeAspect="1"/>
          </p:cNvGraphicFramePr>
          <p:nvPr>
            <p:extLst/>
          </p:nvPr>
        </p:nvGraphicFramePr>
        <p:xfrm>
          <a:off x="539552" y="1347614"/>
          <a:ext cx="2336800" cy="7200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1260" name="Rovnice" r:id="rId4" imgW="1167893" imgH="431613" progId="Equation.3">
                  <p:embed/>
                </p:oleObj>
              </mc:Choice>
              <mc:Fallback>
                <p:oleObj name="Rovnice" r:id="rId4" imgW="1167893" imgH="431613" progId="Equation.3">
                  <p:embed/>
                  <p:pic>
                    <p:nvPicPr>
                      <p:cNvPr id="3" name="Objek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9552" y="1347614"/>
                        <a:ext cx="2336800" cy="720080"/>
                      </a:xfrm>
                      <a:prstGeom prst="rect">
                        <a:avLst/>
                      </a:prstGeom>
                      <a:solidFill>
                        <a:schemeClr val="bg2"/>
                      </a:solidFill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kt 5"/>
          <p:cNvGraphicFramePr>
            <a:graphicFrameLocks noChangeAspect="1"/>
          </p:cNvGraphicFramePr>
          <p:nvPr>
            <p:extLst/>
          </p:nvPr>
        </p:nvGraphicFramePr>
        <p:xfrm>
          <a:off x="539552" y="2139702"/>
          <a:ext cx="2263775" cy="71536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1261" name="Rovnice" r:id="rId6" imgW="1132239" imgH="408840" progId="Equation.3">
                  <p:embed/>
                </p:oleObj>
              </mc:Choice>
              <mc:Fallback>
                <p:oleObj name="Rovnice" r:id="rId6" imgW="1132239" imgH="408840" progId="Equation.3">
                  <p:embed/>
                  <p:pic>
                    <p:nvPicPr>
                      <p:cNvPr id="6" name="Objek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9552" y="2139702"/>
                        <a:ext cx="2263775" cy="715365"/>
                      </a:xfrm>
                      <a:prstGeom prst="rect">
                        <a:avLst/>
                      </a:prstGeom>
                      <a:solidFill>
                        <a:schemeClr val="bg2"/>
                      </a:solidFill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kt 7"/>
          <p:cNvGraphicFramePr>
            <a:graphicFrameLocks noChangeAspect="1"/>
          </p:cNvGraphicFramePr>
          <p:nvPr>
            <p:extLst/>
          </p:nvPr>
        </p:nvGraphicFramePr>
        <p:xfrm>
          <a:off x="539552" y="2931790"/>
          <a:ext cx="2525713" cy="43204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1262" name="Rovnice" r:id="rId8" imgW="1256724" imgH="228533" progId="Equation.3">
                  <p:embed/>
                </p:oleObj>
              </mc:Choice>
              <mc:Fallback>
                <p:oleObj name="Rovnice" r:id="rId8" imgW="1256724" imgH="228533" progId="Equation.3">
                  <p:embed/>
                  <p:pic>
                    <p:nvPicPr>
                      <p:cNvPr id="8" name="Objek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9552" y="2931790"/>
                        <a:ext cx="2525713" cy="432048"/>
                      </a:xfrm>
                      <a:prstGeom prst="rect">
                        <a:avLst/>
                      </a:prstGeom>
                      <a:solidFill>
                        <a:schemeClr val="bg2"/>
                      </a:solidFill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kt 8"/>
          <p:cNvGraphicFramePr>
            <a:graphicFrameLocks noChangeAspect="1"/>
          </p:cNvGraphicFramePr>
          <p:nvPr>
            <p:extLst/>
          </p:nvPr>
        </p:nvGraphicFramePr>
        <p:xfrm>
          <a:off x="4716016" y="1275606"/>
          <a:ext cx="2339975" cy="792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1263" name="Rovnice" r:id="rId10" imgW="1170376" imgH="428994" progId="Equation.3">
                  <p:embed/>
                </p:oleObj>
              </mc:Choice>
              <mc:Fallback>
                <p:oleObj name="Rovnice" r:id="rId10" imgW="1170376" imgH="428994" progId="Equation.3">
                  <p:embed/>
                  <p:pic>
                    <p:nvPicPr>
                      <p:cNvPr id="9" name="Objek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16016" y="1275606"/>
                        <a:ext cx="2339975" cy="792088"/>
                      </a:xfrm>
                      <a:prstGeom prst="rect">
                        <a:avLst/>
                      </a:prstGeom>
                      <a:solidFill>
                        <a:schemeClr val="bg2"/>
                      </a:solidFill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kt 9"/>
          <p:cNvGraphicFramePr>
            <a:graphicFrameLocks noChangeAspect="1"/>
          </p:cNvGraphicFramePr>
          <p:nvPr>
            <p:extLst/>
          </p:nvPr>
        </p:nvGraphicFramePr>
        <p:xfrm>
          <a:off x="4716016" y="2139702"/>
          <a:ext cx="2306637" cy="69504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1264" name="Rovnice" r:id="rId12" imgW="1152387" imgH="408840" progId="Equation.3">
                  <p:embed/>
                </p:oleObj>
              </mc:Choice>
              <mc:Fallback>
                <p:oleObj name="Rovnice" r:id="rId12" imgW="1152387" imgH="408840" progId="Equation.3">
                  <p:embed/>
                  <p:pic>
                    <p:nvPicPr>
                      <p:cNvPr id="10" name="Objek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16016" y="2139702"/>
                        <a:ext cx="2306637" cy="695040"/>
                      </a:xfrm>
                      <a:prstGeom prst="rect">
                        <a:avLst/>
                      </a:prstGeom>
                      <a:solidFill>
                        <a:schemeClr val="bg2"/>
                      </a:solidFill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kt 10"/>
          <p:cNvGraphicFramePr>
            <a:graphicFrameLocks noChangeAspect="1"/>
          </p:cNvGraphicFramePr>
          <p:nvPr>
            <p:extLst/>
          </p:nvPr>
        </p:nvGraphicFramePr>
        <p:xfrm>
          <a:off x="4716016" y="2906750"/>
          <a:ext cx="2533650" cy="3850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1265" name="Rovnice" r:id="rId14" imgW="1266798" imgH="218456" progId="Equation.3">
                  <p:embed/>
                </p:oleObj>
              </mc:Choice>
              <mc:Fallback>
                <p:oleObj name="Rovnice" r:id="rId14" imgW="1266798" imgH="218456" progId="Equation.3">
                  <p:embed/>
                  <p:pic>
                    <p:nvPicPr>
                      <p:cNvPr id="11" name="Objek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16016" y="2906750"/>
                        <a:ext cx="2533650" cy="385080"/>
                      </a:xfrm>
                      <a:prstGeom prst="rect">
                        <a:avLst/>
                      </a:prstGeom>
                      <a:solidFill>
                        <a:schemeClr val="bg2"/>
                      </a:solidFill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30764907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188640" y="501067"/>
            <a:ext cx="7767737" cy="377026"/>
          </a:xfrm>
          <a:prstGeom prst="rect">
            <a:avLst/>
          </a:prstGeom>
        </p:spPr>
        <p:txBody>
          <a:bodyPr wrap="squar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000" b="1" i="1" dirty="0">
                <a:latin typeface="Times New Roman" pitchFamily="18" charset="0"/>
                <a:cs typeface="Times New Roman" pitchFamily="18" charset="0"/>
              </a:rPr>
              <a:t>Využití fiktivního výrobku-reprezentanta v DBZ</a:t>
            </a:r>
            <a:endParaRPr lang="en-GB" sz="2000" b="1" kern="0" dirty="0">
              <a:solidFill>
                <a:sysClr val="windowText" lastClr="000000"/>
              </a:solidFill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251520" y="987574"/>
            <a:ext cx="7992888" cy="3916457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lIns="68580" tIns="34290" rIns="68580" bIns="34290" rtlCol="0">
            <a:spAutoFit/>
          </a:bodyPr>
          <a:lstStyle/>
          <a:p>
            <a:pPr>
              <a:defRPr/>
            </a:pPr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Diagram bodu zvratu založený na využití fiktivního výrobku-reprezentanta je možné prezentovat např. na předpokládané výrobě v měsíci listopadu (Tabulka 2), kde lze specifikovat fiktivní výrobek označený jako „pečivo“. Výše příspěvku na úhradu </a:t>
            </a:r>
            <a:r>
              <a:rPr lang="cs-CZ" sz="2000" i="1" dirty="0" err="1">
                <a:latin typeface="Times New Roman" pitchFamily="18" charset="0"/>
                <a:cs typeface="Times New Roman" pitchFamily="18" charset="0"/>
              </a:rPr>
              <a:t>pú</a:t>
            </a:r>
            <a:r>
              <a:rPr lang="cs-CZ" sz="2000" i="1" baseline="-25000" dirty="0" err="1">
                <a:latin typeface="Times New Roman" pitchFamily="18" charset="0"/>
                <a:cs typeface="Times New Roman" pitchFamily="18" charset="0"/>
              </a:rPr>
              <a:t>PEČIVO</a:t>
            </a:r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>
              <a:defRPr/>
            </a:pPr>
            <a:endParaRPr lang="cs-CZ" sz="2000" dirty="0"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endParaRPr lang="cs-CZ" sz="2000" dirty="0"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endParaRPr lang="cs-CZ" sz="2000" dirty="0"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endParaRPr lang="cs-CZ" sz="2000" dirty="0">
              <a:latin typeface="Times New Roman" pitchFamily="18" charset="0"/>
              <a:cs typeface="Times New Roman" pitchFamily="18" charset="0"/>
            </a:endParaRPr>
          </a:p>
          <a:p>
            <a:pPr>
              <a:spcAft>
                <a:spcPts val="1200"/>
              </a:spcAft>
              <a:defRPr/>
            </a:pPr>
            <a:r>
              <a:rPr lang="cs-CZ" sz="2000" i="1" dirty="0" err="1">
                <a:latin typeface="Times New Roman" pitchFamily="18" charset="0"/>
                <a:cs typeface="Times New Roman" pitchFamily="18" charset="0"/>
              </a:rPr>
              <a:t>pú</a:t>
            </a:r>
            <a:r>
              <a:rPr lang="cs-CZ" sz="2000" i="1" baseline="-25000" dirty="0" err="1">
                <a:latin typeface="Times New Roman" pitchFamily="18" charset="0"/>
                <a:cs typeface="Times New Roman" pitchFamily="18" charset="0"/>
              </a:rPr>
              <a:t>PECIVO</a:t>
            </a:r>
            <a:r>
              <a:rPr lang="cs-CZ" sz="2000" i="1" baseline="-25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000" i="1" dirty="0">
                <a:latin typeface="Times New Roman" pitchFamily="18" charset="0"/>
                <a:cs typeface="Times New Roman" pitchFamily="18" charset="0"/>
              </a:rPr>
              <a:t>= 0,9708 Kč/ks</a:t>
            </a:r>
            <a:endParaRPr lang="cs-CZ" sz="2000" dirty="0"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S využitím příspěvku na úhradu fiktivního výrobku-reprezentanta označeného jako „pečivo“ je výpočet objemu produkce v bodě zvratu dán vztahem:</a:t>
            </a: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  <p:graphicFrame>
        <p:nvGraphicFramePr>
          <p:cNvPr id="3" name="Objekt 2"/>
          <p:cNvGraphicFramePr>
            <a:graphicFrameLocks noChangeAspect="1"/>
          </p:cNvGraphicFramePr>
          <p:nvPr>
            <p:extLst/>
          </p:nvPr>
        </p:nvGraphicFramePr>
        <p:xfrm>
          <a:off x="323528" y="2283718"/>
          <a:ext cx="2914650" cy="115212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2129" name="Rovnice" r:id="rId4" imgW="1457123" imgH="837834" progId="Equation.3">
                  <p:embed/>
                </p:oleObj>
              </mc:Choice>
              <mc:Fallback>
                <p:oleObj name="Rovnice" r:id="rId4" imgW="1457123" imgH="837834" progId="Equation.3">
                  <p:embed/>
                  <p:pic>
                    <p:nvPicPr>
                      <p:cNvPr id="3" name="Objek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3528" y="2283718"/>
                        <a:ext cx="2914650" cy="1152128"/>
                      </a:xfrm>
                      <a:prstGeom prst="rect">
                        <a:avLst/>
                      </a:prstGeom>
                      <a:solidFill>
                        <a:schemeClr val="bg2"/>
                      </a:solidFill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44005128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188640" y="501067"/>
            <a:ext cx="7767737" cy="377026"/>
          </a:xfrm>
          <a:prstGeom prst="rect">
            <a:avLst/>
          </a:prstGeom>
        </p:spPr>
        <p:txBody>
          <a:bodyPr wrap="squar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000" b="1" i="1" dirty="0">
                <a:latin typeface="Times New Roman" pitchFamily="18" charset="0"/>
                <a:cs typeface="Times New Roman" pitchFamily="18" charset="0"/>
              </a:rPr>
              <a:t>Využití fiktivního výrobku-reprezentanta v DBZ</a:t>
            </a:r>
            <a:endParaRPr lang="en-GB" sz="2000" b="1" kern="0" dirty="0">
              <a:solidFill>
                <a:sysClr val="windowText" lastClr="000000"/>
              </a:solidFill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251520" y="987574"/>
            <a:ext cx="7992888" cy="3054682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lIns="68580" tIns="34290" rIns="68580" bIns="34290" rtlCol="0">
            <a:spAutoFit/>
          </a:bodyPr>
          <a:lstStyle/>
          <a:p>
            <a:pPr>
              <a:defRPr/>
            </a:pPr>
            <a:endParaRPr lang="cs-CZ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endParaRPr lang="cs-CZ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endParaRPr lang="cs-CZ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endParaRPr lang="cs-CZ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endParaRPr lang="cs-CZ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endParaRPr lang="cs-CZ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endParaRPr lang="cs-CZ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just">
              <a:defRPr/>
            </a:pPr>
            <a:r>
              <a:rPr lang="cs-CZ" dirty="0">
                <a:latin typeface="Times New Roman" pitchFamily="18" charset="0"/>
                <a:cs typeface="Times New Roman" pitchFamily="18" charset="0"/>
              </a:rPr>
              <a:t>Využití </a:t>
            </a:r>
            <a:r>
              <a:rPr lang="cs-CZ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výrobku-reprezentanta</a:t>
            </a:r>
            <a:r>
              <a:rPr lang="cs-CZ" dirty="0">
                <a:latin typeface="Times New Roman" pitchFamily="18" charset="0"/>
                <a:cs typeface="Times New Roman" pitchFamily="18" charset="0"/>
              </a:rPr>
              <a:t> je spojeno s předpokladem, že sortimentní skladba vyráběných produktů nedozná změnu oproti skladbě, při které byl příspěvek na úhradu výrobku-reprezentant stanoven. </a:t>
            </a: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  <p:graphicFrame>
        <p:nvGraphicFramePr>
          <p:cNvPr id="6" name="Objekt 5"/>
          <p:cNvGraphicFramePr>
            <a:graphicFrameLocks noChangeAspect="1"/>
          </p:cNvGraphicFramePr>
          <p:nvPr>
            <p:extLst/>
          </p:nvPr>
        </p:nvGraphicFramePr>
        <p:xfrm>
          <a:off x="467544" y="1059582"/>
          <a:ext cx="2227263" cy="64807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18" name="Rovnice" r:id="rId4" imgW="1114250" imgH="428994" progId="Equation.3">
                  <p:embed/>
                </p:oleObj>
              </mc:Choice>
              <mc:Fallback>
                <p:oleObj name="Rovnice" r:id="rId4" imgW="1114250" imgH="428994" progId="Equation.3">
                  <p:embed/>
                  <p:pic>
                    <p:nvPicPr>
                      <p:cNvPr id="6" name="Objek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7544" y="1059582"/>
                        <a:ext cx="2227263" cy="648072"/>
                      </a:xfrm>
                      <a:prstGeom prst="rect">
                        <a:avLst/>
                      </a:prstGeom>
                      <a:solidFill>
                        <a:schemeClr val="bg2"/>
                      </a:solidFill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kt 7"/>
          <p:cNvGraphicFramePr>
            <a:graphicFrameLocks noChangeAspect="1"/>
          </p:cNvGraphicFramePr>
          <p:nvPr>
            <p:extLst/>
          </p:nvPr>
        </p:nvGraphicFramePr>
        <p:xfrm>
          <a:off x="467544" y="1779662"/>
          <a:ext cx="1849438" cy="64807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19" name="Rovnice" r:id="rId6" imgW="923924" imgH="408840" progId="Equation.3">
                  <p:embed/>
                </p:oleObj>
              </mc:Choice>
              <mc:Fallback>
                <p:oleObj name="Rovnice" r:id="rId6" imgW="923924" imgH="408840" progId="Equation.3">
                  <p:embed/>
                  <p:pic>
                    <p:nvPicPr>
                      <p:cNvPr id="8" name="Objek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7544" y="1779662"/>
                        <a:ext cx="1849438" cy="648072"/>
                      </a:xfrm>
                      <a:prstGeom prst="rect">
                        <a:avLst/>
                      </a:prstGeom>
                      <a:solidFill>
                        <a:schemeClr val="bg2"/>
                      </a:solidFill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kt 8"/>
          <p:cNvGraphicFramePr>
            <a:graphicFrameLocks noChangeAspect="1"/>
          </p:cNvGraphicFramePr>
          <p:nvPr>
            <p:extLst/>
          </p:nvPr>
        </p:nvGraphicFramePr>
        <p:xfrm>
          <a:off x="467544" y="2502408"/>
          <a:ext cx="2133600" cy="35737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20" name="Rovnice" r:id="rId8" imgW="1066337" imgH="215806" progId="Equation.3">
                  <p:embed/>
                </p:oleObj>
              </mc:Choice>
              <mc:Fallback>
                <p:oleObj name="Rovnice" r:id="rId8" imgW="1066337" imgH="215806" progId="Equation.3">
                  <p:embed/>
                  <p:pic>
                    <p:nvPicPr>
                      <p:cNvPr id="9" name="Objek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7544" y="2502408"/>
                        <a:ext cx="2133600" cy="357374"/>
                      </a:xfrm>
                      <a:prstGeom prst="rect">
                        <a:avLst/>
                      </a:prstGeom>
                      <a:solidFill>
                        <a:schemeClr val="bg2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72235435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808556" y="432392"/>
            <a:ext cx="2427588" cy="438582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4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Modelová situace </a:t>
            </a:r>
            <a:endParaRPr lang="en-GB" sz="2100" b="1" kern="0" dirty="0">
              <a:solidFill>
                <a:sysClr val="windowText" lastClr="000000"/>
              </a:solidFill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395536" y="1059582"/>
            <a:ext cx="7992888" cy="2665602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lIns="68580" tIns="34290" rIns="68580" bIns="34290" rtlCol="0">
            <a:spAutoFit/>
          </a:bodyPr>
          <a:lstStyle/>
          <a:p>
            <a:pPr>
              <a:tabLst>
                <a:tab pos="361950" algn="l"/>
              </a:tabLst>
            </a:pPr>
            <a:r>
              <a:rPr lang="cs-CZ" dirty="0">
                <a:latin typeface="Times New Roman" pitchFamily="18" charset="0"/>
                <a:cs typeface="Times New Roman" pitchFamily="18" charset="0"/>
              </a:rPr>
              <a:t>Prodejce komponent a příslušenství k výpočetní technice firma „Spektrum s. r. o.“ nabízí svým klientům :</a:t>
            </a:r>
          </a:p>
          <a:p>
            <a:pPr>
              <a:spcBef>
                <a:spcPct val="0"/>
              </a:spcBef>
              <a:buFont typeface="Arial" charset="0"/>
              <a:buChar char="•"/>
              <a:tabLst>
                <a:tab pos="361950" algn="l"/>
              </a:tabLst>
            </a:pPr>
            <a:r>
              <a:rPr lang="cs-CZ" dirty="0">
                <a:latin typeface="Times New Roman" pitchFamily="18" charset="0"/>
                <a:cs typeface="Times New Roman" pitchFamily="18" charset="0"/>
              </a:rPr>
              <a:t>	procesory,</a:t>
            </a:r>
          </a:p>
          <a:p>
            <a:pPr>
              <a:spcBef>
                <a:spcPct val="0"/>
              </a:spcBef>
              <a:buFont typeface="Arial" charset="0"/>
              <a:buChar char="•"/>
              <a:tabLst>
                <a:tab pos="361950" algn="l"/>
              </a:tabLst>
            </a:pPr>
            <a:r>
              <a:rPr lang="cs-CZ" dirty="0">
                <a:latin typeface="Times New Roman" pitchFamily="18" charset="0"/>
                <a:cs typeface="Times New Roman" pitchFamily="18" charset="0"/>
              </a:rPr>
              <a:t>	pevné disky,</a:t>
            </a:r>
          </a:p>
          <a:p>
            <a:pPr>
              <a:spcBef>
                <a:spcPct val="0"/>
              </a:spcBef>
              <a:buFont typeface="Arial" charset="0"/>
              <a:buChar char="•"/>
              <a:tabLst>
                <a:tab pos="361950" algn="l"/>
              </a:tabLst>
            </a:pPr>
            <a:r>
              <a:rPr lang="cs-CZ" dirty="0">
                <a:latin typeface="Times New Roman" pitchFamily="18" charset="0"/>
                <a:cs typeface="Times New Roman" pitchFamily="18" charset="0"/>
              </a:rPr>
              <a:t>	grafické karty,</a:t>
            </a:r>
          </a:p>
          <a:p>
            <a:pPr>
              <a:spcBef>
                <a:spcPct val="0"/>
              </a:spcBef>
              <a:buFont typeface="Arial" charset="0"/>
              <a:buChar char="•"/>
              <a:tabLst>
                <a:tab pos="361950" algn="l"/>
              </a:tabLst>
            </a:pPr>
            <a:r>
              <a:rPr lang="cs-CZ" dirty="0">
                <a:latin typeface="Times New Roman" pitchFamily="18" charset="0"/>
                <a:cs typeface="Times New Roman" pitchFamily="18" charset="0"/>
              </a:rPr>
              <a:t>	základní desky,</a:t>
            </a:r>
          </a:p>
          <a:p>
            <a:pPr>
              <a:spcBef>
                <a:spcPct val="0"/>
              </a:spcBef>
              <a:buFont typeface="Arial" charset="0"/>
              <a:buChar char="•"/>
              <a:tabLst>
                <a:tab pos="361950" algn="l"/>
              </a:tabLst>
            </a:pPr>
            <a:r>
              <a:rPr lang="cs-CZ" dirty="0">
                <a:latin typeface="Times New Roman" pitchFamily="18" charset="0"/>
                <a:cs typeface="Times New Roman" pitchFamily="18" charset="0"/>
              </a:rPr>
              <a:t>	skříně a zdroje,</a:t>
            </a:r>
          </a:p>
          <a:p>
            <a:pPr>
              <a:spcBef>
                <a:spcPct val="0"/>
              </a:spcBef>
              <a:buFont typeface="Arial" charset="0"/>
              <a:buChar char="•"/>
              <a:tabLst>
                <a:tab pos="361950" algn="l"/>
              </a:tabLst>
            </a:pPr>
            <a:r>
              <a:rPr lang="cs-CZ" dirty="0">
                <a:latin typeface="Times New Roman" pitchFamily="18" charset="0"/>
                <a:cs typeface="Times New Roman" pitchFamily="18" charset="0"/>
              </a:rPr>
              <a:t>	a řadu dalších komponent a příslušenství k PC.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Font typeface="Wingdings" pitchFamily="2" charset="2"/>
              <a:buNone/>
              <a:defRPr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202865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808556" y="432392"/>
            <a:ext cx="2427588" cy="438582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4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Modelová situace </a:t>
            </a:r>
            <a:endParaRPr lang="en-GB" sz="2100" b="1" kern="0" dirty="0">
              <a:solidFill>
                <a:sysClr val="windowText" lastClr="000000"/>
              </a:solidFill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395536" y="1059582"/>
            <a:ext cx="7992888" cy="2962349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lIns="68580" tIns="34290" rIns="68580" bIns="34290" rtlCol="0">
            <a:spAutoFit/>
          </a:bodyPr>
          <a:lstStyle/>
          <a:p>
            <a:pPr>
              <a:spcAft>
                <a:spcPts val="1800"/>
              </a:spcAft>
              <a:tabLst>
                <a:tab pos="447675" algn="l"/>
              </a:tabLst>
            </a:pPr>
            <a:r>
              <a:rPr lang="cs-CZ" dirty="0">
                <a:latin typeface="Times New Roman" pitchFamily="18" charset="0"/>
                <a:cs typeface="Times New Roman" pitchFamily="18" charset="0"/>
              </a:rPr>
              <a:t>Prodejna uplatňuje u nabízeného zboží poměr mezi prodejní cenou a nákupní cenou v hodnotě </a:t>
            </a:r>
            <a:r>
              <a:rPr lang="cs-CZ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1,5625. </a:t>
            </a:r>
            <a:r>
              <a:rPr lang="cs-CZ" sz="16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(nákupní cena nabízeného zboží je jedinou položkou variabilních nákladů) </a:t>
            </a:r>
            <a:r>
              <a:rPr lang="cs-CZ" dirty="0">
                <a:latin typeface="Times New Roman" pitchFamily="18" charset="0"/>
                <a:cs typeface="Times New Roman" pitchFamily="18" charset="0"/>
              </a:rPr>
              <a:t>V měsíci listopadu minulého roku vykázal prodejce výsledek hospodaření </a:t>
            </a:r>
            <a:r>
              <a:rPr lang="cs-CZ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(VH) </a:t>
            </a:r>
            <a:r>
              <a:rPr lang="cs-CZ" dirty="0">
                <a:latin typeface="Times New Roman" pitchFamily="18" charset="0"/>
                <a:cs typeface="Times New Roman" pitchFamily="18" charset="0"/>
              </a:rPr>
              <a:t>v hodnotě </a:t>
            </a:r>
            <a:r>
              <a:rPr lang="cs-CZ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40 </a:t>
            </a:r>
            <a:r>
              <a:rPr lang="cs-CZ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400 Kč. </a:t>
            </a:r>
            <a:r>
              <a:rPr lang="cs-CZ" dirty="0">
                <a:latin typeface="Times New Roman" pitchFamily="18" charset="0"/>
                <a:cs typeface="Times New Roman" pitchFamily="18" charset="0"/>
              </a:rPr>
              <a:t>Tržby za uvedené období činily </a:t>
            </a:r>
            <a:r>
              <a:rPr lang="cs-CZ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390 000 Kč</a:t>
            </a:r>
            <a:r>
              <a:rPr lang="cs-CZ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lnSpc>
                <a:spcPct val="110000"/>
              </a:lnSpc>
              <a:spcAft>
                <a:spcPts val="1800"/>
              </a:spcAft>
              <a:buFont typeface="Calibri" pitchFamily="34" charset="0"/>
              <a:buAutoNum type="arabicPeriod"/>
              <a:tabLst>
                <a:tab pos="447675" algn="l"/>
              </a:tabLst>
            </a:pPr>
            <a:r>
              <a:rPr lang="cs-CZ" i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	Jaká výše fixních nákladů (F) byla evidována v prodejně?</a:t>
            </a:r>
          </a:p>
          <a:p>
            <a:pPr>
              <a:lnSpc>
                <a:spcPct val="110000"/>
              </a:lnSpc>
              <a:buFont typeface="Calibri" pitchFamily="34" charset="0"/>
              <a:buAutoNum type="arabicPeriod"/>
              <a:tabLst>
                <a:tab pos="447675" algn="l"/>
              </a:tabLst>
            </a:pPr>
            <a:r>
              <a:rPr lang="cs-CZ" i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	Jaká hodnota tržeb (T) zajisti prodejci měsíční hospodaření s 	„nulovou“ hodnotou výsledku hospodaření (VH = 0)?</a:t>
            </a:r>
            <a:endParaRPr lang="en-US" i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Font typeface="Wingdings" pitchFamily="2" charset="2"/>
              <a:buNone/>
              <a:defRPr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644469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808556" y="432392"/>
            <a:ext cx="2427588" cy="438582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4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Modelová situace </a:t>
            </a:r>
            <a:endParaRPr lang="en-GB" sz="2100" b="1" kern="0" dirty="0">
              <a:solidFill>
                <a:sysClr val="windowText" lastClr="000000"/>
              </a:solidFill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395536" y="1059582"/>
            <a:ext cx="7992888" cy="372666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lIns="68580" tIns="34290" rIns="68580" bIns="34290" rtlCol="0">
            <a:spAutoFit/>
          </a:bodyPr>
          <a:lstStyle/>
          <a:p>
            <a:pPr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Font typeface="Wingdings" pitchFamily="2" charset="2"/>
              <a:buNone/>
              <a:defRPr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759812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808556" y="432392"/>
            <a:ext cx="2427588" cy="438582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4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Modelová situace </a:t>
            </a:r>
            <a:endParaRPr lang="en-GB" sz="2100" b="1" kern="0" dirty="0">
              <a:solidFill>
                <a:sysClr val="windowText" lastClr="000000"/>
              </a:solidFill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395536" y="1059582"/>
            <a:ext cx="7992888" cy="372666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lIns="68580" tIns="34290" rIns="68580" bIns="34290" rtlCol="0">
            <a:spAutoFit/>
          </a:bodyPr>
          <a:lstStyle/>
          <a:p>
            <a:pPr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Font typeface="Wingdings" pitchFamily="2" charset="2"/>
              <a:buNone/>
              <a:defRPr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670272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1192726" y="432392"/>
            <a:ext cx="5659243" cy="438582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Ekonomická podstata ceny výkonů podniku</a:t>
            </a:r>
            <a:endParaRPr lang="en-GB" sz="2100" b="1" kern="0" dirty="0">
              <a:solidFill>
                <a:sysClr val="windowText" lastClr="000000"/>
              </a:solidFill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395536" y="1059582"/>
            <a:ext cx="7992888" cy="3161122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lIns="68580" tIns="34290" rIns="68580" bIns="34290" rtlCol="0">
            <a:spAutoFit/>
          </a:bodyPr>
          <a:lstStyle/>
          <a:p>
            <a:pPr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defRPr/>
            </a:pPr>
            <a:r>
              <a:rPr lang="cs-CZ" dirty="0">
                <a:latin typeface="Times New Roman" pitchFamily="18" charset="0"/>
                <a:cs typeface="Times New Roman" pitchFamily="18" charset="0"/>
              </a:rPr>
              <a:t>Výše tržeb je do značné míry ovlivněna uplatňovanou cenovou politikou příslušného podniku. V  rozhodovacím procesu, výsledkem kterého je náčrt cenové politiky, se rozhoduje o tom, jakými formami prodeje bude požadované výše tržeb dosaženo: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marL="447675" indent="-447675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defRPr/>
            </a:pPr>
            <a:r>
              <a:rPr lang="cs-CZ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cenou, která bude nižší </a:t>
            </a:r>
            <a:r>
              <a:rPr lang="cs-CZ" dirty="0">
                <a:latin typeface="Times New Roman" pitchFamily="18" charset="0"/>
                <a:cs typeface="Times New Roman" pitchFamily="18" charset="0"/>
              </a:rPr>
              <a:t>oproti konkurenci na daném tržním segmentu, avšak s předpokladem vyššího objemu prodejů výrobků respektive služeb;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marL="447675" indent="-447675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defRPr/>
            </a:pPr>
            <a:r>
              <a:rPr lang="cs-CZ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vyšší cenovou úrovní </a:t>
            </a:r>
            <a:r>
              <a:rPr lang="cs-CZ" dirty="0">
                <a:latin typeface="Times New Roman" pitchFamily="18" charset="0"/>
                <a:cs typeface="Times New Roman" pitchFamily="18" charset="0"/>
              </a:rPr>
              <a:t>oproti konkurenci, při současně očekávaném poklesu prodejnosti výrobků respektive služeb.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Font typeface="Wingdings" pitchFamily="2" charset="2"/>
              <a:buNone/>
              <a:defRPr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160199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688678" y="432392"/>
            <a:ext cx="6667338" cy="438582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Tržby a příspěvek na úhradu při cenových změnách</a:t>
            </a:r>
            <a:endParaRPr lang="en-GB" sz="2100" b="1" kern="0" dirty="0">
              <a:solidFill>
                <a:sysClr val="windowText" lastClr="000000"/>
              </a:solidFill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395536" y="1059582"/>
            <a:ext cx="7992888" cy="1893082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lIns="68580" tIns="34290" rIns="68580" bIns="34290" rtlCol="0">
            <a:spAutoFit/>
          </a:bodyPr>
          <a:lstStyle/>
          <a:p>
            <a:pPr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</a:pPr>
            <a:r>
              <a:rPr lang="cs-CZ" dirty="0">
                <a:latin typeface="Times New Roman" pitchFamily="18" charset="0"/>
                <a:cs typeface="Times New Roman" pitchFamily="18" charset="0"/>
              </a:rPr>
              <a:t>Poněkud jiné je hodnocení podnikatelské jednotky ve světle výsledku hospodaření, který rovněž reaguje na cenovou politiku promítnutou do tržeb. Tuto </a:t>
            </a:r>
            <a:r>
              <a:rPr lang="cs-CZ" u="sng" dirty="0">
                <a:latin typeface="Times New Roman" pitchFamily="18" charset="0"/>
                <a:cs typeface="Times New Roman" pitchFamily="18" charset="0"/>
              </a:rPr>
              <a:t>reakci</a:t>
            </a:r>
            <a:r>
              <a:rPr lang="cs-CZ" dirty="0">
                <a:latin typeface="Times New Roman" pitchFamily="18" charset="0"/>
                <a:cs typeface="Times New Roman" pitchFamily="18" charset="0"/>
              </a:rPr>
              <a:t> lze analyzovat prostřednictvím </a:t>
            </a:r>
            <a:r>
              <a:rPr lang="cs-CZ" sz="2000" b="1" dirty="0">
                <a:latin typeface="Times New Roman" pitchFamily="18" charset="0"/>
                <a:cs typeface="Times New Roman" pitchFamily="18" charset="0"/>
              </a:rPr>
              <a:t>ukazatele příspěvek na úhradu</a:t>
            </a:r>
            <a:r>
              <a:rPr lang="cs-CZ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cs-CZ" u="sng" dirty="0">
                <a:latin typeface="Times New Roman" pitchFamily="18" charset="0"/>
                <a:cs typeface="Times New Roman" pitchFamily="18" charset="0"/>
              </a:rPr>
              <a:t>Jeho chování však nekopíruje chování a vývoj tržeb jako závislosti na cenových vlivech. </a:t>
            </a:r>
            <a:endParaRPr lang="en-US" u="sng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Font typeface="Wingdings" pitchFamily="2" charset="2"/>
              <a:buNone/>
              <a:defRPr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1536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454246" y="432392"/>
            <a:ext cx="3136116" cy="392415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100" b="1" kern="0" dirty="0" smtClean="0">
                <a:solidFill>
                  <a:srgbClr val="307871"/>
                </a:solidFill>
                <a:latin typeface="Times New Roman"/>
                <a:ea typeface="+mj-ea"/>
                <a:cs typeface="+mj-cs"/>
              </a:rPr>
              <a:t>Cíl a struktura přednášky</a:t>
            </a:r>
            <a:endParaRPr lang="en-GB" sz="2100" b="1" kern="0" dirty="0">
              <a:solidFill>
                <a:sysClr val="windowText" lastClr="000000"/>
              </a:solidFill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183162" y="987574"/>
            <a:ext cx="8796083" cy="807913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lIns="68580" tIns="34290" rIns="68580" bIns="34290" rtlCol="0">
            <a:spAutoFit/>
          </a:bodyPr>
          <a:lstStyle/>
          <a:p>
            <a:pPr>
              <a:tabLst>
                <a:tab pos="2686050" algn="l"/>
                <a:tab pos="5200650" algn="l"/>
                <a:tab pos="6191250" algn="l"/>
                <a:tab pos="8610600" algn="r"/>
              </a:tabLst>
            </a:pPr>
            <a:r>
              <a:rPr lang="cs-CZ" sz="2400" i="1" dirty="0" smtClean="0">
                <a:latin typeface="Times New Roman" pitchFamily="18" charset="0"/>
                <a:cs typeface="Times New Roman" pitchFamily="18" charset="0"/>
              </a:rPr>
              <a:t>Hospodářský </a:t>
            </a:r>
            <a:r>
              <a:rPr lang="cs-CZ" sz="2400" i="1" dirty="0">
                <a:latin typeface="Times New Roman" pitchFamily="18" charset="0"/>
                <a:cs typeface="Times New Roman" pitchFamily="18" charset="0"/>
              </a:rPr>
              <a:t>výsledek v závislosti na tržbách</a:t>
            </a:r>
          </a:p>
          <a:p>
            <a:pPr>
              <a:tabLst>
                <a:tab pos="2686050" algn="l"/>
                <a:tab pos="5200650" algn="l"/>
                <a:tab pos="6191250" algn="l"/>
                <a:tab pos="8610600" algn="r"/>
              </a:tabLst>
            </a:pPr>
            <a:r>
              <a:rPr lang="cs-CZ" sz="2400" i="1" dirty="0" smtClean="0">
                <a:latin typeface="Times New Roman" pitchFamily="18" charset="0"/>
                <a:cs typeface="Times New Roman" pitchFamily="18" charset="0"/>
              </a:rPr>
              <a:t>Cenová pružnost poptávky</a:t>
            </a:r>
            <a:endParaRPr lang="cs-CZ" sz="2400" i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147293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1758586" y="432392"/>
            <a:ext cx="4527522" cy="438582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Vztah tržeb a příspěvku na úhradu</a:t>
            </a:r>
            <a:endParaRPr lang="en-GB" sz="2100" b="1" kern="0" dirty="0">
              <a:solidFill>
                <a:sysClr val="windowText" lastClr="000000"/>
              </a:solidFill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395536" y="1059582"/>
            <a:ext cx="7992888" cy="3869008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lIns="68580" tIns="34290" rIns="68580" bIns="34290" rtlCol="0">
            <a:spAutoFit/>
          </a:bodyPr>
          <a:lstStyle/>
          <a:p>
            <a:pPr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Font typeface="Wingdings" pitchFamily="2" charset="2"/>
              <a:buNone/>
              <a:defRPr/>
            </a:pPr>
            <a:r>
              <a:rPr lang="cs-CZ" dirty="0">
                <a:latin typeface="Times New Roman" pitchFamily="18" charset="0"/>
                <a:cs typeface="Times New Roman" pitchFamily="18" charset="0"/>
              </a:rPr>
              <a:t>může k nárůstu tržeb přispět situace, že: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defRPr/>
            </a:pPr>
            <a:r>
              <a:rPr lang="cs-CZ" dirty="0">
                <a:latin typeface="Times New Roman" pitchFamily="18" charset="0"/>
                <a:cs typeface="Times New Roman" pitchFamily="18" charset="0"/>
              </a:rPr>
              <a:t>vzroste cena produktu (služby) při nezměněném objemu produkce (prodeje). To znamená, že </a:t>
            </a:r>
            <a:r>
              <a:rPr lang="cs-CZ" i="1" dirty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cs-CZ" i="1" baseline="-25000" dirty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cs-CZ" i="1" dirty="0">
                <a:latin typeface="Times New Roman" pitchFamily="18" charset="0"/>
                <a:cs typeface="Times New Roman" pitchFamily="18" charset="0"/>
              </a:rPr>
              <a:t> &gt; p</a:t>
            </a:r>
            <a:r>
              <a:rPr lang="cs-CZ" i="1" baseline="-25000" dirty="0">
                <a:latin typeface="Times New Roman" pitchFamily="18" charset="0"/>
                <a:cs typeface="Times New Roman" pitchFamily="18" charset="0"/>
              </a:rPr>
              <a:t>0</a:t>
            </a:r>
            <a:r>
              <a:rPr lang="cs-CZ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dirty="0">
                <a:latin typeface="Times New Roman" pitchFamily="18" charset="0"/>
                <a:cs typeface="Times New Roman" pitchFamily="18" charset="0"/>
              </a:rPr>
              <a:t> a souběžně </a:t>
            </a:r>
            <a:r>
              <a:rPr lang="cs-CZ" i="1" dirty="0">
                <a:latin typeface="Times New Roman" pitchFamily="18" charset="0"/>
                <a:cs typeface="Times New Roman" pitchFamily="18" charset="0"/>
              </a:rPr>
              <a:t>Q</a:t>
            </a:r>
            <a:r>
              <a:rPr lang="cs-CZ" i="1" baseline="-25000" dirty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cs-CZ" i="1" dirty="0">
                <a:latin typeface="Times New Roman" pitchFamily="18" charset="0"/>
                <a:cs typeface="Times New Roman" pitchFamily="18" charset="0"/>
              </a:rPr>
              <a:t> = Q</a:t>
            </a:r>
            <a:r>
              <a:rPr lang="cs-CZ" i="1" baseline="-25000" dirty="0">
                <a:latin typeface="Times New Roman" pitchFamily="18" charset="0"/>
                <a:cs typeface="Times New Roman" pitchFamily="18" charset="0"/>
              </a:rPr>
              <a:t>0</a:t>
            </a:r>
            <a:r>
              <a:rPr lang="cs-CZ" i="1" dirty="0">
                <a:latin typeface="Times New Roman" pitchFamily="18" charset="0"/>
                <a:cs typeface="Times New Roman" pitchFamily="18" charset="0"/>
              </a:rPr>
              <a:t>,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defRPr/>
            </a:pPr>
            <a:r>
              <a:rPr lang="cs-CZ" dirty="0">
                <a:latin typeface="Times New Roman" pitchFamily="18" charset="0"/>
                <a:cs typeface="Times New Roman" pitchFamily="18" charset="0"/>
              </a:rPr>
              <a:t>dojde k nárůstu výroby příslušného produktu při nezměněné ceně. V tom případě platí </a:t>
            </a:r>
            <a:r>
              <a:rPr lang="cs-CZ" i="1" dirty="0">
                <a:latin typeface="Times New Roman" pitchFamily="18" charset="0"/>
                <a:cs typeface="Times New Roman" pitchFamily="18" charset="0"/>
              </a:rPr>
              <a:t>Q</a:t>
            </a:r>
            <a:r>
              <a:rPr lang="cs-CZ" i="1" baseline="-25000" dirty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cs-CZ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cs-CZ" i="1" dirty="0">
                <a:latin typeface="Times New Roman" pitchFamily="18" charset="0"/>
                <a:cs typeface="Times New Roman" pitchFamily="18" charset="0"/>
              </a:rPr>
              <a:t>&gt; Q</a:t>
            </a:r>
            <a:r>
              <a:rPr lang="cs-CZ" i="1" baseline="-25000" dirty="0">
                <a:latin typeface="Times New Roman" pitchFamily="18" charset="0"/>
                <a:cs typeface="Times New Roman" pitchFamily="18" charset="0"/>
              </a:rPr>
              <a:t>0</a:t>
            </a:r>
            <a:r>
              <a:rPr lang="cs-CZ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dirty="0">
                <a:latin typeface="Times New Roman" pitchFamily="18" charset="0"/>
                <a:cs typeface="Times New Roman" pitchFamily="18" charset="0"/>
              </a:rPr>
              <a:t>a současně </a:t>
            </a:r>
            <a:r>
              <a:rPr lang="cs-CZ" i="1" dirty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cs-CZ" i="1" baseline="-25000" dirty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cs-CZ" i="1" dirty="0">
                <a:latin typeface="Times New Roman" pitchFamily="18" charset="0"/>
                <a:cs typeface="Times New Roman" pitchFamily="18" charset="0"/>
              </a:rPr>
              <a:t> =  p</a:t>
            </a:r>
            <a:r>
              <a:rPr lang="cs-CZ" i="1" baseline="-25000" dirty="0">
                <a:latin typeface="Times New Roman" pitchFamily="18" charset="0"/>
                <a:cs typeface="Times New Roman" pitchFamily="18" charset="0"/>
              </a:rPr>
              <a:t>0</a:t>
            </a:r>
            <a:r>
              <a:rPr lang="cs-CZ" i="1" dirty="0">
                <a:latin typeface="Times New Roman" pitchFamily="18" charset="0"/>
                <a:cs typeface="Times New Roman" pitchFamily="18" charset="0"/>
              </a:rPr>
              <a:t>,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defRPr/>
            </a:pPr>
            <a:r>
              <a:rPr lang="cs-CZ" dirty="0">
                <a:latin typeface="Times New Roman" pitchFamily="18" charset="0"/>
                <a:cs typeface="Times New Roman" pitchFamily="18" charset="0"/>
              </a:rPr>
              <a:t>vzroste jak cena produktu, tak realizovaný objem produkce. </a:t>
            </a:r>
            <a:r>
              <a:rPr lang="cs-CZ" i="1" dirty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cs-CZ" i="1" baseline="-25000" dirty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cs-CZ" i="1" dirty="0">
                <a:latin typeface="Times New Roman" pitchFamily="18" charset="0"/>
                <a:cs typeface="Times New Roman" pitchFamily="18" charset="0"/>
              </a:rPr>
              <a:t> &gt; p</a:t>
            </a:r>
            <a:r>
              <a:rPr lang="cs-CZ" i="1" baseline="-25000" dirty="0">
                <a:latin typeface="Times New Roman" pitchFamily="18" charset="0"/>
                <a:cs typeface="Times New Roman" pitchFamily="18" charset="0"/>
              </a:rPr>
              <a:t>0</a:t>
            </a:r>
            <a:r>
              <a:rPr lang="cs-CZ" dirty="0">
                <a:latin typeface="Times New Roman" pitchFamily="18" charset="0"/>
                <a:cs typeface="Times New Roman" pitchFamily="18" charset="0"/>
              </a:rPr>
              <a:t> a současně </a:t>
            </a:r>
            <a:r>
              <a:rPr lang="cs-CZ" i="1" dirty="0">
                <a:latin typeface="Times New Roman" pitchFamily="18" charset="0"/>
                <a:cs typeface="Times New Roman" pitchFamily="18" charset="0"/>
              </a:rPr>
              <a:t>Q</a:t>
            </a:r>
            <a:r>
              <a:rPr lang="cs-CZ" i="1" baseline="-25000" dirty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cs-CZ" i="1" dirty="0">
                <a:latin typeface="Times New Roman" pitchFamily="18" charset="0"/>
                <a:cs typeface="Times New Roman" pitchFamily="18" charset="0"/>
              </a:rPr>
              <a:t> &gt; Q</a:t>
            </a:r>
            <a:r>
              <a:rPr lang="cs-CZ" i="1" baseline="-25000" dirty="0">
                <a:latin typeface="Times New Roman" pitchFamily="18" charset="0"/>
                <a:cs typeface="Times New Roman" pitchFamily="18" charset="0"/>
              </a:rPr>
              <a:t>0</a:t>
            </a:r>
            <a:r>
              <a:rPr lang="cs-CZ" i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None/>
              <a:defRPr/>
            </a:pPr>
            <a:r>
              <a:rPr lang="cs-CZ" i="1" dirty="0">
                <a:latin typeface="Times New Roman" pitchFamily="18" charset="0"/>
                <a:cs typeface="Times New Roman" pitchFamily="18" charset="0"/>
              </a:rPr>
              <a:t>Q</a:t>
            </a:r>
            <a:r>
              <a:rPr lang="cs-CZ" i="1" baseline="-25000" dirty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cs-CZ" i="1" dirty="0">
                <a:latin typeface="Times New Roman" pitchFamily="18" charset="0"/>
                <a:cs typeface="Times New Roman" pitchFamily="18" charset="0"/>
              </a:rPr>
              <a:t>, p</a:t>
            </a:r>
            <a:r>
              <a:rPr lang="cs-CZ" i="1" baseline="-25000" dirty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cs-CZ" i="1" dirty="0">
                <a:latin typeface="Times New Roman" pitchFamily="18" charset="0"/>
                <a:cs typeface="Times New Roman" pitchFamily="18" charset="0"/>
              </a:rPr>
              <a:t>	hodnoty produkce a ceny po cenové úpravě</a:t>
            </a:r>
            <a:endParaRPr lang="en-US" i="1" dirty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None/>
              <a:defRPr/>
            </a:pPr>
            <a:r>
              <a:rPr lang="cs-CZ" i="1" dirty="0">
                <a:latin typeface="Times New Roman" pitchFamily="18" charset="0"/>
                <a:cs typeface="Times New Roman" pitchFamily="18" charset="0"/>
              </a:rPr>
              <a:t>Q</a:t>
            </a:r>
            <a:r>
              <a:rPr lang="cs-CZ" i="1" baseline="-25000" dirty="0">
                <a:latin typeface="Times New Roman" pitchFamily="18" charset="0"/>
                <a:cs typeface="Times New Roman" pitchFamily="18" charset="0"/>
              </a:rPr>
              <a:t>0</a:t>
            </a:r>
            <a:r>
              <a:rPr lang="cs-CZ" i="1" dirty="0">
                <a:latin typeface="Times New Roman" pitchFamily="18" charset="0"/>
                <a:cs typeface="Times New Roman" pitchFamily="18" charset="0"/>
              </a:rPr>
              <a:t>, p</a:t>
            </a:r>
            <a:r>
              <a:rPr lang="cs-CZ" i="1" baseline="-25000" dirty="0">
                <a:latin typeface="Times New Roman" pitchFamily="18" charset="0"/>
                <a:cs typeface="Times New Roman" pitchFamily="18" charset="0"/>
              </a:rPr>
              <a:t>0</a:t>
            </a:r>
            <a:r>
              <a:rPr lang="cs-CZ" i="1" dirty="0">
                <a:latin typeface="Times New Roman" pitchFamily="18" charset="0"/>
                <a:cs typeface="Times New Roman" pitchFamily="18" charset="0"/>
              </a:rPr>
              <a:t>	hodnoty produkce a ceny před cenovou úpravou</a:t>
            </a:r>
            <a:endParaRPr lang="en-US" i="1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Font typeface="Wingdings" pitchFamily="2" charset="2"/>
              <a:buNone/>
              <a:defRPr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982470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1021302" y="432392"/>
            <a:ext cx="6002092" cy="761747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Tržby a příspěvek na úhradu při snižování cen</a:t>
            </a:r>
            <a:r>
              <a:rPr lang="en-US" sz="2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endParaRPr lang="en-GB" sz="2100" b="1" kern="0" dirty="0">
              <a:solidFill>
                <a:sysClr val="windowText" lastClr="000000"/>
              </a:solidFill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395536" y="1059582"/>
            <a:ext cx="7992888" cy="3672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lIns="68580" tIns="34290" rIns="68580" bIns="34290" rtlCol="0">
            <a:spAutoFit/>
          </a:bodyPr>
          <a:lstStyle/>
          <a:p>
            <a:pPr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defRPr/>
            </a:pPr>
            <a:r>
              <a:rPr lang="cs-CZ" dirty="0">
                <a:latin typeface="Times New Roman" pitchFamily="18" charset="0"/>
                <a:cs typeface="Times New Roman" pitchFamily="18" charset="0"/>
              </a:rPr>
              <a:t>Poněkud jiná situace nastane, pokud </a:t>
            </a:r>
            <a:r>
              <a:rPr lang="cs-CZ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nárůst produkce (prodeje) je vyvolán snížením ceny příslušného výrobku</a:t>
            </a:r>
            <a:r>
              <a:rPr lang="cs-CZ" dirty="0">
                <a:latin typeface="Times New Roman" pitchFamily="18" charset="0"/>
                <a:cs typeface="Times New Roman" pitchFamily="18" charset="0"/>
              </a:rPr>
              <a:t>. Z pohledu prodejního útvaru podniku je jakýmsi obranným argumentem tvrzení, že za předpokladu rovnosti tržeb před cenovou úpravou i po její realizaci dojde ke zvýšení prodejnosti výroby naturálních jednotkách </a:t>
            </a:r>
            <a:r>
              <a:rPr lang="cs-CZ" i="1" dirty="0">
                <a:latin typeface="Times New Roman" pitchFamily="18" charset="0"/>
                <a:cs typeface="Times New Roman" pitchFamily="18" charset="0"/>
              </a:rPr>
              <a:t>(Q</a:t>
            </a:r>
            <a:r>
              <a:rPr lang="cs-CZ" i="1" baseline="-25000" dirty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cs-CZ" i="1" dirty="0">
                <a:latin typeface="Times New Roman" pitchFamily="18" charset="0"/>
                <a:cs typeface="Times New Roman" pitchFamily="18" charset="0"/>
              </a:rPr>
              <a:t> &gt; Q</a:t>
            </a:r>
            <a:r>
              <a:rPr lang="cs-CZ" i="1" baseline="-25000" dirty="0">
                <a:latin typeface="Times New Roman" pitchFamily="18" charset="0"/>
                <a:cs typeface="Times New Roman" pitchFamily="18" charset="0"/>
              </a:rPr>
              <a:t>0</a:t>
            </a:r>
            <a:r>
              <a:rPr lang="cs-CZ" i="1" dirty="0">
                <a:latin typeface="Times New Roman" pitchFamily="18" charset="0"/>
                <a:cs typeface="Times New Roman" pitchFamily="18" charset="0"/>
              </a:rPr>
              <a:t>),</a:t>
            </a:r>
            <a:r>
              <a:rPr lang="cs-CZ" dirty="0">
                <a:latin typeface="Times New Roman" pitchFamily="18" charset="0"/>
                <a:cs typeface="Times New Roman" pitchFamily="18" charset="0"/>
              </a:rPr>
              <a:t> což samo o sobě je jev jednoznačně pozitivní. Samotné snížení ceny může být realizováno s různou intenzitou.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defRPr/>
            </a:pPr>
            <a:r>
              <a:rPr lang="cs-CZ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Z hlediska ekonomického pohledu na popisovaný problém </a:t>
            </a:r>
            <a:r>
              <a:rPr lang="cs-CZ" dirty="0">
                <a:latin typeface="Times New Roman" pitchFamily="18" charset="0"/>
                <a:cs typeface="Times New Roman" pitchFamily="18" charset="0"/>
              </a:rPr>
              <a:t>se pokles ceny promítá do hodnoty příspěvku na úhradu v několika variantách a může navodit následující situace (přičemž stále platí, že T</a:t>
            </a:r>
            <a:r>
              <a:rPr lang="cs-CZ" baseline="-25000" dirty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cs-CZ" dirty="0">
                <a:latin typeface="Times New Roman" pitchFamily="18" charset="0"/>
                <a:cs typeface="Times New Roman" pitchFamily="18" charset="0"/>
              </a:rPr>
              <a:t> = T</a:t>
            </a:r>
            <a:r>
              <a:rPr lang="cs-CZ" baseline="-25000" dirty="0">
                <a:latin typeface="Times New Roman" pitchFamily="18" charset="0"/>
                <a:cs typeface="Times New Roman" pitchFamily="18" charset="0"/>
              </a:rPr>
              <a:t>0</a:t>
            </a:r>
            <a:r>
              <a:rPr lang="cs-CZ" dirty="0">
                <a:latin typeface="Times New Roman" pitchFamily="18" charset="0"/>
                <a:cs typeface="Times New Roman" pitchFamily="18" charset="0"/>
              </a:rPr>
              <a:t> nebo dokonce T</a:t>
            </a:r>
            <a:r>
              <a:rPr lang="cs-CZ" baseline="-25000" dirty="0">
                <a:latin typeface="Times New Roman" pitchFamily="18" charset="0"/>
                <a:cs typeface="Times New Roman" pitchFamily="18" charset="0"/>
              </a:rPr>
              <a:t>1 </a:t>
            </a:r>
            <a:r>
              <a:rPr lang="cs-CZ" dirty="0">
                <a:latin typeface="Times New Roman" pitchFamily="18" charset="0"/>
                <a:cs typeface="Times New Roman" pitchFamily="18" charset="0"/>
              </a:rPr>
              <a:t>&gt; T</a:t>
            </a:r>
            <a:r>
              <a:rPr lang="cs-CZ" baseline="-25000" dirty="0">
                <a:latin typeface="Times New Roman" pitchFamily="18" charset="0"/>
                <a:cs typeface="Times New Roman" pitchFamily="18" charset="0"/>
              </a:rPr>
              <a:t>0</a:t>
            </a:r>
            <a:r>
              <a:rPr lang="cs-CZ" dirty="0">
                <a:latin typeface="Times New Roman" pitchFamily="18" charset="0"/>
                <a:cs typeface="Times New Roman" pitchFamily="18" charset="0"/>
              </a:rPr>
              <a:t>):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Font typeface="Wingdings" pitchFamily="2" charset="2"/>
              <a:buNone/>
              <a:defRPr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590521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1474054" y="432392"/>
            <a:ext cx="5096588" cy="761747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Cena pod úrovni variabilních nákladů:</a:t>
            </a:r>
            <a:r>
              <a:rPr lang="en-US" sz="2400" dirty="0"/>
              <a:t/>
            </a:r>
            <a:br>
              <a:rPr lang="en-US" sz="2400" dirty="0"/>
            </a:br>
            <a:endParaRPr lang="en-GB" sz="2100" b="1" kern="0" dirty="0">
              <a:solidFill>
                <a:sysClr val="windowText" lastClr="000000"/>
              </a:solidFill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395536" y="1059582"/>
            <a:ext cx="7992888" cy="3339632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lIns="68580" tIns="34290" rIns="68580" bIns="34290" rtlCol="0">
            <a:spAutoFit/>
          </a:bodyPr>
          <a:lstStyle/>
          <a:p>
            <a:pPr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</a:pPr>
            <a:r>
              <a:rPr lang="cs-CZ" dirty="0">
                <a:latin typeface="Times New Roman" pitchFamily="18" charset="0"/>
                <a:cs typeface="Times New Roman" pitchFamily="18" charset="0"/>
              </a:rPr>
              <a:t>Prodejní politika je realizována tak, že snížením ceny produktu (či služby) dojde sice k nárůstu objemu produkce (prodeje) v takovém množství, že skutečně tržby zůstanou zachovány, avšak snížení ceny je natolik razantní, že její hodnota poklesne pod úroveň jednotkových variabilních nákladů. </a:t>
            </a:r>
          </a:p>
          <a:p>
            <a:pPr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</a:pPr>
            <a:r>
              <a:rPr lang="cs-CZ" dirty="0">
                <a:latin typeface="Times New Roman" pitchFamily="18" charset="0"/>
                <a:cs typeface="Times New Roman" pitchFamily="18" charset="0"/>
              </a:rPr>
              <a:t>V tom případě ani možnost, že tržby oproti výchozímu stavu podstatně narostou </a:t>
            </a:r>
            <a:r>
              <a:rPr lang="cs-CZ" b="1" i="1" u="sng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(T</a:t>
            </a:r>
            <a:r>
              <a:rPr lang="cs-CZ" b="1" i="1" u="sng" baseline="-25000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1 </a:t>
            </a:r>
            <a:r>
              <a:rPr lang="cs-CZ" b="1" i="1" u="sng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&gt;&gt; T</a:t>
            </a:r>
            <a:r>
              <a:rPr lang="cs-CZ" b="1" i="1" u="sng" baseline="-25000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r>
              <a:rPr lang="cs-CZ" b="1" i="1" u="sng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cs-CZ" dirty="0">
                <a:latin typeface="Times New Roman" pitchFamily="18" charset="0"/>
                <a:cs typeface="Times New Roman" pitchFamily="18" charset="0"/>
              </a:rPr>
              <a:t>nepovede k očekávanému zvýšení hospodářského výsledku. Naopak, s rostoucím objemem realizovaných prodejů bude souběžně narůstat i výše ztráty. </a:t>
            </a:r>
            <a:r>
              <a:rPr lang="cs-CZ" dirty="0" smtClean="0">
                <a:latin typeface="Times New Roman" pitchFamily="18" charset="0"/>
                <a:cs typeface="Times New Roman" pitchFamily="18" charset="0"/>
              </a:rPr>
              <a:t>Uvedenou </a:t>
            </a:r>
            <a:r>
              <a:rPr lang="cs-CZ" dirty="0">
                <a:latin typeface="Times New Roman" pitchFamily="18" charset="0"/>
                <a:cs typeface="Times New Roman" pitchFamily="18" charset="0"/>
              </a:rPr>
              <a:t>situaci lze znázornit v diagramu bodu </a:t>
            </a:r>
            <a:r>
              <a:rPr lang="cs-CZ" dirty="0" smtClean="0">
                <a:latin typeface="Times New Roman" pitchFamily="18" charset="0"/>
                <a:cs typeface="Times New Roman" pitchFamily="18" charset="0"/>
              </a:rPr>
              <a:t>zvratu.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Font typeface="Wingdings" pitchFamily="2" charset="2"/>
              <a:buNone/>
              <a:defRPr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409516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001442" y="432392"/>
            <a:ext cx="4041812" cy="438582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Diagram bodu zvratu pro p </a:t>
            </a:r>
            <a:r>
              <a:rPr lang="en-US" sz="2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&lt;</a:t>
            </a:r>
            <a:r>
              <a:rPr lang="cs-CZ" sz="2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v</a:t>
            </a:r>
            <a:endParaRPr lang="en-GB" sz="2100" b="1" kern="0" dirty="0">
              <a:solidFill>
                <a:sysClr val="windowText" lastClr="000000"/>
              </a:solidFill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395536" y="1059582"/>
            <a:ext cx="7992888" cy="372666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lIns="68580" tIns="34290" rIns="68580" bIns="34290" rtlCol="0">
            <a:spAutoFit/>
          </a:bodyPr>
          <a:lstStyle/>
          <a:p>
            <a:pPr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Font typeface="Wingdings" pitchFamily="2" charset="2"/>
              <a:buNone/>
              <a:defRPr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  <p:graphicFrame>
        <p:nvGraphicFramePr>
          <p:cNvPr id="6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08096789"/>
              </p:ext>
            </p:extLst>
          </p:nvPr>
        </p:nvGraphicFramePr>
        <p:xfrm>
          <a:off x="683569" y="1621651"/>
          <a:ext cx="6120680" cy="302433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9866" name="Dokument" r:id="rId4" imgW="5396033" imgH="3158074" progId="Word.Document.12">
                  <p:embed/>
                </p:oleObj>
              </mc:Choice>
              <mc:Fallback>
                <p:oleObj name="Dokument" r:id="rId4" imgW="5396033" imgH="3158074" progId="Word.Document.12">
                  <p:embed/>
                  <p:pic>
                    <p:nvPicPr>
                      <p:cNvPr id="11266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3569" y="1621651"/>
                        <a:ext cx="6120680" cy="3024336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89255320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1516534" y="432392"/>
            <a:ext cx="5011628" cy="761747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Cena nad úrovní variabilních nákladů</a:t>
            </a:r>
            <a:br>
              <a:rPr lang="cs-CZ" sz="2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endParaRPr lang="en-GB" sz="2100" b="1" kern="0" dirty="0">
              <a:solidFill>
                <a:sysClr val="windowText" lastClr="000000"/>
              </a:solidFill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395536" y="1059582"/>
            <a:ext cx="7992888" cy="3251146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lIns="68580" tIns="34290" rIns="68580" bIns="34290" rtlCol="0">
            <a:spAutoFit/>
          </a:bodyPr>
          <a:lstStyle/>
          <a:p>
            <a:pPr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defRPr/>
            </a:pPr>
            <a:r>
              <a:rPr lang="cs-CZ" dirty="0">
                <a:latin typeface="Times New Roman" pitchFamily="18" charset="0"/>
                <a:cs typeface="Times New Roman" pitchFamily="18" charset="0"/>
              </a:rPr>
              <a:t>Z rovnosti tržeb T</a:t>
            </a:r>
            <a:r>
              <a:rPr lang="cs-CZ" baseline="-25000" dirty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cs-CZ" dirty="0">
                <a:latin typeface="Times New Roman" pitchFamily="18" charset="0"/>
                <a:cs typeface="Times New Roman" pitchFamily="18" charset="0"/>
              </a:rPr>
              <a:t> a T</a:t>
            </a:r>
            <a:r>
              <a:rPr lang="cs-CZ" baseline="-25000" dirty="0">
                <a:latin typeface="Times New Roman" pitchFamily="18" charset="0"/>
                <a:cs typeface="Times New Roman" pitchFamily="18" charset="0"/>
              </a:rPr>
              <a:t>0</a:t>
            </a:r>
            <a:r>
              <a:rPr lang="cs-CZ" dirty="0">
                <a:latin typeface="Times New Roman" pitchFamily="18" charset="0"/>
                <a:cs typeface="Times New Roman" pitchFamily="18" charset="0"/>
              </a:rPr>
              <a:t> lze určit </a:t>
            </a:r>
            <a:r>
              <a:rPr lang="cs-CZ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dopad do VH prostřednictvím příspěvku na úhradu</a:t>
            </a:r>
          </a:p>
          <a:p>
            <a:pPr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Font typeface="Wingdings" pitchFamily="2" charset="2"/>
              <a:buNone/>
              <a:defRPr/>
            </a:pPr>
            <a:r>
              <a:rPr lang="cs-CZ" b="1" i="1" dirty="0">
                <a:latin typeface="Times New Roman" pitchFamily="18" charset="0"/>
                <a:cs typeface="Times New Roman" pitchFamily="18" charset="0"/>
              </a:rPr>
              <a:t>ΔPÚ = – ΔQ</a:t>
            </a:r>
            <a:r>
              <a:rPr lang="cs-CZ" b="1" i="1" baseline="30000" dirty="0">
                <a:latin typeface="Times New Roman" pitchFamily="18" charset="0"/>
                <a:cs typeface="Times New Roman" pitchFamily="18" charset="0"/>
              </a:rPr>
              <a:t> .</a:t>
            </a:r>
            <a:r>
              <a:rPr lang="cs-CZ" b="1" i="1" dirty="0">
                <a:latin typeface="Times New Roman" pitchFamily="18" charset="0"/>
                <a:cs typeface="Times New Roman" pitchFamily="18" charset="0"/>
              </a:rPr>
              <a:t>v	</a:t>
            </a:r>
          </a:p>
          <a:p>
            <a:pPr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defRPr/>
            </a:pPr>
            <a:r>
              <a:rPr lang="cs-CZ" dirty="0">
                <a:latin typeface="Times New Roman" pitchFamily="18" charset="0"/>
                <a:cs typeface="Times New Roman" pitchFamily="18" charset="0"/>
              </a:rPr>
              <a:t>Výše uvedená rovnice umožňuje učinit obecný závěr, že snaha po zajištění shodných tržeb prostřednictvím snížení ceny a alikvotním zvýšením objemu produkce má za následek snížení výsledku hospodaření prostřednictvím </a:t>
            </a:r>
            <a:r>
              <a:rPr lang="cs-CZ" b="1" u="sng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nižší hodnoty příspěvku na úhradu</a:t>
            </a:r>
            <a:r>
              <a:rPr lang="cs-CZ" dirty="0">
                <a:latin typeface="Times New Roman" pitchFamily="18" charset="0"/>
                <a:cs typeface="Times New Roman" pitchFamily="18" charset="0"/>
              </a:rPr>
              <a:t>. Snížení hodnoty hospodářského výsledku lze stanovit jako součinu </a:t>
            </a:r>
            <a:r>
              <a:rPr lang="cs-CZ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jednotkových variabilních nákladů (</a:t>
            </a:r>
            <a:r>
              <a:rPr lang="cs-CZ" i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cs-CZ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) a příslušného nárůstu objemu produkce (</a:t>
            </a:r>
            <a:r>
              <a:rPr lang="cs-CZ" i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ΔQ</a:t>
            </a:r>
            <a:r>
              <a:rPr lang="cs-CZ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). </a:t>
            </a:r>
          </a:p>
          <a:p>
            <a:pPr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defRPr/>
            </a:pPr>
            <a:r>
              <a:rPr lang="cs-CZ" b="1" i="1" u="sng" dirty="0">
                <a:latin typeface="Times New Roman" pitchFamily="18" charset="0"/>
                <a:cs typeface="Times New Roman" pitchFamily="18" charset="0"/>
              </a:rPr>
              <a:t>Jinými slovy nelze bez omezení souhlasit s tvrzením, že zajištění stejné výše tržeb je zárukou i nezměněného výsledku hospodaření firmy.</a:t>
            </a: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577127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35496" y="146615"/>
            <a:ext cx="7523621" cy="869469"/>
          </a:xfrm>
          <a:prstGeom prst="rect">
            <a:avLst/>
          </a:prstGeom>
        </p:spPr>
        <p:txBody>
          <a:bodyPr wrap="squar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800" b="1" i="1" u="sng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Příklad z:</a:t>
            </a:r>
            <a:r>
              <a:rPr lang="cs-CZ" sz="2800" b="1" i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Reporting </a:t>
            </a:r>
            <a:r>
              <a:rPr lang="cs-CZ" sz="2400" b="1" i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moderní metoda hodnocení výkonnosti uvnitř firmy autor Jana FIBIROVÁ</a:t>
            </a:r>
            <a:endParaRPr lang="en-GB" sz="2100" b="1" kern="0" dirty="0">
              <a:solidFill>
                <a:sysClr val="windowText" lastClr="000000"/>
              </a:solidFill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395536" y="1059582"/>
            <a:ext cx="7992888" cy="346249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lIns="68580" tIns="34290" rIns="68580" bIns="34290" rtlCol="0">
            <a:spAutoFit/>
          </a:bodyPr>
          <a:lstStyle/>
          <a:p>
            <a:pPr defTabSz="896938">
              <a:tabLst>
                <a:tab pos="623888" algn="l"/>
                <a:tab pos="1162050" algn="l"/>
              </a:tabLst>
            </a:pPr>
            <a:endParaRPr lang="cs-CZ" dirty="0">
              <a:latin typeface="Arial" charset="0"/>
            </a:endParaRP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  <p:graphicFrame>
        <p:nvGraphicFramePr>
          <p:cNvPr id="8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007202"/>
              </p:ext>
            </p:extLst>
          </p:nvPr>
        </p:nvGraphicFramePr>
        <p:xfrm>
          <a:off x="467544" y="1588636"/>
          <a:ext cx="6913463" cy="2160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33" name="Dokument" r:id="rId4" imgW="5913042" imgH="1302098" progId="Word.Document.8">
                  <p:embed/>
                </p:oleObj>
              </mc:Choice>
              <mc:Fallback>
                <p:oleObj name="Dokument" r:id="rId4" imgW="5913042" imgH="1302098" progId="Word.Document.8">
                  <p:embed/>
                  <p:pic>
                    <p:nvPicPr>
                      <p:cNvPr id="10242" name="Object 6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7544" y="1588636"/>
                        <a:ext cx="6913463" cy="2160588"/>
                      </a:xfrm>
                      <a:prstGeom prst="rect">
                        <a:avLst/>
                      </a:prstGeom>
                      <a:solidFill>
                        <a:srgbClr val="CCFFFF"/>
                      </a:solidFill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83433101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188640" y="160266"/>
            <a:ext cx="7017189" cy="807913"/>
          </a:xfrm>
          <a:prstGeom prst="rect">
            <a:avLst/>
          </a:prstGeom>
        </p:spPr>
        <p:txBody>
          <a:bodyPr wrap="squar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Cenové úpravy a podmínka zajištění nesníženého výsledku hospodaření</a:t>
            </a:r>
            <a:endParaRPr lang="en-GB" sz="2100" b="1" kern="0" dirty="0">
              <a:solidFill>
                <a:sysClr val="windowText" lastClr="000000"/>
              </a:solidFill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395536" y="1059582"/>
            <a:ext cx="7992888" cy="2571473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lIns="68580" tIns="34290" rIns="68580" bIns="34290" rtlCol="0">
            <a:spAutoFit/>
          </a:bodyPr>
          <a:lstStyle/>
          <a:p>
            <a:pPr marL="530225" indent="-530225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defRPr/>
            </a:pPr>
            <a:r>
              <a:rPr lang="cs-CZ" dirty="0">
                <a:latin typeface="Times New Roman" pitchFamily="18" charset="0"/>
                <a:cs typeface="Times New Roman" pitchFamily="18" charset="0"/>
              </a:rPr>
              <a:t>V případě, že dosažení stejné výše tržeb je výsledkem zvýšení ceny a snížení objemu výroby, je efekt v hospodaření firmy opačný, tj. dojde k nárůstu výsledku hospodaření prostřednictvím zvýšení příspěvku na úhradu. </a:t>
            </a:r>
          </a:p>
          <a:p>
            <a:pPr marL="530225" indent="-530225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defRPr/>
            </a:pPr>
            <a:r>
              <a:rPr lang="cs-CZ" dirty="0">
                <a:latin typeface="Times New Roman" pitchFamily="18" charset="0"/>
                <a:cs typeface="Times New Roman" pitchFamily="18" charset="0"/>
              </a:rPr>
              <a:t>Pokud se úvahy týkají cenových úprav spojených s očekáváním, že snížení ceny přinese zvýšení prodejnosti výrobků nabízí se otázka, </a:t>
            </a:r>
            <a:r>
              <a:rPr lang="cs-CZ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při jaké výši tržeb nedojde k poklesu výsledku hospodaření</a:t>
            </a:r>
            <a:r>
              <a:rPr lang="cs-CZ" dirty="0">
                <a:latin typeface="Times New Roman" pitchFamily="18" charset="0"/>
                <a:cs typeface="Times New Roman" pitchFamily="18" charset="0"/>
              </a:rPr>
              <a:t>. V tom případě musí platit, že:</a:t>
            </a:r>
          </a:p>
          <a:p>
            <a:pPr>
              <a:buFont typeface="Wingdings" pitchFamily="2" charset="2"/>
              <a:buNone/>
              <a:defRPr/>
            </a:pPr>
            <a:r>
              <a:rPr lang="cs-CZ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cs-CZ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cs-CZ" i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PÚ</a:t>
            </a:r>
            <a:r>
              <a:rPr lang="cs-CZ" i="1" baseline="-250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cs-CZ" i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= PÚ</a:t>
            </a:r>
            <a:r>
              <a:rPr lang="cs-CZ" i="1" baseline="-250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0</a:t>
            </a: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  <p:graphicFrame>
        <p:nvGraphicFramePr>
          <p:cNvPr id="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26756760"/>
              </p:ext>
            </p:extLst>
          </p:nvPr>
        </p:nvGraphicFramePr>
        <p:xfrm>
          <a:off x="683568" y="4011910"/>
          <a:ext cx="6580188" cy="792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957" name="Rovnice" r:id="rId4" imgW="5080000" imgH="647700" progId="Equation.3">
                  <p:embed/>
                </p:oleObj>
              </mc:Choice>
              <mc:Fallback>
                <p:oleObj name="Rovnice" r:id="rId4" imgW="5080000" imgH="647700" progId="Equation.3">
                  <p:embed/>
                  <p:pic>
                    <p:nvPicPr>
                      <p:cNvPr id="13314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3568" y="4011910"/>
                        <a:ext cx="6580188" cy="79216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63614977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188640" y="160266"/>
            <a:ext cx="7017189" cy="807913"/>
          </a:xfrm>
          <a:prstGeom prst="rect">
            <a:avLst/>
          </a:prstGeom>
        </p:spPr>
        <p:txBody>
          <a:bodyPr wrap="squar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Cenové úpravy a podmínka zajištění nesníženého výsledku hospodaření</a:t>
            </a:r>
            <a:endParaRPr lang="en-GB" sz="2100" b="1" kern="0" dirty="0">
              <a:solidFill>
                <a:sysClr val="windowText" lastClr="000000"/>
              </a:solidFill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395536" y="1059582"/>
            <a:ext cx="7992888" cy="2571473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lIns="68580" tIns="34290" rIns="68580" bIns="34290" rtlCol="0">
            <a:spAutoFit/>
          </a:bodyPr>
          <a:lstStyle/>
          <a:p>
            <a:pPr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</a:pPr>
            <a:r>
              <a:rPr lang="cs-CZ" dirty="0">
                <a:latin typeface="Times New Roman" pitchFamily="18" charset="0"/>
                <a:cs typeface="Times New Roman" pitchFamily="18" charset="0"/>
              </a:rPr>
              <a:t>Rovnice naznačuje, že zvýšení objemu výroby (∆Q) pro dosažení konstantní hodnoty příspěvku na úhradu je závislé nejenom na cenových relacích, ale je ovlivněno rovněž hodnotou variabilních nákladů na jednotku výroby. </a:t>
            </a:r>
          </a:p>
          <a:p>
            <a:pPr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</a:pPr>
            <a:r>
              <a:rPr lang="cs-CZ" dirty="0">
                <a:latin typeface="Times New Roman" pitchFamily="18" charset="0"/>
                <a:cs typeface="Times New Roman" pitchFamily="18" charset="0"/>
              </a:rPr>
              <a:t>Pro ekonomickou praxi má uvedená rovnice ten význam, že je kritériem pro ekonomické posouzení dopadu snížení ceny na zvýšení prodejnosti výrobků. Pokud zvýšení prodeje výrobků (∆</a:t>
            </a:r>
            <a:r>
              <a:rPr lang="cs-CZ" dirty="0" err="1">
                <a:latin typeface="Times New Roman" pitchFamily="18" charset="0"/>
                <a:cs typeface="Times New Roman" pitchFamily="18" charset="0"/>
              </a:rPr>
              <a:t>Q</a:t>
            </a:r>
            <a:r>
              <a:rPr lang="cs-CZ" baseline="-25000" dirty="0" err="1">
                <a:latin typeface="Times New Roman" pitchFamily="18" charset="0"/>
                <a:cs typeface="Times New Roman" pitchFamily="18" charset="0"/>
              </a:rPr>
              <a:t>skutečné</a:t>
            </a:r>
            <a:r>
              <a:rPr lang="cs-CZ" dirty="0">
                <a:latin typeface="Times New Roman" pitchFamily="18" charset="0"/>
                <a:cs typeface="Times New Roman" pitchFamily="18" charset="0"/>
              </a:rPr>
              <a:t>) bude nižší než hodnota ∆Q stanoveného dle výše uvedeného vztahu, dojde k poklesu výsledku hospodaření.   </a:t>
            </a: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753884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188640" y="160266"/>
            <a:ext cx="7017189" cy="438582"/>
          </a:xfrm>
          <a:prstGeom prst="rect">
            <a:avLst/>
          </a:prstGeom>
        </p:spPr>
        <p:txBody>
          <a:bodyPr wrap="squar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4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Modelová situace</a:t>
            </a:r>
            <a:endParaRPr lang="en-GB" sz="2100" b="1" kern="0" dirty="0">
              <a:solidFill>
                <a:srgbClr val="FF0000"/>
              </a:solidFill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395536" y="1059582"/>
            <a:ext cx="7992888" cy="1454244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lIns="68580" tIns="34290" rIns="68580" bIns="34290" rtlCol="0">
            <a:spAutoFit/>
          </a:bodyPr>
          <a:lstStyle/>
          <a:p>
            <a:pPr>
              <a:defRPr/>
            </a:pPr>
            <a:r>
              <a:rPr lang="cs-CZ" dirty="0">
                <a:latin typeface="Times New Roman" pitchFamily="18" charset="0"/>
                <a:cs typeface="Times New Roman" pitchFamily="18" charset="0"/>
              </a:rPr>
              <a:t>Předpokládá se, že podíl jednotkových variabilních nákladů činí 50 % z výchozí ceny (variabilní náklady zůstávají i po snížení ceny na stejné úrovni tj. </a:t>
            </a:r>
            <a:r>
              <a:rPr lang="cs-CZ" i="1" dirty="0">
                <a:latin typeface="Times New Roman" pitchFamily="18" charset="0"/>
                <a:cs typeface="Times New Roman" pitchFamily="18" charset="0"/>
              </a:rPr>
              <a:t>0,5 . p</a:t>
            </a:r>
            <a:r>
              <a:rPr lang="cs-CZ" i="1" baseline="-25000" dirty="0">
                <a:latin typeface="Times New Roman" pitchFamily="18" charset="0"/>
                <a:cs typeface="Times New Roman" pitchFamily="18" charset="0"/>
              </a:rPr>
              <a:t>0</a:t>
            </a:r>
            <a:r>
              <a:rPr lang="cs-CZ" dirty="0">
                <a:latin typeface="Times New Roman" pitchFamily="18" charset="0"/>
                <a:cs typeface="Times New Roman" pitchFamily="18" charset="0"/>
              </a:rPr>
              <a:t>). Dále se očekává, že při poklesu ceny o 10 %, vzroste prodej výrobků o 12 % v naturálních jednotkách, což zabezpečí nárůst tržeb oproti výchozímu stavu. Relace v hodnotách příspěvku na úhradu prezentují následující vztahy:</a:t>
            </a: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876029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188640" y="160266"/>
            <a:ext cx="7017189" cy="438582"/>
          </a:xfrm>
          <a:prstGeom prst="rect">
            <a:avLst/>
          </a:prstGeom>
        </p:spPr>
        <p:txBody>
          <a:bodyPr wrap="squar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4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Modelová situace</a:t>
            </a:r>
            <a:endParaRPr lang="en-GB" sz="2100" b="1" kern="0" dirty="0">
              <a:solidFill>
                <a:sysClr val="windowText" lastClr="000000"/>
              </a:solidFill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395536" y="1059582"/>
            <a:ext cx="7992888" cy="3947234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lIns="68580" tIns="34290" rIns="68580" bIns="34290" rtlCol="0">
            <a:spAutoFit/>
          </a:bodyPr>
          <a:lstStyle/>
          <a:p>
            <a:pPr>
              <a:buFont typeface="Wingdings" pitchFamily="2" charset="2"/>
              <a:buNone/>
              <a:defRPr/>
            </a:pPr>
            <a:r>
              <a:rPr lang="cs-CZ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Příspěvek na úhradu před cenovou úpravou (výchozí situace):</a:t>
            </a:r>
          </a:p>
          <a:p>
            <a:pPr>
              <a:buFont typeface="Wingdings" pitchFamily="2" charset="2"/>
              <a:buNone/>
              <a:defRPr/>
            </a:pPr>
            <a:endParaRPr lang="cs-CZ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None/>
              <a:defRPr/>
            </a:pPr>
            <a:endParaRPr lang="cs-CZ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None/>
              <a:defRPr/>
            </a:pPr>
            <a:endParaRPr lang="cs-CZ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None/>
              <a:defRPr/>
            </a:pPr>
            <a:endParaRPr lang="cs-CZ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None/>
              <a:defRPr/>
            </a:pPr>
            <a:endParaRPr lang="cs-CZ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None/>
              <a:defRPr/>
            </a:pPr>
            <a:r>
              <a:rPr lang="cs-CZ" dirty="0">
                <a:latin typeface="Times New Roman" pitchFamily="18" charset="0"/>
                <a:cs typeface="Times New Roman" pitchFamily="18" charset="0"/>
              </a:rPr>
              <a:t>Příspěvek na úhradu po cenové úpravě:</a:t>
            </a:r>
          </a:p>
          <a:p>
            <a:pPr>
              <a:buFont typeface="Wingdings" pitchFamily="2" charset="2"/>
              <a:buNone/>
              <a:defRPr/>
            </a:pPr>
            <a:endParaRPr lang="cs-CZ" dirty="0" smtClean="0"/>
          </a:p>
          <a:p>
            <a:pPr>
              <a:buFont typeface="Wingdings" pitchFamily="2" charset="2"/>
              <a:buNone/>
              <a:defRPr/>
            </a:pPr>
            <a:endParaRPr lang="cs-CZ" dirty="0"/>
          </a:p>
          <a:p>
            <a:pPr>
              <a:buFont typeface="Wingdings" pitchFamily="2" charset="2"/>
              <a:buNone/>
              <a:defRPr/>
            </a:pPr>
            <a:endParaRPr lang="cs-CZ" dirty="0" smtClean="0"/>
          </a:p>
          <a:p>
            <a:pPr>
              <a:buFont typeface="Wingdings" pitchFamily="2" charset="2"/>
              <a:buNone/>
              <a:defRPr/>
            </a:pPr>
            <a:endParaRPr lang="cs-CZ" dirty="0"/>
          </a:p>
          <a:p>
            <a:pPr>
              <a:buFont typeface="Wingdings" pitchFamily="2" charset="2"/>
              <a:buNone/>
              <a:defRPr/>
            </a:pPr>
            <a:endParaRPr lang="cs-CZ" dirty="0"/>
          </a:p>
          <a:p>
            <a:pPr>
              <a:buFont typeface="Wingdings" pitchFamily="2" charset="2"/>
              <a:buNone/>
              <a:defRPr/>
            </a:pPr>
            <a:endParaRPr lang="cs-CZ" dirty="0"/>
          </a:p>
          <a:p>
            <a:pPr>
              <a:buFont typeface="Wingdings" pitchFamily="2" charset="2"/>
              <a:buNone/>
              <a:defRPr/>
            </a:pPr>
            <a:endParaRPr lang="cs-CZ" dirty="0"/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  <p:pic>
        <p:nvPicPr>
          <p:cNvPr id="3" name="Obrázek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9552" y="1491630"/>
            <a:ext cx="2171700" cy="1152128"/>
          </a:xfrm>
          <a:prstGeom prst="rect">
            <a:avLst/>
          </a:prstGeom>
        </p:spPr>
      </p:pic>
      <p:pic>
        <p:nvPicPr>
          <p:cNvPr id="6" name="Obrázek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7544" y="3135933"/>
            <a:ext cx="2438400" cy="15491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56581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1128601" y="432392"/>
            <a:ext cx="5787482" cy="438582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4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Hospodářský výsledek v závislosti na tržbách</a:t>
            </a:r>
            <a:endParaRPr lang="en-GB" sz="2100" b="1" kern="0" dirty="0">
              <a:solidFill>
                <a:sysClr val="windowText" lastClr="000000"/>
              </a:solidFill>
            </a:endParaRP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  <p:graphicFrame>
        <p:nvGraphicFramePr>
          <p:cNvPr id="6" name="Objekt 5"/>
          <p:cNvGraphicFramePr>
            <a:graphicFrameLocks noGrp="1" noChangeAspect="1"/>
          </p:cNvGraphicFramePr>
          <p:nvPr>
            <p:extLst/>
          </p:nvPr>
        </p:nvGraphicFramePr>
        <p:xfrm>
          <a:off x="139452" y="1059582"/>
          <a:ext cx="7881216" cy="391231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4166" name="Dokument" r:id="rId4" imgW="5756896" imgH="3656168" progId="Word.Document.8">
                  <p:embed/>
                </p:oleObj>
              </mc:Choice>
              <mc:Fallback>
                <p:oleObj name="Dokument" r:id="rId4" imgW="5756896" imgH="3656168" progId="Word.Document.8">
                  <p:embed/>
                  <p:pic>
                    <p:nvPicPr>
                      <p:cNvPr id="6" name="Objekt 5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9452" y="1059582"/>
                        <a:ext cx="7881216" cy="3912319"/>
                      </a:xfrm>
                      <a:prstGeom prst="rect">
                        <a:avLst/>
                      </a:prstGeom>
                      <a:solidFill>
                        <a:srgbClr val="CCFFFF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084998893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188640" y="160266"/>
            <a:ext cx="7017189" cy="438582"/>
          </a:xfrm>
          <a:prstGeom prst="rect">
            <a:avLst/>
          </a:prstGeom>
        </p:spPr>
        <p:txBody>
          <a:bodyPr wrap="squar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4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Modelová situace</a:t>
            </a:r>
            <a:endParaRPr lang="en-GB" sz="2100" b="1" kern="0" dirty="0">
              <a:solidFill>
                <a:sysClr val="windowText" lastClr="000000"/>
              </a:solidFill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395536" y="1059582"/>
            <a:ext cx="7992888" cy="373179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lIns="68580" tIns="34290" rIns="68580" bIns="34290" rtlCol="0">
            <a:spAutoFit/>
          </a:bodyPr>
          <a:lstStyle/>
          <a:p>
            <a:pPr>
              <a:defRPr/>
            </a:pPr>
            <a:r>
              <a:rPr lang="cs-CZ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Ze srovnání hodnot </a:t>
            </a:r>
            <a:r>
              <a:rPr lang="cs-CZ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PÚ</a:t>
            </a:r>
            <a:r>
              <a:rPr lang="cs-CZ" i="1" baseline="-25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0</a:t>
            </a:r>
            <a:r>
              <a:rPr lang="cs-CZ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a </a:t>
            </a:r>
            <a:r>
              <a:rPr lang="cs-CZ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PÚ</a:t>
            </a:r>
            <a:r>
              <a:rPr lang="cs-CZ" i="1" baseline="-25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1</a:t>
            </a:r>
            <a:r>
              <a:rPr lang="cs-CZ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vyplývá, že </a:t>
            </a:r>
            <a:r>
              <a:rPr lang="cs-CZ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došlo k poklesu příspěvku na úhradu o 10,4 %. </a:t>
            </a:r>
          </a:p>
          <a:p>
            <a:pPr>
              <a:buFont typeface="Wingdings" pitchFamily="2" charset="2"/>
              <a:buNone/>
              <a:defRPr/>
            </a:pPr>
            <a:endParaRPr lang="cs-CZ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None/>
              <a:defRPr/>
            </a:pPr>
            <a:r>
              <a:rPr lang="cs-CZ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Zatímco tržby:</a:t>
            </a:r>
          </a:p>
          <a:p>
            <a:pPr>
              <a:buFont typeface="Wingdings" pitchFamily="2" charset="2"/>
              <a:buNone/>
              <a:defRPr/>
            </a:pPr>
            <a:r>
              <a:rPr lang="cs-CZ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Tržby před cenovou úpravou (výchozí situace):</a:t>
            </a:r>
          </a:p>
          <a:p>
            <a:pPr>
              <a:buFont typeface="Wingdings" pitchFamily="2" charset="2"/>
              <a:buNone/>
              <a:defRPr/>
            </a:pPr>
            <a:endParaRPr lang="cs-CZ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None/>
              <a:defRPr/>
            </a:pPr>
            <a:endParaRPr lang="cs-CZ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None/>
              <a:defRPr/>
            </a:pPr>
            <a:r>
              <a:rPr lang="cs-CZ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Tržby po cenové úpravě</a:t>
            </a:r>
            <a:r>
              <a:rPr lang="cs-CZ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>
              <a:buFont typeface="Wingdings" pitchFamily="2" charset="2"/>
              <a:buNone/>
              <a:defRPr/>
            </a:pPr>
            <a:endParaRPr lang="cs-CZ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None/>
              <a:defRPr/>
            </a:pPr>
            <a:endParaRPr lang="cs-CZ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None/>
              <a:defRPr/>
            </a:pPr>
            <a:endParaRPr lang="cs-CZ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None/>
              <a:defRPr/>
            </a:pPr>
            <a:endParaRPr lang="cs-CZ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None/>
              <a:defRPr/>
            </a:pPr>
            <a:endParaRPr lang="cs-CZ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  <p:pic>
        <p:nvPicPr>
          <p:cNvPr id="8" name="Obrázek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9552" y="2574957"/>
            <a:ext cx="899160" cy="500849"/>
          </a:xfrm>
          <a:prstGeom prst="rect">
            <a:avLst/>
          </a:prstGeom>
        </p:spPr>
      </p:pic>
      <p:pic>
        <p:nvPicPr>
          <p:cNvPr id="9" name="Obrázek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39552" y="3531408"/>
            <a:ext cx="1592580" cy="6964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3394289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1582256" y="432392"/>
            <a:ext cx="4880183" cy="438582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4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Cenová pružnost poptávky (elasticita)</a:t>
            </a:r>
            <a:endParaRPr lang="en-GB" sz="2100" b="1" kern="0" dirty="0">
              <a:solidFill>
                <a:sysClr val="windowText" lastClr="000000"/>
              </a:solidFill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395536" y="1059582"/>
            <a:ext cx="7992888" cy="1454244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lIns="68580" tIns="34290" rIns="68580" bIns="34290" rtlCol="0">
            <a:spAutoFit/>
          </a:bodyPr>
          <a:lstStyle/>
          <a:p>
            <a:r>
              <a:rPr lang="cs-CZ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Cenová elasticita (pružnost) poptávky </a:t>
            </a:r>
            <a:r>
              <a:rPr lang="cs-CZ" dirty="0">
                <a:latin typeface="Times New Roman" pitchFamily="18" charset="0"/>
                <a:cs typeface="Times New Roman" pitchFamily="18" charset="0"/>
              </a:rPr>
              <a:t>je pojem a ukazatel, který kvantitativně vyjadřuje reakci spotřebitelů na změnu ceny výrobku, která se projeví změnou jeho poptávaného množství.</a:t>
            </a:r>
          </a:p>
          <a:p>
            <a:r>
              <a:rPr lang="cs-CZ" dirty="0">
                <a:latin typeface="Times New Roman" pitchFamily="18" charset="0"/>
                <a:cs typeface="Times New Roman" pitchFamily="18" charset="0"/>
              </a:rPr>
              <a:t>Obecně platí:</a:t>
            </a:r>
            <a:br>
              <a:rPr lang="cs-CZ" dirty="0">
                <a:latin typeface="Times New Roman" pitchFamily="18" charset="0"/>
                <a:cs typeface="Times New Roman" pitchFamily="18" charset="0"/>
              </a:rPr>
            </a:br>
            <a:r>
              <a:rPr lang="cs-CZ" b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elasticita funkce ≠ sklon funkce</a:t>
            </a:r>
            <a:endParaRPr lang="en-US" b="1" dirty="0">
              <a:solidFill>
                <a:schemeClr val="accent6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0284366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1582256" y="432392"/>
            <a:ext cx="4880183" cy="438582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4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Cenová pružnost poptávky (elasticita)</a:t>
            </a:r>
            <a:endParaRPr lang="en-GB" sz="2100" b="1" kern="0" dirty="0">
              <a:solidFill>
                <a:sysClr val="windowText" lastClr="000000"/>
              </a:solidFill>
            </a:endParaRP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  <p:graphicFrame>
        <p:nvGraphicFramePr>
          <p:cNvPr id="3" name="Objekt 2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2263021073"/>
              </p:ext>
            </p:extLst>
          </p:nvPr>
        </p:nvGraphicFramePr>
        <p:xfrm>
          <a:off x="467544" y="1131590"/>
          <a:ext cx="7486650" cy="3667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547" name="Document" r:id="rId4" imgW="5969169" imgH="2924862" progId="Word.Document.8">
                  <p:embed/>
                </p:oleObj>
              </mc:Choice>
              <mc:Fallback>
                <p:oleObj name="Document" r:id="rId4" imgW="5969169" imgH="2924862" progId="Word.Document.8">
                  <p:embed/>
                  <p:pic>
                    <p:nvPicPr>
                      <p:cNvPr id="0" name="Zástupný symbol pro obsah 3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7544" y="1131590"/>
                        <a:ext cx="7486650" cy="3667125"/>
                      </a:xfrm>
                      <a:prstGeom prst="rect">
                        <a:avLst/>
                      </a:prstGeom>
                      <a:solidFill>
                        <a:srgbClr val="CCFFFF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048847629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1582256" y="432392"/>
            <a:ext cx="4880183" cy="438582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4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Cenová pružnost poptávky (elasticita)</a:t>
            </a:r>
            <a:endParaRPr lang="en-GB" sz="2100" b="1" kern="0" dirty="0">
              <a:solidFill>
                <a:sysClr val="windowText" lastClr="000000"/>
              </a:solidFill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395536" y="1059582"/>
            <a:ext cx="7992888" cy="900246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lIns="68580" tIns="34290" rIns="68580" bIns="34290" rtlCol="0">
            <a:spAutoFit/>
          </a:bodyPr>
          <a:lstStyle/>
          <a:p>
            <a:pPr>
              <a:buFont typeface="Wingdings" pitchFamily="2" charset="2"/>
              <a:buNone/>
            </a:pPr>
            <a:r>
              <a:rPr lang="cs-CZ" dirty="0">
                <a:latin typeface="Times New Roman" pitchFamily="18" charset="0"/>
                <a:cs typeface="Times New Roman" pitchFamily="18" charset="0"/>
              </a:rPr>
              <a:t>Je-li hodnota e &lt; -1, </a:t>
            </a:r>
            <a:r>
              <a:rPr lang="cs-CZ" i="1" dirty="0">
                <a:latin typeface="Times New Roman" pitchFamily="18" charset="0"/>
                <a:cs typeface="Times New Roman" pitchFamily="18" charset="0"/>
              </a:rPr>
              <a:t>hovoříme o elastické poptávce</a:t>
            </a:r>
          </a:p>
          <a:p>
            <a:pPr>
              <a:buFont typeface="Wingdings" pitchFamily="2" charset="2"/>
              <a:buNone/>
            </a:pPr>
            <a:r>
              <a:rPr lang="cs-CZ" dirty="0">
                <a:latin typeface="Times New Roman" pitchFamily="18" charset="0"/>
                <a:cs typeface="Times New Roman" pitchFamily="18" charset="0"/>
              </a:rPr>
              <a:t>Je-li e = -1, hovoříme o jednotkové pružnosti</a:t>
            </a:r>
          </a:p>
          <a:p>
            <a:pPr>
              <a:buFont typeface="Wingdings" pitchFamily="2" charset="2"/>
              <a:buNone/>
            </a:pPr>
            <a:r>
              <a:rPr lang="cs-CZ" dirty="0">
                <a:latin typeface="Times New Roman" pitchFamily="18" charset="0"/>
                <a:cs typeface="Times New Roman" pitchFamily="18" charset="0"/>
              </a:rPr>
              <a:t>Je-li e v rozmezí -1 až 0, </a:t>
            </a:r>
            <a:r>
              <a:rPr lang="cs-CZ" i="1" dirty="0">
                <a:latin typeface="Times New Roman" pitchFamily="18" charset="0"/>
                <a:cs typeface="Times New Roman" pitchFamily="18" charset="0"/>
              </a:rPr>
              <a:t>hovoříme o nepružné poptávce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6281222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1582256" y="432392"/>
            <a:ext cx="4880183" cy="438582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4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Cenová pružnost poptávky (elasticita)</a:t>
            </a:r>
            <a:endParaRPr lang="en-GB" sz="2100" b="1" kern="0" dirty="0">
              <a:solidFill>
                <a:sysClr val="windowText" lastClr="000000"/>
              </a:solidFill>
            </a:endParaRP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  <p:graphicFrame>
        <p:nvGraphicFramePr>
          <p:cNvPr id="3" name="Objekt 2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3852818345"/>
              </p:ext>
            </p:extLst>
          </p:nvPr>
        </p:nvGraphicFramePr>
        <p:xfrm>
          <a:off x="323528" y="1059582"/>
          <a:ext cx="7865318" cy="384695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570" name="Document" r:id="rId4" imgW="5958173" imgH="3391561" progId="Word.Document.8">
                  <p:embed/>
                </p:oleObj>
              </mc:Choice>
              <mc:Fallback>
                <p:oleObj name="Document" r:id="rId4" imgW="5958173" imgH="3391561" progId="Word.Document.8">
                  <p:embed/>
                  <p:pic>
                    <p:nvPicPr>
                      <p:cNvPr id="0" name="Zástupný symbol pro obsah 3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3528" y="1059582"/>
                        <a:ext cx="7865318" cy="3846959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619535619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201824" y="432392"/>
            <a:ext cx="3641061" cy="438582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4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Koeficient cenové pružnosti</a:t>
            </a:r>
            <a:endParaRPr lang="en-GB" sz="2100" b="1" kern="0" dirty="0">
              <a:solidFill>
                <a:sysClr val="windowText" lastClr="000000"/>
              </a:solidFill>
            </a:endParaRP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  <p:graphicFrame>
        <p:nvGraphicFramePr>
          <p:cNvPr id="2" name="Objekt 1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126766407"/>
              </p:ext>
            </p:extLst>
          </p:nvPr>
        </p:nvGraphicFramePr>
        <p:xfrm>
          <a:off x="181919" y="1059582"/>
          <a:ext cx="8525073" cy="351700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5988" name="Document" r:id="rId4" imgW="6125315" imgH="2612474" progId="Word.Document.8">
                  <p:embed/>
                </p:oleObj>
              </mc:Choice>
              <mc:Fallback>
                <p:oleObj name="Document" r:id="rId4" imgW="6125315" imgH="2612474" progId="Word.Document.8">
                  <p:embed/>
                  <p:pic>
                    <p:nvPicPr>
                      <p:cNvPr id="2" name="Objekt 1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1919" y="1059582"/>
                        <a:ext cx="8525073" cy="3517007"/>
                      </a:xfrm>
                      <a:prstGeom prst="rect">
                        <a:avLst/>
                      </a:prstGeom>
                      <a:solidFill>
                        <a:srgbClr val="CCFFFF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117246294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459111" y="432392"/>
            <a:ext cx="3126498" cy="438582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4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Graf elasticity poptávky</a:t>
            </a:r>
            <a:endParaRPr lang="en-GB" sz="2100" b="1" kern="0" dirty="0">
              <a:solidFill>
                <a:sysClr val="windowText" lastClr="000000"/>
              </a:solidFill>
            </a:endParaRP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  <p:graphicFrame>
        <p:nvGraphicFramePr>
          <p:cNvPr id="3" name="Objekt 2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2398167791"/>
              </p:ext>
            </p:extLst>
          </p:nvPr>
        </p:nvGraphicFramePr>
        <p:xfrm>
          <a:off x="899592" y="907634"/>
          <a:ext cx="6768752" cy="404813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8615" name="Document" r:id="rId4" imgW="6126034" imgH="4413745" progId="Word.Document.8">
                  <p:embed/>
                </p:oleObj>
              </mc:Choice>
              <mc:Fallback>
                <p:oleObj name="Document" r:id="rId4" imgW="6126034" imgH="4413745" progId="Word.Document.8">
                  <p:embed/>
                  <p:pic>
                    <p:nvPicPr>
                      <p:cNvPr id="0" name="Zástupný symbol pro obsah 3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99592" y="907634"/>
                        <a:ext cx="6768752" cy="4048131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672097016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1582256" y="432392"/>
            <a:ext cx="4880183" cy="438582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4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Cenová pružnost poptávky (elasticita)</a:t>
            </a:r>
            <a:endParaRPr lang="en-GB" sz="2100" b="1" kern="0" dirty="0">
              <a:solidFill>
                <a:sysClr val="windowText" lastClr="000000"/>
              </a:solidFill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395536" y="1059582"/>
            <a:ext cx="7992888" cy="2008242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lIns="68580" tIns="34290" rIns="68580" bIns="34290" rtlCol="0">
            <a:spAutoFit/>
          </a:bodyPr>
          <a:lstStyle/>
          <a:p>
            <a:r>
              <a:rPr lang="cs-CZ" dirty="0">
                <a:latin typeface="Times New Roman" pitchFamily="18" charset="0"/>
                <a:cs typeface="Times New Roman" pitchFamily="18" charset="0"/>
              </a:rPr>
              <a:t>Je-li </a:t>
            </a:r>
            <a:r>
              <a:rPr lang="cs-CZ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e 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&lt; -1 </a:t>
            </a:r>
            <a:r>
              <a:rPr lang="cs-CZ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dirty="0" err="1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pr</a:t>
            </a:r>
            <a:r>
              <a:rPr lang="cs-CZ" dirty="0" err="1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užná</a:t>
            </a:r>
            <a:r>
              <a:rPr lang="cs-CZ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poptávka), </a:t>
            </a:r>
            <a:r>
              <a:rPr lang="cs-CZ" dirty="0">
                <a:latin typeface="Times New Roman" pitchFamily="18" charset="0"/>
                <a:cs typeface="Times New Roman" pitchFamily="18" charset="0"/>
              </a:rPr>
              <a:t>pak při růstu ceny tržby klesají a při poklesu ceny, tržby rostou.</a:t>
            </a:r>
            <a:br>
              <a:rPr lang="cs-CZ" dirty="0">
                <a:latin typeface="Times New Roman" pitchFamily="18" charset="0"/>
                <a:cs typeface="Times New Roman" pitchFamily="18" charset="0"/>
              </a:rPr>
            </a:br>
            <a:r>
              <a:rPr lang="cs-CZ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cs-CZ" dirty="0">
                <a:latin typeface="Times New Roman" pitchFamily="18" charset="0"/>
                <a:cs typeface="Times New Roman" pitchFamily="18" charset="0"/>
              </a:rPr>
              <a:t>A naopak je-li </a:t>
            </a:r>
            <a:r>
              <a:rPr lang="cs-CZ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-1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&lt;</a:t>
            </a:r>
            <a:r>
              <a:rPr lang="cs-CZ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e 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&lt; </a:t>
            </a:r>
            <a:r>
              <a:rPr lang="cs-CZ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0 (nepružná poptávka), </a:t>
            </a:r>
            <a:r>
              <a:rPr lang="cs-CZ" dirty="0">
                <a:latin typeface="Times New Roman" pitchFamily="18" charset="0"/>
                <a:cs typeface="Times New Roman" pitchFamily="18" charset="0"/>
              </a:rPr>
              <a:t>při růstu ceny tržby rostou a při poklesu ceny tržby klesají.</a:t>
            </a:r>
          </a:p>
          <a:p>
            <a:endParaRPr lang="cs-CZ" dirty="0">
              <a:latin typeface="Times New Roman" pitchFamily="18" charset="0"/>
              <a:cs typeface="Times New Roman" pitchFamily="18" charset="0"/>
            </a:endParaRPr>
          </a:p>
          <a:p>
            <a:r>
              <a:rPr lang="cs-CZ" dirty="0">
                <a:latin typeface="Times New Roman" pitchFamily="18" charset="0"/>
                <a:cs typeface="Times New Roman" pitchFamily="18" charset="0"/>
              </a:rPr>
              <a:t>Při </a:t>
            </a:r>
            <a:r>
              <a:rPr lang="cs-CZ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jednotkové pružnosti </a:t>
            </a:r>
            <a:r>
              <a:rPr lang="cs-CZ" dirty="0">
                <a:latin typeface="Times New Roman" pitchFamily="18" charset="0"/>
                <a:cs typeface="Times New Roman" pitchFamily="18" charset="0"/>
              </a:rPr>
              <a:t>se tržby nemění.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8362264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3512228" y="432392"/>
            <a:ext cx="1020152" cy="392415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100" b="1" kern="0" dirty="0" smtClean="0">
                <a:solidFill>
                  <a:srgbClr val="307871"/>
                </a:solidFill>
                <a:latin typeface="Times New Roman"/>
                <a:ea typeface="+mj-ea"/>
                <a:cs typeface="+mj-cs"/>
              </a:rPr>
              <a:t>Shrnutí</a:t>
            </a:r>
            <a:endParaRPr lang="en-GB" sz="2100" b="1" kern="0" dirty="0">
              <a:solidFill>
                <a:sysClr val="windowText" lastClr="000000"/>
              </a:solidFill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518305" y="1191842"/>
            <a:ext cx="7992888" cy="684803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lIns="68580" tIns="34290" rIns="68580" bIns="34290" rtlCol="0">
            <a:spAutoFit/>
          </a:bodyPr>
          <a:lstStyle/>
          <a:p>
            <a:pPr>
              <a:spcBef>
                <a:spcPct val="30000"/>
              </a:spcBef>
              <a:spcAft>
                <a:spcPct val="30000"/>
              </a:spcAft>
              <a:buClr>
                <a:schemeClr val="tx1"/>
              </a:buClr>
              <a:defRPr/>
            </a:pPr>
            <a:r>
              <a:rPr lang="cs-CZ" sz="2000" dirty="0" smtClean="0">
                <a:latin typeface="Times New Roman" pitchFamily="18" charset="0"/>
                <a:cs typeface="Times New Roman" pitchFamily="18" charset="0"/>
              </a:rPr>
              <a:t>Cílem přednášky bylo vysvětlit hospodářský výsledek v závislosti na tržbách a cenovou </a:t>
            </a:r>
            <a:r>
              <a:rPr lang="cs-CZ" sz="2000" smtClean="0">
                <a:latin typeface="Times New Roman" pitchFamily="18" charset="0"/>
                <a:cs typeface="Times New Roman" pitchFamily="18" charset="0"/>
              </a:rPr>
              <a:t>pružnost poptávky.</a:t>
            </a:r>
            <a:endParaRPr lang="cs-CZ" sz="2000" dirty="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75044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1136620" y="432392"/>
            <a:ext cx="5771453" cy="438582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4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Výsledek hospodaření v závislosti na tržbách</a:t>
            </a:r>
            <a:endParaRPr lang="en-GB" sz="2100" b="1" kern="0" dirty="0">
              <a:solidFill>
                <a:sysClr val="windowText" lastClr="000000"/>
              </a:solidFill>
            </a:endParaRP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  <p:graphicFrame>
        <p:nvGraphicFramePr>
          <p:cNvPr id="2" name="Objekt 1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2466510041"/>
              </p:ext>
            </p:extLst>
          </p:nvPr>
        </p:nvGraphicFramePr>
        <p:xfrm>
          <a:off x="299366" y="987574"/>
          <a:ext cx="7740352" cy="399821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1456" name="Dokument" r:id="rId4" imgW="5756896" imgH="3651489" progId="Word.Document.8">
                  <p:embed/>
                </p:oleObj>
              </mc:Choice>
              <mc:Fallback>
                <p:oleObj name="Dokument" r:id="rId4" imgW="5756896" imgH="3651489" progId="Word.Document.8">
                  <p:embed/>
                  <p:pic>
                    <p:nvPicPr>
                      <p:cNvPr id="0" name="Zástupný symbol pro obsah 3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9366" y="987574"/>
                        <a:ext cx="7740352" cy="3998218"/>
                      </a:xfrm>
                      <a:prstGeom prst="rect">
                        <a:avLst/>
                      </a:prstGeom>
                      <a:solidFill>
                        <a:srgbClr val="CCFFFF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8696466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1136620" y="432392"/>
            <a:ext cx="5771453" cy="438582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4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Výsledek hospodaření v závislosti na tržbách</a:t>
            </a:r>
            <a:endParaRPr lang="en-GB" sz="2100" b="1" kern="0" dirty="0">
              <a:solidFill>
                <a:sysClr val="windowText" lastClr="000000"/>
              </a:solidFill>
            </a:endParaRP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  <p:graphicFrame>
        <p:nvGraphicFramePr>
          <p:cNvPr id="3" name="Objekt 2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8261115"/>
              </p:ext>
            </p:extLst>
          </p:nvPr>
        </p:nvGraphicFramePr>
        <p:xfrm>
          <a:off x="188640" y="1131590"/>
          <a:ext cx="7674247" cy="367240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80" name="Document" r:id="rId4" imgW="5462945" imgH="2908031" progId="Word.Document.8">
                  <p:embed/>
                </p:oleObj>
              </mc:Choice>
              <mc:Fallback>
                <p:oleObj name="Document" r:id="rId4" imgW="5462945" imgH="2908031" progId="Word.Document.8">
                  <p:embed/>
                  <p:pic>
                    <p:nvPicPr>
                      <p:cNvPr id="0" name="Zástupný symbol pro obsah 3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8640" y="1131590"/>
                        <a:ext cx="7674247" cy="3672408"/>
                      </a:xfrm>
                      <a:prstGeom prst="rect">
                        <a:avLst/>
                      </a:prstGeom>
                      <a:solidFill>
                        <a:srgbClr val="CCFFFF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0943646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1136620" y="432392"/>
            <a:ext cx="5771453" cy="438582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4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Výsledek hospodaření v závislosti na tržbách</a:t>
            </a:r>
            <a:endParaRPr lang="en-GB" sz="2100" b="1" kern="0" dirty="0">
              <a:solidFill>
                <a:sysClr val="windowText" lastClr="000000"/>
              </a:solidFill>
            </a:endParaRP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  <p:graphicFrame>
        <p:nvGraphicFramePr>
          <p:cNvPr id="2" name="Objek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90174248"/>
              </p:ext>
            </p:extLst>
          </p:nvPr>
        </p:nvGraphicFramePr>
        <p:xfrm>
          <a:off x="213792" y="883623"/>
          <a:ext cx="8043141" cy="411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503" name="Document" r:id="rId4" imgW="6203300" imgH="3708735" progId="Word.Document.8">
                  <p:embed/>
                </p:oleObj>
              </mc:Choice>
              <mc:Fallback>
                <p:oleObj name="Document" r:id="rId4" imgW="6203300" imgH="3708735" progId="Word.Document.8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792" y="883623"/>
                        <a:ext cx="8043141" cy="4114800"/>
                      </a:xfrm>
                      <a:prstGeom prst="rect">
                        <a:avLst/>
                      </a:prstGeom>
                      <a:solidFill>
                        <a:srgbClr val="CCFFFF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8789922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188639" y="246546"/>
            <a:ext cx="7767737" cy="315471"/>
          </a:xfrm>
          <a:prstGeom prst="rect">
            <a:avLst/>
          </a:prstGeom>
        </p:spPr>
        <p:txBody>
          <a:bodyPr wrap="squar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16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Podmínky pro využití vztahů platných v DBZ při vícepoložkovém sortimentu výroby</a:t>
            </a:r>
            <a:endParaRPr lang="en-GB" sz="1600" b="1" kern="0" dirty="0">
              <a:solidFill>
                <a:sysClr val="windowText" lastClr="000000"/>
              </a:solidFill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251520" y="987574"/>
            <a:ext cx="7992888" cy="3116238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lIns="68580" tIns="34290" rIns="68580" bIns="34290" rtlCol="0">
            <a:spAutoFit/>
          </a:bodyPr>
          <a:lstStyle/>
          <a:p>
            <a:pPr algn="just">
              <a:lnSpc>
                <a:spcPct val="110000"/>
              </a:lnSpc>
            </a:pPr>
            <a:r>
              <a:rPr lang="cs-CZ" dirty="0" smtClean="0">
                <a:latin typeface="Times New Roman" pitchFamily="18" charset="0"/>
                <a:cs typeface="Times New Roman" pitchFamily="18" charset="0"/>
              </a:rPr>
              <a:t>Pokud </a:t>
            </a:r>
            <a:r>
              <a:rPr lang="cs-CZ" dirty="0">
                <a:latin typeface="Times New Roman" pitchFamily="18" charset="0"/>
                <a:cs typeface="Times New Roman" pitchFamily="18" charset="0"/>
              </a:rPr>
              <a:t>příspěvek na úhradu na jednotku produkce </a:t>
            </a:r>
            <a:r>
              <a:rPr lang="cs-CZ" i="1" dirty="0" err="1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pú</a:t>
            </a:r>
            <a:r>
              <a:rPr lang="cs-CZ" dirty="0">
                <a:latin typeface="Times New Roman" pitchFamily="18" charset="0"/>
                <a:cs typeface="Times New Roman" pitchFamily="18" charset="0"/>
              </a:rPr>
              <a:t> bude u všech vyráběných výrobků vykazovat stejnou hodnotu, je možno </a:t>
            </a:r>
            <a:r>
              <a:rPr lang="cs-CZ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pohlížet na tyto produkty jako rovnocenné výrobky</a:t>
            </a:r>
            <a:r>
              <a:rPr lang="cs-CZ" dirty="0">
                <a:latin typeface="Times New Roman" pitchFamily="18" charset="0"/>
                <a:cs typeface="Times New Roman" pitchFamily="18" charset="0"/>
              </a:rPr>
              <a:t> a v tom případě lze hledat objem produkce </a:t>
            </a:r>
            <a:r>
              <a:rPr lang="cs-CZ" i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Q</a:t>
            </a:r>
            <a:r>
              <a:rPr lang="cs-CZ" i="1" baseline="-25000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BZ</a:t>
            </a:r>
            <a:r>
              <a:rPr lang="cs-CZ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dirty="0">
                <a:latin typeface="Times New Roman" pitchFamily="18" charset="0"/>
                <a:cs typeface="Times New Roman" pitchFamily="18" charset="0"/>
              </a:rPr>
              <a:t>spojený s bodem zvratu bez ohledu na sortimentní skladbu takto charakterizovaných výrobků. Obdobné závěry platí i pro objem produkce, který zajistí požadovanou výši zisku </a:t>
            </a:r>
            <a:r>
              <a:rPr lang="cs-CZ" i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Q</a:t>
            </a:r>
            <a:r>
              <a:rPr lang="cs-CZ" i="1" baseline="-25000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Z</a:t>
            </a:r>
            <a:r>
              <a:rPr lang="cs-CZ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lnSpc>
                <a:spcPct val="110000"/>
              </a:lnSpc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10000"/>
              </a:lnSpc>
              <a:tabLst>
                <a:tab pos="895350" algn="l"/>
              </a:tabLst>
            </a:pPr>
            <a:r>
              <a:rPr lang="cs-CZ" dirty="0">
                <a:latin typeface="Times New Roman" pitchFamily="18" charset="0"/>
                <a:cs typeface="Times New Roman" pitchFamily="18" charset="0"/>
              </a:rPr>
              <a:t>	</a:t>
            </a:r>
            <a:endParaRPr lang="cs-CZ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10000"/>
              </a:lnSpc>
              <a:tabLst>
                <a:tab pos="895350" algn="l"/>
              </a:tabLst>
            </a:pPr>
            <a:r>
              <a:rPr lang="cs-CZ" dirty="0" smtClean="0">
                <a:latin typeface="Times New Roman" pitchFamily="18" charset="0"/>
                <a:cs typeface="Times New Roman" pitchFamily="18" charset="0"/>
              </a:rPr>
              <a:t>Kde</a:t>
            </a:r>
            <a:r>
              <a:rPr lang="cs-CZ" dirty="0">
                <a:latin typeface="Times New Roman" pitchFamily="18" charset="0"/>
                <a:cs typeface="Times New Roman" pitchFamily="18" charset="0"/>
              </a:rPr>
              <a:t>: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10000"/>
              </a:lnSpc>
              <a:buNone/>
              <a:tabLst>
                <a:tab pos="1619250" algn="l"/>
                <a:tab pos="2333625" algn="l"/>
              </a:tabLst>
            </a:pPr>
            <a:r>
              <a:rPr lang="cs-CZ" dirty="0"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cs-CZ" i="1" dirty="0" err="1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cs-CZ" i="1" baseline="-25000" dirty="0" err="1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cs-CZ" i="1" dirty="0">
                <a:latin typeface="Times New Roman" pitchFamily="18" charset="0"/>
                <a:cs typeface="Times New Roman" pitchFamily="18" charset="0"/>
              </a:rPr>
              <a:t>	cena i-</a:t>
            </a:r>
            <a:r>
              <a:rPr lang="cs-CZ" i="1" dirty="0" err="1">
                <a:latin typeface="Times New Roman" pitchFamily="18" charset="0"/>
                <a:cs typeface="Times New Roman" pitchFamily="18" charset="0"/>
              </a:rPr>
              <a:t>tého</a:t>
            </a:r>
            <a:r>
              <a:rPr lang="cs-CZ" i="1" dirty="0">
                <a:latin typeface="Times New Roman" pitchFamily="18" charset="0"/>
                <a:cs typeface="Times New Roman" pitchFamily="18" charset="0"/>
              </a:rPr>
              <a:t> výrobku</a:t>
            </a:r>
            <a:endParaRPr lang="en-US" i="1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10000"/>
              </a:lnSpc>
              <a:buNone/>
              <a:tabLst>
                <a:tab pos="1619250" algn="l"/>
                <a:tab pos="2333625" algn="l"/>
              </a:tabLst>
            </a:pPr>
            <a:r>
              <a:rPr lang="cs-CZ" dirty="0"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cs-CZ" i="1" dirty="0" err="1">
                <a:latin typeface="Times New Roman" pitchFamily="18" charset="0"/>
                <a:cs typeface="Times New Roman" pitchFamily="18" charset="0"/>
              </a:rPr>
              <a:t>v</a:t>
            </a:r>
            <a:r>
              <a:rPr lang="cs-CZ" i="1" baseline="-25000" dirty="0" err="1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cs-CZ" i="1" dirty="0">
                <a:latin typeface="Times New Roman" pitchFamily="18" charset="0"/>
                <a:cs typeface="Times New Roman" pitchFamily="18" charset="0"/>
              </a:rPr>
              <a:t>	jednotkové variabilní náklady i-</a:t>
            </a:r>
            <a:r>
              <a:rPr lang="cs-CZ" i="1" dirty="0" err="1">
                <a:latin typeface="Times New Roman" pitchFamily="18" charset="0"/>
                <a:cs typeface="Times New Roman" pitchFamily="18" charset="0"/>
              </a:rPr>
              <a:t>tého</a:t>
            </a:r>
            <a:r>
              <a:rPr lang="cs-CZ" i="1" dirty="0">
                <a:latin typeface="Times New Roman" pitchFamily="18" charset="0"/>
                <a:cs typeface="Times New Roman" pitchFamily="18" charset="0"/>
              </a:rPr>
              <a:t> výrobku</a:t>
            </a:r>
            <a:endParaRPr lang="en-US" i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  <p:graphicFrame>
        <p:nvGraphicFramePr>
          <p:cNvPr id="3" name="Objek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99532918"/>
              </p:ext>
            </p:extLst>
          </p:nvPr>
        </p:nvGraphicFramePr>
        <p:xfrm>
          <a:off x="467544" y="2715766"/>
          <a:ext cx="2079625" cy="3667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7009" name="Rovnice" r:id="rId4" imgW="1302531" imgH="228965" progId="Equation.3">
                  <p:embed/>
                </p:oleObj>
              </mc:Choice>
              <mc:Fallback>
                <p:oleObj name="Rovnice" r:id="rId4" imgW="1302531" imgH="228965" progId="Equation.3">
                  <p:embed/>
                  <p:pic>
                    <p:nvPicPr>
                      <p:cNvPr id="3" name="Objek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7544" y="2715766"/>
                        <a:ext cx="2079625" cy="36671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5285012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188639" y="246546"/>
            <a:ext cx="7767737" cy="315471"/>
          </a:xfrm>
          <a:prstGeom prst="rect">
            <a:avLst/>
          </a:prstGeom>
        </p:spPr>
        <p:txBody>
          <a:bodyPr wrap="squar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16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Podmínky pro využití vztahů platných v DBZ při vícepoložkovém sortimentu výroby</a:t>
            </a:r>
            <a:endParaRPr lang="en-GB" sz="1600" b="1" kern="0" dirty="0">
              <a:solidFill>
                <a:sysClr val="windowText" lastClr="000000"/>
              </a:solidFill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251520" y="1059582"/>
            <a:ext cx="7992888" cy="3716402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lIns="68580" tIns="34290" rIns="68580" bIns="34290" rtlCol="0">
            <a:spAutoFit/>
          </a:bodyPr>
          <a:lstStyle/>
          <a:p>
            <a:pPr algn="just">
              <a:lnSpc>
                <a:spcPct val="110000"/>
              </a:lnSpc>
              <a:spcBef>
                <a:spcPts val="576"/>
              </a:spcBef>
              <a:tabLst>
                <a:tab pos="895350" algn="l"/>
              </a:tabLst>
            </a:pPr>
            <a:endParaRPr lang="cs-CZ" dirty="0" smtClean="0">
              <a:cs typeface="Times New Roman"/>
            </a:endParaRPr>
          </a:p>
          <a:p>
            <a:pPr algn="just">
              <a:lnSpc>
                <a:spcPct val="110000"/>
              </a:lnSpc>
              <a:spcBef>
                <a:spcPts val="576"/>
              </a:spcBef>
              <a:tabLst>
                <a:tab pos="895350" algn="l"/>
              </a:tabLst>
            </a:pPr>
            <a:endParaRPr lang="cs-CZ" dirty="0">
              <a:cs typeface="Times New Roman"/>
            </a:endParaRPr>
          </a:p>
          <a:p>
            <a:pPr algn="just">
              <a:lnSpc>
                <a:spcPct val="110000"/>
              </a:lnSpc>
              <a:spcBef>
                <a:spcPts val="576"/>
              </a:spcBef>
              <a:tabLst>
                <a:tab pos="895350" algn="l"/>
              </a:tabLst>
            </a:pPr>
            <a:r>
              <a:rPr lang="cs-CZ" dirty="0" smtClean="0">
                <a:cs typeface="Times New Roman"/>
              </a:rPr>
              <a:t>Kde</a:t>
            </a:r>
            <a:r>
              <a:rPr lang="cs-CZ" dirty="0">
                <a:cs typeface="Times New Roman"/>
              </a:rPr>
              <a:t>:</a:t>
            </a:r>
            <a:endParaRPr lang="en-US" dirty="0">
              <a:cs typeface="Times New Roman"/>
            </a:endParaRPr>
          </a:p>
          <a:p>
            <a:pPr marL="347472" indent="-347472" algn="just">
              <a:lnSpc>
                <a:spcPct val="110000"/>
              </a:lnSpc>
              <a:spcBef>
                <a:spcPts val="576"/>
              </a:spcBef>
              <a:spcAft>
                <a:spcPts val="0"/>
              </a:spcAft>
              <a:buNone/>
              <a:tabLst>
                <a:tab pos="1619250" algn="l"/>
                <a:tab pos="2333625" algn="l"/>
              </a:tabLst>
            </a:pPr>
            <a:r>
              <a:rPr lang="cs-CZ" dirty="0">
                <a:cs typeface="Times New Roman"/>
              </a:rPr>
              <a:t>		</a:t>
            </a:r>
            <a:r>
              <a:rPr lang="cs-CZ" i="1" dirty="0" err="1">
                <a:cs typeface="Times New Roman"/>
              </a:rPr>
              <a:t>p</a:t>
            </a:r>
            <a:r>
              <a:rPr lang="cs-CZ" i="1" baseline="-25000" dirty="0" err="1">
                <a:cs typeface="Times New Roman"/>
              </a:rPr>
              <a:t>i</a:t>
            </a:r>
            <a:r>
              <a:rPr lang="cs-CZ" i="1" dirty="0">
                <a:cs typeface="Times New Roman"/>
              </a:rPr>
              <a:t>	cena i-</a:t>
            </a:r>
            <a:r>
              <a:rPr lang="cs-CZ" i="1" dirty="0" err="1">
                <a:cs typeface="Times New Roman"/>
              </a:rPr>
              <a:t>tého</a:t>
            </a:r>
            <a:r>
              <a:rPr lang="cs-CZ" i="1" dirty="0">
                <a:cs typeface="Times New Roman"/>
              </a:rPr>
              <a:t> výrobku</a:t>
            </a:r>
            <a:endParaRPr lang="en-US" i="1" dirty="0">
              <a:cs typeface="Times New Roman"/>
            </a:endParaRPr>
          </a:p>
          <a:p>
            <a:pPr marL="347472" indent="-347472" algn="just">
              <a:lnSpc>
                <a:spcPct val="110000"/>
              </a:lnSpc>
              <a:spcBef>
                <a:spcPts val="576"/>
              </a:spcBef>
              <a:spcAft>
                <a:spcPts val="0"/>
              </a:spcAft>
              <a:buNone/>
              <a:tabLst>
                <a:tab pos="1619250" algn="l"/>
                <a:tab pos="2333625" algn="l"/>
              </a:tabLst>
            </a:pPr>
            <a:r>
              <a:rPr lang="cs-CZ" dirty="0">
                <a:cs typeface="Times New Roman"/>
              </a:rPr>
              <a:t>		</a:t>
            </a:r>
            <a:r>
              <a:rPr lang="cs-CZ" i="1" dirty="0" err="1">
                <a:cs typeface="Times New Roman"/>
              </a:rPr>
              <a:t>v</a:t>
            </a:r>
            <a:r>
              <a:rPr lang="cs-CZ" i="1" baseline="-25000" dirty="0" err="1">
                <a:cs typeface="Times New Roman"/>
              </a:rPr>
              <a:t>i</a:t>
            </a:r>
            <a:r>
              <a:rPr lang="cs-CZ" i="1" dirty="0">
                <a:cs typeface="Times New Roman"/>
              </a:rPr>
              <a:t>	jednotkové variabilní náklady i-</a:t>
            </a:r>
            <a:r>
              <a:rPr lang="cs-CZ" i="1" dirty="0" err="1">
                <a:cs typeface="Times New Roman"/>
              </a:rPr>
              <a:t>tého</a:t>
            </a:r>
            <a:r>
              <a:rPr lang="cs-CZ" i="1" dirty="0">
                <a:cs typeface="Times New Roman"/>
              </a:rPr>
              <a:t> výrobku</a:t>
            </a:r>
          </a:p>
          <a:p>
            <a:pPr>
              <a:buNone/>
              <a:tabLst>
                <a:tab pos="895350" algn="l"/>
              </a:tabLst>
            </a:pPr>
            <a:r>
              <a:rPr lang="cs-CZ" dirty="0">
                <a:latin typeface="Times New Roman" pitchFamily="18" charset="0"/>
                <a:cs typeface="Times New Roman" pitchFamily="18" charset="0"/>
              </a:rPr>
              <a:t>		potom platí: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  <a:tabLst>
                <a:tab pos="1619250" algn="l"/>
                <a:tab pos="3676650" algn="l"/>
              </a:tabLst>
            </a:pPr>
            <a:r>
              <a:rPr lang="cs-CZ" dirty="0"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cs-CZ" i="1" dirty="0">
                <a:latin typeface="Times New Roman" pitchFamily="18" charset="0"/>
                <a:cs typeface="Times New Roman" pitchFamily="18" charset="0"/>
              </a:rPr>
              <a:t>VH = </a:t>
            </a:r>
            <a:r>
              <a:rPr lang="cs-CZ" i="1" dirty="0" err="1">
                <a:latin typeface="Times New Roman" pitchFamily="18" charset="0"/>
                <a:cs typeface="Times New Roman" pitchFamily="18" charset="0"/>
              </a:rPr>
              <a:t>pú∙Q</a:t>
            </a:r>
            <a:r>
              <a:rPr lang="cs-CZ" i="1" dirty="0">
                <a:latin typeface="Times New Roman" pitchFamily="18" charset="0"/>
                <a:cs typeface="Times New Roman" pitchFamily="18" charset="0"/>
              </a:rPr>
              <a:t> – F	</a:t>
            </a:r>
            <a:r>
              <a:rPr lang="cs-CZ" sz="1600" i="1" dirty="0">
                <a:latin typeface="Times New Roman" pitchFamily="18" charset="0"/>
                <a:cs typeface="Times New Roman" pitchFamily="18" charset="0"/>
              </a:rPr>
              <a:t>(Q je množství všech výrobků 				v naturálních jednotkách za 				předpokladu, že splňují podmínku </a:t>
            </a:r>
          </a:p>
          <a:p>
            <a:pPr>
              <a:buNone/>
              <a:tabLst>
                <a:tab pos="1619250" algn="l"/>
                <a:tab pos="3676650" algn="l"/>
              </a:tabLst>
            </a:pPr>
            <a:r>
              <a:rPr lang="cs-CZ" sz="1600" i="1" dirty="0">
                <a:latin typeface="Times New Roman" pitchFamily="18" charset="0"/>
                <a:cs typeface="Times New Roman" pitchFamily="18" charset="0"/>
              </a:rPr>
              <a:t>			</a:t>
            </a:r>
            <a:r>
              <a:rPr lang="cs-CZ" sz="1600" i="1" dirty="0" err="1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cs-CZ" sz="1600" i="1" baseline="-25000" dirty="0" err="1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cs-CZ" sz="1600" i="1" dirty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cs-CZ" sz="1600" i="1" dirty="0" err="1">
                <a:latin typeface="Times New Roman" pitchFamily="18" charset="0"/>
                <a:cs typeface="Times New Roman" pitchFamily="18" charset="0"/>
              </a:rPr>
              <a:t>v</a:t>
            </a:r>
            <a:r>
              <a:rPr lang="cs-CZ" sz="1600" i="1" baseline="-25000" dirty="0" err="1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cs-CZ" sz="1600" i="1" dirty="0">
                <a:latin typeface="Times New Roman" pitchFamily="18" charset="0"/>
                <a:cs typeface="Times New Roman" pitchFamily="18" charset="0"/>
              </a:rPr>
              <a:t> =</a:t>
            </a:r>
            <a:r>
              <a:rPr lang="cs-CZ" sz="1600" i="1" dirty="0" err="1">
                <a:latin typeface="Times New Roman" pitchFamily="18" charset="0"/>
                <a:cs typeface="Times New Roman" pitchFamily="18" charset="0"/>
              </a:rPr>
              <a:t>konst</a:t>
            </a:r>
            <a:r>
              <a:rPr lang="cs-CZ" sz="1600" i="1" dirty="0" smtClean="0">
                <a:latin typeface="Times New Roman" pitchFamily="18" charset="0"/>
                <a:cs typeface="Times New Roman" pitchFamily="18" charset="0"/>
              </a:rPr>
              <a:t>.)</a:t>
            </a:r>
            <a:endParaRPr lang="en-US" sz="16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  <p:graphicFrame>
        <p:nvGraphicFramePr>
          <p:cNvPr id="3" name="Objekt 2"/>
          <p:cNvGraphicFramePr>
            <a:graphicFrameLocks noChangeAspect="1"/>
          </p:cNvGraphicFramePr>
          <p:nvPr>
            <p:extLst/>
          </p:nvPr>
        </p:nvGraphicFramePr>
        <p:xfrm>
          <a:off x="263377" y="1275606"/>
          <a:ext cx="2079625" cy="3667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8033" name="Rovnice" r:id="rId4" imgW="1302531" imgH="228965" progId="Equation.3">
                  <p:embed/>
                </p:oleObj>
              </mc:Choice>
              <mc:Fallback>
                <p:oleObj name="Rovnice" r:id="rId4" imgW="1302531" imgH="228965" progId="Equation.3">
                  <p:embed/>
                  <p:pic>
                    <p:nvPicPr>
                      <p:cNvPr id="3" name="Objek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3377" y="1275606"/>
                        <a:ext cx="2079625" cy="36671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62313509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188639" y="246546"/>
            <a:ext cx="7767737" cy="315471"/>
          </a:xfrm>
          <a:prstGeom prst="rect">
            <a:avLst/>
          </a:prstGeom>
        </p:spPr>
        <p:txBody>
          <a:bodyPr wrap="squar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16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Podmínky pro využití vztahů platných v DBZ při vícepoložkovém sortimentu </a:t>
            </a:r>
            <a:r>
              <a:rPr lang="cs-CZ" sz="16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výroby</a:t>
            </a:r>
            <a:endParaRPr lang="en-GB" sz="1600" b="1" kern="0" dirty="0">
              <a:solidFill>
                <a:srgbClr val="FF0000"/>
              </a:solidFill>
            </a:endParaRP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  <p:graphicFrame>
        <p:nvGraphicFramePr>
          <p:cNvPr id="6" name="Objekt 5"/>
          <p:cNvGraphicFramePr>
            <a:graphicFrameLocks noChangeAspect="1"/>
          </p:cNvGraphicFramePr>
          <p:nvPr>
            <p:extLst/>
          </p:nvPr>
        </p:nvGraphicFramePr>
        <p:xfrm>
          <a:off x="397147" y="739700"/>
          <a:ext cx="7271197" cy="413630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9057" name="Dokument" r:id="rId4" imgW="6114031" imgH="4383861" progId="Word.Document.12">
                  <p:embed/>
                </p:oleObj>
              </mc:Choice>
              <mc:Fallback>
                <p:oleObj name="Dokument" r:id="rId4" imgW="6114031" imgH="4383861" progId="Word.Document.12">
                  <p:embed/>
                  <p:pic>
                    <p:nvPicPr>
                      <p:cNvPr id="6" name="Objek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7147" y="739700"/>
                        <a:ext cx="7271197" cy="4136306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39773407"/>
      </p:ext>
    </p:extLst>
  </p:cSld>
  <p:clrMapOvr>
    <a:masterClrMapping/>
  </p:clrMapOvr>
</p:sld>
</file>

<file path=ppt/theme/theme1.xml><?xml version="1.0" encoding="utf-8"?>
<a:theme xmlns:a="http://schemas.openxmlformats.org/drawingml/2006/main" name="SLU">
  <a:themeElements>
    <a:clrScheme name="OPF">
      <a:dk1>
        <a:srgbClr val="307871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LU-pismo_Times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3137</TotalTime>
  <Words>1674</Words>
  <Application>Microsoft Office PowerPoint</Application>
  <PresentationFormat>Předvádění na obrazovce (16:9)</PresentationFormat>
  <Paragraphs>152</Paragraphs>
  <Slides>38</Slides>
  <Notes>0</Notes>
  <HiddenSlides>0</HiddenSlides>
  <MMClips>0</MMClips>
  <ScaleCrop>false</ScaleCrop>
  <HeadingPairs>
    <vt:vector size="8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Vložené servery OLE</vt:lpstr>
      </vt:variant>
      <vt:variant>
        <vt:i4>3</vt:i4>
      </vt:variant>
      <vt:variant>
        <vt:lpstr>Nadpisy snímků</vt:lpstr>
      </vt:variant>
      <vt:variant>
        <vt:i4>38</vt:i4>
      </vt:variant>
    </vt:vector>
  </HeadingPairs>
  <TitlesOfParts>
    <vt:vector size="46" baseType="lpstr">
      <vt:lpstr>Arial</vt:lpstr>
      <vt:lpstr>Calibri</vt:lpstr>
      <vt:lpstr>Times New Roman</vt:lpstr>
      <vt:lpstr>Wingdings</vt:lpstr>
      <vt:lpstr>SLU</vt:lpstr>
      <vt:lpstr>Dokument</vt:lpstr>
      <vt:lpstr>Document</vt:lpstr>
      <vt:lpstr>Rovnice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Název prezentace</dc:title>
  <dc:creator>Václav Minařík</dc:creator>
  <cp:lastModifiedBy>ryl0001</cp:lastModifiedBy>
  <cp:revision>289</cp:revision>
  <cp:lastPrinted>2018-03-27T09:30:31Z</cp:lastPrinted>
  <dcterms:created xsi:type="dcterms:W3CDTF">2016-07-06T15:42:34Z</dcterms:created>
  <dcterms:modified xsi:type="dcterms:W3CDTF">2021-05-21T07:56:48Z</dcterms:modified>
</cp:coreProperties>
</file>