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9" r:id="rId2"/>
    <p:sldId id="363" r:id="rId3"/>
    <p:sldId id="365" r:id="rId4"/>
    <p:sldId id="367" r:id="rId5"/>
    <p:sldId id="368" r:id="rId6"/>
    <p:sldId id="369" r:id="rId7"/>
    <p:sldId id="370" r:id="rId8"/>
    <p:sldId id="371" r:id="rId9"/>
    <p:sldId id="372" r:id="rId10"/>
    <p:sldId id="373" r:id="rId11"/>
    <p:sldId id="375" r:id="rId12"/>
    <p:sldId id="374" r:id="rId13"/>
    <p:sldId id="389" r:id="rId14"/>
    <p:sldId id="390" r:id="rId15"/>
    <p:sldId id="391" r:id="rId16"/>
    <p:sldId id="392" r:id="rId17"/>
    <p:sldId id="396" r:id="rId18"/>
    <p:sldId id="376" r:id="rId19"/>
    <p:sldId id="377" r:id="rId20"/>
    <p:sldId id="378" r:id="rId21"/>
    <p:sldId id="379" r:id="rId22"/>
    <p:sldId id="380" r:id="rId23"/>
    <p:sldId id="393" r:id="rId24"/>
    <p:sldId id="394" r:id="rId25"/>
    <p:sldId id="395" r:id="rId26"/>
    <p:sldId id="382" r:id="rId27"/>
    <p:sldId id="384" r:id="rId28"/>
    <p:sldId id="385" r:id="rId29"/>
    <p:sldId id="387" r:id="rId30"/>
    <p:sldId id="397" r:id="rId31"/>
    <p:sldId id="364" r:id="rId32"/>
  </p:sldIdLst>
  <p:sldSz cx="9144000" cy="5143500" type="screen16x9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30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0C6DD-B8B7-4D97-972D-0B35B9287F16}" type="datetimeFigureOut">
              <a:rPr lang="cs-CZ" smtClean="0"/>
              <a:t>18.09.2023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02A6A-073E-43C4-B3F1-9B0342412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001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18.09.2023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18.09.2023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Zásobovací činnost</a:t>
            </a:r>
            <a:endParaRPr lang="cs-CZ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59396" y="432392"/>
            <a:ext cx="19258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Pojistná zásoba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6791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Stanovení </a:t>
            </a: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výše pojistné zásoby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je výrazem míry jištění plynulé spotřeby příslušné položky zásob. Existuje řada metod výpočtu pojistné zásoby:</a:t>
            </a:r>
          </a:p>
          <a:p>
            <a:pPr marL="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71437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metoda statistická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cs-CZ" i="1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71437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i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metoda rozdílová,</a:t>
            </a:r>
          </a:p>
          <a:p>
            <a:pPr marL="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71437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metoda s využitím koeficientu jištění,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401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31553" y="432392"/>
            <a:ext cx="51815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Pojistná zásoba – rozdílová metoda, příklad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7" y="1139482"/>
            <a:ext cx="8046951" cy="3821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055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31553" y="432392"/>
            <a:ext cx="51815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Pojistná zásoba – rozdílová metoda, příklad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68" y="1148238"/>
            <a:ext cx="7744162" cy="370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79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8283" y="432392"/>
            <a:ext cx="35480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Operativní plánování nákupu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2639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  <a:tabLst>
                <a:tab pos="1793875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Cílem plánování nákupu je určit potřebu materiálu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(pro naplnění požadavků výrobního procesu).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Plánování se realizuje prostřednictvím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bilanční metody.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Řeší bilanci mezi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zdroji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potřebami.</a:t>
            </a: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  <a:tabLst>
                <a:tab pos="1793875" algn="l"/>
              </a:tabLst>
            </a:pPr>
            <a:r>
              <a:rPr lang="cs-CZ" u="sng" dirty="0">
                <a:latin typeface="Times New Roman" pitchFamily="18" charset="0"/>
                <a:cs typeface="Times New Roman" pitchFamily="18" charset="0"/>
              </a:rPr>
              <a:t>Zdroje: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zásoba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příslušné materiálové položky na začátku 	sledovaného období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(zásoba na počátku plánovaného 	období)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a dodávky příslušné materiálové položky 	od dodavatele.</a:t>
            </a: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  <a:tabLst>
                <a:tab pos="1793875" algn="l"/>
              </a:tabLst>
            </a:pPr>
            <a:r>
              <a:rPr lang="cs-CZ" u="sng" dirty="0">
                <a:latin typeface="Times New Roman" pitchFamily="18" charset="0"/>
                <a:cs typeface="Times New Roman" pitchFamily="18" charset="0"/>
              </a:rPr>
              <a:t>Potřeba: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spotřeba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příslušné materiálové položky za dané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období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a očekávaná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(požadovaná)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výše zásoby na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konci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sledovaného období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(může být ve výši pojistné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zásoby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C000"/>
              </a:buClr>
              <a:tabLst>
                <a:tab pos="1793875" algn="l"/>
              </a:tabLst>
            </a:pPr>
            <a:r>
              <a:rPr lang="cs-CZ" i="1" u="sng" dirty="0">
                <a:latin typeface="Times New Roman" pitchFamily="18" charset="0"/>
                <a:cs typeface="Times New Roman" pitchFamily="18" charset="0"/>
              </a:rPr>
              <a:t>Poznámka: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hlediska použité terminologie je nutno rozlišovat mezi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pojmy</a:t>
            </a:r>
            <a:r>
              <a:rPr lang="cs-CZ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„spotřeba“ a </a:t>
            </a:r>
            <a:r>
              <a:rPr lang="cs-CZ" sz="16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„potřeba“</a:t>
            </a:r>
            <a:endParaRPr lang="en-US" i="1" u="sng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396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8283" y="432392"/>
            <a:ext cx="35480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Operativní plánování nákupu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2639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sz="1600" u="sng" dirty="0">
                <a:latin typeface="Times New Roman" pitchFamily="18" charset="0"/>
                <a:cs typeface="Times New Roman" pitchFamily="18" charset="0"/>
              </a:rPr>
              <a:t>Platí následující bilanční rovnice:</a:t>
            </a: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sz="1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     		</a:t>
            </a:r>
            <a:r>
              <a:rPr lang="cs-CZ" sz="1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Zdroje</a:t>
            </a:r>
            <a:r>
              <a:rPr lang="cs-CZ" sz="1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cs-CZ" sz="1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Potřeba</a:t>
            </a:r>
            <a:endParaRPr lang="cs-CZ" sz="1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cs-CZ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Zásoba</a:t>
            </a:r>
            <a:r>
              <a:rPr lang="cs-CZ" b="1" i="1" baseline="-25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POČÁT</a:t>
            </a:r>
            <a:r>
              <a:rPr lang="cs-CZ" b="1" i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+ Dodávky 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Spotřeba mat. + </a:t>
            </a:r>
            <a:r>
              <a:rPr lang="cs-CZ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Zásoba</a:t>
            </a:r>
            <a:r>
              <a:rPr lang="cs-CZ" b="1" i="1" baseline="-25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KONEČNÁ</a:t>
            </a:r>
            <a:endParaRPr lang="cs-CZ" sz="16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sz="1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Do         =     S 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+  Z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  <a:tabLst>
                <a:tab pos="1524000" algn="l"/>
              </a:tabLst>
            </a:pP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Poznámka: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v rámci plánovacího mechanizmu se někdy předpokládá, že zásoba </a:t>
            </a:r>
            <a:r>
              <a:rPr lang="cs-CZ" sz="1400" i="1" dirty="0" smtClean="0">
                <a:latin typeface="Times New Roman" pitchFamily="18" charset="0"/>
                <a:cs typeface="Times New Roman" pitchFamily="18" charset="0"/>
              </a:rPr>
              <a:t>konečná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je ve výši pojistné zásoby.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74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8283" y="432392"/>
            <a:ext cx="35480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Operativní plánování nákupu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40690" y="1269123"/>
            <a:ext cx="7602452" cy="3154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sz="1600" b="1" dirty="0" smtClean="0">
                <a:latin typeface="Times New Roman" pitchFamily="18" charset="0"/>
                <a:cs typeface="Times New Roman" pitchFamily="18" charset="0"/>
              </a:rPr>
              <a:t>Plánování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zásob</a:t>
            </a:r>
            <a:r>
              <a:rPr lang="cs-CZ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sz="1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697" y="2028910"/>
            <a:ext cx="7632848" cy="197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096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8283" y="432392"/>
            <a:ext cx="35480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Operativní plánování nákupu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40690" y="1269123"/>
            <a:ext cx="7602452" cy="377795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 souladu s bilančním pravidlem patrným z 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tabulky Bilance zdrojů a potřeb platí: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+ Do = S + Z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endParaRPr lang="cs-CZ" sz="1600" baseline="-25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Kde: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Počáteční zásoba (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v naturálních 					jednotkách)</a:t>
            </a:r>
            <a:endParaRPr lang="cs-CZ" sz="16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Do		Dodávka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(nákup)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požadovaného 					materiálu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(naturální jednotky)</a:t>
            </a:r>
            <a:endParaRPr lang="cs-CZ" sz="16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S		Spotřeba materiálu ve výrobním 					procesu nebo procesu  služeb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(naturální 				jednotky)</a:t>
            </a: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Z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Konečný stav zásob v určitém období</a:t>
            </a:r>
          </a:p>
          <a:p>
            <a:pPr>
              <a:lnSpc>
                <a:spcPct val="90000"/>
              </a:lnSpc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(naturální jednotky)</a:t>
            </a: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sz="1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073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34688" y="432392"/>
            <a:ext cx="97526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Zásoby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55597" y="876777"/>
                <a:ext cx="7602452" cy="4021486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square" lIns="68580" tIns="34290" rIns="68580" bIns="34290" rtlCol="0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𝑜𝑏𝑟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𝑡𝑒𝑘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𝑟𝑜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č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í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𝑝𝑟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ů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i="1" dirty="0" smtClean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:endParaRPr lang="cs-CZ" i="1" dirty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𝑟𝑜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í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𝑑𝑒𝑛𝑛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í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∙360</m:t>
                      </m:r>
                    </m:oMath>
                  </m:oMathPara>
                </a14:m>
                <a:endParaRPr lang="cs-CZ" i="1" dirty="0" smtClean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:endParaRPr lang="cs-CZ" i="1" dirty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baseline="-2500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baseline="-2500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i="1" baseline="-25000">
                              <a:latin typeface="Cambria Math" panose="02040503050406030204" pitchFamily="18" charset="0"/>
                            </a:rPr>
                            <m:t>𝑜𝑏𝑟</m:t>
                          </m:r>
                          <m:r>
                            <a:rPr lang="en-US" i="1" baseline="-25000">
                              <a:latin typeface="Cambria Math" panose="02040503050406030204" pitchFamily="18" charset="0"/>
                            </a:rPr>
                            <m:t>á</m:t>
                          </m:r>
                          <m:r>
                            <a:rPr lang="en-US" i="1" baseline="-25000">
                              <a:latin typeface="Cambria Math" panose="02040503050406030204" pitchFamily="18" charset="0"/>
                            </a:rPr>
                            <m:t>𝑡𝑘𝑦</m:t>
                          </m:r>
                        </m:sub>
                      </m:sSub>
                      <m:r>
                        <a:rPr lang="en-US" i="1" baseline="-25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 baseline="-250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baseline="-25000">
                              <a:latin typeface="Cambria Math" panose="02040503050406030204" pitchFamily="18" charset="0"/>
                            </a:rPr>
                            <m:t>360</m:t>
                          </m:r>
                        </m:num>
                        <m:den>
                          <m:sSub>
                            <m:sSubPr>
                              <m:ctrlPr>
                                <a:rPr lang="cs-CZ" i="1" baseline="-250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baseline="-2500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i="1" baseline="-25000">
                                  <a:latin typeface="Cambria Math" panose="02040503050406030204" pitchFamily="18" charset="0"/>
                                </a:rPr>
                                <m:t>𝑜𝑏𝑟</m:t>
                              </m:r>
                              <m:r>
                                <a:rPr lang="en-US" i="1" baseline="-25000">
                                  <a:latin typeface="Cambria Math" panose="02040503050406030204" pitchFamily="18" charset="0"/>
                                </a:rPr>
                                <m:t>á</m:t>
                              </m:r>
                              <m:r>
                                <a:rPr lang="en-US" i="1" baseline="-25000">
                                  <a:latin typeface="Cambria Math" panose="02040503050406030204" pitchFamily="18" charset="0"/>
                                </a:rPr>
                                <m:t>𝑡𝑒𝑘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i="1" dirty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:endParaRPr lang="cs-CZ" i="1" dirty="0" smtClean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∅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𝑟𝑜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č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í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𝑜𝑏𝑟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𝑟𝑒𝑘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i="1" dirty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:endParaRPr lang="cs-CZ" i="1" dirty="0" smtClean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𝐷𝑜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=2∙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cs-CZ" i="1" dirty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:endParaRPr lang="cs-CZ" i="1" dirty="0" smtClean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597" y="876777"/>
                <a:ext cx="7602452" cy="4021486"/>
              </a:xfrm>
              <a:prstGeom prst="rect">
                <a:avLst/>
              </a:prstGeom>
              <a:blipFill>
                <a:blip r:embed="rId2"/>
                <a:stretch>
                  <a:fillRect t="-7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775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69309" y="432392"/>
            <a:ext cx="3306034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Řízení a optimalizace zásob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7" y="1105588"/>
            <a:ext cx="7672154" cy="3867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10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69309" y="432392"/>
            <a:ext cx="3306034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Řízení a optimalizace zásob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93" y="1104110"/>
            <a:ext cx="7240106" cy="376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3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7406" y="432392"/>
            <a:ext cx="2329805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Zásobovací činnost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4852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sz="24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Materiálový tok ve výrobním procesu lze charakterizovat jako pohyb materiálu :</a:t>
            </a:r>
          </a:p>
          <a:p>
            <a:pPr marL="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80962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sz="24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od jeho příjmu na sklad (sklad výrobního materiálu) , </a:t>
            </a:r>
          </a:p>
          <a:p>
            <a:pPr marL="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80962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sz="24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přes průchod jednotlivými fázemi výrobního cyklu,</a:t>
            </a:r>
          </a:p>
          <a:p>
            <a:pPr marL="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80962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sz="24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až po vstup hotových výrobků do skladu hotové výroby.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53022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sz="24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Z hlediska řízení výrobního procesu a zásobovací činnosti (nákupu) lze specifikovat následující podobu zásob: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841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98829" y="432392"/>
            <a:ext cx="424699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Řízení zásob: optimalizace dodávky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6" y="1059582"/>
            <a:ext cx="7652565" cy="393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750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98829" y="432392"/>
            <a:ext cx="424699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Řízení zásob: optimalizace dodávky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7" y="1110584"/>
            <a:ext cx="7960186" cy="3306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8509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1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9396" y="1095648"/>
            <a:ext cx="7818525" cy="3154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endParaRPr lang="cs-CZ" sz="16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8640" y="1419131"/>
            <a:ext cx="812777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85800" algn="l"/>
              </a:tabLst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Podnik Dřevokonstrukt dodává dřevěné lavičky do parků, lázeňských areálů apod. Za rok bylo pro jejich výrobu dodáno 2000 m</a:t>
            </a:r>
            <a:r>
              <a:rPr kumimoji="0" lang="cs-CZ" altLang="cs-CZ" sz="18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 </a:t>
            </a: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dřeva od dvou dodavatelů. První dodal 600 m</a:t>
            </a:r>
            <a:r>
              <a:rPr kumimoji="0" lang="cs-CZ" altLang="cs-CZ" sz="18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 </a:t>
            </a: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dřeva v cyklu jednou měsíčně, druhý 1400 m</a:t>
            </a:r>
            <a:r>
              <a:rPr kumimoji="0" lang="cs-CZ" altLang="cs-CZ" sz="18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v cyklu jednou za 2 měsíce.</a:t>
            </a:r>
            <a:endParaRPr kumimoji="0" lang="cs-CZ" altLang="cs-CZ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85800" algn="l"/>
              </a:tabLst>
            </a:pPr>
            <a:r>
              <a:rPr kumimoji="0" lang="cs-CZ" altLang="cs-CZ" sz="1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Vypočtěte průměrný dodávkový cyklus</a:t>
            </a: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cs-CZ" altLang="cs-CZ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85800" algn="l"/>
              </a:tabLst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3345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1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154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endParaRPr lang="cs-CZ" sz="16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/>
          <p:nvPr/>
        </p:nvPicPr>
        <p:blipFill rotWithShape="1">
          <a:blip r:embed="rId3"/>
          <a:srcRect l="9142" t="29074" r="29647" b="15545"/>
          <a:stretch/>
        </p:blipFill>
        <p:spPr bwMode="auto">
          <a:xfrm>
            <a:off x="1115616" y="1735170"/>
            <a:ext cx="5904656" cy="284115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619192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1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9396" y="1095648"/>
            <a:ext cx="7818525" cy="3154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endParaRPr lang="cs-CZ" sz="16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2460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2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625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1600" dirty="0"/>
              <a:t>Do velkoskladu stavebního materiálu „Stavba s. r. o.“ bylo dovezeno v roce </a:t>
            </a:r>
            <a:r>
              <a:rPr lang="cs-CZ" sz="1600" dirty="0" smtClean="0"/>
              <a:t>20XX: </a:t>
            </a:r>
            <a:r>
              <a:rPr lang="cs-CZ" sz="1600" i="1" dirty="0"/>
              <a:t>208 000 ks</a:t>
            </a:r>
            <a:r>
              <a:rPr lang="cs-CZ" sz="1600" dirty="0"/>
              <a:t> pórobetonových tvárnic. V průběhu roku jsou odběr i dodávky tvárnic vcelku rovnoměrné. Za sledované období se uskutečnilo </a:t>
            </a:r>
            <a:r>
              <a:rPr lang="cs-CZ" sz="1600" i="1" dirty="0"/>
              <a:t>26</a:t>
            </a:r>
            <a:r>
              <a:rPr lang="cs-CZ" sz="1600" dirty="0"/>
              <a:t> dovozů tvárnic. Náklady na jednu dodávku byly vykalkulovány na </a:t>
            </a:r>
            <a:r>
              <a:rPr lang="cs-CZ" sz="1600" i="1" dirty="0"/>
              <a:t>20 800 Kč</a:t>
            </a:r>
            <a:r>
              <a:rPr lang="cs-CZ" sz="1600" dirty="0"/>
              <a:t>/</a:t>
            </a:r>
            <a:r>
              <a:rPr lang="cs-CZ" sz="1600" i="1" dirty="0"/>
              <a:t>do</a:t>
            </a:r>
            <a:r>
              <a:rPr lang="cs-CZ" sz="1600" dirty="0"/>
              <a:t>dávku, bez ohledu na množství dovezených tvárnic. </a:t>
            </a:r>
            <a:r>
              <a:rPr lang="pl-PL" sz="1600" dirty="0"/>
              <a:t>Náklady na skladování </a:t>
            </a:r>
            <a:r>
              <a:rPr lang="pl-PL" sz="1600" i="1" dirty="0"/>
              <a:t>1 ks</a:t>
            </a:r>
            <a:r>
              <a:rPr lang="pl-PL" sz="1600" dirty="0"/>
              <a:t> tvárnice po dobu jednoho roku činí </a:t>
            </a:r>
            <a:r>
              <a:rPr lang="pl-PL" sz="1600" i="1" dirty="0"/>
              <a:t>20 Kč/ks.</a:t>
            </a:r>
            <a:r>
              <a:rPr lang="pl-PL" sz="1600" dirty="0"/>
              <a:t> </a:t>
            </a:r>
            <a:endParaRPr lang="cs-CZ" sz="1600" dirty="0"/>
          </a:p>
          <a:p>
            <a:r>
              <a:rPr lang="cs-CZ" sz="1600" dirty="0"/>
              <a:t>Stanovte: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i="1" dirty="0"/>
              <a:t>Množství tvárnic v jedné dodávce, realizované v režimu dodávek uplatněných velkoskladem v roce </a:t>
            </a:r>
            <a:r>
              <a:rPr lang="cs-CZ" sz="1600" i="1" dirty="0" smtClean="0"/>
              <a:t>20XX.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i="1" dirty="0"/>
              <a:t>Hodnotu průměrné výše zásob ve skladu za rok </a:t>
            </a:r>
            <a:r>
              <a:rPr lang="cs-CZ" sz="1600" i="1" dirty="0" smtClean="0"/>
              <a:t>20XX </a:t>
            </a:r>
            <a:r>
              <a:rPr lang="cs-CZ" sz="1600" i="1" dirty="0"/>
              <a:t>(počet ks pórobetonových tvárnic).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600" i="1" dirty="0"/>
              <a:t>Náklady na zásobovací činnost za rok </a:t>
            </a:r>
            <a:r>
              <a:rPr lang="pl-PL" sz="1600" i="1" dirty="0" smtClean="0"/>
              <a:t>20XX.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600" i="1" dirty="0"/>
              <a:t>Optimální výši dodávky pórobetonových tvárnic, která zajistí minimální náklady na zásobovací činnost.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600" i="1" dirty="0"/>
              <a:t>Minimální náklady na zásobovací činnost, které mohl velkosklad dosáhnout.</a:t>
            </a:r>
            <a:endParaRPr lang="cs-CZ" sz="1600" dirty="0"/>
          </a:p>
          <a:p>
            <a:pPr lvl="0"/>
            <a:endParaRPr lang="cs-CZ" sz="1600" dirty="0"/>
          </a:p>
          <a:p>
            <a:r>
              <a:rPr lang="pl-PL" sz="1600" i="1" dirty="0"/>
              <a:t>K výpočtům využijte i níže uvedenou tabulku</a:t>
            </a:r>
            <a:endParaRPr lang="cs-CZ" sz="16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972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2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9" name="Obrázek 8"/>
          <p:cNvPicPr/>
          <p:nvPr/>
        </p:nvPicPr>
        <p:blipFill rotWithShape="1">
          <a:blip r:embed="rId3"/>
          <a:srcRect l="20606" t="35777" r="23935" b="13996"/>
          <a:stretch/>
        </p:blipFill>
        <p:spPr bwMode="auto">
          <a:xfrm>
            <a:off x="395536" y="1758314"/>
            <a:ext cx="6408712" cy="261363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33596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2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6232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 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43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7349" y="337003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</a:t>
            </a: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3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691679" y="-504056"/>
            <a:ext cx="772743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2826"/>
              </p:ext>
            </p:extLst>
          </p:nvPr>
        </p:nvGraphicFramePr>
        <p:xfrm>
          <a:off x="2771800" y="267494"/>
          <a:ext cx="4833374" cy="4711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Dokument" r:id="rId4" imgW="5913402" imgH="6846992" progId="Word.Document.12">
                  <p:embed/>
                </p:oleObj>
              </mc:Choice>
              <mc:Fallback>
                <p:oleObj name="Dokument" r:id="rId4" imgW="5913402" imgH="6846992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67494"/>
                        <a:ext cx="4833374" cy="47111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769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203848" y="445399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3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87787" y="1148238"/>
                <a:ext cx="8796083" cy="623248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square" lIns="68580" tIns="34290" rIns="68580" bIns="34290" rtlCol="0">
                <a:spAutoFit/>
              </a:bodyPr>
              <a:lstStyle/>
              <a:p>
                <a:r>
                  <a:rPr lang="cs-CZ" b="1" dirty="0"/>
                  <a:t>ad 1)</a:t>
                </a:r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𝑑𝑚𝑎𝑥</m:t>
                              </m:r>
                            </m:sub>
                          </m:s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acc>
                            </m:e>
                            <m:sub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  <m:r>
                        <a:rPr lang="cs-CZ" i="1">
                          <a:latin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̅"/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cs-CZ" i="1">
                          <a:latin typeface="Cambria Math" panose="02040503050406030204" pitchFamily="18" charset="0"/>
                        </a:rPr>
                        <m:t>+(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cs-CZ" i="1">
                          <a:latin typeface="Cambria Math" panose="02040503050406030204" pitchFamily="18" charset="0"/>
                        </a:rPr>
                        <m:t>)∙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acc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87" y="1148238"/>
                <a:ext cx="8796083" cy="623248"/>
              </a:xfrm>
              <a:prstGeom prst="rect">
                <a:avLst/>
              </a:prstGeom>
              <a:blipFill>
                <a:blip r:embed="rId2"/>
                <a:stretch>
                  <a:fillRect l="-832" t="-6796" b="-97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07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94623" y="432392"/>
            <a:ext cx="44553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 v oblasti řízení zásob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3396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867025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Výrobní zásoby: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zásoby 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veškerého materiálu  nakoupeného od 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dodavatelů 	(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včetně nakupovaných výrobků, 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polotovarů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aj.)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241550" algn="l"/>
                <a:tab pos="304800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Zásoby nedokončené :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  	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zásoby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vlastních polotovarů; polotovarů </a:t>
            </a:r>
            <a:b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výroby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	dodávaných v rámci kooperačních vztahů v 			jedné firmě.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241550" algn="l"/>
                <a:tab pos="3052763" algn="l"/>
                <a:tab pos="3671888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Zásoby hotových výrobků: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 	výrobky, které prošly celým výrobním 			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procesem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a byly  převzaty výstupní 			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kontrolou 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do sklad hotových výrobků  k 			expedici  k příslušným odběratelům</a:t>
            </a:r>
            <a:endParaRPr lang="cs-CZ" u="sng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1081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203848" y="445399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3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462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b="1" dirty="0"/>
              <a:t>ad </a:t>
            </a:r>
            <a:r>
              <a:rPr lang="cs-CZ" b="1" smtClean="0"/>
              <a:t>2)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65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15465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Cílem přednášky bylo představit problematiku zásobovací činnosti podnikatelských subjektů z manažerského pohledu.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</a:t>
            </a: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řednáška představila, jakým způsobem může být analyzována a hodnocena zásobovací činnost podnikatelských subjektů.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76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94623" y="432392"/>
            <a:ext cx="44553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 v oblasti řízení zásob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3150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Z hlediska operativního řízení zásob  se uplatňuje  </a:t>
            </a:r>
            <a:r>
              <a:rPr lang="cs-CZ" b="1" i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funkční klasifikace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zásob na: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Ø"/>
              <a:tabLst>
                <a:tab pos="44767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běžnou (obratovou) zásobu,  která kryje požadavky  na výdej 	materiálu  v období mezi dvěma dodávkami.  V průběhu dodacího     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cyklu 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se výše běžné zásoby snižuje  z maximální hodnoty v době 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dodávky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 k minimální hodnotě před následující dodávkou. </a:t>
            </a:r>
            <a:b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pojmy:</a:t>
            </a:r>
          </a:p>
          <a:p>
            <a:pPr marL="1887538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minimální zásoba</a:t>
            </a:r>
          </a:p>
          <a:p>
            <a:pPr marL="1887538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průměrná zásoba 	</a:t>
            </a:r>
          </a:p>
          <a:p>
            <a:pPr marL="1887538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maximální zásoba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96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94623" y="432392"/>
            <a:ext cx="44553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 v oblasti řízení zásob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88540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Technická zásoba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 před použitím ve výrobním procesu,</a:t>
            </a:r>
          </a:p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Sezonní zásoba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Havarijní zásoba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 je vhodná zejména u náhradních dílů,</a:t>
            </a:r>
          </a:p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Spekulativní zásoba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339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66901" y="432392"/>
            <a:ext cx="331084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Průběh běžné zásoby v čase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7" y="1125194"/>
            <a:ext cx="8027901" cy="365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06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02356" y="432392"/>
            <a:ext cx="303993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Sledování denní spotřeby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7" y="1148238"/>
            <a:ext cx="7770421" cy="370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170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59396" y="432392"/>
            <a:ext cx="19258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Pojistná zásoba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152375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Pojistná zásoba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 kryje odchylky od plánované průměrné spotřeby (s), od plánovaného dodacího cyklu (c), od plánované výše dodávky (D). </a:t>
            </a:r>
            <a:b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Výše pojistné zásoby je předmětem normování.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490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59396" y="432392"/>
            <a:ext cx="19258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Pojistná zásoba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110584"/>
            <a:ext cx="7789500" cy="3792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27913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2659</TotalTime>
  <Words>1066</Words>
  <Application>Microsoft Office PowerPoint</Application>
  <PresentationFormat>Předvádění na obrazovce (16:9)</PresentationFormat>
  <Paragraphs>103</Paragraphs>
  <Slides>31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8" baseType="lpstr">
      <vt:lpstr>Arial</vt:lpstr>
      <vt:lpstr>Calibri</vt:lpstr>
      <vt:lpstr>Cambria Math</vt:lpstr>
      <vt:lpstr>Times New Roman</vt:lpstr>
      <vt:lpstr>Wingdings</vt:lpstr>
      <vt:lpstr>SLU</vt:lpstr>
      <vt:lpstr>Dokument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171</cp:revision>
  <cp:lastPrinted>2020-11-20T12:11:03Z</cp:lastPrinted>
  <dcterms:created xsi:type="dcterms:W3CDTF">2016-07-06T15:42:34Z</dcterms:created>
  <dcterms:modified xsi:type="dcterms:W3CDTF">2023-09-18T09:40:50Z</dcterms:modified>
</cp:coreProperties>
</file>