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9" r:id="rId2"/>
    <p:sldId id="323" r:id="rId3"/>
    <p:sldId id="374" r:id="rId4"/>
    <p:sldId id="375" r:id="rId5"/>
    <p:sldId id="378" r:id="rId6"/>
    <p:sldId id="418" r:id="rId7"/>
    <p:sldId id="379" r:id="rId8"/>
    <p:sldId id="436" r:id="rId9"/>
    <p:sldId id="380" r:id="rId10"/>
    <p:sldId id="381" r:id="rId11"/>
    <p:sldId id="388" r:id="rId12"/>
    <p:sldId id="394" r:id="rId13"/>
    <p:sldId id="395" r:id="rId14"/>
    <p:sldId id="396" r:id="rId15"/>
    <p:sldId id="397" r:id="rId16"/>
    <p:sldId id="398" r:id="rId17"/>
    <p:sldId id="399" r:id="rId18"/>
    <p:sldId id="400" r:id="rId19"/>
    <p:sldId id="401" r:id="rId20"/>
    <p:sldId id="402" r:id="rId21"/>
    <p:sldId id="403" r:id="rId22"/>
    <p:sldId id="404" r:id="rId23"/>
    <p:sldId id="426" r:id="rId24"/>
    <p:sldId id="409" r:id="rId25"/>
    <p:sldId id="410" r:id="rId26"/>
    <p:sldId id="411" r:id="rId27"/>
    <p:sldId id="412" r:id="rId28"/>
    <p:sldId id="413" r:id="rId29"/>
    <p:sldId id="430" r:id="rId30"/>
    <p:sldId id="431" r:id="rId31"/>
    <p:sldId id="432" r:id="rId32"/>
    <p:sldId id="433" r:id="rId33"/>
    <p:sldId id="434" r:id="rId34"/>
    <p:sldId id="435" r:id="rId35"/>
    <p:sldId id="441" r:id="rId36"/>
    <p:sldId id="414" r:id="rId37"/>
    <p:sldId id="427" r:id="rId38"/>
    <p:sldId id="428" r:id="rId39"/>
    <p:sldId id="429" r:id="rId40"/>
    <p:sldId id="437" r:id="rId41"/>
    <p:sldId id="438" r:id="rId42"/>
    <p:sldId id="440" r:id="rId43"/>
    <p:sldId id="439" r:id="rId44"/>
    <p:sldId id="295" r:id="rId45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wmf"/><Relationship Id="rId1" Type="http://schemas.openxmlformats.org/officeDocument/2006/relationships/image" Target="../media/image6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21.05.2021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 smtClean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21.05.2021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package" Target="../embeddings/Dokument_aplikace_Microsoft_Word.docx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package" Target="../embeddings/Dokument_aplikace_Microsoft_Word1.docx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Dokument_aplikace_Microsoft_Word3.docx"/><Relationship Id="rId13" Type="http://schemas.openxmlformats.org/officeDocument/2006/relationships/image" Target="../media/image10.emf"/><Relationship Id="rId3" Type="http://schemas.openxmlformats.org/officeDocument/2006/relationships/image" Target="../media/image2.png"/><Relationship Id="rId7" Type="http://schemas.openxmlformats.org/officeDocument/2006/relationships/image" Target="../media/image7.wmf"/><Relationship Id="rId12" Type="http://schemas.openxmlformats.org/officeDocument/2006/relationships/package" Target="../embeddings/Dokument_aplikace_Microsoft_Word4.docx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0" Type="http://schemas.openxmlformats.org/officeDocument/2006/relationships/oleObject" Target="../embeddings/oleObject3.bin"/><Relationship Id="rId4" Type="http://schemas.openxmlformats.org/officeDocument/2006/relationships/package" Target="../embeddings/Dokument_aplikace_Microsoft_Word2.docx"/><Relationship Id="rId9" Type="http://schemas.openxmlformats.org/officeDocument/2006/relationships/image" Target="../media/image8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1.emf"/><Relationship Id="rId4" Type="http://schemas.openxmlformats.org/officeDocument/2006/relationships/package" Target="../embeddings/Dokument_aplikace_Microsoft_Word5.docx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2.emf"/><Relationship Id="rId4" Type="http://schemas.openxmlformats.org/officeDocument/2006/relationships/oleObject" Target="../embeddings/oleObject4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5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6.emf"/><Relationship Id="rId4" Type="http://schemas.openxmlformats.org/officeDocument/2006/relationships/package" Target="../embeddings/Dokument_aplikace_Microsoft_Word6.docx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7.emf"/><Relationship Id="rId4" Type="http://schemas.openxmlformats.org/officeDocument/2006/relationships/oleObject" Target="../embeddings/oleObject6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7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8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9.emf"/><Relationship Id="rId4" Type="http://schemas.openxmlformats.org/officeDocument/2006/relationships/oleObject" Target="../embeddings/oleObject8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cs-CZ" sz="3200" b="1" i="1" dirty="0" smtClean="0">
                <a:latin typeface="Times New Roman" pitchFamily="18" charset="0"/>
                <a:cs typeface="Times New Roman" pitchFamily="18" charset="0"/>
              </a:rPr>
              <a:t>Plánování </a:t>
            </a:r>
            <a:r>
              <a:rPr lang="cs-CZ" sz="3200" b="1" i="1" dirty="0">
                <a:latin typeface="Times New Roman" pitchFamily="18" charset="0"/>
                <a:cs typeface="Times New Roman" pitchFamily="18" charset="0"/>
              </a:rPr>
              <a:t>výroby, výrobní program, kapacita výrobních linek. </a:t>
            </a:r>
          </a:p>
          <a:p>
            <a:endParaRPr lang="cs-CZ" sz="3200" b="1" i="1" dirty="0">
              <a:latin typeface="Times New Roman" pitchFamily="18" charset="0"/>
              <a:cs typeface="Times New Roman" pitchFamily="18" charset="0"/>
            </a:endParaRPr>
          </a:p>
          <a:p>
            <a:endParaRPr lang="cs-CZ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52521" y="432392"/>
            <a:ext cx="413959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34243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1800"/>
              </a:spcAft>
            </a:pP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Výrobním programem podniku se rozumí druhová (sortimentní) skladba a objem výroby, které se mají v určitém období vyrábět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Základní informace o tom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co, kolik a pro koho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vyrábět by měl poskytnout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plán odbytu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Podnik by měl neustále konfrontovat požadavky trhu se svojí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výrobní kapacitou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která představuje maximálně možné celkové množství výrobků, které lze v podniku za určitou dobu (zpravidla za rok) vyrobit.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065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52521" y="432392"/>
            <a:ext cx="413959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82391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Vyrábí-li podnik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více druhů výrobků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je určení optimálního množství jejich výroby složitější, neboť musí také určit, v jakém množství se budou tyto jednotlivé druhy výrobků vyrábět. K tomu se používá různých matematických optimalizačních metod např.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lineární programování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Omezujícími podmínkami jsou požadavky trhu a kapacitní možnosti výrobce. V případě, že limitujícím faktorem není kapacita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„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úzkého místa ve výrobě“, 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pak výběrovým kritériem je ukazatel příspěvek na úhradu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(respektive hrubé rozpětí),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nikoliv zisk na jednotku produkce</a:t>
            </a:r>
            <a:endParaRPr lang="cs-CZ" b="1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010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52521" y="432392"/>
            <a:ext cx="413959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18316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Důležitou součástí plánování výrobního programu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plánování jakosti (kvality) výrobků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Tou se rozumí jakost designu výrobku, stupeň shody s požadavky zákazníka a jakost jeho provozu. 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Stanovení požadované úrovně kvality u plánovaných výrobků je důležité z toho důvodu, neboť platí, že čím je tato požadovaná úroveň vyšší, tím vyšší jsou náklady na jeho výrobu a tím je obvykle vyšší i užitná hodnota výrobku a tedy i jeho cena.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040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89578" y="432392"/>
            <a:ext cx="386548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procesu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6813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u="sng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Rozhodnout:</a:t>
            </a:r>
          </a:p>
          <a:p>
            <a:pPr marL="285750" indent="-28575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	jakým způsobem, </a:t>
            </a:r>
          </a:p>
          <a:p>
            <a:pPr marL="285750" indent="-28575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jakou technologií </a:t>
            </a:r>
          </a:p>
          <a:p>
            <a:pPr marL="285750" indent="-28575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	z jakých surovin a matriálů výrobky v požadovaném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množství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vyrobit. 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Řeší se otázky výběru technologie, rozvoje výrobku s cílem snížit náklady, záměny různých surovin a materiálů, lidské práce prací strojů, práce strojů automaty, automatů roboty apod. Hledá se taková optimální kombinace výrobních faktorů, aby náklady byly co nejnižší (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takovou výrobu označujeme jako </a:t>
            </a:r>
            <a:r>
              <a:rPr lang="cs-CZ" sz="1600" b="1" i="1" dirty="0" err="1">
                <a:latin typeface="Times New Roman" pitchFamily="18" charset="0"/>
                <a:cs typeface="Times New Roman" pitchFamily="18" charset="0"/>
              </a:rPr>
              <a:t>Lean</a:t>
            </a: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b="1" i="1" dirty="0" err="1">
                <a:latin typeface="Times New Roman" pitchFamily="18" charset="0"/>
                <a:cs typeface="Times New Roman" pitchFamily="18" charset="0"/>
              </a:rPr>
              <a:t>Production</a:t>
            </a: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  (hubenou, štíhlou produkci))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8443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89578" y="432392"/>
            <a:ext cx="386548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procesu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2570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 tomu se mohou použít matematické metody jako je např. lineární a nelineární programování, metody síťové analýzy, počítačové systémy CAD/CAM (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Computer-Aided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Designe and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Manufacture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 v přípravě výroby,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reengineering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(zásadní a radikální rekonstrukce podnikových procesů s cílem zvýšit výkonnost podniku) apod. Zesilují rovněž tlaky na zvyšování </a:t>
            </a:r>
            <a:r>
              <a:rPr lang="cs-CZ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ekologičnosti výroby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zejména v souvislosti se sbližováním legislativy ČR s legislativou EU.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3468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4578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Stanovení výše optimální dávky je součástí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plánování výrobního procesu; </a:t>
            </a:r>
            <a:endParaRPr lang="cs-CZ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Patří sem ještě:</a:t>
            </a:r>
          </a:p>
          <a:p>
            <a:pPr marL="354013" indent="-354013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stanovení velikosti výrobní dávky,</a:t>
            </a:r>
          </a:p>
          <a:p>
            <a:pPr marL="354013" indent="-354013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sestavení lhůtového plánu,</a:t>
            </a:r>
          </a:p>
          <a:p>
            <a:pPr marL="354013" indent="-354013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sestavení plánu výrobních kapacit.</a:t>
            </a:r>
          </a:p>
          <a:p>
            <a:pPr>
              <a:lnSpc>
                <a:spcPct val="11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411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4578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Optimální výrobní dávkou označujeme takové množství výroby, při kterém jsou celkové jednotkové náklady minimální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(respektive náklady na výrobu množství Q výrobků jsou minimální)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Princip stanovení optimální výrobní dávky je následující: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endParaRPr lang="cs-CZ" dirty="0"/>
          </a:p>
          <a:p>
            <a:pPr>
              <a:lnSpc>
                <a:spcPct val="110000"/>
              </a:lnSpc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237089"/>
              </p:ext>
            </p:extLst>
          </p:nvPr>
        </p:nvGraphicFramePr>
        <p:xfrm>
          <a:off x="539552" y="2769814"/>
          <a:ext cx="7384305" cy="1530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66" name="Dokument" r:id="rId4" imgW="5757256" imgH="1728213" progId="Word.Document.12">
                  <p:embed/>
                </p:oleObj>
              </mc:Choice>
              <mc:Fallback>
                <p:oleObj name="Dokument" r:id="rId4" imgW="5757256" imgH="1728213" progId="Word.Document.1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769814"/>
                        <a:ext cx="7384305" cy="153012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78645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875120"/>
              </p:ext>
            </p:extLst>
          </p:nvPr>
        </p:nvGraphicFramePr>
        <p:xfrm>
          <a:off x="504825" y="987574"/>
          <a:ext cx="7538316" cy="3888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89" name="Dokument" r:id="rId4" imgW="5757256" imgH="3503932" progId="Word.Document.12">
                  <p:embed/>
                </p:oleObj>
              </mc:Choice>
              <mc:Fallback>
                <p:oleObj name="Dokument" r:id="rId4" imgW="5757256" imgH="3503932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" y="987574"/>
                        <a:ext cx="7538316" cy="388843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3119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8" name="Zástupný symbol pro obsah 2"/>
          <p:cNvSpPr txBox="1">
            <a:spLocks/>
          </p:cNvSpPr>
          <p:nvPr/>
        </p:nvSpPr>
        <p:spPr>
          <a:xfrm>
            <a:off x="457200" y="1059583"/>
            <a:ext cx="7859216" cy="3816424"/>
          </a:xfrm>
          <a:prstGeom prst="rect">
            <a:avLst/>
          </a:prstGeom>
          <a:solidFill>
            <a:schemeClr val="bg2"/>
          </a:solidFill>
        </p:spPr>
        <p:txBody>
          <a:bodyPr lIns="68580" tIns="34290" rIns="68580" bIns="34290"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  <a:p>
            <a:pPr>
              <a:buFont typeface="Wingdings" pitchFamily="2" charset="2"/>
              <a:buNone/>
            </a:pPr>
            <a:endParaRPr lang="cs-CZ" smtClean="0"/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4359760"/>
              </p:ext>
            </p:extLst>
          </p:nvPr>
        </p:nvGraphicFramePr>
        <p:xfrm>
          <a:off x="611560" y="1203598"/>
          <a:ext cx="6664796" cy="34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392" name="Dokument" r:id="rId4" imgW="5757256" imgH="350537" progId="Word.Document.12">
                  <p:embed/>
                </p:oleObj>
              </mc:Choice>
              <mc:Fallback>
                <p:oleObj name="Dokument" r:id="rId4" imgW="5757256" imgH="350537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203598"/>
                        <a:ext cx="6664796" cy="3492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6026092"/>
              </p:ext>
            </p:extLst>
          </p:nvPr>
        </p:nvGraphicFramePr>
        <p:xfrm>
          <a:off x="611560" y="1563638"/>
          <a:ext cx="12160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393" name="Rovnice" r:id="rId6" imgW="927100" imgH="609600" progId="Equation.3">
                  <p:embed/>
                </p:oleObj>
              </mc:Choice>
              <mc:Fallback>
                <p:oleObj name="Rovnice" r:id="rId6" imgW="927100" imgH="609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1563638"/>
                        <a:ext cx="1216025" cy="85725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299831"/>
              </p:ext>
            </p:extLst>
          </p:nvPr>
        </p:nvGraphicFramePr>
        <p:xfrm>
          <a:off x="507529" y="2530613"/>
          <a:ext cx="7553943" cy="437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394" name="Dokument" r:id="rId8" imgW="5757256" imgH="350537" progId="Word.Document.12">
                  <p:embed/>
                </p:oleObj>
              </mc:Choice>
              <mc:Fallback>
                <p:oleObj name="Dokument" r:id="rId8" imgW="5757256" imgH="350537" progId="Word.Document.1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529" y="2530613"/>
                        <a:ext cx="7553943" cy="43718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4943202"/>
              </p:ext>
            </p:extLst>
          </p:nvPr>
        </p:nvGraphicFramePr>
        <p:xfrm>
          <a:off x="539552" y="2967795"/>
          <a:ext cx="1071563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395" name="Rovnice" r:id="rId10" imgW="809873" imgH="609301" progId="Equation.3">
                  <p:embed/>
                </p:oleObj>
              </mc:Choice>
              <mc:Fallback>
                <p:oleObj name="Rovnice" r:id="rId10" imgW="809873" imgH="60930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967795"/>
                        <a:ext cx="1071563" cy="928688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559812"/>
              </p:ext>
            </p:extLst>
          </p:nvPr>
        </p:nvGraphicFramePr>
        <p:xfrm>
          <a:off x="539552" y="3939902"/>
          <a:ext cx="7262107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396" name="Dokument" r:id="rId12" imgW="5757256" imgH="667964" progId="Word.Document.12">
                  <p:embed/>
                </p:oleObj>
              </mc:Choice>
              <mc:Fallback>
                <p:oleObj name="Dokument" r:id="rId12" imgW="5757256" imgH="667964" progId="Word.Document.1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939902"/>
                        <a:ext cx="7262107" cy="648072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937335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3986673"/>
              </p:ext>
            </p:extLst>
          </p:nvPr>
        </p:nvGraphicFramePr>
        <p:xfrm>
          <a:off x="395537" y="987574"/>
          <a:ext cx="7128792" cy="39604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35" name="Dokument" r:id="rId4" imgW="5757256" imgH="4141305" progId="Word.Document.12">
                  <p:embed/>
                </p:oleObj>
              </mc:Choice>
              <mc:Fallback>
                <p:oleObj name="Dokument" r:id="rId4" imgW="5757256" imgH="4141305" progId="Word.Document.1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7" y="987574"/>
                        <a:ext cx="7128792" cy="396044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566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54246" y="432392"/>
            <a:ext cx="313611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Cíl a struktura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1716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Charakteristika moderního výrobního procesu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Předmět plánování výroby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Výrobní kapacita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Časové fondy</a:t>
            </a:r>
          </a:p>
          <a:p>
            <a:pPr marL="622300">
              <a:lnSpc>
                <a:spcPct val="120000"/>
              </a:lnSpc>
              <a:buClr>
                <a:srgbClr val="FFC000"/>
              </a:buClr>
              <a:buSzPct val="103000"/>
              <a:defRPr/>
            </a:pPr>
            <a:r>
              <a:rPr lang="cs-CZ" sz="2400" dirty="0" smtClean="0">
                <a:latin typeface="Times New Roman" pitchFamily="18" charset="0"/>
                <a:cs typeface="Times New Roman" pitchFamily="18" charset="0"/>
              </a:rPr>
              <a:t>Řazení výrobních agregátů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472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81330" y="432392"/>
            <a:ext cx="3281989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Optimální výrobní dávka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15922805"/>
              </p:ext>
            </p:extLst>
          </p:nvPr>
        </p:nvGraphicFramePr>
        <p:xfrm>
          <a:off x="971600" y="904583"/>
          <a:ext cx="6480720" cy="3998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158" name="Document" r:id="rId4" imgW="6665467" imgH="4273876" progId="Word.Document.8">
                  <p:embed/>
                </p:oleObj>
              </mc:Choice>
              <mc:Fallback>
                <p:oleObj name="Document" r:id="rId4" imgW="6665467" imgH="4273876" progId="Word.Document.8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904583"/>
                        <a:ext cx="6480720" cy="399821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161217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47173" y="432392"/>
            <a:ext cx="215026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Výrobní kapacita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897044"/>
            <a:ext cx="7992888" cy="400879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8163" algn="l"/>
              </a:tabLst>
            </a:pP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Výrobní kapacita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představuje maximální objem produkce, který může výrobní jednotka vyrobit za určitou dobu (obvykle rok, den nebo hodinu). Výrobní kapacitu určují především </a:t>
            </a:r>
            <a:r>
              <a:rPr lang="cs-CZ" sz="2000" b="1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fixní výrobní faktory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(budovy, výrobní zařízení).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8163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Při plánování výrobních kapacit se řeší především tyto otázky: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8163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jaký druh a jaká velikost výrobních kapacit je potřeba,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8163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jak budou výrobní kapacity rozmístěny,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tabLst>
                <a:tab pos="538163" algn="l"/>
              </a:tabLs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kdy budou výrobní kapacity potřeba.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6030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47173" y="432392"/>
            <a:ext cx="215026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Výrobní kapacita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897044"/>
            <a:ext cx="7992888" cy="364567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</a:pP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Obecně můžeme kapacitu výrobní jednotky vyjádřit jako výsledek součinu jejího výkonu a doby, po kterou je v činnosti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. Dobu činnosti vyjadřujeme pomocí </a:t>
            </a:r>
            <a:r>
              <a:rPr lang="cs-CZ" sz="2000" b="1" i="1" dirty="0">
                <a:latin typeface="Times New Roman" pitchFamily="18" charset="0"/>
                <a:cs typeface="Times New Roman" pitchFamily="18" charset="0"/>
              </a:rPr>
              <a:t>časových fondů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výrobní kapacita v naturálních jednotkách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T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PP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produktivní (využitelný) časový fond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Wingdings" pitchFamily="2" charset="2"/>
              <a:buNone/>
            </a:pP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V</a:t>
            </a:r>
            <a:r>
              <a:rPr lang="cs-CZ" sz="2000" i="1" baseline="-25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000" i="1" dirty="0">
                <a:latin typeface="Times New Roman" pitchFamily="18" charset="0"/>
                <a:cs typeface="Times New Roman" pitchFamily="18" charset="0"/>
              </a:rPr>
              <a:t>	výkon v naturálních jednotkách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8934161"/>
              </p:ext>
            </p:extLst>
          </p:nvPr>
        </p:nvGraphicFramePr>
        <p:xfrm>
          <a:off x="755576" y="2222351"/>
          <a:ext cx="1465263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80" name="Rovnice" r:id="rId4" imgW="698500" imgH="228600" progId="Equation.3">
                  <p:embed/>
                </p:oleObj>
              </mc:Choice>
              <mc:Fallback>
                <p:oleObj name="Rovnice" r:id="rId4" imgW="6985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2222351"/>
                        <a:ext cx="1465263" cy="465137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11929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47173" y="432392"/>
            <a:ext cx="215026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Výrobní kapacita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897044"/>
            <a:ext cx="7992888" cy="382412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M – celková plocha potřebná k výrobě</a:t>
            </a: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– plocha potřebná k výrobě jednoho výrobku</a:t>
            </a: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r>
              <a:rPr lang="cs-CZ" sz="2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– pracnost</a:t>
            </a: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 marL="538163" indent="-538163">
              <a:spcBef>
                <a:spcPct val="30000"/>
              </a:spcBef>
              <a:spcAft>
                <a:spcPct val="30000"/>
              </a:spcAft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/>
          <p:nvPr/>
        </p:nvPicPr>
        <p:blipFill rotWithShape="1">
          <a:blip r:embed="rId3"/>
          <a:srcRect l="25982" t="71473" r="63914" b="13978"/>
          <a:stretch/>
        </p:blipFill>
        <p:spPr bwMode="auto">
          <a:xfrm>
            <a:off x="948971" y="995326"/>
            <a:ext cx="2100238" cy="1251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Obrázek 7"/>
          <p:cNvPicPr/>
          <p:nvPr/>
        </p:nvPicPr>
        <p:blipFill rotWithShape="1">
          <a:blip r:embed="rId4"/>
          <a:srcRect l="26862" t="43972" r="64984" b="46927"/>
          <a:stretch/>
        </p:blipFill>
        <p:spPr bwMode="auto">
          <a:xfrm>
            <a:off x="5580112" y="1008646"/>
            <a:ext cx="2236690" cy="12601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343526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84904" y="432392"/>
            <a:ext cx="287482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Schéma časového fondu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066970"/>
              </p:ext>
            </p:extLst>
          </p:nvPr>
        </p:nvGraphicFramePr>
        <p:xfrm>
          <a:off x="480477" y="1275606"/>
          <a:ext cx="8001000" cy="335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202" name="Dokument" r:id="rId4" imgW="6100026" imgH="2418371" progId="Word.Document.12">
                  <p:embed/>
                </p:oleObj>
              </mc:Choice>
              <mc:Fallback>
                <p:oleObj name="Dokument" r:id="rId4" imgW="6100026" imgH="2418371" progId="Word.Document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477" y="1275606"/>
                        <a:ext cx="8001000" cy="3351213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21649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77119" y="432392"/>
            <a:ext cx="3490379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Kapacita výrobních jednotek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26237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Při stanovení výrobní kapacity dílen, provozů, závodů a jiných vyšších výrobních celků je nutno vzít v úvahu to, jak jsou dílčí výrobní kapacity (stroje, dílny) organizovány (řazeny), tj. zda jsou řazeny:</a:t>
            </a:r>
          </a:p>
          <a:p>
            <a:pPr>
              <a:defRPr/>
            </a:pPr>
            <a:endParaRPr lang="cs-CZ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8163" algn="l"/>
              </a:tabLst>
              <a:defRPr/>
            </a:pP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paralelně</a:t>
            </a:r>
          </a:p>
          <a:p>
            <a:pPr>
              <a:tabLst>
                <a:tab pos="538163" algn="l"/>
              </a:tabLst>
              <a:defRPr/>
            </a:pPr>
            <a:endParaRPr lang="cs-CZ" sz="2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538163" algn="l"/>
              </a:tabLst>
              <a:defRPr/>
            </a:pPr>
            <a:r>
              <a:rPr lang="cs-CZ" sz="2000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	sériově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defRPr/>
            </a:pP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2829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02706" y="432392"/>
            <a:ext cx="763920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Kapacita výrobních jednotek: </a:t>
            </a:r>
            <a:r>
              <a:rPr lang="cs-CZ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paralelní řazení výrobních agregátů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25063638"/>
              </p:ext>
            </p:extLst>
          </p:nvPr>
        </p:nvGraphicFramePr>
        <p:xfrm>
          <a:off x="899592" y="870974"/>
          <a:ext cx="6773862" cy="40017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4" name="Document" r:id="rId4" imgW="5958173" imgH="4170761" progId="Word.Document.8">
                  <p:embed/>
                </p:oleObj>
              </mc:Choice>
              <mc:Fallback>
                <p:oleObj name="Document" r:id="rId4" imgW="5958173" imgH="4170761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592" y="870974"/>
                        <a:ext cx="6773862" cy="400176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58452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77785" y="432392"/>
            <a:ext cx="448905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Sériové </a:t>
            </a: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řazení výrobních agregátů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20487005"/>
              </p:ext>
            </p:extLst>
          </p:nvPr>
        </p:nvGraphicFramePr>
        <p:xfrm>
          <a:off x="456311" y="1059582"/>
          <a:ext cx="7988300" cy="367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247" name="Document" r:id="rId4" imgW="5958173" imgH="2739643" progId="Word.Document.8">
                  <p:embed/>
                </p:oleObj>
              </mc:Choice>
              <mc:Fallback>
                <p:oleObj name="Document" r:id="rId4" imgW="5958173" imgH="2739643" progId="Word.Document.8">
                  <p:embed/>
                  <p:pic>
                    <p:nvPicPr>
                      <p:cNvPr id="0" name="Zástupný symbol pro obsah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6311" y="1059582"/>
                        <a:ext cx="7988300" cy="3673475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531485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42008" y="432392"/>
            <a:ext cx="596060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Kombinované uspořádání výrobních agregátů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897629"/>
              </p:ext>
            </p:extLst>
          </p:nvPr>
        </p:nvGraphicFramePr>
        <p:xfrm>
          <a:off x="251520" y="1059582"/>
          <a:ext cx="8124825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70" name="Document" r:id="rId4" imgW="5970608" imgH="2637666" progId="Word.Document.8">
                  <p:embed/>
                </p:oleObj>
              </mc:Choice>
              <mc:Fallback>
                <p:oleObj name="Document" r:id="rId4" imgW="5970608" imgH="2637666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059582"/>
                        <a:ext cx="8124825" cy="35814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3812272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17247" y="432392"/>
            <a:ext cx="421012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Kritické využití výrobní kapacity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156750"/>
            <a:ext cx="6424776" cy="3822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196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39956" y="432392"/>
            <a:ext cx="216469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Výrobní činnost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88232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Současné podnikatelské aktivity v oblasti </a:t>
            </a:r>
            <a:r>
              <a:rPr lang="cs-CZ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výrobní činnosti 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se v nejlepším případě soustřeďují na výroby montážního charakteru, zcela závislé na dodavatelích a odběratelích, </a:t>
            </a:r>
            <a:r>
              <a:rPr lang="cs-CZ" sz="2000" b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bez jakéhokoli propojení na výzkum a vývoj produktů.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Představa o úspěšném podnikání se zužuje do podoby, že je třeba realizovat navržené marketingové strategie či přesné finanční záměry. Dovést však do realizační fáze technicky a zákaznicky dokonalé produkty, které tvoří jádro a podstatu zmíněných marketingových  strategií a finančních záměrů, je záležitostí někoho jiného, anonymního a neviditelného manažera ve výrobě.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359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36014" y="432392"/>
            <a:ext cx="317260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Využití výrobní kapacity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67544" y="1491630"/>
            <a:ext cx="78488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charset="0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Poměr mezi skutečným objemem výroby (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 a výrobní kapacitou (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) charakterizuje využití 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plánované kapacity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(interval od 0 do 1). Rozdíl mezi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vyjadřuje 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kapacitní rezervu:</a:t>
            </a:r>
          </a:p>
          <a:p>
            <a:pPr algn="just">
              <a:buFont typeface="Arial" charset="0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</a:p>
          <a:p>
            <a:pPr algn="just">
              <a:buFont typeface="Arial" charset="0"/>
              <a:buNone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SVVK = koeficient celkového (integrálního) využití VK,</a:t>
            </a:r>
          </a:p>
          <a:p>
            <a:pPr algn="just">
              <a:buFont typeface="Arial" charset="0"/>
              <a:buNone/>
              <a:defRPr/>
            </a:pPr>
            <a:r>
              <a:rPr lang="cs-CZ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= skutečný objem výroby,</a:t>
            </a:r>
          </a:p>
          <a:p>
            <a:pPr algn="just">
              <a:buFont typeface="Arial" charset="0"/>
              <a:buNone/>
              <a:defRPr/>
            </a:pPr>
            <a:r>
              <a:rPr lang="cs-CZ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= (kapacitní objem výroby), 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728" y="2499742"/>
            <a:ext cx="2979420" cy="891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52339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686946" y="432392"/>
            <a:ext cx="6670737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latin typeface="Times New Roman" pitchFamily="18" charset="0"/>
                <a:cs typeface="Times New Roman" pitchFamily="18" charset="0"/>
              </a:rPr>
              <a:t>Koeficient časového  (extenzivního) využití kapacity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67544" y="1059582"/>
            <a:ext cx="78488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Rozkladem koeficientu celkového využití dostaneme koeficient časového (extenzivního) využití, ukazující stupeň využití využitelného časového fondu, a koeficient výkonového využití  výrobní kapacity, vyjadřující stupeň využití výkonnostních parametrů strojů nebo zařízení.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Kde: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= skutečná doba provozu,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err="1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= skutečný výkon,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= koeficient časového (extenzivního) využití,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err="1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= koeficient výkonového využití.</a:t>
            </a: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2427734"/>
            <a:ext cx="43815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8190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259218" y="432392"/>
            <a:ext cx="5526193" cy="76174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Koeficient celkového (integrálního) využití</a:t>
            </a:r>
            <a:b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67544" y="1059582"/>
            <a:ext cx="7848872" cy="1879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Rozkladem koeficientu celkového (integrálního, skutečného) využití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dostaneme koeficient časového (extenzívního) využití kapacity a koeficient výkonového (intenzivního) využití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cs-CZ" baseline="-25000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Obdobným způsobem počítáme využití výrobní kapacity u různorodé výroby a výrobní kapacity ploch.</a:t>
            </a:r>
          </a:p>
        </p:txBody>
      </p:sp>
    </p:spTree>
    <p:extLst>
      <p:ext uri="{BB962C8B-B14F-4D97-AF65-F5344CB8AC3E}">
        <p14:creationId xmlns:p14="http://schemas.microsoft.com/office/powerpoint/2010/main" val="27597738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45729" y="432392"/>
            <a:ext cx="4553170" cy="761747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Extenzivní využití výrobní kapacity</a:t>
            </a:r>
            <a:b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67544" y="1059582"/>
            <a:ext cx="7848872" cy="281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None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 tomu dochází zejména vyšším využíváním časového fondu výrobních jednotek, tj. extenzivní cestou, 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zvýšení časového využití výrobní kapacity lze dosáhnout především vyšší směnnosti (zvyšováním počtu směn, počtu pracovníků v druhé a třetí směně). 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Dalším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způsobem, jak zvyšovat extenzivní využívání výrobní kapacity, je zdokonalování organizace práce.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Extenzivní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způsob má však své meze: 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horní hranicí je kalendářní časový fond.</a:t>
            </a:r>
          </a:p>
        </p:txBody>
      </p:sp>
    </p:spTree>
    <p:extLst>
      <p:ext uri="{BB962C8B-B14F-4D97-AF65-F5344CB8AC3E}">
        <p14:creationId xmlns:p14="http://schemas.microsoft.com/office/powerpoint/2010/main" val="32173789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591039" y="432392"/>
            <a:ext cx="4862550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Intenzivní využívání výrobní 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kapacity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Obdélník 2"/>
          <p:cNvSpPr/>
          <p:nvPr/>
        </p:nvSpPr>
        <p:spPr>
          <a:xfrm>
            <a:off x="467544" y="1059582"/>
            <a:ext cx="7848872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96000" algn="just">
              <a:spcBef>
                <a:spcPts val="12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Intenzivní využívání výrobní kapacity je 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dáno využitím technických parametru strojů a výrobního zařízení. </a:t>
            </a:r>
          </a:p>
          <a:p>
            <a:pPr indent="-396000" algn="just">
              <a:spcBef>
                <a:spcPts val="12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růstu kapacity vede snižování pracnosti výrobku, zkracování operačních časů, zvyšování kvalifikace pracovníku apod. </a:t>
            </a:r>
          </a:p>
          <a:p>
            <a:pPr indent="-396000" algn="just">
              <a:spcBef>
                <a:spcPts val="12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Tento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způsob </a:t>
            </a:r>
            <a:r>
              <a:rPr lang="cs-CZ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dokonalejšího využívání výrobní kapacity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má velké možnosti.</a:t>
            </a:r>
          </a:p>
        </p:txBody>
      </p:sp>
    </p:spTree>
    <p:extLst>
      <p:ext uri="{BB962C8B-B14F-4D97-AF65-F5344CB8AC3E}">
        <p14:creationId xmlns:p14="http://schemas.microsoft.com/office/powerpoint/2010/main" val="28921723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798355" y="432392"/>
            <a:ext cx="6447919" cy="346249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I: Kombinované </a:t>
            </a:r>
            <a:r>
              <a:rPr lang="cs-CZ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uspořádání výrobních agregátů</a:t>
            </a:r>
            <a:endParaRPr lang="en-GB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/>
          </p:nvPr>
        </p:nvGraphicFramePr>
        <p:xfrm>
          <a:off x="251520" y="1059582"/>
          <a:ext cx="8124825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293" name="Document" r:id="rId4" imgW="5970608" imgH="2637666" progId="Word.Document.8">
                  <p:embed/>
                </p:oleObj>
              </mc:Choice>
              <mc:Fallback>
                <p:oleObj name="Document" r:id="rId4" imgW="5970608" imgH="2637666" progId="Word.Document.8">
                  <p:embed/>
                  <p:pic>
                    <p:nvPicPr>
                      <p:cNvPr id="3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059582"/>
                        <a:ext cx="8124825" cy="3581400"/>
                      </a:xfrm>
                      <a:prstGeom prst="rect">
                        <a:avLst/>
                      </a:prstGeom>
                      <a:solidFill>
                        <a:schemeClr val="bg2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9479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8413" y="432392"/>
            <a:ext cx="254781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36705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Výroba školních brašen je náplní činnosti dílny, kde se zhotovují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brašny na dvou výrobních linkách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o různých výrobně-technologických parametrech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. Na základě výše uvedeného a popsaného schématu řazení výrobních agregátu pro jednotlivé linky stanovte kapacitu dílny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za předpokladu, že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dílna pracuje na jednu směnu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nominální časový fond za sledované období činí 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180 hodin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. Předpokládané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prostoje byly stanoveny ve výši 20 % z produktivního časového fondu</a:t>
            </a:r>
            <a:r>
              <a:rPr lang="cs-CZ" i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 lince „A“ a 20 % z nominálního časového fondu na lince „B“.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32243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8413" y="432392"/>
            <a:ext cx="254781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US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2330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8413" y="432392"/>
            <a:ext cx="254781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US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8156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748413" y="432392"/>
            <a:ext cx="254781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US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178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939956" y="432392"/>
            <a:ext cx="2164695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Výrobní činnost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6232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b="1" u="sng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Výroba rozhodující měrou ovlivňuje efektivnost podniku a konkurenční schopnost jeho výrobků.</a:t>
            </a:r>
            <a:endParaRPr lang="cs-CZ" b="1" u="sng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63599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88301" y="432392"/>
            <a:ext cx="266803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3932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dirty="0"/>
              <a:t>Plnící linka, kterou využívá firma Heřmánek s. r. o. k plnění mycí pasty na ruce do plastových obalů o hmotnosti </a:t>
            </a:r>
            <a:r>
              <a:rPr lang="cs-CZ" i="1" dirty="0"/>
              <a:t>400 g/ks</a:t>
            </a:r>
            <a:r>
              <a:rPr lang="cs-CZ" dirty="0"/>
              <a:t> (</a:t>
            </a:r>
            <a:r>
              <a:rPr lang="cs-CZ" i="1" dirty="0"/>
              <a:t>400 g</a:t>
            </a:r>
            <a:r>
              <a:rPr lang="cs-CZ" dirty="0"/>
              <a:t> pasty v jednom obalu), vykázala ve sledovaném období plánovaný nominální časový fond (</a:t>
            </a:r>
            <a:r>
              <a:rPr lang="cs-CZ" i="1" dirty="0"/>
              <a:t>T</a:t>
            </a:r>
            <a:r>
              <a:rPr lang="cs-CZ" i="1" baseline="-25000" dirty="0"/>
              <a:t>N</a:t>
            </a:r>
            <a:r>
              <a:rPr lang="cs-CZ" i="1" dirty="0"/>
              <a:t> </a:t>
            </a:r>
            <a:r>
              <a:rPr lang="cs-CZ" i="1" baseline="-25000" dirty="0"/>
              <a:t>“PLÁN“</a:t>
            </a:r>
            <a:r>
              <a:rPr lang="cs-CZ" dirty="0"/>
              <a:t>) </a:t>
            </a:r>
            <a:r>
              <a:rPr lang="cs-CZ" i="1" dirty="0"/>
              <a:t>480 hodin</a:t>
            </a:r>
            <a:r>
              <a:rPr lang="cs-CZ" dirty="0"/>
              <a:t>. Doba plánovaných prostojů (</a:t>
            </a:r>
            <a:r>
              <a:rPr lang="cs-CZ" i="1" dirty="0"/>
              <a:t>T</a:t>
            </a:r>
            <a:r>
              <a:rPr lang="cs-CZ" i="1" baseline="-25000" dirty="0"/>
              <a:t>PROSTOJ „PLÁN“</a:t>
            </a:r>
            <a:r>
              <a:rPr lang="cs-CZ" dirty="0"/>
              <a:t>) se předpokládá, že bude </a:t>
            </a:r>
            <a:r>
              <a:rPr lang="cs-CZ" i="1" dirty="0"/>
              <a:t>o 200 hodin</a:t>
            </a:r>
            <a:r>
              <a:rPr lang="cs-CZ" dirty="0"/>
              <a:t> nižší, než plánovaný produktivní časový fond (</a:t>
            </a:r>
            <a:r>
              <a:rPr lang="cs-CZ" i="1" dirty="0"/>
              <a:t>T</a:t>
            </a:r>
            <a:r>
              <a:rPr lang="cs-CZ" i="1" baseline="-25000" dirty="0"/>
              <a:t>P</a:t>
            </a:r>
            <a:r>
              <a:rPr lang="cs-CZ" dirty="0"/>
              <a:t> </a:t>
            </a:r>
            <a:r>
              <a:rPr lang="cs-CZ" i="1" baseline="-25000" dirty="0"/>
              <a:t>„PLÁN“</a:t>
            </a:r>
            <a:r>
              <a:rPr lang="cs-CZ" baseline="-25000" dirty="0"/>
              <a:t>)</a:t>
            </a:r>
            <a:r>
              <a:rPr lang="cs-CZ" dirty="0"/>
              <a:t>. Plánovaná hodnota normy pracnosti (</a:t>
            </a:r>
            <a:r>
              <a:rPr lang="cs-CZ" i="1" dirty="0" err="1"/>
              <a:t>t</a:t>
            </a:r>
            <a:r>
              <a:rPr lang="cs-CZ" i="1" baseline="-25000" dirty="0" err="1"/>
              <a:t>K</a:t>
            </a:r>
            <a:r>
              <a:rPr lang="cs-CZ" dirty="0"/>
              <a:t> </a:t>
            </a:r>
            <a:r>
              <a:rPr lang="cs-CZ" i="1" baseline="-25000" dirty="0"/>
              <a:t> „PLÁN“</a:t>
            </a:r>
            <a:r>
              <a:rPr lang="cs-CZ" dirty="0"/>
              <a:t>) byla evidována ve výši </a:t>
            </a:r>
            <a:r>
              <a:rPr lang="cs-CZ" i="1" dirty="0"/>
              <a:t>8</a:t>
            </a:r>
            <a:r>
              <a:rPr lang="cs-CZ" dirty="0"/>
              <a:t> </a:t>
            </a:r>
            <a:r>
              <a:rPr lang="cs-CZ" i="1" dirty="0"/>
              <a:t>sek/ks</a:t>
            </a:r>
            <a:r>
              <a:rPr lang="cs-CZ" dirty="0"/>
              <a:t>.</a:t>
            </a:r>
          </a:p>
          <a:p>
            <a:pPr lvl="0"/>
            <a:r>
              <a:rPr lang="cs-CZ" i="1" dirty="0"/>
              <a:t>S jakou hodnotou plánovaného produktivního časového fondu (T</a:t>
            </a:r>
            <a:r>
              <a:rPr lang="cs-CZ" i="1" baseline="-25000" dirty="0"/>
              <a:t>P „PLÁN“</a:t>
            </a:r>
            <a:r>
              <a:rPr lang="cs-CZ" i="1" dirty="0"/>
              <a:t>) management firmy kalkuloval?</a:t>
            </a:r>
            <a:endParaRPr lang="cs-CZ" dirty="0"/>
          </a:p>
          <a:p>
            <a:pPr lvl="0"/>
            <a:r>
              <a:rPr lang="cs-CZ" i="1" dirty="0"/>
              <a:t>Jaký objemem produkce mycí pasty v kusech [ks] se předpokládal (plánoval) vyrobit za sledované období?</a:t>
            </a:r>
            <a:endParaRPr lang="cs-CZ" dirty="0"/>
          </a:p>
          <a:p>
            <a:pPr lvl="0"/>
            <a:r>
              <a:rPr lang="cs-CZ" i="1" dirty="0"/>
              <a:t>Jaké množství mycí pasty v hmotnostních jednotkách [t] bylo skutečně vyrobeno, pokud v uvedeném období byla využita plánovaná výrobní kapacita pouze na 80 %?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1106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88301" y="432392"/>
            <a:ext cx="266803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1156751"/>
            <a:ext cx="7992888" cy="33932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29545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88301" y="432392"/>
            <a:ext cx="266803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1156751"/>
            <a:ext cx="7992888" cy="33932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3639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688301" y="432392"/>
            <a:ext cx="266803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Modelová situace </a:t>
            </a:r>
            <a:r>
              <a:rPr lang="cs-CZ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23528" y="1156751"/>
            <a:ext cx="7992888" cy="339323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22946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12228" y="432392"/>
            <a:ext cx="1020152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18305" y="1191842"/>
            <a:ext cx="7992888" cy="148502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defRPr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Cílem přednášky bylo vysvětlit výrobní proces, plánování výroby, výrobního programu, určit, co je optimální výrobní dávka, výrobní kapacita, časové fondy a řazení výrobních agregátů.</a:t>
            </a:r>
          </a:p>
          <a:p>
            <a:pPr>
              <a:spcBef>
                <a:spcPct val="30000"/>
              </a:spcBef>
              <a:spcAft>
                <a:spcPct val="30000"/>
              </a:spcAft>
              <a:buClr>
                <a:schemeClr val="tx1"/>
              </a:buClr>
              <a:defRPr/>
            </a:pPr>
            <a:endParaRPr lang="cs-CZ" sz="2000" dirty="0">
              <a:solidFill>
                <a:schemeClr val="accent3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504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016360" y="432392"/>
            <a:ext cx="6011902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Charakteristika moderního výrobního procesu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27012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spcBef>
                <a:spcPts val="600"/>
              </a:spcBef>
              <a:spcAft>
                <a:spcPts val="1200"/>
              </a:spcAft>
              <a:defRPr/>
            </a:pPr>
            <a:r>
              <a:rPr lang="cs-CZ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Výroba: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realizuje požadavky trhu,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kapacitně vyhovující,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 vybavena vhodnou technologií,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výrobky splňují jakostní požadavky,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lze zajistit snižování nákladů,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organizována pro přizpůsobivost,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je zajištěna po stránce dostatečného množství výrobních faktorů,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jsou k dispozici kvalifikování pracovníci,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produktivita práce je na požadované úrovni,</a:t>
            </a:r>
          </a:p>
          <a:p>
            <a:pPr marL="447675" indent="-447675"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uplatňují se prvky inovace.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642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82593" y="432392"/>
            <a:ext cx="4479431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Vnitropodnikové předávky výkonů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graphicFrame>
        <p:nvGraphicFramePr>
          <p:cNvPr id="2" name="Objekt 1"/>
          <p:cNvGraphicFramePr>
            <a:graphicFrameLocks noGrp="1" noChangeAspect="1"/>
          </p:cNvGraphicFramePr>
          <p:nvPr>
            <p:extLst/>
          </p:nvPr>
        </p:nvGraphicFramePr>
        <p:xfrm>
          <a:off x="306993" y="876777"/>
          <a:ext cx="7577375" cy="39272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309" name="Dokument" r:id="rId4" imgW="5736955" imgH="2697816" progId="Word.Document.8">
                  <p:embed/>
                </p:oleObj>
              </mc:Choice>
              <mc:Fallback>
                <p:oleObj name="Dokument" r:id="rId4" imgW="5736955" imgH="2697816" progId="Word.Document.8">
                  <p:embed/>
                  <p:pic>
                    <p:nvPicPr>
                      <p:cNvPr id="2" name="Objekt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993" y="876777"/>
                        <a:ext cx="7577375" cy="3927221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608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00884" y="432392"/>
            <a:ext cx="2042868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Členění výroby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20498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 typeface="Arial" charset="0"/>
              <a:buNone/>
              <a:defRPr/>
            </a:pPr>
            <a:r>
              <a:rPr lang="cs-CZ" u="sng" dirty="0">
                <a:latin typeface="Times New Roman" pitchFamily="18" charset="0"/>
                <a:cs typeface="Times New Roman" pitchFamily="18" charset="0"/>
              </a:rPr>
              <a:t>Podle počtu vyráběných druhů výrobků: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SzPct val="82000"/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Kusovou</a:t>
            </a:r>
            <a:r>
              <a:rPr lang="cs-CZ" sz="2000" b="1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malé množství stejných výrobků (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zakázková oděvní výroba, zalomené hřídele pro lodní dopravu, cukrovar pro Egypt apod.)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SzPct val="82000"/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Sériovou</a:t>
            </a:r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výroba stejných výrobků v sériích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(pánská konfekce, </a:t>
            </a:r>
            <a:r>
              <a:rPr lang="cs-CZ" i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dámská konfekce,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elektrospotřebiče, jízdní kola, atd.)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SzPct val="82000"/>
              <a:defRPr/>
            </a:pPr>
            <a:r>
              <a:rPr lang="cs-CZ" sz="2000" b="1" u="sng" dirty="0">
                <a:latin typeface="Times New Roman" pitchFamily="18" charset="0"/>
                <a:cs typeface="Times New Roman" pitchFamily="18" charset="0"/>
              </a:rPr>
              <a:t>Hromadnou,</a:t>
            </a:r>
            <a:r>
              <a:rPr lang="cs-CZ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velké množství několika druhů výrobků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(cihly, elektrická energie, zemědělské produkty)</a:t>
            </a:r>
            <a:endParaRPr lang="cs-CZ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58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46994" y="432392"/>
            <a:ext cx="2350643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21005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47675" indent="-447675"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Předmětem plánování ve výrobní činnosti je:</a:t>
            </a:r>
          </a:p>
          <a:p>
            <a:pPr marL="447675" indent="-447675"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výrobní program,</a:t>
            </a:r>
          </a:p>
          <a:p>
            <a:pPr marL="447675" indent="-447675"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výrobní proces,</a:t>
            </a:r>
          </a:p>
          <a:p>
            <a:pPr marL="447675" indent="-447675">
              <a:spcBef>
                <a:spcPts val="1200"/>
              </a:spcBef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zajištění výrobních faktorů pro výrobu.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776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52521" y="432392"/>
            <a:ext cx="4139596" cy="438582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Plánování výrobního programu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95536" y="1059582"/>
            <a:ext cx="7992888" cy="385490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1200"/>
              </a:spcAft>
              <a:defRPr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Výrobní program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prezentuje souhrn sortimentních položek, které budou v  rámci výrobního procesu v určitém období vyráběny.</a:t>
            </a:r>
          </a:p>
          <a:p>
            <a:pPr>
              <a:spcAft>
                <a:spcPts val="1200"/>
              </a:spcAft>
              <a:defRPr/>
            </a:pPr>
            <a:r>
              <a:rPr lang="cs-CZ" i="1" u="sng" dirty="0">
                <a:latin typeface="Times New Roman" pitchFamily="18" charset="0"/>
                <a:cs typeface="Times New Roman" pitchFamily="18" charset="0"/>
              </a:rPr>
              <a:t>Příklad:</a:t>
            </a:r>
          </a:p>
          <a:p>
            <a:pPr>
              <a:spcAft>
                <a:spcPts val="1200"/>
              </a:spcAf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Firma </a:t>
            </a:r>
            <a:r>
              <a:rPr lang="cs-CZ" dirty="0" err="1">
                <a:latin typeface="Times New Roman" pitchFamily="18" charset="0"/>
                <a:cs typeface="Times New Roman" pitchFamily="18" charset="0"/>
              </a:rPr>
              <a:t>Hratek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která vyrábí dřevěné hračky, plánuje na měsíc listopad roku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2020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následující sortimentní položky: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Dřevěný koník , 	katalogové číslo 200 45 A36,   	210 ks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Vláček, 	katalogové číslo 210 87 C98	450 ks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Slon na kol.	katalogové číslo 332 12 U02	169 ks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Stavebnice malá	katalogové číslo 441 07 XY3	79 ks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Stavebnice střední	katalogové číslo 441 08 ZY8	133 ks</a:t>
            </a:r>
          </a:p>
          <a:p>
            <a:pPr marL="442913" indent="-442913">
              <a:tabLst>
                <a:tab pos="2876550" algn="l"/>
                <a:tab pos="7713663" algn="r"/>
              </a:tabLst>
              <a:defRPr/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Kostky s obrázky	katalogové číslo 085 64 O45	230 ks </a:t>
            </a: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49330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2857</TotalTime>
  <Words>1732</Words>
  <Application>Microsoft Office PowerPoint</Application>
  <PresentationFormat>Předvádění na obrazovce (16:9)</PresentationFormat>
  <Paragraphs>197</Paragraphs>
  <Slides>44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3</vt:i4>
      </vt:variant>
      <vt:variant>
        <vt:lpstr>Nadpisy snímků</vt:lpstr>
      </vt:variant>
      <vt:variant>
        <vt:i4>44</vt:i4>
      </vt:variant>
    </vt:vector>
  </HeadingPairs>
  <TitlesOfParts>
    <vt:vector size="52" baseType="lpstr">
      <vt:lpstr>Arial</vt:lpstr>
      <vt:lpstr>Calibri</vt:lpstr>
      <vt:lpstr>Times New Roman</vt:lpstr>
      <vt:lpstr>Wingdings</vt:lpstr>
      <vt:lpstr>SLU</vt:lpstr>
      <vt:lpstr>Dokument</vt:lpstr>
      <vt:lpstr>Rovnice</vt:lpstr>
      <vt:lpstr>Document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239</cp:revision>
  <cp:lastPrinted>2018-03-27T09:30:31Z</cp:lastPrinted>
  <dcterms:created xsi:type="dcterms:W3CDTF">2016-07-06T15:42:34Z</dcterms:created>
  <dcterms:modified xsi:type="dcterms:W3CDTF">2021-05-21T07:57:16Z</dcterms:modified>
</cp:coreProperties>
</file>