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265" r:id="rId4"/>
    <p:sldId id="339" r:id="rId5"/>
    <p:sldId id="340" r:id="rId6"/>
    <p:sldId id="341" r:id="rId7"/>
    <p:sldId id="328" r:id="rId8"/>
    <p:sldId id="329" r:id="rId9"/>
    <p:sldId id="330" r:id="rId10"/>
    <p:sldId id="342" r:id="rId11"/>
    <p:sldId id="266" r:id="rId12"/>
    <p:sldId id="293" r:id="rId13"/>
    <p:sldId id="294" r:id="rId14"/>
    <p:sldId id="295" r:id="rId15"/>
    <p:sldId id="267" r:id="rId16"/>
    <p:sldId id="319" r:id="rId17"/>
    <p:sldId id="268" r:id="rId18"/>
    <p:sldId id="306" r:id="rId19"/>
    <p:sldId id="308" r:id="rId20"/>
    <p:sldId id="307" r:id="rId21"/>
    <p:sldId id="309" r:id="rId22"/>
    <p:sldId id="311" r:id="rId23"/>
    <p:sldId id="312" r:id="rId24"/>
    <p:sldId id="287" r:id="rId25"/>
    <p:sldId id="299" r:id="rId26"/>
    <p:sldId id="278" r:id="rId27"/>
    <p:sldId id="326" r:id="rId28"/>
    <p:sldId id="332" r:id="rId29"/>
    <p:sldId id="333" r:id="rId30"/>
    <p:sldId id="320" r:id="rId31"/>
    <p:sldId id="321" r:id="rId32"/>
    <p:sldId id="334" r:id="rId33"/>
    <p:sldId id="335" r:id="rId34"/>
    <p:sldId id="336" r:id="rId35"/>
    <p:sldId id="270" r:id="rId36"/>
    <p:sldId id="301" r:id="rId37"/>
    <p:sldId id="327" r:id="rId38"/>
    <p:sldId id="259" r:id="rId39"/>
    <p:sldId id="275" r:id="rId40"/>
    <p:sldId id="276" r:id="rId41"/>
    <p:sldId id="343" r:id="rId42"/>
    <p:sldId id="344" r:id="rId43"/>
    <p:sldId id="345" r:id="rId44"/>
    <p:sldId id="346" r:id="rId45"/>
    <p:sldId id="347" r:id="rId46"/>
    <p:sldId id="285" r:id="rId47"/>
    <p:sldId id="304" r:id="rId48"/>
    <p:sldId id="291" r:id="rId49"/>
    <p:sldId id="277" r:id="rId50"/>
    <p:sldId id="279" r:id="rId51"/>
    <p:sldId id="280" r:id="rId52"/>
    <p:sldId id="281" r:id="rId53"/>
    <p:sldId id="338" r:id="rId54"/>
    <p:sldId id="296" r:id="rId55"/>
    <p:sldId id="297" r:id="rId56"/>
    <p:sldId id="298" r:id="rId57"/>
    <p:sldId id="282" r:id="rId58"/>
    <p:sldId id="315" r:id="rId59"/>
    <p:sldId id="316" r:id="rId60"/>
    <p:sldId id="318" r:id="rId61"/>
    <p:sldId id="284" r:id="rId62"/>
    <p:sldId id="263" r:id="rId63"/>
    <p:sldId id="322" r:id="rId64"/>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07871"/>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0F63E-E6D0-49CE-B0EB-A27B0A85244A}" v="15" dt="2025-09-22T15:53:03.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75" autoAdjust="0"/>
  </p:normalViewPr>
  <p:slideViewPr>
    <p:cSldViewPr>
      <p:cViewPr varScale="1">
        <p:scale>
          <a:sx n="127" d="100"/>
          <a:sy n="127" d="100"/>
        </p:scale>
        <p:origin x="116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toklasa" userId="7c7ba8f323bf6ffe" providerId="LiveId" clId="{5F5180D7-A195-49CD-A88D-06E000CF760A}"/>
    <pc:docChg chg="undo custSel addSld delSld modSld">
      <pc:chgData name="Michal Stoklasa" userId="7c7ba8f323bf6ffe" providerId="LiveId" clId="{5F5180D7-A195-49CD-A88D-06E000CF760A}" dt="2025-09-10T07:45:15.042" v="504" actId="47"/>
      <pc:docMkLst>
        <pc:docMk/>
      </pc:docMkLst>
      <pc:sldChg chg="modSp add mod">
        <pc:chgData name="Michal Stoklasa" userId="7c7ba8f323bf6ffe" providerId="LiveId" clId="{5F5180D7-A195-49CD-A88D-06E000CF760A}" dt="2025-09-10T07:29:06.839" v="234" actId="20577"/>
        <pc:sldMkLst>
          <pc:docMk/>
          <pc:sldMk cId="941319773" sldId="336"/>
        </pc:sldMkLst>
        <pc:spChg chg="mod">
          <ac:chgData name="Michal Stoklasa" userId="7c7ba8f323bf6ffe" providerId="LiveId" clId="{5F5180D7-A195-49CD-A88D-06E000CF760A}" dt="2025-09-10T07:29:06.839" v="234" actId="20577"/>
          <ac:spMkLst>
            <pc:docMk/>
            <pc:sldMk cId="941319773" sldId="336"/>
            <ac:spMk id="3" creationId="{99F6BC15-F1D1-CA64-0699-F8BEFA03D429}"/>
          </ac:spMkLst>
        </pc:spChg>
        <pc:spChg chg="mod">
          <ac:chgData name="Michal Stoklasa" userId="7c7ba8f323bf6ffe" providerId="LiveId" clId="{5F5180D7-A195-49CD-A88D-06E000CF760A}" dt="2025-09-10T07:27:43.362" v="33" actId="20577"/>
          <ac:spMkLst>
            <pc:docMk/>
            <pc:sldMk cId="941319773" sldId="336"/>
            <ac:spMk id="6" creationId="{2EB36A24-B134-0134-8517-C784F7E84317}"/>
          </ac:spMkLst>
        </pc:spChg>
      </pc:sldChg>
      <pc:sldChg chg="addSp delSp modSp add del mod modNotesTx">
        <pc:chgData name="Michal Stoklasa" userId="7c7ba8f323bf6ffe" providerId="LiveId" clId="{5F5180D7-A195-49CD-A88D-06E000CF760A}" dt="2025-09-10T07:45:15.042" v="504" actId="47"/>
        <pc:sldMkLst>
          <pc:docMk/>
          <pc:sldMk cId="3131661081" sldId="337"/>
        </pc:sldMkLst>
      </pc:sldChg>
      <pc:sldChg chg="addSp modSp add mod">
        <pc:chgData name="Michal Stoklasa" userId="7c7ba8f323bf6ffe" providerId="LiveId" clId="{5F5180D7-A195-49CD-A88D-06E000CF760A}" dt="2025-09-10T07:44:13.760" v="503" actId="1076"/>
        <pc:sldMkLst>
          <pc:docMk/>
          <pc:sldMk cId="3166083679" sldId="338"/>
        </pc:sldMkLst>
        <pc:spChg chg="mod">
          <ac:chgData name="Michal Stoklasa" userId="7c7ba8f323bf6ffe" providerId="LiveId" clId="{5F5180D7-A195-49CD-A88D-06E000CF760A}" dt="2025-09-10T07:44:13.760" v="503" actId="1076"/>
          <ac:spMkLst>
            <pc:docMk/>
            <pc:sldMk cId="3166083679" sldId="338"/>
            <ac:spMk id="3" creationId="{9205E75E-134A-8687-587E-16098F723D92}"/>
          </ac:spMkLst>
        </pc:spChg>
        <pc:picChg chg="add mod">
          <ac:chgData name="Michal Stoklasa" userId="7c7ba8f323bf6ffe" providerId="LiveId" clId="{5F5180D7-A195-49CD-A88D-06E000CF760A}" dt="2025-09-10T07:43:53.346" v="499" actId="1076"/>
          <ac:picMkLst>
            <pc:docMk/>
            <pc:sldMk cId="3166083679" sldId="338"/>
            <ac:picMk id="2" creationId="{95E2264E-DA76-1DA8-5BA3-0F58DD74A5F3}"/>
          </ac:picMkLst>
        </pc:picChg>
        <pc:picChg chg="add mod">
          <ac:chgData name="Michal Stoklasa" userId="7c7ba8f323bf6ffe" providerId="LiveId" clId="{5F5180D7-A195-49CD-A88D-06E000CF760A}" dt="2025-09-10T07:44:09.080" v="502" actId="1076"/>
          <ac:picMkLst>
            <pc:docMk/>
            <pc:sldMk cId="3166083679" sldId="338"/>
            <ac:picMk id="4" creationId="{16D32F5D-7045-A543-9B4B-B93C0833A19F}"/>
          </ac:picMkLst>
        </pc:picChg>
      </pc:sldChg>
    </pc:docChg>
  </pc:docChgLst>
  <pc:docChgLst>
    <pc:chgData name="Michal Stoklasa" userId="7c7ba8f323bf6ffe" providerId="LiveId" clId="{DDC54CA7-0D68-4472-9750-108C1DB916C2}"/>
    <pc:docChg chg="addSld delSld modSld">
      <pc:chgData name="Michal Stoklasa" userId="7c7ba8f323bf6ffe" providerId="LiveId" clId="{DDC54CA7-0D68-4472-9750-108C1DB916C2}" dt="2025-09-22T15:53:14.450" v="96" actId="113"/>
      <pc:docMkLst>
        <pc:docMk/>
      </pc:docMkLst>
      <pc:sldChg chg="add">
        <pc:chgData name="Michal Stoklasa" userId="7c7ba8f323bf6ffe" providerId="LiveId" clId="{DDC54CA7-0D68-4472-9750-108C1DB916C2}" dt="2025-09-22T14:54:26.354" v="0"/>
        <pc:sldMkLst>
          <pc:docMk/>
          <pc:sldMk cId="2027087713" sldId="265"/>
        </pc:sldMkLst>
      </pc:sldChg>
      <pc:sldChg chg="modSp mod">
        <pc:chgData name="Michal Stoklasa" userId="7c7ba8f323bf6ffe" providerId="LiveId" clId="{DDC54CA7-0D68-4472-9750-108C1DB916C2}" dt="2025-09-22T14:57:10.191" v="9" actId="6549"/>
        <pc:sldMkLst>
          <pc:docMk/>
          <pc:sldMk cId="1199158572" sldId="267"/>
        </pc:sldMkLst>
        <pc:spChg chg="mod">
          <ac:chgData name="Michal Stoklasa" userId="7c7ba8f323bf6ffe" providerId="LiveId" clId="{DDC54CA7-0D68-4472-9750-108C1DB916C2}" dt="2025-09-22T14:57:10.191" v="9" actId="6549"/>
          <ac:spMkLst>
            <pc:docMk/>
            <pc:sldMk cId="1199158572" sldId="267"/>
            <ac:spMk id="3" creationId="{00000000-0000-0000-0000-000000000000}"/>
          </ac:spMkLst>
        </pc:spChg>
      </pc:sldChg>
      <pc:sldChg chg="del">
        <pc:chgData name="Michal Stoklasa" userId="7c7ba8f323bf6ffe" providerId="LiveId" clId="{DDC54CA7-0D68-4472-9750-108C1DB916C2}" dt="2025-09-22T15:48:05.378" v="18" actId="47"/>
        <pc:sldMkLst>
          <pc:docMk/>
          <pc:sldMk cId="2938977308" sldId="272"/>
        </pc:sldMkLst>
      </pc:sldChg>
      <pc:sldChg chg="del">
        <pc:chgData name="Michal Stoklasa" userId="7c7ba8f323bf6ffe" providerId="LiveId" clId="{DDC54CA7-0D68-4472-9750-108C1DB916C2}" dt="2025-09-22T15:48:09.328" v="19" actId="47"/>
        <pc:sldMkLst>
          <pc:docMk/>
          <pc:sldMk cId="3461287900" sldId="274"/>
        </pc:sldMkLst>
      </pc:sldChg>
      <pc:sldChg chg="addSp modSp mod">
        <pc:chgData name="Michal Stoklasa" userId="7c7ba8f323bf6ffe" providerId="LiveId" clId="{DDC54CA7-0D68-4472-9750-108C1DB916C2}" dt="2025-09-22T15:49:25.903" v="38" actId="113"/>
        <pc:sldMkLst>
          <pc:docMk/>
          <pc:sldMk cId="1982086688" sldId="276"/>
        </pc:sldMkLst>
        <pc:spChg chg="add">
          <ac:chgData name="Michal Stoklasa" userId="7c7ba8f323bf6ffe" providerId="LiveId" clId="{DDC54CA7-0D68-4472-9750-108C1DB916C2}" dt="2025-09-22T15:48:56.258" v="26"/>
          <ac:spMkLst>
            <pc:docMk/>
            <pc:sldMk cId="1982086688" sldId="276"/>
            <ac:spMk id="2" creationId="{8763E8AD-812A-19E3-32E3-632F7E152473}"/>
          </ac:spMkLst>
        </pc:spChg>
        <pc:spChg chg="mod">
          <ac:chgData name="Michal Stoklasa" userId="7c7ba8f323bf6ffe" providerId="LiveId" clId="{DDC54CA7-0D68-4472-9750-108C1DB916C2}" dt="2025-09-22T15:49:25.903" v="38" actId="113"/>
          <ac:spMkLst>
            <pc:docMk/>
            <pc:sldMk cId="1982086688" sldId="276"/>
            <ac:spMk id="3" creationId="{00000000-0000-0000-0000-000000000000}"/>
          </ac:spMkLst>
        </pc:spChg>
        <pc:spChg chg="mod">
          <ac:chgData name="Michal Stoklasa" userId="7c7ba8f323bf6ffe" providerId="LiveId" clId="{DDC54CA7-0D68-4472-9750-108C1DB916C2}" dt="2025-09-22T15:48:41.530" v="25" actId="14100"/>
          <ac:spMkLst>
            <pc:docMk/>
            <pc:sldMk cId="1982086688" sldId="276"/>
            <ac:spMk id="6" creationId="{00000000-0000-0000-0000-000000000000}"/>
          </ac:spMkLst>
        </pc:spChg>
      </pc:sldChg>
      <pc:sldChg chg="modSp mod">
        <pc:chgData name="Michal Stoklasa" userId="7c7ba8f323bf6ffe" providerId="LiveId" clId="{DDC54CA7-0D68-4472-9750-108C1DB916C2}" dt="2025-09-22T15:01:14.715" v="13" actId="20577"/>
        <pc:sldMkLst>
          <pc:docMk/>
          <pc:sldMk cId="1063363645" sldId="278"/>
        </pc:sldMkLst>
        <pc:spChg chg="mod">
          <ac:chgData name="Michal Stoklasa" userId="7c7ba8f323bf6ffe" providerId="LiveId" clId="{DDC54CA7-0D68-4472-9750-108C1DB916C2}" dt="2025-09-22T15:01:14.715" v="13" actId="20577"/>
          <ac:spMkLst>
            <pc:docMk/>
            <pc:sldMk cId="1063363645" sldId="278"/>
            <ac:spMk id="3" creationId="{00000000-0000-0000-0000-000000000000}"/>
          </ac:spMkLst>
        </pc:spChg>
      </pc:sldChg>
      <pc:sldChg chg="del">
        <pc:chgData name="Michal Stoklasa" userId="7c7ba8f323bf6ffe" providerId="LiveId" clId="{DDC54CA7-0D68-4472-9750-108C1DB916C2}" dt="2025-09-22T14:54:28.506" v="1" actId="47"/>
        <pc:sldMkLst>
          <pc:docMk/>
          <pc:sldMk cId="2361742560" sldId="302"/>
        </pc:sldMkLst>
      </pc:sldChg>
      <pc:sldChg chg="modSp mod">
        <pc:chgData name="Michal Stoklasa" userId="7c7ba8f323bf6ffe" providerId="LiveId" clId="{DDC54CA7-0D68-4472-9750-108C1DB916C2}" dt="2025-09-22T14:58:10.679" v="12" actId="6549"/>
        <pc:sldMkLst>
          <pc:docMk/>
          <pc:sldMk cId="1599126019" sldId="312"/>
        </pc:sldMkLst>
        <pc:spChg chg="mod">
          <ac:chgData name="Michal Stoklasa" userId="7c7ba8f323bf6ffe" providerId="LiveId" clId="{DDC54CA7-0D68-4472-9750-108C1DB916C2}" dt="2025-09-22T14:58:10.679" v="12" actId="6549"/>
          <ac:spMkLst>
            <pc:docMk/>
            <pc:sldMk cId="1599126019" sldId="312"/>
            <ac:spMk id="3" creationId="{00000000-0000-0000-0000-000000000000}"/>
          </ac:spMkLst>
        </pc:spChg>
      </pc:sldChg>
      <pc:sldChg chg="add">
        <pc:chgData name="Michal Stoklasa" userId="7c7ba8f323bf6ffe" providerId="LiveId" clId="{DDC54CA7-0D68-4472-9750-108C1DB916C2}" dt="2025-09-22T14:55:55.891" v="8"/>
        <pc:sldMkLst>
          <pc:docMk/>
          <pc:sldMk cId="935907304" sldId="328"/>
        </pc:sldMkLst>
      </pc:sldChg>
      <pc:sldChg chg="del">
        <pc:chgData name="Michal Stoklasa" userId="7c7ba8f323bf6ffe" providerId="LiveId" clId="{DDC54CA7-0D68-4472-9750-108C1DB916C2}" dt="2025-09-22T14:55:29.244" v="2" actId="47"/>
        <pc:sldMkLst>
          <pc:docMk/>
          <pc:sldMk cId="2172512115" sldId="328"/>
        </pc:sldMkLst>
      </pc:sldChg>
      <pc:sldChg chg="del">
        <pc:chgData name="Michal Stoklasa" userId="7c7ba8f323bf6ffe" providerId="LiveId" clId="{DDC54CA7-0D68-4472-9750-108C1DB916C2}" dt="2025-09-22T14:55:30.677" v="3" actId="47"/>
        <pc:sldMkLst>
          <pc:docMk/>
          <pc:sldMk cId="124510364" sldId="329"/>
        </pc:sldMkLst>
      </pc:sldChg>
      <pc:sldChg chg="add">
        <pc:chgData name="Michal Stoklasa" userId="7c7ba8f323bf6ffe" providerId="LiveId" clId="{DDC54CA7-0D68-4472-9750-108C1DB916C2}" dt="2025-09-22T14:55:55.891" v="8"/>
        <pc:sldMkLst>
          <pc:docMk/>
          <pc:sldMk cId="4210908786" sldId="329"/>
        </pc:sldMkLst>
      </pc:sldChg>
      <pc:sldChg chg="del">
        <pc:chgData name="Michal Stoklasa" userId="7c7ba8f323bf6ffe" providerId="LiveId" clId="{DDC54CA7-0D68-4472-9750-108C1DB916C2}" dt="2025-09-22T14:55:32.699" v="4" actId="47"/>
        <pc:sldMkLst>
          <pc:docMk/>
          <pc:sldMk cId="3008018856" sldId="330"/>
        </pc:sldMkLst>
      </pc:sldChg>
      <pc:sldChg chg="add">
        <pc:chgData name="Michal Stoklasa" userId="7c7ba8f323bf6ffe" providerId="LiveId" clId="{DDC54CA7-0D68-4472-9750-108C1DB916C2}" dt="2025-09-22T14:55:55.891" v="8"/>
        <pc:sldMkLst>
          <pc:docMk/>
          <pc:sldMk cId="3809651923" sldId="330"/>
        </pc:sldMkLst>
      </pc:sldChg>
      <pc:sldChg chg="del">
        <pc:chgData name="Michal Stoklasa" userId="7c7ba8f323bf6ffe" providerId="LiveId" clId="{DDC54CA7-0D68-4472-9750-108C1DB916C2}" dt="2025-09-22T14:55:34.292" v="5" actId="47"/>
        <pc:sldMkLst>
          <pc:docMk/>
          <pc:sldMk cId="1508253433" sldId="331"/>
        </pc:sldMkLst>
      </pc:sldChg>
      <pc:sldChg chg="modSp">
        <pc:chgData name="Michal Stoklasa" userId="7c7ba8f323bf6ffe" providerId="LiveId" clId="{DDC54CA7-0D68-4472-9750-108C1DB916C2}" dt="2025-09-22T15:01:41.928" v="14"/>
        <pc:sldMkLst>
          <pc:docMk/>
          <pc:sldMk cId="958347948" sldId="334"/>
        </pc:sldMkLst>
        <pc:spChg chg="mod">
          <ac:chgData name="Michal Stoklasa" userId="7c7ba8f323bf6ffe" providerId="LiveId" clId="{DDC54CA7-0D68-4472-9750-108C1DB916C2}" dt="2025-09-22T15:01:41.928" v="14"/>
          <ac:spMkLst>
            <pc:docMk/>
            <pc:sldMk cId="958347948" sldId="334"/>
            <ac:spMk id="3" creationId="{00000000-0000-0000-0000-000000000000}"/>
          </ac:spMkLst>
        </pc:spChg>
      </pc:sldChg>
      <pc:sldChg chg="modSp mod">
        <pc:chgData name="Michal Stoklasa" userId="7c7ba8f323bf6ffe" providerId="LiveId" clId="{DDC54CA7-0D68-4472-9750-108C1DB916C2}" dt="2025-09-22T15:01:51.963" v="16" actId="6549"/>
        <pc:sldMkLst>
          <pc:docMk/>
          <pc:sldMk cId="3908081516" sldId="335"/>
        </pc:sldMkLst>
        <pc:spChg chg="mod">
          <ac:chgData name="Michal Stoklasa" userId="7c7ba8f323bf6ffe" providerId="LiveId" clId="{DDC54CA7-0D68-4472-9750-108C1DB916C2}" dt="2025-09-22T15:01:51.963" v="16" actId="6549"/>
          <ac:spMkLst>
            <pc:docMk/>
            <pc:sldMk cId="3908081516" sldId="335"/>
            <ac:spMk id="3" creationId="{79D0DC15-6216-60E7-727C-7A27E801418A}"/>
          </ac:spMkLst>
        </pc:spChg>
      </pc:sldChg>
      <pc:sldChg chg="add del">
        <pc:chgData name="Michal Stoklasa" userId="7c7ba8f323bf6ffe" providerId="LiveId" clId="{DDC54CA7-0D68-4472-9750-108C1DB916C2}" dt="2025-09-22T14:55:42.807" v="7"/>
        <pc:sldMkLst>
          <pc:docMk/>
          <pc:sldMk cId="3324038781" sldId="339"/>
        </pc:sldMkLst>
      </pc:sldChg>
      <pc:sldChg chg="add">
        <pc:chgData name="Michal Stoklasa" userId="7c7ba8f323bf6ffe" providerId="LiveId" clId="{DDC54CA7-0D68-4472-9750-108C1DB916C2}" dt="2025-09-22T14:55:55.891" v="8"/>
        <pc:sldMkLst>
          <pc:docMk/>
          <pc:sldMk cId="3877527306" sldId="339"/>
        </pc:sldMkLst>
      </pc:sldChg>
      <pc:sldChg chg="add">
        <pc:chgData name="Michal Stoklasa" userId="7c7ba8f323bf6ffe" providerId="LiveId" clId="{DDC54CA7-0D68-4472-9750-108C1DB916C2}" dt="2025-09-22T14:55:55.891" v="8"/>
        <pc:sldMkLst>
          <pc:docMk/>
          <pc:sldMk cId="2015999907" sldId="340"/>
        </pc:sldMkLst>
      </pc:sldChg>
      <pc:sldChg chg="add">
        <pc:chgData name="Michal Stoklasa" userId="7c7ba8f323bf6ffe" providerId="LiveId" clId="{DDC54CA7-0D68-4472-9750-108C1DB916C2}" dt="2025-09-22T14:55:55.891" v="8"/>
        <pc:sldMkLst>
          <pc:docMk/>
          <pc:sldMk cId="3362646923" sldId="341"/>
        </pc:sldMkLst>
      </pc:sldChg>
      <pc:sldChg chg="add">
        <pc:chgData name="Michal Stoklasa" userId="7c7ba8f323bf6ffe" providerId="LiveId" clId="{DDC54CA7-0D68-4472-9750-108C1DB916C2}" dt="2025-09-22T15:31:27.015" v="17"/>
        <pc:sldMkLst>
          <pc:docMk/>
          <pc:sldMk cId="2175581431" sldId="342"/>
        </pc:sldMkLst>
      </pc:sldChg>
      <pc:sldChg chg="modSp add mod">
        <pc:chgData name="Michal Stoklasa" userId="7c7ba8f323bf6ffe" providerId="LiveId" clId="{DDC54CA7-0D68-4472-9750-108C1DB916C2}" dt="2025-09-22T15:50:26.128" v="54" actId="113"/>
        <pc:sldMkLst>
          <pc:docMk/>
          <pc:sldMk cId="665021926" sldId="343"/>
        </pc:sldMkLst>
        <pc:spChg chg="mod">
          <ac:chgData name="Michal Stoklasa" userId="7c7ba8f323bf6ffe" providerId="LiveId" clId="{DDC54CA7-0D68-4472-9750-108C1DB916C2}" dt="2025-09-22T15:50:26.128" v="54" actId="113"/>
          <ac:spMkLst>
            <pc:docMk/>
            <pc:sldMk cId="665021926" sldId="343"/>
            <ac:spMk id="3" creationId="{4394FE0B-1199-9414-1904-70D1C22FAEE5}"/>
          </ac:spMkLst>
        </pc:spChg>
        <pc:spChg chg="mod">
          <ac:chgData name="Michal Stoklasa" userId="7c7ba8f323bf6ffe" providerId="LiveId" clId="{DDC54CA7-0D68-4472-9750-108C1DB916C2}" dt="2025-09-22T15:49:54.096" v="42" actId="6549"/>
          <ac:spMkLst>
            <pc:docMk/>
            <pc:sldMk cId="665021926" sldId="343"/>
            <ac:spMk id="6" creationId="{E47BD844-1AF5-0C52-ECFE-A724272A377C}"/>
          </ac:spMkLst>
        </pc:spChg>
      </pc:sldChg>
      <pc:sldChg chg="modSp add mod">
        <pc:chgData name="Michal Stoklasa" userId="7c7ba8f323bf6ffe" providerId="LiveId" clId="{DDC54CA7-0D68-4472-9750-108C1DB916C2}" dt="2025-09-22T15:51:06.072" v="64" actId="113"/>
        <pc:sldMkLst>
          <pc:docMk/>
          <pc:sldMk cId="4272776095" sldId="344"/>
        </pc:sldMkLst>
        <pc:spChg chg="mod">
          <ac:chgData name="Michal Stoklasa" userId="7c7ba8f323bf6ffe" providerId="LiveId" clId="{DDC54CA7-0D68-4472-9750-108C1DB916C2}" dt="2025-09-22T15:51:06.072" v="64" actId="113"/>
          <ac:spMkLst>
            <pc:docMk/>
            <pc:sldMk cId="4272776095" sldId="344"/>
            <ac:spMk id="3" creationId="{670DD682-1848-3A82-DFEE-828D5AE032A2}"/>
          </ac:spMkLst>
        </pc:spChg>
        <pc:spChg chg="mod">
          <ac:chgData name="Michal Stoklasa" userId="7c7ba8f323bf6ffe" providerId="LiveId" clId="{DDC54CA7-0D68-4472-9750-108C1DB916C2}" dt="2025-09-22T15:50:43.393" v="56"/>
          <ac:spMkLst>
            <pc:docMk/>
            <pc:sldMk cId="4272776095" sldId="344"/>
            <ac:spMk id="6" creationId="{57AF0728-C700-3434-44C9-98D37C326505}"/>
          </ac:spMkLst>
        </pc:spChg>
      </pc:sldChg>
      <pc:sldChg chg="modSp add mod">
        <pc:chgData name="Michal Stoklasa" userId="7c7ba8f323bf6ffe" providerId="LiveId" clId="{DDC54CA7-0D68-4472-9750-108C1DB916C2}" dt="2025-09-22T15:51:44.107" v="74" actId="113"/>
        <pc:sldMkLst>
          <pc:docMk/>
          <pc:sldMk cId="2917198885" sldId="345"/>
        </pc:sldMkLst>
        <pc:spChg chg="mod">
          <ac:chgData name="Michal Stoklasa" userId="7c7ba8f323bf6ffe" providerId="LiveId" clId="{DDC54CA7-0D68-4472-9750-108C1DB916C2}" dt="2025-09-22T15:51:44.107" v="74" actId="113"/>
          <ac:spMkLst>
            <pc:docMk/>
            <pc:sldMk cId="2917198885" sldId="345"/>
            <ac:spMk id="3" creationId="{1BC87611-58CB-2E05-7213-8C1215E198A7}"/>
          </ac:spMkLst>
        </pc:spChg>
        <pc:spChg chg="mod">
          <ac:chgData name="Michal Stoklasa" userId="7c7ba8f323bf6ffe" providerId="LiveId" clId="{DDC54CA7-0D68-4472-9750-108C1DB916C2}" dt="2025-09-22T15:51:20.600" v="66"/>
          <ac:spMkLst>
            <pc:docMk/>
            <pc:sldMk cId="2917198885" sldId="345"/>
            <ac:spMk id="6" creationId="{8D8D2514-634F-3810-5BE8-0719DBBE869A}"/>
          </ac:spMkLst>
        </pc:spChg>
      </pc:sldChg>
      <pc:sldChg chg="modSp add mod">
        <pc:chgData name="Michal Stoklasa" userId="7c7ba8f323bf6ffe" providerId="LiveId" clId="{DDC54CA7-0D68-4472-9750-108C1DB916C2}" dt="2025-09-22T15:52:36.683" v="86" actId="113"/>
        <pc:sldMkLst>
          <pc:docMk/>
          <pc:sldMk cId="908291359" sldId="346"/>
        </pc:sldMkLst>
        <pc:spChg chg="mod">
          <ac:chgData name="Michal Stoklasa" userId="7c7ba8f323bf6ffe" providerId="LiveId" clId="{DDC54CA7-0D68-4472-9750-108C1DB916C2}" dt="2025-09-22T15:52:36.683" v="86" actId="113"/>
          <ac:spMkLst>
            <pc:docMk/>
            <pc:sldMk cId="908291359" sldId="346"/>
            <ac:spMk id="3" creationId="{A53EE625-4DF8-E358-81ED-CB938D56CE62}"/>
          </ac:spMkLst>
        </pc:spChg>
        <pc:spChg chg="mod">
          <ac:chgData name="Michal Stoklasa" userId="7c7ba8f323bf6ffe" providerId="LiveId" clId="{DDC54CA7-0D68-4472-9750-108C1DB916C2}" dt="2025-09-22T15:52:05.705" v="76"/>
          <ac:spMkLst>
            <pc:docMk/>
            <pc:sldMk cId="908291359" sldId="346"/>
            <ac:spMk id="6" creationId="{32B5AE2A-6F71-4CFE-C6BF-572AC3FD1E3D}"/>
          </ac:spMkLst>
        </pc:spChg>
      </pc:sldChg>
      <pc:sldChg chg="modSp add mod">
        <pc:chgData name="Michal Stoklasa" userId="7c7ba8f323bf6ffe" providerId="LiveId" clId="{DDC54CA7-0D68-4472-9750-108C1DB916C2}" dt="2025-09-22T15:53:14.450" v="96" actId="113"/>
        <pc:sldMkLst>
          <pc:docMk/>
          <pc:sldMk cId="613746305" sldId="347"/>
        </pc:sldMkLst>
        <pc:spChg chg="mod">
          <ac:chgData name="Michal Stoklasa" userId="7c7ba8f323bf6ffe" providerId="LiveId" clId="{DDC54CA7-0D68-4472-9750-108C1DB916C2}" dt="2025-09-22T15:53:14.450" v="96" actId="113"/>
          <ac:spMkLst>
            <pc:docMk/>
            <pc:sldMk cId="613746305" sldId="347"/>
            <ac:spMk id="3" creationId="{28C01B8C-18F8-A96A-DD53-EADBD3BCEAC9}"/>
          </ac:spMkLst>
        </pc:spChg>
        <pc:spChg chg="mod">
          <ac:chgData name="Michal Stoklasa" userId="7c7ba8f323bf6ffe" providerId="LiveId" clId="{DDC54CA7-0D68-4472-9750-108C1DB916C2}" dt="2025-09-22T15:52:54.119" v="88"/>
          <ac:spMkLst>
            <pc:docMk/>
            <pc:sldMk cId="613746305" sldId="347"/>
            <ac:spMk id="6" creationId="{BD07EB04-601B-498D-F2EC-6104EE3B7935}"/>
          </ac:spMkLst>
        </pc:spChg>
      </pc:sldChg>
    </pc:docChg>
  </pc:docChgLst>
  <pc:docChgLst>
    <pc:chgData name="Michal Stoklasa" userId="7c7ba8f323bf6ffe" providerId="LiveId" clId="{F73D54E7-FA9E-4699-A403-954AAE1F0929}"/>
    <pc:docChg chg="modSld">
      <pc:chgData name="Michal Stoklasa" userId="7c7ba8f323bf6ffe" providerId="LiveId" clId="{F73D54E7-FA9E-4699-A403-954AAE1F0929}" dt="2025-08-05T11:19:31.143" v="28" actId="20577"/>
      <pc:docMkLst>
        <pc:docMk/>
      </pc:docMkLst>
      <pc:sldChg chg="modSp mod">
        <pc:chgData name="Michal Stoklasa" userId="7c7ba8f323bf6ffe" providerId="LiveId" clId="{F73D54E7-FA9E-4699-A403-954AAE1F0929}" dt="2025-08-05T11:19:31.143" v="28" actId="20577"/>
        <pc:sldMkLst>
          <pc:docMk/>
          <pc:sldMk cId="3322386883" sldId="300"/>
        </pc:sldMkLst>
      </pc:sldChg>
      <pc:sldChg chg="modSp mod">
        <pc:chgData name="Michal Stoklasa" userId="7c7ba8f323bf6ffe" providerId="LiveId" clId="{F73D54E7-FA9E-4699-A403-954AAE1F0929}" dt="2025-08-05T11:19:12.896" v="1" actId="20577"/>
        <pc:sldMkLst>
          <pc:docMk/>
          <pc:sldMk cId="1482906790" sldId="326"/>
        </pc:sldMkLst>
      </pc:sldChg>
    </pc:docChg>
  </pc:docChgLst>
  <pc:docChgLst>
    <pc:chgData name="Michal Stoklasa" userId="7c7ba8f323bf6ffe" providerId="LiveId" clId="{B6FF01E1-F3BF-4F29-BA33-8EBF6682F44A}"/>
    <pc:docChg chg="modSld sldOrd">
      <pc:chgData name="Michal Stoklasa" userId="7c7ba8f323bf6ffe" providerId="LiveId" clId="{B6FF01E1-F3BF-4F29-BA33-8EBF6682F44A}" dt="2023-11-30T09:03:47.277" v="1"/>
      <pc:docMkLst>
        <pc:docMk/>
      </pc:docMkLst>
      <pc:sldChg chg="ord">
        <pc:chgData name="Michal Stoklasa" userId="7c7ba8f323bf6ffe" providerId="LiveId" clId="{B6FF01E1-F3BF-4F29-BA33-8EBF6682F44A}" dt="2023-11-30T09:03:47.277" v="1"/>
        <pc:sldMkLst>
          <pc:docMk/>
          <pc:sldMk cId="922445713" sldId="322"/>
        </pc:sldMkLst>
      </pc:sldChg>
    </pc:docChg>
  </pc:docChgLst>
  <pc:docChgLst>
    <pc:chgData name="Michal Stoklasa" userId="7c7ba8f323bf6ffe" providerId="LiveId" clId="{281D4739-768F-4A6C-B0DA-1B1058E7BFC5}"/>
    <pc:docChg chg="custSel addSld delSld modSld">
      <pc:chgData name="Michal Stoklasa" userId="7c7ba8f323bf6ffe" providerId="LiveId" clId="{281D4739-768F-4A6C-B0DA-1B1058E7BFC5}" dt="2025-09-03T10:11:00.995" v="338" actId="207"/>
      <pc:docMkLst>
        <pc:docMk/>
      </pc:docMkLst>
      <pc:sldChg chg="modSp mod">
        <pc:chgData name="Michal Stoklasa" userId="7c7ba8f323bf6ffe" providerId="LiveId" clId="{281D4739-768F-4A6C-B0DA-1B1058E7BFC5}" dt="2025-09-03T09:57:22.672" v="180" actId="20577"/>
        <pc:sldMkLst>
          <pc:docMk/>
          <pc:sldMk cId="11760764" sldId="268"/>
        </pc:sldMkLst>
        <pc:spChg chg="mod">
          <ac:chgData name="Michal Stoklasa" userId="7c7ba8f323bf6ffe" providerId="LiveId" clId="{281D4739-768F-4A6C-B0DA-1B1058E7BFC5}" dt="2025-09-03T09:57:22.672" v="180" actId="20577"/>
          <ac:spMkLst>
            <pc:docMk/>
            <pc:sldMk cId="11760764" sldId="268"/>
            <ac:spMk id="3" creationId="{00000000-0000-0000-0000-000000000000}"/>
          </ac:spMkLst>
        </pc:spChg>
      </pc:sldChg>
      <pc:sldChg chg="del">
        <pc:chgData name="Michal Stoklasa" userId="7c7ba8f323bf6ffe" providerId="LiveId" clId="{281D4739-768F-4A6C-B0DA-1B1058E7BFC5}" dt="2025-09-03T10:01:07.957" v="191" actId="47"/>
        <pc:sldMkLst>
          <pc:docMk/>
          <pc:sldMk cId="2863283678" sldId="273"/>
        </pc:sldMkLst>
      </pc:sldChg>
      <pc:sldChg chg="add">
        <pc:chgData name="Michal Stoklasa" userId="7c7ba8f323bf6ffe" providerId="LiveId" clId="{281D4739-768F-4A6C-B0DA-1B1058E7BFC5}" dt="2025-09-03T09:58:57.557" v="182"/>
        <pc:sldMkLst>
          <pc:docMk/>
          <pc:sldMk cId="4243521446" sldId="287"/>
        </pc:sldMkLst>
      </pc:sldChg>
      <pc:sldChg chg="del">
        <pc:chgData name="Michal Stoklasa" userId="7c7ba8f323bf6ffe" providerId="LiveId" clId="{281D4739-768F-4A6C-B0DA-1B1058E7BFC5}" dt="2025-09-03T10:05:17.766" v="196" actId="47"/>
        <pc:sldMkLst>
          <pc:docMk/>
          <pc:sldMk cId="3585830197" sldId="288"/>
        </pc:sldMkLst>
      </pc:sldChg>
      <pc:sldChg chg="del">
        <pc:chgData name="Michal Stoklasa" userId="7c7ba8f323bf6ffe" providerId="LiveId" clId="{281D4739-768F-4A6C-B0DA-1B1058E7BFC5}" dt="2025-09-03T10:00:00.807" v="188" actId="47"/>
        <pc:sldMkLst>
          <pc:docMk/>
          <pc:sldMk cId="3322386883" sldId="300"/>
        </pc:sldMkLst>
      </pc:sldChg>
      <pc:sldChg chg="delSp modSp mod">
        <pc:chgData name="Michal Stoklasa" userId="7c7ba8f323bf6ffe" providerId="LiveId" clId="{281D4739-768F-4A6C-B0DA-1B1058E7BFC5}" dt="2025-09-03T09:49:26.540" v="1" actId="6549"/>
        <pc:sldMkLst>
          <pc:docMk/>
          <pc:sldMk cId="2361742560" sldId="302"/>
        </pc:sldMkLst>
      </pc:sldChg>
      <pc:sldChg chg="addSp delSp modSp mod">
        <pc:chgData name="Michal Stoklasa" userId="7c7ba8f323bf6ffe" providerId="LiveId" clId="{281D4739-768F-4A6C-B0DA-1B1058E7BFC5}" dt="2025-09-03T10:04:38.524" v="195" actId="20577"/>
        <pc:sldMkLst>
          <pc:docMk/>
          <pc:sldMk cId="3612597284" sldId="304"/>
        </pc:sldMkLst>
        <pc:spChg chg="mod">
          <ac:chgData name="Michal Stoklasa" userId="7c7ba8f323bf6ffe" providerId="LiveId" clId="{281D4739-768F-4A6C-B0DA-1B1058E7BFC5}" dt="2025-09-03T10:04:38.524" v="195" actId="20577"/>
          <ac:spMkLst>
            <pc:docMk/>
            <pc:sldMk cId="3612597284" sldId="304"/>
            <ac:spMk id="6" creationId="{00000000-0000-0000-0000-000000000000}"/>
          </ac:spMkLst>
        </pc:spChg>
        <pc:picChg chg="add mod">
          <ac:chgData name="Michal Stoklasa" userId="7c7ba8f323bf6ffe" providerId="LiveId" clId="{281D4739-768F-4A6C-B0DA-1B1058E7BFC5}" dt="2025-09-03T10:04:36.287" v="194" actId="14100"/>
          <ac:picMkLst>
            <pc:docMk/>
            <pc:sldMk cId="3612597284" sldId="304"/>
            <ac:picMk id="4" creationId="{07055F7B-C435-0C71-66D6-6C80B8616522}"/>
          </ac:picMkLst>
        </pc:picChg>
      </pc:sldChg>
      <pc:sldChg chg="del">
        <pc:chgData name="Michal Stoklasa" userId="7c7ba8f323bf6ffe" providerId="LiveId" clId="{281D4739-768F-4A6C-B0DA-1B1058E7BFC5}" dt="2025-09-03T09:57:57.477" v="181" actId="47"/>
        <pc:sldMkLst>
          <pc:docMk/>
          <pc:sldMk cId="3429796342" sldId="305"/>
        </pc:sldMkLst>
      </pc:sldChg>
      <pc:sldChg chg="del">
        <pc:chgData name="Michal Stoklasa" userId="7c7ba8f323bf6ffe" providerId="LiveId" clId="{281D4739-768F-4A6C-B0DA-1B1058E7BFC5}" dt="2025-09-03T09:52:46.285" v="38" actId="47"/>
        <pc:sldMkLst>
          <pc:docMk/>
          <pc:sldMk cId="2258006218" sldId="310"/>
        </pc:sldMkLst>
      </pc:sldChg>
      <pc:sldChg chg="modSp mod">
        <pc:chgData name="Michal Stoklasa" userId="7c7ba8f323bf6ffe" providerId="LiveId" clId="{281D4739-768F-4A6C-B0DA-1B1058E7BFC5}" dt="2025-09-03T10:11:00.995" v="338" actId="207"/>
        <pc:sldMkLst>
          <pc:docMk/>
          <pc:sldMk cId="1599126019" sldId="312"/>
        </pc:sldMkLst>
        <pc:spChg chg="mod">
          <ac:chgData name="Michal Stoklasa" userId="7c7ba8f323bf6ffe" providerId="LiveId" clId="{281D4739-768F-4A6C-B0DA-1B1058E7BFC5}" dt="2025-09-03T10:11:00.995" v="338" actId="207"/>
          <ac:spMkLst>
            <pc:docMk/>
            <pc:sldMk cId="1599126019" sldId="312"/>
            <ac:spMk id="3" creationId="{00000000-0000-0000-0000-000000000000}"/>
          </ac:spMkLst>
        </pc:spChg>
      </pc:sldChg>
      <pc:sldChg chg="del">
        <pc:chgData name="Michal Stoklasa" userId="7c7ba8f323bf6ffe" providerId="LiveId" clId="{281D4739-768F-4A6C-B0DA-1B1058E7BFC5}" dt="2025-09-03T09:59:01.119" v="183" actId="47"/>
        <pc:sldMkLst>
          <pc:docMk/>
          <pc:sldMk cId="3316733082" sldId="314"/>
        </pc:sldMkLst>
      </pc:sldChg>
      <pc:sldChg chg="modSp mod">
        <pc:chgData name="Michal Stoklasa" userId="7c7ba8f323bf6ffe" providerId="LiveId" clId="{281D4739-768F-4A6C-B0DA-1B1058E7BFC5}" dt="2025-09-03T09:51:59.405" v="37" actId="20577"/>
        <pc:sldMkLst>
          <pc:docMk/>
          <pc:sldMk cId="3203962862" sldId="319"/>
        </pc:sldMkLst>
        <pc:spChg chg="mod">
          <ac:chgData name="Michal Stoklasa" userId="7c7ba8f323bf6ffe" providerId="LiveId" clId="{281D4739-768F-4A6C-B0DA-1B1058E7BFC5}" dt="2025-09-03T09:51:59.405" v="37" actId="20577"/>
          <ac:spMkLst>
            <pc:docMk/>
            <pc:sldMk cId="3203962862" sldId="319"/>
            <ac:spMk id="3" creationId="{00000000-0000-0000-0000-000000000000}"/>
          </ac:spMkLst>
        </pc:spChg>
      </pc:sldChg>
      <pc:sldChg chg="add del">
        <pc:chgData name="Michal Stoklasa" userId="7c7ba8f323bf6ffe" providerId="LiveId" clId="{281D4739-768F-4A6C-B0DA-1B1058E7BFC5}" dt="2025-09-03T09:59:45.615" v="186"/>
        <pc:sldMkLst>
          <pc:docMk/>
          <pc:sldMk cId="1482906790" sldId="326"/>
        </pc:sldMkLst>
      </pc:sldChg>
      <pc:sldChg chg="modSp mod">
        <pc:chgData name="Michal Stoklasa" userId="7c7ba8f323bf6ffe" providerId="LiveId" clId="{281D4739-768F-4A6C-B0DA-1B1058E7BFC5}" dt="2025-09-03T10:00:57.043" v="190" actId="20577"/>
        <pc:sldMkLst>
          <pc:docMk/>
          <pc:sldMk cId="1246520001" sldId="327"/>
        </pc:sldMkLst>
        <pc:spChg chg="mod">
          <ac:chgData name="Michal Stoklasa" userId="7c7ba8f323bf6ffe" providerId="LiveId" clId="{281D4739-768F-4A6C-B0DA-1B1058E7BFC5}" dt="2025-09-03T10:00:57.043" v="190" actId="20577"/>
          <ac:spMkLst>
            <pc:docMk/>
            <pc:sldMk cId="1246520001" sldId="327"/>
            <ac:spMk id="3" creationId="{1A47FB22-053B-E055-52BF-C7D722C94CFF}"/>
          </ac:spMkLst>
        </pc:spChg>
      </pc:sldChg>
      <pc:sldChg chg="add">
        <pc:chgData name="Michal Stoklasa" userId="7c7ba8f323bf6ffe" providerId="LiveId" clId="{281D4739-768F-4A6C-B0DA-1B1058E7BFC5}" dt="2025-09-03T09:59:19.820" v="184"/>
        <pc:sldMkLst>
          <pc:docMk/>
          <pc:sldMk cId="2172512115" sldId="328"/>
        </pc:sldMkLst>
      </pc:sldChg>
      <pc:sldChg chg="add">
        <pc:chgData name="Michal Stoklasa" userId="7c7ba8f323bf6ffe" providerId="LiveId" clId="{281D4739-768F-4A6C-B0DA-1B1058E7BFC5}" dt="2025-09-03T09:59:19.820" v="184"/>
        <pc:sldMkLst>
          <pc:docMk/>
          <pc:sldMk cId="124510364" sldId="329"/>
        </pc:sldMkLst>
      </pc:sldChg>
      <pc:sldChg chg="add">
        <pc:chgData name="Michal Stoklasa" userId="7c7ba8f323bf6ffe" providerId="LiveId" clId="{281D4739-768F-4A6C-B0DA-1B1058E7BFC5}" dt="2025-09-03T09:59:19.820" v="184"/>
        <pc:sldMkLst>
          <pc:docMk/>
          <pc:sldMk cId="3008018856" sldId="330"/>
        </pc:sldMkLst>
      </pc:sldChg>
      <pc:sldChg chg="add">
        <pc:chgData name="Michal Stoklasa" userId="7c7ba8f323bf6ffe" providerId="LiveId" clId="{281D4739-768F-4A6C-B0DA-1B1058E7BFC5}" dt="2025-09-03T09:59:19.820" v="184"/>
        <pc:sldMkLst>
          <pc:docMk/>
          <pc:sldMk cId="1508253433" sldId="331"/>
        </pc:sldMkLst>
      </pc:sldChg>
      <pc:sldChg chg="add">
        <pc:chgData name="Michal Stoklasa" userId="7c7ba8f323bf6ffe" providerId="LiveId" clId="{281D4739-768F-4A6C-B0DA-1B1058E7BFC5}" dt="2025-09-03T09:59:45.615" v="186"/>
        <pc:sldMkLst>
          <pc:docMk/>
          <pc:sldMk cId="2499651860" sldId="332"/>
        </pc:sldMkLst>
      </pc:sldChg>
      <pc:sldChg chg="add">
        <pc:chgData name="Michal Stoklasa" userId="7c7ba8f323bf6ffe" providerId="LiveId" clId="{281D4739-768F-4A6C-B0DA-1B1058E7BFC5}" dt="2025-09-03T09:59:57.750" v="187"/>
        <pc:sldMkLst>
          <pc:docMk/>
          <pc:sldMk cId="3355214213" sldId="333"/>
        </pc:sldMkLst>
      </pc:sldChg>
      <pc:sldChg chg="add">
        <pc:chgData name="Michal Stoklasa" userId="7c7ba8f323bf6ffe" providerId="LiveId" clId="{281D4739-768F-4A6C-B0DA-1B1058E7BFC5}" dt="2025-09-03T10:00:22.787" v="189"/>
        <pc:sldMkLst>
          <pc:docMk/>
          <pc:sldMk cId="958347948" sldId="334"/>
        </pc:sldMkLst>
      </pc:sldChg>
      <pc:sldChg chg="add">
        <pc:chgData name="Michal Stoklasa" userId="7c7ba8f323bf6ffe" providerId="LiveId" clId="{281D4739-768F-4A6C-B0DA-1B1058E7BFC5}" dt="2025-09-03T10:00:22.787" v="189"/>
        <pc:sldMkLst>
          <pc:docMk/>
          <pc:sldMk cId="3908081516" sldId="335"/>
        </pc:sldMkLst>
      </pc:sldChg>
    </pc:docChg>
  </pc:docChgLst>
  <pc:docChgLst>
    <pc:chgData name="Michal Stoklasa" userId="7c7ba8f323bf6ffe" providerId="LiveId" clId="{17002711-BDF1-460C-9461-EB988D20FF0B}"/>
    <pc:docChg chg="custSel addSld delSld modSld">
      <pc:chgData name="Michal Stoklasa" userId="7c7ba8f323bf6ffe" providerId="LiveId" clId="{17002711-BDF1-460C-9461-EB988D20FF0B}" dt="2023-09-26T12:04:33.972" v="524" actId="6549"/>
      <pc:docMkLst>
        <pc:docMk/>
      </pc:docMkLst>
      <pc:sldChg chg="addSp delSp modSp mod">
        <pc:chgData name="Michal Stoklasa" userId="7c7ba8f323bf6ffe" providerId="LiveId" clId="{17002711-BDF1-460C-9461-EB988D20FF0B}" dt="2023-09-26T12:04:33.972" v="524" actId="6549"/>
        <pc:sldMkLst>
          <pc:docMk/>
          <pc:sldMk cId="2361742560" sldId="302"/>
        </pc:sldMkLst>
      </pc:sldChg>
      <pc:sldChg chg="modSp mod">
        <pc:chgData name="Michal Stoklasa" userId="7c7ba8f323bf6ffe" providerId="LiveId" clId="{17002711-BDF1-460C-9461-EB988D20FF0B}" dt="2023-09-26T12:04:06.699" v="523"/>
        <pc:sldMkLst>
          <pc:docMk/>
          <pc:sldMk cId="1599126019" sldId="312"/>
        </pc:sldMkLst>
      </pc:sldChg>
      <pc:sldChg chg="del">
        <pc:chgData name="Michal Stoklasa" userId="7c7ba8f323bf6ffe" providerId="LiveId" clId="{17002711-BDF1-460C-9461-EB988D20FF0B}" dt="2023-09-20T11:54:07.497" v="513" actId="47"/>
        <pc:sldMkLst>
          <pc:docMk/>
          <pc:sldMk cId="2217006971" sldId="313"/>
        </pc:sldMkLst>
      </pc:sldChg>
      <pc:sldChg chg="modSp add mod">
        <pc:chgData name="Michal Stoklasa" userId="7c7ba8f323bf6ffe" providerId="LiveId" clId="{17002711-BDF1-460C-9461-EB988D20FF0B}" dt="2023-09-20T11:51:43.352" v="512" actId="20577"/>
        <pc:sldMkLst>
          <pc:docMk/>
          <pc:sldMk cId="3203962862" sldId="319"/>
        </pc:sldMkLst>
      </pc:sldChg>
    </pc:docChg>
  </pc:docChgLst>
  <pc:docChgLst>
    <pc:chgData name="Michal Stoklasa" userId="7c7ba8f323bf6ffe" providerId="LiveId" clId="{0EF088CA-4DA6-424A-B8B5-08255B0786A0}"/>
    <pc:docChg chg="undo custSel addSld delSld modSld sldOrd">
      <pc:chgData name="Michal Stoklasa" userId="7c7ba8f323bf6ffe" providerId="LiveId" clId="{0EF088CA-4DA6-424A-B8B5-08255B0786A0}" dt="2023-10-19T16:05:09.475" v="1391" actId="207"/>
      <pc:docMkLst>
        <pc:docMk/>
      </pc:docMkLst>
      <pc:sldChg chg="modSp mod">
        <pc:chgData name="Michal Stoklasa" userId="7c7ba8f323bf6ffe" providerId="LiveId" clId="{0EF088CA-4DA6-424A-B8B5-08255B0786A0}" dt="2023-09-24T15:28:00.616" v="913" actId="14100"/>
        <pc:sldMkLst>
          <pc:docMk/>
          <pc:sldMk cId="2320992914" sldId="259"/>
        </pc:sldMkLst>
      </pc:sldChg>
      <pc:sldChg chg="modSp mod">
        <pc:chgData name="Michal Stoklasa" userId="7c7ba8f323bf6ffe" providerId="LiveId" clId="{0EF088CA-4DA6-424A-B8B5-08255B0786A0}" dt="2023-09-24T14:38:45.397" v="48" actId="20577"/>
        <pc:sldMkLst>
          <pc:docMk/>
          <pc:sldMk cId="233710240" sldId="266"/>
        </pc:sldMkLst>
      </pc:sldChg>
      <pc:sldChg chg="modSp mod">
        <pc:chgData name="Michal Stoklasa" userId="7c7ba8f323bf6ffe" providerId="LiveId" clId="{0EF088CA-4DA6-424A-B8B5-08255B0786A0}" dt="2023-09-24T14:42:35.835" v="272" actId="207"/>
        <pc:sldMkLst>
          <pc:docMk/>
          <pc:sldMk cId="1199158572" sldId="267"/>
        </pc:sldMkLst>
      </pc:sldChg>
      <pc:sldChg chg="modSp mod">
        <pc:chgData name="Michal Stoklasa" userId="7c7ba8f323bf6ffe" providerId="LiveId" clId="{0EF088CA-4DA6-424A-B8B5-08255B0786A0}" dt="2023-09-24T15:30:15.523" v="925" actId="20577"/>
        <pc:sldMkLst>
          <pc:docMk/>
          <pc:sldMk cId="4144516348" sldId="285"/>
        </pc:sldMkLst>
      </pc:sldChg>
      <pc:sldChg chg="del">
        <pc:chgData name="Michal Stoklasa" userId="7c7ba8f323bf6ffe" providerId="LiveId" clId="{0EF088CA-4DA6-424A-B8B5-08255B0786A0}" dt="2023-09-24T15:30:48.945" v="926" actId="47"/>
        <pc:sldMkLst>
          <pc:docMk/>
          <pc:sldMk cId="2722341636" sldId="289"/>
        </pc:sldMkLst>
      </pc:sldChg>
      <pc:sldChg chg="del">
        <pc:chgData name="Michal Stoklasa" userId="7c7ba8f323bf6ffe" providerId="LiveId" clId="{0EF088CA-4DA6-424A-B8B5-08255B0786A0}" dt="2023-09-24T15:31:04.166" v="927" actId="47"/>
        <pc:sldMkLst>
          <pc:docMk/>
          <pc:sldMk cId="922352795" sldId="290"/>
        </pc:sldMkLst>
      </pc:sldChg>
      <pc:sldChg chg="modSp mod">
        <pc:chgData name="Michal Stoklasa" userId="7c7ba8f323bf6ffe" providerId="LiveId" clId="{0EF088CA-4DA6-424A-B8B5-08255B0786A0}" dt="2023-09-24T14:40:46.196" v="195" actId="113"/>
        <pc:sldMkLst>
          <pc:docMk/>
          <pc:sldMk cId="1415678817" sldId="293"/>
        </pc:sldMkLst>
      </pc:sldChg>
      <pc:sldChg chg="modSp mod">
        <pc:chgData name="Michal Stoklasa" userId="7c7ba8f323bf6ffe" providerId="LiveId" clId="{0EF088CA-4DA6-424A-B8B5-08255B0786A0}" dt="2023-09-24T14:41:28.345" v="237" actId="20577"/>
        <pc:sldMkLst>
          <pc:docMk/>
          <pc:sldMk cId="4197363208" sldId="294"/>
        </pc:sldMkLst>
      </pc:sldChg>
      <pc:sldChg chg="addSp modSp mod">
        <pc:chgData name="Michal Stoklasa" userId="7c7ba8f323bf6ffe" providerId="LiveId" clId="{0EF088CA-4DA6-424A-B8B5-08255B0786A0}" dt="2023-09-24T15:14:22.396" v="582" actId="20577"/>
        <pc:sldMkLst>
          <pc:docMk/>
          <pc:sldMk cId="3322386883" sldId="300"/>
        </pc:sldMkLst>
      </pc:sldChg>
      <pc:sldChg chg="modSp mod">
        <pc:chgData name="Michal Stoklasa" userId="7c7ba8f323bf6ffe" providerId="LiveId" clId="{0EF088CA-4DA6-424A-B8B5-08255B0786A0}" dt="2023-09-24T15:23:06.975" v="875" actId="113"/>
        <pc:sldMkLst>
          <pc:docMk/>
          <pc:sldMk cId="2770807990" sldId="301"/>
        </pc:sldMkLst>
      </pc:sldChg>
      <pc:sldChg chg="modSp mod">
        <pc:chgData name="Michal Stoklasa" userId="7c7ba8f323bf6ffe" providerId="LiveId" clId="{0EF088CA-4DA6-424A-B8B5-08255B0786A0}" dt="2023-10-19T16:05:09.475" v="1391" actId="207"/>
        <pc:sldMkLst>
          <pc:docMk/>
          <pc:sldMk cId="1599126019" sldId="312"/>
        </pc:sldMkLst>
      </pc:sldChg>
      <pc:sldChg chg="modSp mod">
        <pc:chgData name="Michal Stoklasa" userId="7c7ba8f323bf6ffe" providerId="LiveId" clId="{0EF088CA-4DA6-424A-B8B5-08255B0786A0}" dt="2023-09-24T15:01:16.469" v="566" actId="400"/>
        <pc:sldMkLst>
          <pc:docMk/>
          <pc:sldMk cId="3316733082" sldId="314"/>
        </pc:sldMkLst>
      </pc:sldChg>
      <pc:sldChg chg="addSp delSp modSp add mod ord">
        <pc:chgData name="Michal Stoklasa" userId="7c7ba8f323bf6ffe" providerId="LiveId" clId="{0EF088CA-4DA6-424A-B8B5-08255B0786A0}" dt="2023-09-24T15:21:20.318" v="664" actId="478"/>
        <pc:sldMkLst>
          <pc:docMk/>
          <pc:sldMk cId="2488098723" sldId="320"/>
        </pc:sldMkLst>
      </pc:sldChg>
      <pc:sldChg chg="addSp delSp modSp add mod">
        <pc:chgData name="Michal Stoklasa" userId="7c7ba8f323bf6ffe" providerId="LiveId" clId="{0EF088CA-4DA6-424A-B8B5-08255B0786A0}" dt="2023-09-24T15:35:57.368" v="955" actId="14100"/>
        <pc:sldMkLst>
          <pc:docMk/>
          <pc:sldMk cId="1492544570" sldId="321"/>
        </pc:sldMkLst>
      </pc:sldChg>
      <pc:sldChg chg="modSp add mod modNotesTx">
        <pc:chgData name="Michal Stoklasa" userId="7c7ba8f323bf6ffe" providerId="LiveId" clId="{0EF088CA-4DA6-424A-B8B5-08255B0786A0}" dt="2023-09-24T15:39:38.605" v="1378" actId="255"/>
        <pc:sldMkLst>
          <pc:docMk/>
          <pc:sldMk cId="922445713" sldId="322"/>
        </pc:sldMkLst>
      </pc:sldChg>
    </pc:docChg>
  </pc:docChgLst>
  <pc:docChgLst>
    <pc:chgData name="Michal Stoklasa" userId="7c7ba8f323bf6ffe" providerId="LiveId" clId="{B6FA0B67-5D1D-4DA6-B7D4-D36F39032986}"/>
    <pc:docChg chg="custSel addSld delSld modSld sldOrd">
      <pc:chgData name="Michal Stoklasa" userId="7c7ba8f323bf6ffe" providerId="LiveId" clId="{B6FA0B67-5D1D-4DA6-B7D4-D36F39032986}" dt="2022-09-19T15:40:04.131" v="1555" actId="313"/>
      <pc:docMkLst>
        <pc:docMk/>
      </pc:docMkLst>
      <pc:sldChg chg="ord">
        <pc:chgData name="Michal Stoklasa" userId="7c7ba8f323bf6ffe" providerId="LiveId" clId="{B6FA0B67-5D1D-4DA6-B7D4-D36F39032986}" dt="2022-09-19T15:37:29.445" v="1471"/>
        <pc:sldMkLst>
          <pc:docMk/>
          <pc:sldMk cId="2320992914" sldId="259"/>
        </pc:sldMkLst>
      </pc:sldChg>
      <pc:sldChg chg="modSp del mod">
        <pc:chgData name="Michal Stoklasa" userId="7c7ba8f323bf6ffe" providerId="LiveId" clId="{B6FA0B67-5D1D-4DA6-B7D4-D36F39032986}" dt="2022-09-19T14:36:30.532" v="1352" actId="47"/>
        <pc:sldMkLst>
          <pc:docMk/>
          <pc:sldMk cId="559783684" sldId="269"/>
        </pc:sldMkLst>
      </pc:sldChg>
      <pc:sldChg chg="ord">
        <pc:chgData name="Michal Stoklasa" userId="7c7ba8f323bf6ffe" providerId="LiveId" clId="{B6FA0B67-5D1D-4DA6-B7D4-D36F39032986}" dt="2022-09-19T15:37:04.913" v="1467"/>
        <pc:sldMkLst>
          <pc:docMk/>
          <pc:sldMk cId="2938977308" sldId="272"/>
        </pc:sldMkLst>
      </pc:sldChg>
      <pc:sldChg chg="ord">
        <pc:chgData name="Michal Stoklasa" userId="7c7ba8f323bf6ffe" providerId="LiveId" clId="{B6FA0B67-5D1D-4DA6-B7D4-D36F39032986}" dt="2022-09-19T15:37:09.140" v="1469"/>
        <pc:sldMkLst>
          <pc:docMk/>
          <pc:sldMk cId="2863283678" sldId="273"/>
        </pc:sldMkLst>
      </pc:sldChg>
      <pc:sldChg chg="ord">
        <pc:chgData name="Michal Stoklasa" userId="7c7ba8f323bf6ffe" providerId="LiveId" clId="{B6FA0B67-5D1D-4DA6-B7D4-D36F39032986}" dt="2022-09-19T15:37:29.445" v="1471"/>
        <pc:sldMkLst>
          <pc:docMk/>
          <pc:sldMk cId="3461287900" sldId="274"/>
        </pc:sldMkLst>
      </pc:sldChg>
      <pc:sldChg chg="ord">
        <pc:chgData name="Michal Stoklasa" userId="7c7ba8f323bf6ffe" providerId="LiveId" clId="{B6FA0B67-5D1D-4DA6-B7D4-D36F39032986}" dt="2022-09-19T15:37:29.445" v="1471"/>
        <pc:sldMkLst>
          <pc:docMk/>
          <pc:sldMk cId="3853775285" sldId="275"/>
        </pc:sldMkLst>
      </pc:sldChg>
      <pc:sldChg chg="modSp mod ord">
        <pc:chgData name="Michal Stoklasa" userId="7c7ba8f323bf6ffe" providerId="LiveId" clId="{B6FA0B67-5D1D-4DA6-B7D4-D36F39032986}" dt="2022-09-19T15:37:29.445" v="1471"/>
        <pc:sldMkLst>
          <pc:docMk/>
          <pc:sldMk cId="1982086688" sldId="276"/>
        </pc:sldMkLst>
      </pc:sldChg>
      <pc:sldChg chg="modNotesTx">
        <pc:chgData name="Michal Stoklasa" userId="7c7ba8f323bf6ffe" providerId="LiveId" clId="{B6FA0B67-5D1D-4DA6-B7D4-D36F39032986}" dt="2022-09-19T15:33:31.834" v="1446" actId="6549"/>
        <pc:sldMkLst>
          <pc:docMk/>
          <pc:sldMk cId="3068668418" sldId="280"/>
        </pc:sldMkLst>
      </pc:sldChg>
      <pc:sldChg chg="modSp mod">
        <pc:chgData name="Michal Stoklasa" userId="7c7ba8f323bf6ffe" providerId="LiveId" clId="{B6FA0B67-5D1D-4DA6-B7D4-D36F39032986}" dt="2022-09-19T15:34:42.471" v="1465" actId="20577"/>
        <pc:sldMkLst>
          <pc:docMk/>
          <pc:sldMk cId="1997732070" sldId="281"/>
        </pc:sldMkLst>
      </pc:sldChg>
      <pc:sldChg chg="del">
        <pc:chgData name="Michal Stoklasa" userId="7c7ba8f323bf6ffe" providerId="LiveId" clId="{B6FA0B67-5D1D-4DA6-B7D4-D36F39032986}" dt="2022-09-19T14:46:13.046" v="1365" actId="47"/>
        <pc:sldMkLst>
          <pc:docMk/>
          <pc:sldMk cId="1523018157" sldId="283"/>
        </pc:sldMkLst>
      </pc:sldChg>
      <pc:sldChg chg="modSp mod">
        <pc:chgData name="Michal Stoklasa" userId="7c7ba8f323bf6ffe" providerId="LiveId" clId="{B6FA0B67-5D1D-4DA6-B7D4-D36F39032986}" dt="2022-09-19T14:49:57.245" v="1368" actId="20577"/>
        <pc:sldMkLst>
          <pc:docMk/>
          <pc:sldMk cId="3221489415" sldId="284"/>
        </pc:sldMkLst>
      </pc:sldChg>
      <pc:sldChg chg="modSp mod modNotesTx">
        <pc:chgData name="Michal Stoklasa" userId="7c7ba8f323bf6ffe" providerId="LiveId" clId="{B6FA0B67-5D1D-4DA6-B7D4-D36F39032986}" dt="2022-09-19T15:38:17.295" v="1551" actId="1076"/>
        <pc:sldMkLst>
          <pc:docMk/>
          <pc:sldMk cId="4144516348" sldId="285"/>
        </pc:sldMkLst>
      </pc:sldChg>
      <pc:sldChg chg="modSp mod">
        <pc:chgData name="Michal Stoklasa" userId="7c7ba8f323bf6ffe" providerId="LiveId" clId="{B6FA0B67-5D1D-4DA6-B7D4-D36F39032986}" dt="2022-09-19T15:30:05.283" v="1442" actId="1076"/>
        <pc:sldMkLst>
          <pc:docMk/>
          <pc:sldMk cId="3585830197" sldId="288"/>
        </pc:sldMkLst>
      </pc:sldChg>
      <pc:sldChg chg="addSp delSp modSp mod modNotesTx">
        <pc:chgData name="Michal Stoklasa" userId="7c7ba8f323bf6ffe" providerId="LiveId" clId="{B6FA0B67-5D1D-4DA6-B7D4-D36F39032986}" dt="2022-09-19T15:24:29.542" v="1399" actId="14100"/>
        <pc:sldMkLst>
          <pc:docMk/>
          <pc:sldMk cId="922352795" sldId="290"/>
        </pc:sldMkLst>
      </pc:sldChg>
      <pc:sldChg chg="addSp delSp modSp modNotesTx">
        <pc:chgData name="Michal Stoklasa" userId="7c7ba8f323bf6ffe" providerId="LiveId" clId="{B6FA0B67-5D1D-4DA6-B7D4-D36F39032986}" dt="2022-09-19T15:25:23.443" v="1404" actId="14100"/>
        <pc:sldMkLst>
          <pc:docMk/>
          <pc:sldMk cId="3354924646" sldId="291"/>
        </pc:sldMkLst>
      </pc:sldChg>
      <pc:sldChg chg="del">
        <pc:chgData name="Michal Stoklasa" userId="7c7ba8f323bf6ffe" providerId="LiveId" clId="{B6FA0B67-5D1D-4DA6-B7D4-D36F39032986}" dt="2022-09-19T15:28:39.937" v="1406" actId="47"/>
        <pc:sldMkLst>
          <pc:docMk/>
          <pc:sldMk cId="3748134018" sldId="292"/>
        </pc:sldMkLst>
      </pc:sldChg>
      <pc:sldChg chg="modSp mod">
        <pc:chgData name="Michal Stoklasa" userId="7c7ba8f323bf6ffe" providerId="LiveId" clId="{B6FA0B67-5D1D-4DA6-B7D4-D36F39032986}" dt="2022-09-19T08:30:34.680" v="343" actId="20577"/>
        <pc:sldMkLst>
          <pc:docMk/>
          <pc:sldMk cId="1415678817" sldId="293"/>
        </pc:sldMkLst>
      </pc:sldChg>
      <pc:sldChg chg="modSp mod">
        <pc:chgData name="Michal Stoklasa" userId="7c7ba8f323bf6ffe" providerId="LiveId" clId="{B6FA0B67-5D1D-4DA6-B7D4-D36F39032986}" dt="2022-09-19T15:40:04.131" v="1555" actId="313"/>
        <pc:sldMkLst>
          <pc:docMk/>
          <pc:sldMk cId="202286194" sldId="296"/>
        </pc:sldMkLst>
      </pc:sldChg>
      <pc:sldChg chg="modSp mod">
        <pc:chgData name="Michal Stoklasa" userId="7c7ba8f323bf6ffe" providerId="LiveId" clId="{B6FA0B67-5D1D-4DA6-B7D4-D36F39032986}" dt="2022-09-19T14:37:15.700" v="1353" actId="3626"/>
        <pc:sldMkLst>
          <pc:docMk/>
          <pc:sldMk cId="1735703216" sldId="299"/>
        </pc:sldMkLst>
      </pc:sldChg>
      <pc:sldChg chg="addSp delSp modSp add mod">
        <pc:chgData name="Michal Stoklasa" userId="7c7ba8f323bf6ffe" providerId="LiveId" clId="{B6FA0B67-5D1D-4DA6-B7D4-D36F39032986}" dt="2022-09-19T14:29:20.117" v="1100" actId="1076"/>
        <pc:sldMkLst>
          <pc:docMk/>
          <pc:sldMk cId="2361742560" sldId="302"/>
        </pc:sldMkLst>
      </pc:sldChg>
      <pc:sldChg chg="addSp delSp modSp add mod modNotesTx">
        <pc:chgData name="Michal Stoklasa" userId="7c7ba8f323bf6ffe" providerId="LiveId" clId="{B6FA0B67-5D1D-4DA6-B7D4-D36F39032986}" dt="2022-09-19T14:44:50.281" v="1364" actId="14100"/>
        <pc:sldMkLst>
          <pc:docMk/>
          <pc:sldMk cId="3612597284" sldId="304"/>
        </pc:sldMkLst>
      </pc:sldChg>
      <pc:sldChg chg="delSp modSp add mod ord">
        <pc:chgData name="Michal Stoklasa" userId="7c7ba8f323bf6ffe" providerId="LiveId" clId="{B6FA0B67-5D1D-4DA6-B7D4-D36F39032986}" dt="2022-09-19T14:32:04.757" v="1101" actId="20577"/>
        <pc:sldMkLst>
          <pc:docMk/>
          <pc:sldMk cId="1599126019" sldId="312"/>
        </pc:sldMkLst>
      </pc:sldChg>
      <pc:sldChg chg="modSp add mod">
        <pc:chgData name="Michal Stoklasa" userId="7c7ba8f323bf6ffe" providerId="LiveId" clId="{B6FA0B67-5D1D-4DA6-B7D4-D36F39032986}" dt="2022-09-19T14:35:27.366" v="1349" actId="255"/>
        <pc:sldMkLst>
          <pc:docMk/>
          <pc:sldMk cId="2217006971" sldId="313"/>
        </pc:sldMkLst>
      </pc:sldChg>
      <pc:sldChg chg="add">
        <pc:chgData name="Michal Stoklasa" userId="7c7ba8f323bf6ffe" providerId="LiveId" clId="{B6FA0B67-5D1D-4DA6-B7D4-D36F39032986}" dt="2022-09-19T14:36:28.763" v="1351"/>
        <pc:sldMkLst>
          <pc:docMk/>
          <pc:sldMk cId="3316733082" sldId="314"/>
        </pc:sldMkLst>
      </pc:sldChg>
    </pc:docChg>
  </pc:docChgLst>
  <pc:docChgLst>
    <pc:chgData name="Michal Stoklasa" userId="7c7ba8f323bf6ffe" providerId="LiveId" clId="{4B7E1EBB-CC0A-421B-8ACA-F8E41CA3FEE4}"/>
    <pc:docChg chg="modSld">
      <pc:chgData name="Michal Stoklasa" userId="7c7ba8f323bf6ffe" providerId="LiveId" clId="{4B7E1EBB-CC0A-421B-8ACA-F8E41CA3FEE4}" dt="2024-02-20T11:47:55.702" v="6" actId="20577"/>
      <pc:docMkLst>
        <pc:docMk/>
      </pc:docMkLst>
      <pc:sldChg chg="modSp mod">
        <pc:chgData name="Michal Stoklasa" userId="7c7ba8f323bf6ffe" providerId="LiveId" clId="{4B7E1EBB-CC0A-421B-8ACA-F8E41CA3FEE4}" dt="2024-02-20T11:47:55.702" v="6" actId="20577"/>
        <pc:sldMkLst>
          <pc:docMk/>
          <pc:sldMk cId="2361742560" sldId="302"/>
        </pc:sldMkLst>
      </pc:sldChg>
    </pc:docChg>
  </pc:docChgLst>
  <pc:docChgLst>
    <pc:chgData userId="7c7ba8f323bf6ffe" providerId="LiveId" clId="{23F6494B-E50E-4D6C-A5B8-78400A6BE8C2}"/>
    <pc:docChg chg="custSel addSld delSld modSld sldOrd">
      <pc:chgData name="" userId="7c7ba8f323bf6ffe" providerId="LiveId" clId="{23F6494B-E50E-4D6C-A5B8-78400A6BE8C2}" dt="2022-09-20T13:48:54.597" v="430" actId="20577"/>
      <pc:docMkLst>
        <pc:docMk/>
      </pc:docMkLst>
      <pc:sldChg chg="modSp">
        <pc:chgData name="" userId="7c7ba8f323bf6ffe" providerId="LiveId" clId="{23F6494B-E50E-4D6C-A5B8-78400A6BE8C2}" dt="2022-09-20T13:21:41.807" v="0"/>
        <pc:sldMkLst>
          <pc:docMk/>
          <pc:sldMk cId="4197363208" sldId="294"/>
        </pc:sldMkLst>
      </pc:sldChg>
      <pc:sldChg chg="addSp modSp add">
        <pc:chgData name="" userId="7c7ba8f323bf6ffe" providerId="LiveId" clId="{23F6494B-E50E-4D6C-A5B8-78400A6BE8C2}" dt="2022-09-20T13:37:52.627" v="58" actId="1076"/>
        <pc:sldMkLst>
          <pc:docMk/>
          <pc:sldMk cId="2536037235" sldId="315"/>
        </pc:sldMkLst>
      </pc:sldChg>
      <pc:sldChg chg="addSp delSp modSp add">
        <pc:chgData name="" userId="7c7ba8f323bf6ffe" providerId="LiveId" clId="{23F6494B-E50E-4D6C-A5B8-78400A6BE8C2}" dt="2022-09-20T13:40:46.044" v="143" actId="20577"/>
        <pc:sldMkLst>
          <pc:docMk/>
          <pc:sldMk cId="2630450974" sldId="316"/>
        </pc:sldMkLst>
      </pc:sldChg>
      <pc:sldChg chg="addSp delSp add del">
        <pc:chgData name="" userId="7c7ba8f323bf6ffe" providerId="LiveId" clId="{23F6494B-E50E-4D6C-A5B8-78400A6BE8C2}" dt="2022-09-20T13:44:03.492" v="152" actId="2696"/>
        <pc:sldMkLst>
          <pc:docMk/>
          <pc:sldMk cId="290965925" sldId="317"/>
        </pc:sldMkLst>
      </pc:sldChg>
      <pc:sldChg chg="addSp delSp modSp add ord">
        <pc:chgData name="" userId="7c7ba8f323bf6ffe" providerId="LiveId" clId="{23F6494B-E50E-4D6C-A5B8-78400A6BE8C2}" dt="2022-09-20T13:48:54.597" v="430" actId="20577"/>
        <pc:sldMkLst>
          <pc:docMk/>
          <pc:sldMk cId="2886032163" sldId="318"/>
        </pc:sldMkLst>
      </pc:sldChg>
    </pc:docChg>
  </pc:docChgLst>
  <pc:docChgLst>
    <pc:chgData name="Michal Stoklasa" userId="7c7ba8f323bf6ffe" providerId="LiveId" clId="{B6F0F63E-E6D0-49CE-B0EB-A27B0A85244A}"/>
    <pc:docChg chg="modSld">
      <pc:chgData name="Michal Stoklasa" userId="7c7ba8f323bf6ffe" providerId="LiveId" clId="{B6F0F63E-E6D0-49CE-B0EB-A27B0A85244A}" dt="2025-09-05T08:13:19.590" v="29" actId="207"/>
      <pc:docMkLst>
        <pc:docMk/>
      </pc:docMkLst>
      <pc:sldChg chg="modSp mod">
        <pc:chgData name="Michal Stoklasa" userId="7c7ba8f323bf6ffe" providerId="LiveId" clId="{B6F0F63E-E6D0-49CE-B0EB-A27B0A85244A}" dt="2025-09-05T08:13:19.590" v="29" actId="207"/>
        <pc:sldMkLst>
          <pc:docMk/>
          <pc:sldMk cId="1599126019" sldId="312"/>
        </pc:sldMkLst>
        <pc:spChg chg="mod">
          <ac:chgData name="Michal Stoklasa" userId="7c7ba8f323bf6ffe" providerId="LiveId" clId="{B6F0F63E-E6D0-49CE-B0EB-A27B0A85244A}" dt="2025-09-05T08:13:19.590" v="29" actId="207"/>
          <ac:spMkLst>
            <pc:docMk/>
            <pc:sldMk cId="1599126019" sldId="312"/>
            <ac:spMk id="3" creationId="{00000000-0000-0000-0000-000000000000}"/>
          </ac:spMkLst>
        </pc:spChg>
      </pc:sldChg>
    </pc:docChg>
  </pc:docChgLst>
  <pc:docChgLst>
    <pc:chgData name="Michal Stoklasa" userId="7c7ba8f323bf6ffe" providerId="LiveId" clId="{0F6A9043-CD81-44DC-BF96-A1A218C7BCA7}"/>
    <pc:docChg chg="custSel addSld modSld">
      <pc:chgData name="Michal Stoklasa" userId="7c7ba8f323bf6ffe" providerId="LiveId" clId="{0F6A9043-CD81-44DC-BF96-A1A218C7BCA7}" dt="2024-10-01T10:27:38.383" v="133" actId="20577"/>
      <pc:docMkLst>
        <pc:docMk/>
      </pc:docMkLst>
      <pc:sldChg chg="modSp mod">
        <pc:chgData name="Michal Stoklasa" userId="7c7ba8f323bf6ffe" providerId="LiveId" clId="{0F6A9043-CD81-44DC-BF96-A1A218C7BCA7}" dt="2024-10-01T10:27:38.383" v="133" actId="20577"/>
        <pc:sldMkLst>
          <pc:docMk/>
          <pc:sldMk cId="1599126019" sldId="312"/>
        </pc:sldMkLst>
      </pc:sldChg>
      <pc:sldChg chg="add">
        <pc:chgData name="Michal Stoklasa" userId="7c7ba8f323bf6ffe" providerId="LiveId" clId="{0F6A9043-CD81-44DC-BF96-A1A218C7BCA7}" dt="2024-10-01T10:23:04.095" v="0"/>
        <pc:sldMkLst>
          <pc:docMk/>
          <pc:sldMk cId="1482906790" sldId="326"/>
        </pc:sldMkLst>
      </pc:sldChg>
    </pc:docChg>
  </pc:docChgLst>
  <pc:docChgLst>
    <pc:chgData name="Michal Stoklasa" userId="7c7ba8f323bf6ffe" providerId="LiveId" clId="{2D8F54BF-CEA2-47EB-BAF5-04BA8F682B13}"/>
    <pc:docChg chg="modSld">
      <pc:chgData name="Michal Stoklasa" userId="7c7ba8f323bf6ffe" providerId="LiveId" clId="{2D8F54BF-CEA2-47EB-BAF5-04BA8F682B13}" dt="2024-04-09T10:13:17.649" v="3" actId="255"/>
      <pc:docMkLst>
        <pc:docMk/>
      </pc:docMkLst>
      <pc:sldChg chg="modSp mod">
        <pc:chgData name="Michal Stoklasa" userId="7c7ba8f323bf6ffe" providerId="LiveId" clId="{2D8F54BF-CEA2-47EB-BAF5-04BA8F682B13}" dt="2024-04-09T10:13:17.649" v="3" actId="255"/>
        <pc:sldMkLst>
          <pc:docMk/>
          <pc:sldMk cId="1997732070" sldId="281"/>
        </pc:sldMkLst>
      </pc:sldChg>
    </pc:docChg>
  </pc:docChgLst>
  <pc:docChgLst>
    <pc:chgData name="Michal Stoklasa" userId="7c7ba8f323bf6ffe" providerId="LiveId" clId="{55C61491-BE0A-4B97-A13B-D4873E53A0CD}"/>
    <pc:docChg chg="custSel addSld modSld">
      <pc:chgData name="Michal Stoklasa" userId="7c7ba8f323bf6ffe" providerId="LiveId" clId="{55C61491-BE0A-4B97-A13B-D4873E53A0CD}" dt="2025-06-04T08:33:42.728" v="299" actId="20577"/>
      <pc:docMkLst>
        <pc:docMk/>
      </pc:docMkLst>
      <pc:sldChg chg="modSp add mod">
        <pc:chgData name="Michal Stoklasa" userId="7c7ba8f323bf6ffe" providerId="LiveId" clId="{55C61491-BE0A-4B97-A13B-D4873E53A0CD}" dt="2025-06-04T08:33:42.728" v="299" actId="20577"/>
        <pc:sldMkLst>
          <pc:docMk/>
          <pc:sldMk cId="1246520001" sldId="32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0452225523622189E-2"/>
          <c:y val="0.20751129297830082"/>
          <c:w val="0.67516464297301004"/>
          <c:h val="0.7915723400373218"/>
        </c:manualLayout>
      </c:layout>
      <c:pieChart>
        <c:varyColors val="1"/>
        <c:ser>
          <c:idx val="0"/>
          <c:order val="0"/>
          <c:tx>
            <c:strRef>
              <c:f>List1!$B$1</c:f>
              <c:strCache>
                <c:ptCount val="1"/>
                <c:pt idx="0">
                  <c:v>Prodej</c:v>
                </c:pt>
              </c:strCache>
            </c:strRef>
          </c:tx>
          <c:dPt>
            <c:idx val="2"/>
            <c:bubble3D val="0"/>
            <c:spPr>
              <a:solidFill>
                <a:srgbClr val="FF0000"/>
              </a:solidFill>
            </c:spPr>
            <c:extLst>
              <c:ext xmlns:c16="http://schemas.microsoft.com/office/drawing/2014/chart" uri="{C3380CC4-5D6E-409C-BE32-E72D297353CC}">
                <c16:uniqueId val="{00000001-9CFB-4B21-A5B1-E612CFF284C1}"/>
              </c:ext>
            </c:extLst>
          </c:dPt>
          <c:cat>
            <c:strRef>
              <c:f>List1!$A$2:$A$5</c:f>
              <c:strCache>
                <c:ptCount val="4"/>
                <c:pt idx="0">
                  <c:v>1. čtvrt.</c:v>
                </c:pt>
                <c:pt idx="1">
                  <c:v>2. čtvrt.</c:v>
                </c:pt>
                <c:pt idx="2">
                  <c:v>3. čtvrt.</c:v>
                </c:pt>
                <c:pt idx="3">
                  <c:v>4. čtvrt.</c:v>
                </c:pt>
              </c:strCache>
            </c:strRef>
          </c:cat>
          <c:val>
            <c:numRef>
              <c:f>List1!$B$2:$B$5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2-9CFB-4B21-A5B1-E612CFF284C1}"/>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chemeClr val="accent1"/>
      </a:solidFill>
    </a:ln>
  </c:spPr>
  <c:txPr>
    <a:bodyPr/>
    <a:lstStyle/>
    <a:p>
      <a:pPr>
        <a:defRPr sz="1800"/>
      </a:pPr>
      <a:endParaRPr lang="cs-CZ"/>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22.09.2025</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211604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81743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136166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1160267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1927405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176510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172571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308672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347993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556123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267284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22</a:t>
            </a:fld>
            <a:endParaRPr lang="cs-CZ"/>
          </a:p>
        </p:txBody>
      </p:sp>
    </p:spTree>
    <p:extLst>
      <p:ext uri="{BB962C8B-B14F-4D97-AF65-F5344CB8AC3E}">
        <p14:creationId xmlns:p14="http://schemas.microsoft.com/office/powerpoint/2010/main" val="2776903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267003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3206852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2650522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2849693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53719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31</a:t>
            </a:fld>
            <a:endParaRPr lang="cs-CZ"/>
          </a:p>
        </p:txBody>
      </p:sp>
    </p:spTree>
    <p:extLst>
      <p:ext uri="{BB962C8B-B14F-4D97-AF65-F5344CB8AC3E}">
        <p14:creationId xmlns:p14="http://schemas.microsoft.com/office/powerpoint/2010/main" val="444965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2674722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CB30E-CA41-90FD-D9B2-315F39EB04A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12BD5A2-48D1-B61F-36FB-D23E0C7438B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7E97DCF-589F-406F-FBCC-EE941858A20D}"/>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84A5EC23-3352-6EE3-D0B9-994B6C691CED}"/>
              </a:ext>
            </a:extLst>
          </p:cNvPr>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241460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3CAB0-CD4A-6776-CD00-FA755C0E061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8CA968A-9844-F1D6-236A-ED01981936E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8FD8B60-25EC-1912-227E-795169B02309}"/>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023F6C89-55CE-1CA2-81E2-E663685859E6}"/>
              </a:ext>
            </a:extLst>
          </p:cNvPr>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217193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0B791-EB59-847C-9C26-F702F435DE48}"/>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2C08A58-F73B-3CB1-80E4-92BFCF12888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41E5611-F413-054B-3A99-B12150DD9558}"/>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8B8D36C3-D131-9DAA-5B0D-A28AA2465B00}"/>
              </a:ext>
            </a:extLst>
          </p:cNvPr>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1037642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2611190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2168354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438A0-A6F9-5584-429F-DB18D55A00F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1320952-149B-C8F4-FEBE-E7B8BE369DC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1459F594-9996-9B42-2150-D8E877948B81}"/>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F10FACCC-C9A8-C68C-BD96-0CA3DC553435}"/>
              </a:ext>
            </a:extLst>
          </p:cNvPr>
          <p:cNvSpPr>
            <a:spLocks noGrp="1"/>
          </p:cNvSpPr>
          <p:nvPr>
            <p:ph type="sldNum" sz="quarter" idx="10"/>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2436965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411756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1739215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4CBED-7D5C-8C71-E88B-B93304B3A66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6A5B069-F360-02A3-954C-BD8CA64FB33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83FF407-8819-9AA4-EEC5-A55955C2E2C9}"/>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9C4519A9-9905-FDD4-FA32-4B3027A903DA}"/>
              </a:ext>
            </a:extLst>
          </p:cNvPr>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56685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9E68F-EDCE-240E-7121-39E42EE9757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5637107-A12B-D928-CD01-F32A0C92E322}"/>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87F3465-6FD5-49F3-3875-602185545EB1}"/>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9379E2A1-D574-5107-A88D-C8C1B268AF85}"/>
              </a:ext>
            </a:extLst>
          </p:cNvPr>
          <p:cNvSpPr>
            <a:spLocks noGrp="1"/>
          </p:cNvSpPr>
          <p:nvPr>
            <p:ph type="sldNum" sz="quarter" idx="10"/>
          </p:nvPr>
        </p:nvSpPr>
        <p:spPr/>
        <p:txBody>
          <a:bodyPr/>
          <a:lstStyle/>
          <a:p>
            <a:fld id="{DDD4000A-37E1-4D72-B31A-77993FD77D47}" type="slidenum">
              <a:rPr lang="cs-CZ" smtClean="0"/>
              <a:t>42</a:t>
            </a:fld>
            <a:endParaRPr lang="cs-CZ"/>
          </a:p>
        </p:txBody>
      </p:sp>
    </p:spTree>
    <p:extLst>
      <p:ext uri="{BB962C8B-B14F-4D97-AF65-F5344CB8AC3E}">
        <p14:creationId xmlns:p14="http://schemas.microsoft.com/office/powerpoint/2010/main" val="871984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75868-7009-EDD6-BF82-76C9F8B88E7D}"/>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6BC4164-34E0-B458-C096-741E73DEB6D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2BBEE1F-85D1-38C9-E6E5-B2911BE5D5CD}"/>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DD21E2D0-D8D6-A025-94F0-59325AB46EDF}"/>
              </a:ext>
            </a:extLst>
          </p:cNvPr>
          <p:cNvSpPr>
            <a:spLocks noGrp="1"/>
          </p:cNvSpPr>
          <p:nvPr>
            <p:ph type="sldNum" sz="quarter" idx="10"/>
          </p:nvPr>
        </p:nvSpPr>
        <p:spPr/>
        <p:txBody>
          <a:bodyPr/>
          <a:lstStyle/>
          <a:p>
            <a:fld id="{DDD4000A-37E1-4D72-B31A-77993FD77D47}" type="slidenum">
              <a:rPr lang="cs-CZ" smtClean="0"/>
              <a:t>43</a:t>
            </a:fld>
            <a:endParaRPr lang="cs-CZ"/>
          </a:p>
        </p:txBody>
      </p:sp>
    </p:spTree>
    <p:extLst>
      <p:ext uri="{BB962C8B-B14F-4D97-AF65-F5344CB8AC3E}">
        <p14:creationId xmlns:p14="http://schemas.microsoft.com/office/powerpoint/2010/main" val="1749195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ED864-0D14-B199-27E3-32CAD6C2E2F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89F341C-328A-C303-8FAF-D579DD489F9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998AEF4-FDD8-E410-1188-17FCF5DEEBFE}"/>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43DD389B-6C90-DCE9-F393-4BD19CA150DF}"/>
              </a:ext>
            </a:extLst>
          </p:cNvPr>
          <p:cNvSpPr>
            <a:spLocks noGrp="1"/>
          </p:cNvSpPr>
          <p:nvPr>
            <p:ph type="sldNum" sz="quarter" idx="10"/>
          </p:nvPr>
        </p:nvSpPr>
        <p:spPr/>
        <p:txBody>
          <a:bodyPr/>
          <a:lstStyle/>
          <a:p>
            <a:fld id="{DDD4000A-37E1-4D72-B31A-77993FD77D47}" type="slidenum">
              <a:rPr lang="cs-CZ" smtClean="0"/>
              <a:t>44</a:t>
            </a:fld>
            <a:endParaRPr lang="cs-CZ"/>
          </a:p>
        </p:txBody>
      </p:sp>
    </p:spTree>
    <p:extLst>
      <p:ext uri="{BB962C8B-B14F-4D97-AF65-F5344CB8AC3E}">
        <p14:creationId xmlns:p14="http://schemas.microsoft.com/office/powerpoint/2010/main" val="285252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00F5B-9F77-BCB4-FBB0-DAFDCCF7881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9BB9203-9C49-145C-A114-12E15563073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0B91F4E-6A79-691E-BB5F-4456A575B45B}"/>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F8F11F49-91C5-3BED-444A-0358B706679E}"/>
              </a:ext>
            </a:extLst>
          </p:cNvPr>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42763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68E64-FCCD-9C6F-889D-2A7066F0D3E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6F476E6-46B0-CCFB-DC06-B4FB21832E0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4631E6E-886E-B771-130E-F6FEE2C045CF}"/>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C6CAD71B-6D5F-A252-D578-45FF07B58F43}"/>
              </a:ext>
            </a:extLst>
          </p:cNvPr>
          <p:cNvSpPr>
            <a:spLocks noGrp="1"/>
          </p:cNvSpPr>
          <p:nvPr>
            <p:ph type="sldNum" sz="quarter" idx="10"/>
          </p:nvPr>
        </p:nvSpPr>
        <p:spPr/>
        <p:txBody>
          <a:bodyPr/>
          <a:lstStyle/>
          <a:p>
            <a:fld id="{DDD4000A-37E1-4D72-B31A-77993FD77D47}" type="slidenum">
              <a:rPr lang="cs-CZ" smtClean="0"/>
              <a:t>45</a:t>
            </a:fld>
            <a:endParaRPr lang="cs-CZ"/>
          </a:p>
        </p:txBody>
      </p:sp>
    </p:spTree>
    <p:extLst>
      <p:ext uri="{BB962C8B-B14F-4D97-AF65-F5344CB8AC3E}">
        <p14:creationId xmlns:p14="http://schemas.microsoft.com/office/powerpoint/2010/main" val="39375064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GDG je Google</a:t>
            </a:r>
            <a:r>
              <a:rPr lang="cs-CZ" baseline="0" dirty="0"/>
              <a:t> Digitální Garáž</a:t>
            </a:r>
          </a:p>
          <a:p>
            <a:r>
              <a:rPr lang="cs-CZ" baseline="0" dirty="0"/>
              <a:t>Data o e-</a:t>
            </a:r>
            <a:r>
              <a:rPr lang="cs-CZ" baseline="0" dirty="0" err="1"/>
              <a:t>commerce</a:t>
            </a:r>
            <a:r>
              <a:rPr lang="cs-CZ" baseline="0" dirty="0"/>
              <a:t> https://www.apek.cz/clanky/v-roce-2020-dosahly-prodeje-zbozi-na-internetu-196 </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46</a:t>
            </a:fld>
            <a:endParaRPr lang="cs-CZ"/>
          </a:p>
        </p:txBody>
      </p:sp>
    </p:spTree>
    <p:extLst>
      <p:ext uri="{BB962C8B-B14F-4D97-AF65-F5344CB8AC3E}">
        <p14:creationId xmlns:p14="http://schemas.microsoft.com/office/powerpoint/2010/main" val="28038377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Zdroj: https://www.socialmediatoday.com/news/what-happens-online-every-minute-2024/735990/</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47</a:t>
            </a:fld>
            <a:endParaRPr lang="cs-CZ"/>
          </a:p>
        </p:txBody>
      </p:sp>
    </p:spTree>
    <p:extLst>
      <p:ext uri="{BB962C8B-B14F-4D97-AF65-F5344CB8AC3E}">
        <p14:creationId xmlns:p14="http://schemas.microsoft.com/office/powerpoint/2010/main" val="695430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https://blog.hootsuite.com/social-media-users-pass-4-billion/</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48</a:t>
            </a:fld>
            <a:endParaRPr lang="cs-CZ"/>
          </a:p>
        </p:txBody>
      </p:sp>
    </p:spTree>
    <p:extLst>
      <p:ext uri="{BB962C8B-B14F-4D97-AF65-F5344CB8AC3E}">
        <p14:creationId xmlns:p14="http://schemas.microsoft.com/office/powerpoint/2010/main" val="3653151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49</a:t>
            </a:fld>
            <a:endParaRPr lang="cs-CZ"/>
          </a:p>
        </p:txBody>
      </p:sp>
    </p:spTree>
    <p:extLst>
      <p:ext uri="{BB962C8B-B14F-4D97-AF65-F5344CB8AC3E}">
        <p14:creationId xmlns:p14="http://schemas.microsoft.com/office/powerpoint/2010/main" val="3911385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50</a:t>
            </a:fld>
            <a:endParaRPr lang="cs-CZ"/>
          </a:p>
        </p:txBody>
      </p:sp>
    </p:spTree>
    <p:extLst>
      <p:ext uri="{BB962C8B-B14F-4D97-AF65-F5344CB8AC3E}">
        <p14:creationId xmlns:p14="http://schemas.microsoft.com/office/powerpoint/2010/main" val="492898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rgbClr val="002060"/>
                </a:solidFill>
              </a:rPr>
              <a:t>Globální dosah – internetová stránka může zasáhnout kohokoliv, kdo má přístup na internet. To umožňuje najít nové trhy a konkurovat globálně při malé investici.</a:t>
            </a:r>
          </a:p>
          <a:p>
            <a:r>
              <a:rPr lang="cs-CZ" sz="1200" dirty="0">
                <a:solidFill>
                  <a:srgbClr val="002060"/>
                </a:solidFill>
              </a:rPr>
              <a:t>Nižší náklady – správně naplánovaná a efektivně zacílená e-marketingová kampaň dokáže přitáhnout správné zákazníky s mnohem nižšími náklady než tradiční marketingové metody. </a:t>
            </a:r>
          </a:p>
          <a:p>
            <a:r>
              <a:rPr lang="cs-CZ" sz="1200" dirty="0">
                <a:solidFill>
                  <a:srgbClr val="002060"/>
                </a:solidFill>
              </a:rPr>
              <a:t>Lehce sledovatelné a měřitelné výsledky – email marketing nebo bannerová reklama ulehčuje zjišťování, jak efektivní kampaň byla. Firma může získat detailní informace z odpovědí zákazníků na její reklamu.</a:t>
            </a:r>
          </a:p>
          <a:p>
            <a:r>
              <a:rPr lang="cs-CZ" sz="1200" dirty="0">
                <a:solidFill>
                  <a:srgbClr val="002060"/>
                </a:solidFill>
              </a:rPr>
              <a:t>24 hodinový marketing – přes webové stránky si zákazníci můžou zjistit informace o firmě nebo produktu, i když je to mimo úředních hodin.</a:t>
            </a:r>
          </a:p>
          <a:p>
            <a:r>
              <a:rPr lang="cs-CZ" sz="1200" dirty="0">
                <a:solidFill>
                  <a:srgbClr val="002060"/>
                </a:solidFill>
              </a:rPr>
              <a:t>Personalizace – jestliže je databáze zákazníků firmy spojená s její webovou stránkou, pak někdo stránku navštíví, firma je může oslovit s konkrétní nabídkou. Čím více zákazníci a podniky nakupují, tím lepší jsou data a efektivnější marketing. </a:t>
            </a:r>
          </a:p>
          <a:p>
            <a:r>
              <a:rPr lang="cs-CZ" sz="1200" dirty="0">
                <a:solidFill>
                  <a:srgbClr val="002060"/>
                </a:solidFill>
              </a:rPr>
              <a:t>Marketing jeden na jednoho – e-marketing napomáhá získat přístup k individuálním zákazníkům na počítačích a mobilních telefonech.</a:t>
            </a:r>
          </a:p>
          <a:p>
            <a:r>
              <a:rPr lang="cs-CZ" sz="1200" dirty="0">
                <a:solidFill>
                  <a:srgbClr val="002060"/>
                </a:solidFill>
              </a:rPr>
              <a:t>Zajímavější kampaně – e-marketing umožňuje vytváření interaktivních kampaní využívaním hudby, grafiky a videí. Firma může poslat svým zákazníkům žádost na hru, či kvíz, jednoduše cokoliv, co si myslí, že by jej mohlo zaujmout. </a:t>
            </a:r>
          </a:p>
          <a:p>
            <a:r>
              <a:rPr lang="cs-CZ" sz="1200" dirty="0">
                <a:solidFill>
                  <a:srgbClr val="002060"/>
                </a:solidFill>
              </a:rPr>
              <a:t>Lepší míra konverze – na webové stránce jsou návštěvníci jenom pár kliků od dokončení nákupu, na rozdíl od jiných médií, které vyžadují telefonát nebo osobně zajít do obchodu.</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51</a:t>
            </a:fld>
            <a:endParaRPr lang="cs-CZ"/>
          </a:p>
        </p:txBody>
      </p:sp>
    </p:spTree>
    <p:extLst>
      <p:ext uri="{BB962C8B-B14F-4D97-AF65-F5344CB8AC3E}">
        <p14:creationId xmlns:p14="http://schemas.microsoft.com/office/powerpoint/2010/main" val="2572934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r>
              <a:rPr lang="cs-CZ" sz="1200" b="1"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 elektronické „jednostránkové“ dokumenty, které jsou obvykle zasílané e-mailem v pravidelných intervalech definovanému seznamu příjemců, kteří se přihlásili k odebírání elektronické pošty. Příjemci tak dávají najevo svůj zájem o hodnotný obsah dané firmy (novinky, kupóny, atd.). Odpověď se neočekává.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jsou běžně odesílány z poskytovatelů služeb 3. stran.</a:t>
            </a:r>
          </a:p>
          <a:p>
            <a:pPr lvl="0"/>
            <a:r>
              <a:rPr lang="cs-CZ" sz="1200" b="1" kern="1200" dirty="0">
                <a:solidFill>
                  <a:schemeClr val="tx1"/>
                </a:solidFill>
                <a:effectLst/>
                <a:latin typeface="+mn-lt"/>
                <a:ea typeface="+mn-ea"/>
                <a:cs typeface="+mn-cs"/>
              </a:rPr>
              <a:t>Sociální média</a:t>
            </a:r>
            <a:r>
              <a:rPr lang="cs-CZ" sz="1200" kern="1200" dirty="0">
                <a:solidFill>
                  <a:schemeClr val="tx1"/>
                </a:solidFill>
                <a:effectLst/>
                <a:latin typeface="+mn-lt"/>
                <a:ea typeface="+mn-ea"/>
                <a:cs typeface="+mn-cs"/>
              </a:rPr>
              <a:t> – média, které usnadňují komunikaci a sdílení prostřednictvím sociálních sítí. Důvodů, proč lidé využívají sociální média, je několik. Může to být touha sdílet informace a zkušenosti, držet krok s dobou, učit se nebo zhodnotit své zkušenosti. Sociální média jsou marketingovým snem firem, jakožto dobrá kampaň, která zajistí potenciální zákazníky značce nebo obrovskou příležitost sdílení marketingových aktivit.</a:t>
            </a:r>
          </a:p>
          <a:p>
            <a:pPr lvl="0"/>
            <a:r>
              <a:rPr lang="cs-CZ" sz="1200" b="1" kern="1200" dirty="0">
                <a:solidFill>
                  <a:schemeClr val="tx1"/>
                </a:solidFill>
                <a:effectLst/>
                <a:latin typeface="+mn-lt"/>
                <a:ea typeface="+mn-ea"/>
                <a:cs typeface="+mn-cs"/>
              </a:rPr>
              <a:t>SEO </a:t>
            </a:r>
            <a:r>
              <a:rPr lang="cs-CZ" sz="1200" kern="1200" dirty="0">
                <a:solidFill>
                  <a:schemeClr val="tx1"/>
                </a:solidFill>
                <a:effectLst/>
                <a:latin typeface="+mn-lt"/>
                <a:ea typeface="+mn-ea"/>
                <a:cs typeface="+mn-cs"/>
              </a:rPr>
              <a:t>(z angl. </a:t>
            </a:r>
            <a:r>
              <a:rPr lang="cs-CZ" sz="1200" kern="1200" dirty="0" err="1">
                <a:solidFill>
                  <a:schemeClr val="tx1"/>
                </a:solidFill>
                <a:effectLst/>
                <a:latin typeface="+mn-lt"/>
                <a:ea typeface="+mn-ea"/>
                <a:cs typeface="+mn-cs"/>
              </a:rPr>
              <a:t>Search</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Engine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Optimization</a:t>
            </a:r>
            <a:r>
              <a:rPr lang="cs-CZ" sz="1200" kern="1200" dirty="0">
                <a:solidFill>
                  <a:schemeClr val="tx1"/>
                </a:solidFill>
                <a:effectLst/>
                <a:latin typeface="+mn-lt"/>
                <a:ea typeface="+mn-ea"/>
                <a:cs typeface="+mn-cs"/>
              </a:rPr>
              <a:t>) – optimalizace pro vyhledávače představuje proces využívání souboru technik, který vede k lepšímu umístění webových stránek v neplacených (organických) výsledcích vyhledávání internetových vyhledávačů podle klíčových slov adekvátních pro dané webové stránky. Jestliže např. firma nabízí poznávací zájezdy do Itálie, je jejím cílem, aby se její nabídka objevila na první stránce s výsledky pokaždé, když někdo vyhledává „zájezdy Řím“. SEO k tomu napomáhá.</a:t>
            </a:r>
          </a:p>
          <a:p>
            <a:pPr lvl="0"/>
            <a:r>
              <a:rPr lang="cs-CZ" sz="1200" b="1" kern="1200" dirty="0">
                <a:solidFill>
                  <a:schemeClr val="tx1"/>
                </a:solidFill>
                <a:effectLst/>
                <a:latin typeface="+mn-lt"/>
                <a:ea typeface="+mn-ea"/>
                <a:cs typeface="+mn-cs"/>
              </a:rPr>
              <a:t>Mobilní marketing</a:t>
            </a:r>
            <a:r>
              <a:rPr lang="cs-CZ" sz="1200" kern="1200" dirty="0">
                <a:solidFill>
                  <a:schemeClr val="tx1"/>
                </a:solidFill>
                <a:effectLst/>
                <a:latin typeface="+mn-lt"/>
                <a:ea typeface="+mn-ea"/>
                <a:cs typeface="+mn-cs"/>
              </a:rPr>
              <a:t> – využívání mobilního média jako prostředku marketingové komunikace a distribuce jakéhokoli druhu propagačních, či reklamních sdělení konečnému zákazníkovi prostřednictvím bezdrátových sítí.</a:t>
            </a:r>
          </a:p>
          <a:p>
            <a:pPr lvl="0"/>
            <a:r>
              <a:rPr lang="cs-CZ" sz="1200" b="1"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 semináře vedené na webu. Jako marketingové nástroje mohou být použity pro propagační akce, lepší znalost produktů, „jak na to“ sezení apod. Jsou ideální pro produkty, které jsou vizuální, mají různorodé využití, zahrnují komplexní prodeje, atd.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jsou obvykle zdarma a jsou propagovány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či jinými marketingovými kanály. Jsou vyvinuty tak, aby nabízeli hodnotu potenciálním zákazníkům, demonstrovali atributy společnosti, jako je odbornost, inventář produktů, atd. a tak zapojili účastníky do nákupního cyklu.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využívají multimediální funkce, včetně používání prezentací, živých nebo předem nahraných videí, živé ukázky produktů, hlasovou komunikaci a textový chat. Mohou být zaznamenávány a zveřejněny na webových stránkách společnosti nebo na jiných stánkách, jako je </a:t>
            </a:r>
            <a:r>
              <a:rPr lang="cs-CZ" sz="1200"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a:t>
            </a:r>
          </a:p>
          <a:p>
            <a:pPr lvl="0"/>
            <a:r>
              <a:rPr lang="cs-CZ" sz="1200" b="1" kern="1200" dirty="0">
                <a:solidFill>
                  <a:schemeClr val="tx1"/>
                </a:solidFill>
                <a:effectLst/>
                <a:latin typeface="+mn-lt"/>
                <a:ea typeface="+mn-ea"/>
                <a:cs typeface="+mn-cs"/>
              </a:rPr>
              <a:t>Tvorba videí</a:t>
            </a:r>
            <a:r>
              <a:rPr lang="cs-CZ" sz="1200" kern="1200" dirty="0">
                <a:solidFill>
                  <a:schemeClr val="tx1"/>
                </a:solidFill>
                <a:effectLst/>
                <a:latin typeface="+mn-lt"/>
                <a:ea typeface="+mn-ea"/>
                <a:cs typeface="+mn-cs"/>
              </a:rPr>
              <a:t> – videa jsou běžně používány k demonstraci výrobků nebo služeb a ukázce okolí těchto produktů, jako například oblast kolem domu, který se prodává. Představují velice efektivní marketingový nástroj, protože videa mají lidé rádi, pokud ovšem jsou rozumně krátké, zábavné a nápadité. </a:t>
            </a:r>
          </a:p>
          <a:p>
            <a:pPr lvl="0"/>
            <a:r>
              <a:rPr lang="cs-CZ" sz="1200" b="1" kern="1200" dirty="0">
                <a:solidFill>
                  <a:schemeClr val="tx1"/>
                </a:solidFill>
                <a:effectLst/>
                <a:latin typeface="+mn-lt"/>
                <a:ea typeface="+mn-ea"/>
                <a:cs typeface="+mn-cs"/>
              </a:rPr>
              <a:t>Vytváření obsahu (obsahový marketing)</a:t>
            </a:r>
            <a:r>
              <a:rPr lang="cs-CZ" sz="1200" kern="1200" dirty="0">
                <a:solidFill>
                  <a:schemeClr val="tx1"/>
                </a:solidFill>
                <a:effectLst/>
                <a:latin typeface="+mn-lt"/>
                <a:ea typeface="+mn-ea"/>
                <a:cs typeface="+mn-cs"/>
              </a:rPr>
              <a:t> – tvorba a umisťování hodnotného a užitečného obsahu, díky kterému se zákazníci zapojují do komunikace, přilákávají tak potenciální zákazníky a přimějí je k akci – koupě. Jedná se tedy o schopnost firmy komunikovat se zájemci a potenciálními zákazníky tak, aniž by na ně tlačila s nabídkou.</a:t>
            </a:r>
          </a:p>
          <a:p>
            <a:pPr lvl="0"/>
            <a:r>
              <a:rPr lang="cs-CZ" sz="1200" b="1" kern="1200" dirty="0">
                <a:solidFill>
                  <a:schemeClr val="tx1"/>
                </a:solidFill>
                <a:effectLst/>
                <a:latin typeface="+mn-lt"/>
                <a:ea typeface="+mn-ea"/>
                <a:cs typeface="+mn-cs"/>
              </a:rPr>
              <a:t>Placené reklamy</a:t>
            </a:r>
            <a:r>
              <a:rPr lang="cs-CZ" sz="1200" kern="1200" dirty="0">
                <a:solidFill>
                  <a:schemeClr val="tx1"/>
                </a:solidFill>
                <a:effectLst/>
                <a:latin typeface="+mn-lt"/>
                <a:ea typeface="+mn-ea"/>
                <a:cs typeface="+mn-cs"/>
              </a:rPr>
              <a:t> – </a:t>
            </a:r>
            <a:r>
              <a:rPr lang="cs-CZ" sz="1200" kern="1200" dirty="0" err="1">
                <a:solidFill>
                  <a:schemeClr val="tx1"/>
                </a:solidFill>
                <a:effectLst/>
                <a:latin typeface="+mn-lt"/>
                <a:ea typeface="+mn-ea"/>
                <a:cs typeface="+mn-cs"/>
              </a:rPr>
              <a:t>bannerová</a:t>
            </a:r>
            <a:r>
              <a:rPr lang="cs-CZ" sz="1200" kern="1200" dirty="0">
                <a:solidFill>
                  <a:schemeClr val="tx1"/>
                </a:solidFill>
                <a:effectLst/>
                <a:latin typeface="+mn-lt"/>
                <a:ea typeface="+mn-ea"/>
                <a:cs typeface="+mn-cs"/>
              </a:rPr>
              <a:t> reklama, PPC reklama, placené distribuce obsahu, či </a:t>
            </a:r>
            <a:r>
              <a:rPr lang="cs-CZ" sz="1200" kern="1200" dirty="0" err="1">
                <a:solidFill>
                  <a:schemeClr val="tx1"/>
                </a:solidFill>
                <a:effectLst/>
                <a:latin typeface="+mn-lt"/>
                <a:ea typeface="+mn-ea"/>
                <a:cs typeface="+mn-cs"/>
              </a:rPr>
              <a:t>syndikace</a:t>
            </a:r>
            <a:r>
              <a:rPr lang="cs-CZ" sz="1200" kern="1200" dirty="0">
                <a:solidFill>
                  <a:schemeClr val="tx1"/>
                </a:solidFill>
                <a:effectLst/>
                <a:latin typeface="+mn-lt"/>
                <a:ea typeface="+mn-ea"/>
                <a:cs typeface="+mn-cs"/>
              </a:rPr>
              <a:t>. Placené reklamy přivádí návštěvníky na webové stránky firem, blogy, či jiné on-line platformy. Jsou běžně používány k podání informací o společnosti on-line, když návštěvníci hledají určité výrazy nebo přichází na webové stránky, které zobrazují reklamy spojené s jejím obsahem.</a:t>
            </a:r>
          </a:p>
          <a:p>
            <a:r>
              <a:rPr lang="cs-CZ" sz="1200" b="1" kern="1200" dirty="0">
                <a:solidFill>
                  <a:schemeClr val="tx1"/>
                </a:solidFill>
                <a:effectLst/>
                <a:latin typeface="+mn-lt"/>
                <a:ea typeface="+mn-ea"/>
                <a:cs typeface="+mn-cs"/>
              </a:rPr>
              <a:t>Direct email kampaně (email marketing)</a:t>
            </a:r>
            <a:r>
              <a:rPr lang="cs-CZ" sz="1200" kern="1200" dirty="0">
                <a:solidFill>
                  <a:schemeClr val="tx1"/>
                </a:solidFill>
                <a:effectLst/>
                <a:latin typeface="+mn-lt"/>
                <a:ea typeface="+mn-ea"/>
                <a:cs typeface="+mn-cs"/>
              </a:rPr>
              <a:t> – komerční zpráva zasílaná skupině lidí prostřednictvím emailu. Odesílání emailových zpráv s cílem posílit vztahy se současnými zákazníky, podpořit jejich loajalitu, přimět je k okamžité koupě, či získat nové zákazníky.</a:t>
            </a:r>
            <a:r>
              <a:rPr lang="cs-CZ" dirty="0">
                <a:effectLst/>
              </a:rPr>
              <a:t> </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52</a:t>
            </a:fld>
            <a:endParaRPr lang="cs-CZ"/>
          </a:p>
        </p:txBody>
      </p:sp>
    </p:spTree>
    <p:extLst>
      <p:ext uri="{BB962C8B-B14F-4D97-AF65-F5344CB8AC3E}">
        <p14:creationId xmlns:p14="http://schemas.microsoft.com/office/powerpoint/2010/main" val="625042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CC949-32FC-9049-C059-65858D8D888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509B195-950E-48AF-3988-FE4B4760216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D9CC43A-0A38-4E17-936A-37C38A0D50A5}"/>
              </a:ext>
            </a:extLst>
          </p:cNvPr>
          <p:cNvSpPr>
            <a:spLocks noGrp="1"/>
          </p:cNvSpPr>
          <p:nvPr>
            <p:ph type="body" idx="1"/>
          </p:nvPr>
        </p:nvSpPr>
        <p:spPr/>
        <p:txBody>
          <a:bodyPr/>
          <a:lstStyle/>
          <a:p>
            <a:pPr lvl="0"/>
            <a:r>
              <a:rPr lang="cs-CZ" sz="1200" b="1"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 elektronické „jednostránkové“ dokumenty, které jsou obvykle zasílané e-mailem v pravidelných intervalech definovanému seznamu příjemců, kteří se přihlásili k odebírání elektronické pošty. Příjemci tak dávají najevo svůj zájem o hodnotný obsah dané firmy (novinky, kupóny, atd.). Odpověď se neočekává.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jsou běžně odesílány z poskytovatelů služeb 3. stran.</a:t>
            </a:r>
          </a:p>
          <a:p>
            <a:pPr lvl="0"/>
            <a:r>
              <a:rPr lang="cs-CZ" sz="1200" b="1" kern="1200" dirty="0">
                <a:solidFill>
                  <a:schemeClr val="tx1"/>
                </a:solidFill>
                <a:effectLst/>
                <a:latin typeface="+mn-lt"/>
                <a:ea typeface="+mn-ea"/>
                <a:cs typeface="+mn-cs"/>
              </a:rPr>
              <a:t>Sociální média</a:t>
            </a:r>
            <a:r>
              <a:rPr lang="cs-CZ" sz="1200" kern="1200" dirty="0">
                <a:solidFill>
                  <a:schemeClr val="tx1"/>
                </a:solidFill>
                <a:effectLst/>
                <a:latin typeface="+mn-lt"/>
                <a:ea typeface="+mn-ea"/>
                <a:cs typeface="+mn-cs"/>
              </a:rPr>
              <a:t> – média, které usnadňují komunikaci a sdílení prostřednictvím sociálních sítí. Důvodů, proč lidé využívají sociální média, je několik. Může to být touha sdílet informace a zkušenosti, držet krok s dobou, učit se nebo zhodnotit své zkušenosti. Sociální média jsou marketingovým snem firem, jakožto dobrá kampaň, která zajistí potenciální zákazníky značce nebo obrovskou příležitost sdílení marketingových aktivit.</a:t>
            </a:r>
          </a:p>
          <a:p>
            <a:pPr lvl="0"/>
            <a:r>
              <a:rPr lang="cs-CZ" sz="1200" b="1" kern="1200" dirty="0">
                <a:solidFill>
                  <a:schemeClr val="tx1"/>
                </a:solidFill>
                <a:effectLst/>
                <a:latin typeface="+mn-lt"/>
                <a:ea typeface="+mn-ea"/>
                <a:cs typeface="+mn-cs"/>
              </a:rPr>
              <a:t>SEO </a:t>
            </a:r>
            <a:r>
              <a:rPr lang="cs-CZ" sz="1200" kern="1200" dirty="0">
                <a:solidFill>
                  <a:schemeClr val="tx1"/>
                </a:solidFill>
                <a:effectLst/>
                <a:latin typeface="+mn-lt"/>
                <a:ea typeface="+mn-ea"/>
                <a:cs typeface="+mn-cs"/>
              </a:rPr>
              <a:t>(z angl. </a:t>
            </a:r>
            <a:r>
              <a:rPr lang="cs-CZ" sz="1200" kern="1200" dirty="0" err="1">
                <a:solidFill>
                  <a:schemeClr val="tx1"/>
                </a:solidFill>
                <a:effectLst/>
                <a:latin typeface="+mn-lt"/>
                <a:ea typeface="+mn-ea"/>
                <a:cs typeface="+mn-cs"/>
              </a:rPr>
              <a:t>Search</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Engine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Optimization</a:t>
            </a:r>
            <a:r>
              <a:rPr lang="cs-CZ" sz="1200" kern="1200" dirty="0">
                <a:solidFill>
                  <a:schemeClr val="tx1"/>
                </a:solidFill>
                <a:effectLst/>
                <a:latin typeface="+mn-lt"/>
                <a:ea typeface="+mn-ea"/>
                <a:cs typeface="+mn-cs"/>
              </a:rPr>
              <a:t>) – optimalizace pro vyhledávače představuje proces využívání souboru technik, který vede k lepšímu umístění webových stránek v neplacených (organických) výsledcích vyhledávání internetových vyhledávačů podle klíčových slov adekvátních pro dané webové stránky. Jestliže např. firma nabízí poznávací zájezdy do Itálie, je jejím cílem, aby se její nabídka objevila na první stránce s výsledky pokaždé, když někdo vyhledává „zájezdy Řím“. SEO k tomu napomáhá.</a:t>
            </a:r>
          </a:p>
          <a:p>
            <a:pPr lvl="0"/>
            <a:r>
              <a:rPr lang="cs-CZ" sz="1200" b="1" kern="1200" dirty="0">
                <a:solidFill>
                  <a:schemeClr val="tx1"/>
                </a:solidFill>
                <a:effectLst/>
                <a:latin typeface="+mn-lt"/>
                <a:ea typeface="+mn-ea"/>
                <a:cs typeface="+mn-cs"/>
              </a:rPr>
              <a:t>Mobilní marketing</a:t>
            </a:r>
            <a:r>
              <a:rPr lang="cs-CZ" sz="1200" kern="1200" dirty="0">
                <a:solidFill>
                  <a:schemeClr val="tx1"/>
                </a:solidFill>
                <a:effectLst/>
                <a:latin typeface="+mn-lt"/>
                <a:ea typeface="+mn-ea"/>
                <a:cs typeface="+mn-cs"/>
              </a:rPr>
              <a:t> – využívání mobilního média jako prostředku marketingové komunikace a distribuce jakéhokoli druhu propagačních, či reklamních sdělení konečnému zákazníkovi prostřednictvím bezdrátových sítí.</a:t>
            </a:r>
          </a:p>
          <a:p>
            <a:pPr lvl="0"/>
            <a:r>
              <a:rPr lang="cs-CZ" sz="1200" b="1"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 semináře vedené na webu. Jako marketingové nástroje mohou být použity pro propagační akce, lepší znalost produktů, „jak na to“ sezení apod. Jsou ideální pro produkty, které jsou vizuální, mají různorodé využití, zahrnují komplexní prodeje, atd.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jsou obvykle zdarma a jsou propagovány </a:t>
            </a:r>
            <a:r>
              <a:rPr lang="cs-CZ" sz="1200" kern="1200" dirty="0" err="1">
                <a:solidFill>
                  <a:schemeClr val="tx1"/>
                </a:solidFill>
                <a:effectLst/>
                <a:latin typeface="+mn-lt"/>
                <a:ea typeface="+mn-ea"/>
                <a:cs typeface="+mn-cs"/>
              </a:rPr>
              <a:t>newslettery</a:t>
            </a:r>
            <a:r>
              <a:rPr lang="cs-CZ" sz="1200" kern="1200" dirty="0">
                <a:solidFill>
                  <a:schemeClr val="tx1"/>
                </a:solidFill>
                <a:effectLst/>
                <a:latin typeface="+mn-lt"/>
                <a:ea typeface="+mn-ea"/>
                <a:cs typeface="+mn-cs"/>
              </a:rPr>
              <a:t>, či jinými marketingovými kanály. Jsou vyvinuty tak, aby nabízeli hodnotu potenciálním zákazníkům, demonstrovali atributy společnosti, jako je odbornost, inventář produktů, atd. a tak zapojili účastníky do nákupního cyklu. </a:t>
            </a:r>
            <a:r>
              <a:rPr lang="cs-CZ" sz="1200" kern="1200" dirty="0" err="1">
                <a:solidFill>
                  <a:schemeClr val="tx1"/>
                </a:solidFill>
                <a:effectLst/>
                <a:latin typeface="+mn-lt"/>
                <a:ea typeface="+mn-ea"/>
                <a:cs typeface="+mn-cs"/>
              </a:rPr>
              <a:t>Webináře</a:t>
            </a:r>
            <a:r>
              <a:rPr lang="cs-CZ" sz="1200" kern="1200" dirty="0">
                <a:solidFill>
                  <a:schemeClr val="tx1"/>
                </a:solidFill>
                <a:effectLst/>
                <a:latin typeface="+mn-lt"/>
                <a:ea typeface="+mn-ea"/>
                <a:cs typeface="+mn-cs"/>
              </a:rPr>
              <a:t> využívají multimediální funkce, včetně používání prezentací, živých nebo předem nahraných videí, živé ukázky produktů, hlasovou komunikaci a textový chat. Mohou být zaznamenávány a zveřejněny na webových stránkách společnosti nebo na jiných stánkách, jako je </a:t>
            </a:r>
            <a:r>
              <a:rPr lang="cs-CZ" sz="1200"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a:t>
            </a:r>
          </a:p>
          <a:p>
            <a:pPr lvl="0"/>
            <a:r>
              <a:rPr lang="cs-CZ" sz="1200" b="1" kern="1200" dirty="0">
                <a:solidFill>
                  <a:schemeClr val="tx1"/>
                </a:solidFill>
                <a:effectLst/>
                <a:latin typeface="+mn-lt"/>
                <a:ea typeface="+mn-ea"/>
                <a:cs typeface="+mn-cs"/>
              </a:rPr>
              <a:t>Tvorba videí</a:t>
            </a:r>
            <a:r>
              <a:rPr lang="cs-CZ" sz="1200" kern="1200" dirty="0">
                <a:solidFill>
                  <a:schemeClr val="tx1"/>
                </a:solidFill>
                <a:effectLst/>
                <a:latin typeface="+mn-lt"/>
                <a:ea typeface="+mn-ea"/>
                <a:cs typeface="+mn-cs"/>
              </a:rPr>
              <a:t> – videa jsou běžně používány k demonstraci výrobků nebo služeb a ukázce okolí těchto produktů, jako například oblast kolem domu, který se prodává. Představují velice efektivní marketingový nástroj, protože videa mají lidé rádi, pokud ovšem jsou rozumně krátké, zábavné a nápadité. </a:t>
            </a:r>
          </a:p>
          <a:p>
            <a:pPr lvl="0"/>
            <a:r>
              <a:rPr lang="cs-CZ" sz="1200" b="1" kern="1200" dirty="0">
                <a:solidFill>
                  <a:schemeClr val="tx1"/>
                </a:solidFill>
                <a:effectLst/>
                <a:latin typeface="+mn-lt"/>
                <a:ea typeface="+mn-ea"/>
                <a:cs typeface="+mn-cs"/>
              </a:rPr>
              <a:t>Vytváření obsahu (obsahový marketing)</a:t>
            </a:r>
            <a:r>
              <a:rPr lang="cs-CZ" sz="1200" kern="1200" dirty="0">
                <a:solidFill>
                  <a:schemeClr val="tx1"/>
                </a:solidFill>
                <a:effectLst/>
                <a:latin typeface="+mn-lt"/>
                <a:ea typeface="+mn-ea"/>
                <a:cs typeface="+mn-cs"/>
              </a:rPr>
              <a:t> – tvorba a umisťování hodnotného a užitečného obsahu, díky kterému se zákazníci zapojují do komunikace, přilákávají tak potenciální zákazníky a přimějí je k akci – koupě. Jedná se tedy o schopnost firmy komunikovat se zájemci a potenciálními zákazníky tak, aniž by na ně tlačila s nabídkou.</a:t>
            </a:r>
          </a:p>
          <a:p>
            <a:pPr lvl="0"/>
            <a:r>
              <a:rPr lang="cs-CZ" sz="1200" b="1" kern="1200" dirty="0">
                <a:solidFill>
                  <a:schemeClr val="tx1"/>
                </a:solidFill>
                <a:effectLst/>
                <a:latin typeface="+mn-lt"/>
                <a:ea typeface="+mn-ea"/>
                <a:cs typeface="+mn-cs"/>
              </a:rPr>
              <a:t>Placené reklamy</a:t>
            </a:r>
            <a:r>
              <a:rPr lang="cs-CZ" sz="1200" kern="1200" dirty="0">
                <a:solidFill>
                  <a:schemeClr val="tx1"/>
                </a:solidFill>
                <a:effectLst/>
                <a:latin typeface="+mn-lt"/>
                <a:ea typeface="+mn-ea"/>
                <a:cs typeface="+mn-cs"/>
              </a:rPr>
              <a:t> – </a:t>
            </a:r>
            <a:r>
              <a:rPr lang="cs-CZ" sz="1200" kern="1200" dirty="0" err="1">
                <a:solidFill>
                  <a:schemeClr val="tx1"/>
                </a:solidFill>
                <a:effectLst/>
                <a:latin typeface="+mn-lt"/>
                <a:ea typeface="+mn-ea"/>
                <a:cs typeface="+mn-cs"/>
              </a:rPr>
              <a:t>bannerová</a:t>
            </a:r>
            <a:r>
              <a:rPr lang="cs-CZ" sz="1200" kern="1200" dirty="0">
                <a:solidFill>
                  <a:schemeClr val="tx1"/>
                </a:solidFill>
                <a:effectLst/>
                <a:latin typeface="+mn-lt"/>
                <a:ea typeface="+mn-ea"/>
                <a:cs typeface="+mn-cs"/>
              </a:rPr>
              <a:t> reklama, PPC reklama, placené distribuce obsahu, či </a:t>
            </a:r>
            <a:r>
              <a:rPr lang="cs-CZ" sz="1200" kern="1200" dirty="0" err="1">
                <a:solidFill>
                  <a:schemeClr val="tx1"/>
                </a:solidFill>
                <a:effectLst/>
                <a:latin typeface="+mn-lt"/>
                <a:ea typeface="+mn-ea"/>
                <a:cs typeface="+mn-cs"/>
              </a:rPr>
              <a:t>syndikace</a:t>
            </a:r>
            <a:r>
              <a:rPr lang="cs-CZ" sz="1200" kern="1200" dirty="0">
                <a:solidFill>
                  <a:schemeClr val="tx1"/>
                </a:solidFill>
                <a:effectLst/>
                <a:latin typeface="+mn-lt"/>
                <a:ea typeface="+mn-ea"/>
                <a:cs typeface="+mn-cs"/>
              </a:rPr>
              <a:t>. Placené reklamy přivádí návštěvníky na webové stránky firem, blogy, či jiné on-line platformy. Jsou běžně používány k podání informací o společnosti on-line, když návštěvníci hledají určité výrazy nebo přichází na webové stránky, které zobrazují reklamy spojené s jejím obsahem.</a:t>
            </a:r>
          </a:p>
          <a:p>
            <a:r>
              <a:rPr lang="cs-CZ" sz="1200" b="1" kern="1200" dirty="0">
                <a:solidFill>
                  <a:schemeClr val="tx1"/>
                </a:solidFill>
                <a:effectLst/>
                <a:latin typeface="+mn-lt"/>
                <a:ea typeface="+mn-ea"/>
                <a:cs typeface="+mn-cs"/>
              </a:rPr>
              <a:t>Direct email kampaně (email marketing)</a:t>
            </a:r>
            <a:r>
              <a:rPr lang="cs-CZ" sz="1200" kern="1200" dirty="0">
                <a:solidFill>
                  <a:schemeClr val="tx1"/>
                </a:solidFill>
                <a:effectLst/>
                <a:latin typeface="+mn-lt"/>
                <a:ea typeface="+mn-ea"/>
                <a:cs typeface="+mn-cs"/>
              </a:rPr>
              <a:t> – komerční zpráva zasílaná skupině lidí prostřednictvím emailu. Odesílání emailových zpráv s cílem posílit vztahy se současnými zákazníky, podpořit jejich loajalitu, přimět je k okamžité koupě, či získat nové zákazníky.</a:t>
            </a:r>
            <a:r>
              <a:rPr lang="cs-CZ" dirty="0">
                <a:effectLst/>
              </a:rPr>
              <a:t> </a:t>
            </a:r>
            <a:endParaRPr lang="cs-CZ" sz="1200" kern="1200" dirty="0">
              <a:solidFill>
                <a:schemeClr val="tx1"/>
              </a:solidFill>
              <a:effectLst/>
              <a:latin typeface="+mn-lt"/>
              <a:ea typeface="+mn-ea"/>
              <a:cs typeface="+mn-cs"/>
            </a:endParaRPr>
          </a:p>
        </p:txBody>
      </p:sp>
      <p:sp>
        <p:nvSpPr>
          <p:cNvPr id="4" name="Zástupný symbol pro číslo snímku 3">
            <a:extLst>
              <a:ext uri="{FF2B5EF4-FFF2-40B4-BE49-F238E27FC236}">
                <a16:creationId xmlns:a16="http://schemas.microsoft.com/office/drawing/2014/main" id="{869D8C9A-0B7F-7946-9FF8-0309335E72FA}"/>
              </a:ext>
            </a:extLst>
          </p:cNvPr>
          <p:cNvSpPr>
            <a:spLocks noGrp="1"/>
          </p:cNvSpPr>
          <p:nvPr>
            <p:ph type="sldNum" sz="quarter" idx="10"/>
          </p:nvPr>
        </p:nvSpPr>
        <p:spPr/>
        <p:txBody>
          <a:bodyPr/>
          <a:lstStyle/>
          <a:p>
            <a:fld id="{DDD4000A-37E1-4D72-B31A-77993FD77D47}" type="slidenum">
              <a:rPr lang="cs-CZ" smtClean="0"/>
              <a:t>53</a:t>
            </a:fld>
            <a:endParaRPr lang="cs-CZ"/>
          </a:p>
        </p:txBody>
      </p:sp>
    </p:spTree>
    <p:extLst>
      <p:ext uri="{BB962C8B-B14F-4D97-AF65-F5344CB8AC3E}">
        <p14:creationId xmlns:p14="http://schemas.microsoft.com/office/powerpoint/2010/main" val="2686712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0"/>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54</a:t>
            </a:fld>
            <a:endParaRPr lang="cs-CZ"/>
          </a:p>
        </p:txBody>
      </p:sp>
    </p:spTree>
    <p:extLst>
      <p:ext uri="{BB962C8B-B14F-4D97-AF65-F5344CB8AC3E}">
        <p14:creationId xmlns:p14="http://schemas.microsoft.com/office/powerpoint/2010/main" val="345102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7FE2-3301-E608-FCAF-E996474443A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82C7768-55F5-E581-4B19-70B1199CD58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52F79D0D-7630-5FD3-D3F7-08FBD2B5F5C1}"/>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0D531ABD-ADF4-65E8-B035-D21772621F5F}"/>
              </a:ext>
            </a:extLst>
          </p:cNvPr>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1833801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57</a:t>
            </a:fld>
            <a:endParaRPr lang="cs-CZ"/>
          </a:p>
        </p:txBody>
      </p:sp>
    </p:spTree>
    <p:extLst>
      <p:ext uri="{BB962C8B-B14F-4D97-AF65-F5344CB8AC3E}">
        <p14:creationId xmlns:p14="http://schemas.microsoft.com/office/powerpoint/2010/main" val="602987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58</a:t>
            </a:fld>
            <a:endParaRPr lang="cs-CZ"/>
          </a:p>
        </p:txBody>
      </p:sp>
    </p:spTree>
    <p:extLst>
      <p:ext uri="{BB962C8B-B14F-4D97-AF65-F5344CB8AC3E}">
        <p14:creationId xmlns:p14="http://schemas.microsoft.com/office/powerpoint/2010/main" val="1927876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59</a:t>
            </a:fld>
            <a:endParaRPr lang="cs-CZ"/>
          </a:p>
        </p:txBody>
      </p:sp>
    </p:spTree>
    <p:extLst>
      <p:ext uri="{BB962C8B-B14F-4D97-AF65-F5344CB8AC3E}">
        <p14:creationId xmlns:p14="http://schemas.microsoft.com/office/powerpoint/2010/main" val="1163066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60</a:t>
            </a:fld>
            <a:endParaRPr lang="cs-CZ"/>
          </a:p>
        </p:txBody>
      </p:sp>
    </p:spTree>
    <p:extLst>
      <p:ext uri="{BB962C8B-B14F-4D97-AF65-F5344CB8AC3E}">
        <p14:creationId xmlns:p14="http://schemas.microsoft.com/office/powerpoint/2010/main" val="2818402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založeno</a:t>
            </a:r>
            <a:r>
              <a:rPr lang="cs-CZ" baseline="0" dirty="0"/>
              <a:t> na http://markething.cz/e-jako-sport-fenomen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61</a:t>
            </a:fld>
            <a:endParaRPr lang="cs-CZ"/>
          </a:p>
        </p:txBody>
      </p:sp>
    </p:spTree>
    <p:extLst>
      <p:ext uri="{BB962C8B-B14F-4D97-AF65-F5344CB8AC3E}">
        <p14:creationId xmlns:p14="http://schemas.microsoft.com/office/powerpoint/2010/main" val="2283821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63</a:t>
            </a:fld>
            <a:endParaRPr lang="cs-CZ"/>
          </a:p>
        </p:txBody>
      </p:sp>
    </p:spTree>
    <p:extLst>
      <p:ext uri="{BB962C8B-B14F-4D97-AF65-F5344CB8AC3E}">
        <p14:creationId xmlns:p14="http://schemas.microsoft.com/office/powerpoint/2010/main" val="402401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CA12-B864-550E-F5DA-7965168E9C2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6BF561B-1493-5E6F-D63F-A3446DCA429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1D50ED7-42F6-D1E9-311F-7E93BD5222CD}"/>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843BA521-3DD9-F449-3EFF-C4634F9A4604}"/>
              </a:ext>
            </a:extLst>
          </p:cNvPr>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3334725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5354-1BA7-70B5-6782-7BC9ED5281A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50ACBF8-3622-05E1-3F3D-5ABAD532D12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E3C87B4-17FB-D6EF-9C22-A44DEB1DBFEF}"/>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1B1852C4-E7FF-2C02-5AAB-BCD6E8B28CED}"/>
              </a:ext>
            </a:extLst>
          </p:cNvPr>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248507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5710-A675-A1DA-D525-5A299642E21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C8335A9-252B-0956-10D0-ED0DC5881FEB}"/>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778AAC0-A3D0-89C8-33F5-DA193764F3CE}"/>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6FF3EF40-1DF6-E05A-A262-F10E827D3638}"/>
              </a:ext>
            </a:extLst>
          </p:cNvPr>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311470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D5FA9-4E3E-CCAF-4A0B-4DBBBFE8C67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1A1D154-DCA4-8633-DC6E-37B652EB709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C6A437E-B5E8-A569-F053-47A0FAD42497}"/>
              </a:ext>
            </a:extLst>
          </p:cNvPr>
          <p:cNvSpPr>
            <a:spLocks noGrp="1"/>
          </p:cNvSpPr>
          <p:nvPr>
            <p:ph type="body" idx="1"/>
          </p:nvPr>
        </p:nvSpPr>
        <p:spPr/>
        <p:txBody>
          <a:bodyPr/>
          <a:lstStyle/>
          <a:p>
            <a:r>
              <a:rPr lang="cs-CZ" dirty="0" err="1"/>
              <a:t>csvukrs</a:t>
            </a:r>
            <a:endParaRPr lang="cs-CZ" dirty="0"/>
          </a:p>
        </p:txBody>
      </p:sp>
      <p:sp>
        <p:nvSpPr>
          <p:cNvPr id="4" name="Zástupný symbol pro číslo snímku 3">
            <a:extLst>
              <a:ext uri="{FF2B5EF4-FFF2-40B4-BE49-F238E27FC236}">
                <a16:creationId xmlns:a16="http://schemas.microsoft.com/office/drawing/2014/main" id="{F606A6FB-F359-A85E-7501-564577FFE0EC}"/>
              </a:ext>
            </a:extLst>
          </p:cNvPr>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1371694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m-journal.cz/cs/aktuality/vyzkum-aka--ve-vyberovych-komisich-nesedi-ti--kteri-rozhoduji__s288x13290.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cc.cz/" TargetMode="External"/><Relationship Id="rId3" Type="http://schemas.openxmlformats.org/officeDocument/2006/relationships/hyperlink" Target="https://www.focus-age.cz/m-journal/" TargetMode="External"/><Relationship Id="rId7" Type="http://schemas.openxmlformats.org/officeDocument/2006/relationships/hyperlink" Target="https://www.e15.cz/"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newsfeed.cz/" TargetMode="External"/><Relationship Id="rId11" Type="http://schemas.openxmlformats.org/officeDocument/2006/relationships/hyperlink" Target="https://refresher.cz/" TargetMode="External"/><Relationship Id="rId5" Type="http://schemas.openxmlformats.org/officeDocument/2006/relationships/hyperlink" Target="https://www.mediaguru.cz/" TargetMode="External"/><Relationship Id="rId10" Type="http://schemas.openxmlformats.org/officeDocument/2006/relationships/hyperlink" Target="https://tyinternety.cz/" TargetMode="External"/><Relationship Id="rId4" Type="http://schemas.openxmlformats.org/officeDocument/2006/relationships/hyperlink" Target="https://www.mediar.cz/" TargetMode="External"/><Relationship Id="rId9" Type="http://schemas.openxmlformats.org/officeDocument/2006/relationships/hyperlink" Target="https://www.mistoprodeje.cz/"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slu.cz/opf/cz/aktuality/6/42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businessgate.cz/c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seznamzpravy.cz/clanek/nazory-komentare-skoly-ovladla-umela-inteligence-do-pasti-laka-studenty-rodice-i-ucitele-28496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seznamzpravy.cz/clanek/nazory-komentare-skoly-ovladla-umela-inteligence-do-pasti-laka-studenty-rodice-i-ucitele-284963"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hyperlink" Target="https://www.youtube.com/watch?v=_-lf9c4jOH4" TargetMode="External"/><Relationship Id="rId7" Type="http://schemas.openxmlformats.org/officeDocument/2006/relationships/hyperlink" Target="https://www.buzzfeed.com/jamedjackson/instagram-influencer-2-million-followers-arii?fbclid=IwAR2raCJqONBL_U39mNuTaGRUTA6zfi7QSvlqLDv5pQxue12q-iQ4KItXZfA" TargetMode="External"/><Relationship Id="rId2" Type="http://schemas.openxmlformats.org/officeDocument/2006/relationships/hyperlink" Target="https://www.zive.cz/clanky/je-sexy-pochazi-z-finska-a-neexistuje-jeji-fotky-tvori-ai-ale-vydelane-penize-jsou-skutecne/sc-3-a-224225/default.aspx" TargetMode="External"/><Relationship Id="rId1" Type="http://schemas.openxmlformats.org/officeDocument/2006/relationships/slideLayout" Target="../slideLayouts/slideLayout2.xml"/><Relationship Id="rId6" Type="http://schemas.openxmlformats.org/officeDocument/2006/relationships/hyperlink" Target="https://www.mediar.cz/galerie-reklamy/jak-vystrihnout-brand-kampan-pro-fintech-se-zasahem-10-milionu-kovy-a-portu/?fbclid=IwAR2jNV8CB_haQN-JHihttNzHZCrbZZmHhuYnsEe5zNFDfXeGNU7XQV8krfI" TargetMode="External"/><Relationship Id="rId5" Type="http://schemas.openxmlformats.org/officeDocument/2006/relationships/hyperlink" Target="https://www.focus-age.cz/m-journal/aktuality/mcdonalds-rozehrava-na-printech-hamburgerovou-symfonii__s288x14722.html" TargetMode="External"/><Relationship Id="rId4" Type="http://schemas.openxmlformats.org/officeDocument/2006/relationships/hyperlink" Target="https://www.focus-age.cz/m-journal/marketing/mark-ritson-na-marketing--festivalu-2019--jak-vytvorit-funkcni-marketingovou-strategii__s277x14361.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ma.org/the-definition-of-marketing-what-is-marketi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eznamzpravy.cz/clanek/ekonomika-byznys-trendy-analyzy-digitalni-rukojmi-jak-si-netflix-hbo-a-spol-pojistuji-sve-divaky-277066#dop_ab_variant=0&amp;dop_source_zone_name=zpravy.sznhp.box&amp;source=hp&amp;seq_no=4&amp;utm_campaign=abtest288_local_box_varA&amp;utm_medium=z-boxiku&amp;utm_source=www.seznam.cz"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blog.hootsuite.com/social-media-demographic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4.xml.rels><?xml version="1.0" encoding="UTF-8" standalone="yes"?>
<Relationships xmlns="http://schemas.openxmlformats.org/package/2006/relationships"><Relationship Id="rId3" Type="http://schemas.openxmlformats.org/officeDocument/2006/relationships/hyperlink" Target="http://www.spir.cz/sites/default/files/brozurka_spir_vykonnostni_marketing.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spir.cz/sites/default/files/brozurka_spir_vykonnostni_marketing.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marcob2b.cz/content/jak-se-sestavit-multikanalovou-kampan-krok-po-kroku"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ipodnikatel.cz/Propagace/planovani-reklamni-kampane-zadani-pro-reklamni-agenturu.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vidooly.com/blog/selling-food-on-instagra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shopify.com/blog/online-business-idea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user/PewDiePie"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www.focus-age.cz/m-journal/aktuality/do-sveta-esportu-stale-vice-pronikaji-zeny--roste-take-pocet-divaku-i-zajem-znacek__s288x16205.html" TargetMode="External"/><Relationship Id="rId4" Type="http://schemas.openxmlformats.org/officeDocument/2006/relationships/hyperlink" Target="https://www.twitch.tv/directory"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Úvod do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E-marketingu</a:t>
            </a: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dirty="0">
                <a:solidFill>
                  <a:schemeClr val="bg1"/>
                </a:solidFill>
                <a:latin typeface="Times New Roman" panose="02020603050405020304" pitchFamily="18" charset="0"/>
                <a:cs typeface="Times New Roman" panose="02020603050405020304" pitchFamily="18" charset="0"/>
              </a:rPr>
              <a:t>Začátek naší společné cesty</a:t>
            </a: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0C5B0-7373-C0BA-D4B6-EC77928C14D1}"/>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486D48-62CF-4AFD-E58E-40D2721CA249}"/>
              </a:ext>
            </a:extLst>
          </p:cNvPr>
          <p:cNvSpPr>
            <a:spLocks noGrp="1"/>
          </p:cNvSpPr>
          <p:nvPr>
            <p:ph idx="4294967295"/>
          </p:nvPr>
        </p:nvSpPr>
        <p:spPr>
          <a:xfrm>
            <a:off x="395536" y="915566"/>
            <a:ext cx="8280920" cy="3024336"/>
          </a:xfrm>
          <a:prstGeom prst="rect">
            <a:avLst/>
          </a:prstGeom>
        </p:spPr>
        <p:txBody>
          <a:bodyPr>
            <a:noAutofit/>
          </a:bodyPr>
          <a:lstStyle/>
          <a:p>
            <a:r>
              <a:rPr lang="cs-CZ" sz="2200" dirty="0">
                <a:solidFill>
                  <a:srgbClr val="002060"/>
                </a:solidFill>
              </a:rPr>
              <a:t>Bude tady hodně textu! </a:t>
            </a:r>
          </a:p>
          <a:p>
            <a:endParaRPr lang="cs-CZ" sz="2200" dirty="0">
              <a:solidFill>
                <a:srgbClr val="002060"/>
              </a:solidFill>
            </a:endParaRPr>
          </a:p>
          <a:p>
            <a:r>
              <a:rPr lang="cs-CZ" sz="2200" dirty="0">
                <a:solidFill>
                  <a:srgbClr val="002060"/>
                </a:solidFill>
              </a:rPr>
              <a:t>Videí a obrázků máte za den dost. </a:t>
            </a:r>
          </a:p>
          <a:p>
            <a:endParaRPr lang="cs-CZ" sz="2200" dirty="0">
              <a:solidFill>
                <a:srgbClr val="002060"/>
              </a:solidFill>
            </a:endParaRPr>
          </a:p>
          <a:p>
            <a:r>
              <a:rPr lang="cs-CZ" sz="2200" dirty="0">
                <a:solidFill>
                  <a:srgbClr val="002060"/>
                </a:solidFill>
              </a:rPr>
              <a:t>Chceme zapnout naše mozky a nutit je přemýšlet!</a:t>
            </a:r>
            <a:endParaRPr lang="cs-CZ" sz="1400" dirty="0">
              <a:solidFill>
                <a:srgbClr val="002060"/>
              </a:solidFill>
            </a:endParaRPr>
          </a:p>
        </p:txBody>
      </p:sp>
      <p:sp>
        <p:nvSpPr>
          <p:cNvPr id="6" name="Nadpis 5">
            <a:extLst>
              <a:ext uri="{FF2B5EF4-FFF2-40B4-BE49-F238E27FC236}">
                <a16:creationId xmlns:a16="http://schemas.microsoft.com/office/drawing/2014/main" id="{F3053497-3187-9421-2B6B-531CC21CDC26}"/>
              </a:ext>
            </a:extLst>
          </p:cNvPr>
          <p:cNvSpPr>
            <a:spLocks noGrp="1"/>
          </p:cNvSpPr>
          <p:nvPr>
            <p:ph type="title"/>
          </p:nvPr>
        </p:nvSpPr>
        <p:spPr>
          <a:xfrm>
            <a:off x="179512" y="195486"/>
            <a:ext cx="8496944" cy="507703"/>
          </a:xfrm>
        </p:spPr>
        <p:txBody>
          <a:bodyPr/>
          <a:lstStyle/>
          <a:p>
            <a:r>
              <a:rPr lang="cs-CZ" dirty="0"/>
              <a:t>Text, text, TEXT</a:t>
            </a:r>
          </a:p>
        </p:txBody>
      </p:sp>
    </p:spTree>
    <p:extLst>
      <p:ext uri="{BB962C8B-B14F-4D97-AF65-F5344CB8AC3E}">
        <p14:creationId xmlns:p14="http://schemas.microsoft.com/office/powerpoint/2010/main" val="217558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Vypracování seminární práce o aplikaci moderních metod e-marketingu.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Kontrola seminární práce před zkouškou vyučujícím – prezentace (v práci budete neustále něco prezentovat).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Písemná zkouška pro ověření znalostí z celého rozsahu předmětu.</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Podmínky předmětu</a:t>
            </a:r>
          </a:p>
        </p:txBody>
      </p:sp>
    </p:spTree>
    <p:extLst>
      <p:ext uri="{BB962C8B-B14F-4D97-AF65-F5344CB8AC3E}">
        <p14:creationId xmlns:p14="http://schemas.microsoft.com/office/powerpoint/2010/main" val="233710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to pro nás znamená?</a:t>
            </a:r>
          </a:p>
        </p:txBody>
      </p:sp>
      <p:sp>
        <p:nvSpPr>
          <p:cNvPr id="3" name="Zástupný symbol pro obsah 2"/>
          <p:cNvSpPr txBox="1">
            <a:spLocks/>
          </p:cNvSpPr>
          <p:nvPr/>
        </p:nvSpPr>
        <p:spPr>
          <a:xfrm>
            <a:off x="395536" y="987574"/>
            <a:ext cx="8568952"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FF0000"/>
                </a:solidFill>
              </a:rPr>
              <a:t>Odborník z praxe - </a:t>
            </a:r>
            <a:r>
              <a:rPr lang="cs-CZ" sz="2000" dirty="0">
                <a:solidFill>
                  <a:srgbClr val="002060"/>
                </a:solidFill>
              </a:rPr>
              <a:t>Výuka předmětu probíhá v tříhodinových blocích spojením přednášky a semináře, studenti tedy neabsolvují 90 minutový monologický výklad a 45 minut praktické práce, ale činnost je spojena do jednoho bloku a dynamicky se mění. </a:t>
            </a:r>
          </a:p>
          <a:p>
            <a:r>
              <a:rPr lang="cs-CZ" sz="2000" dirty="0">
                <a:solidFill>
                  <a:srgbClr val="002060"/>
                </a:solidFill>
              </a:rPr>
              <a:t>V rámci bloků studenti dostávají úkoly, které zpracovávají přímo s vyučujícím na seminářích – </a:t>
            </a:r>
            <a:r>
              <a:rPr lang="cs-CZ" sz="2000" b="1" dirty="0">
                <a:solidFill>
                  <a:srgbClr val="002060"/>
                </a:solidFill>
              </a:rPr>
              <a:t>chceme vás naučit „něco prakticky naklikat“</a:t>
            </a:r>
            <a:r>
              <a:rPr lang="cs-CZ" sz="2000" dirty="0">
                <a:solidFill>
                  <a:srgbClr val="002060"/>
                </a:solidFill>
              </a:rPr>
              <a:t>. </a:t>
            </a:r>
          </a:p>
          <a:p>
            <a:r>
              <a:rPr lang="cs-CZ" sz="2000" dirty="0">
                <a:solidFill>
                  <a:srgbClr val="002060"/>
                </a:solidFill>
              </a:rPr>
              <a:t>Pro svou seminární práci si ve skupině vyberou 3 úkoly, které odevzdají ve Wordu do konce semestru do IS – </a:t>
            </a:r>
            <a:r>
              <a:rPr lang="cs-CZ" sz="2000" b="1" dirty="0">
                <a:solidFill>
                  <a:srgbClr val="002060"/>
                </a:solidFill>
              </a:rPr>
              <a:t>týmová práce, rozdělení úkolů, dobrovolnost, volba</a:t>
            </a:r>
            <a:r>
              <a:rPr lang="cs-CZ" sz="2000" dirty="0">
                <a:solidFill>
                  <a:srgbClr val="002060"/>
                </a:solidFill>
              </a:rPr>
              <a:t>. </a:t>
            </a:r>
          </a:p>
          <a:p>
            <a:r>
              <a:rPr lang="cs-CZ" sz="2000" dirty="0">
                <a:solidFill>
                  <a:srgbClr val="002060"/>
                </a:solidFill>
              </a:rPr>
              <a:t>Na závěr semestru každá skupina odprezentuje – </a:t>
            </a:r>
            <a:r>
              <a:rPr lang="cs-CZ" sz="2000" b="1" dirty="0">
                <a:solidFill>
                  <a:srgbClr val="002060"/>
                </a:solidFill>
              </a:rPr>
              <a:t>prezentační dovednosti</a:t>
            </a:r>
            <a:r>
              <a:rPr lang="cs-CZ" sz="2000" dirty="0">
                <a:solidFill>
                  <a:srgbClr val="002060"/>
                </a:solidFill>
              </a:rPr>
              <a:t>. </a:t>
            </a:r>
          </a:p>
          <a:p>
            <a:r>
              <a:rPr lang="cs-CZ" sz="2000" dirty="0">
                <a:solidFill>
                  <a:srgbClr val="002060"/>
                </a:solidFill>
              </a:rPr>
              <a:t>Ve zkouškovém období studenti absolvují závěrečnou písemnou zkoušku.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67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280920" cy="3024336"/>
          </a:xfrm>
          <a:prstGeom prst="rect">
            <a:avLst/>
          </a:prstGeom>
        </p:spPr>
        <p:txBody>
          <a:bodyPr>
            <a:noAutofit/>
          </a:bodyPr>
          <a:lstStyle/>
          <a:p>
            <a:r>
              <a:rPr lang="cs-CZ" sz="2000" dirty="0">
                <a:solidFill>
                  <a:srgbClr val="002060"/>
                </a:solidFill>
              </a:rPr>
              <a:t>Seminární práce je zpracována ve skupině 2-3 studentů. </a:t>
            </a:r>
          </a:p>
          <a:p>
            <a:r>
              <a:rPr lang="cs-CZ" sz="2000" dirty="0">
                <a:solidFill>
                  <a:srgbClr val="002060"/>
                </a:solidFill>
              </a:rPr>
              <a:t>Studenti budou průběžně ve výukových blocích dostávat úkoly, které mohou zpracovat pod vedením vyučujícího. </a:t>
            </a:r>
          </a:p>
          <a:p>
            <a:r>
              <a:rPr lang="cs-CZ" sz="2000" dirty="0">
                <a:solidFill>
                  <a:srgbClr val="002060"/>
                </a:solidFill>
              </a:rPr>
              <a:t>V seminární práci každý z vybraných 3 úkolů zpracují na cca 2 strany (</a:t>
            </a:r>
            <a:r>
              <a:rPr lang="cs-CZ" sz="2000" dirty="0" err="1">
                <a:solidFill>
                  <a:srgbClr val="002060"/>
                </a:solidFill>
              </a:rPr>
              <a:t>Times</a:t>
            </a:r>
            <a:r>
              <a:rPr lang="cs-CZ" sz="2000" dirty="0">
                <a:solidFill>
                  <a:srgbClr val="002060"/>
                </a:solidFill>
              </a:rPr>
              <a:t> New Roman 12, standardní okraje). Pro zpracování seminární práce platí pravidla platná na OPF SLU (šablona seminární práce - úvodní strana, formát citací, úvod a závěr, seznam literatury, formátování atd.). </a:t>
            </a:r>
          </a:p>
          <a:p>
            <a:r>
              <a:rPr lang="cs-CZ" sz="2000" dirty="0">
                <a:solidFill>
                  <a:srgbClr val="002060"/>
                </a:solidFill>
              </a:rPr>
              <a:t>V závěru semestru každá skupina odprezentuje. </a:t>
            </a:r>
          </a:p>
          <a:p>
            <a:r>
              <a:rPr lang="cs-CZ" sz="2000" dirty="0">
                <a:solidFill>
                  <a:srgbClr val="002060"/>
                </a:solidFill>
              </a:rPr>
              <a:t>Celkem mohou studenti za seminární práci a její prezentaci získat maximálně 15 bodů. </a:t>
            </a:r>
            <a:endParaRPr lang="cs-CZ" altLang="cs-CZ" sz="1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248472" cy="507703"/>
          </a:xfrm>
        </p:spPr>
        <p:txBody>
          <a:bodyPr/>
          <a:lstStyle/>
          <a:p>
            <a:r>
              <a:rPr lang="cs-CZ" dirty="0"/>
              <a:t>Seminární práce a její prezentace</a:t>
            </a:r>
          </a:p>
        </p:txBody>
      </p:sp>
    </p:spTree>
    <p:extLst>
      <p:ext uri="{BB962C8B-B14F-4D97-AF65-F5344CB8AC3E}">
        <p14:creationId xmlns:p14="http://schemas.microsoft.com/office/powerpoint/2010/main" val="4197363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Z rozsahu předmětu probraného během semestru, materiály budou studentům dostupné v IS. Maximální možný zisk bodů z písemné zkoušky je 40. Důraz je kladen na pochopení probíraného učiva a schopnost aplikace na reálných příkladech.</a:t>
            </a:r>
          </a:p>
          <a:p>
            <a:endParaRPr lang="cs-CZ" sz="2000" dirty="0">
              <a:solidFill>
                <a:srgbClr val="002060"/>
              </a:solidFill>
            </a:endParaRPr>
          </a:p>
          <a:p>
            <a:r>
              <a:rPr lang="cs-CZ" sz="2000" dirty="0">
                <a:solidFill>
                  <a:srgbClr val="002060"/>
                </a:solidFill>
              </a:rPr>
              <a:t>Hodnocení předmětu:</a:t>
            </a:r>
          </a:p>
          <a:p>
            <a:pPr marL="800100" lvl="2" indent="0">
              <a:buNone/>
            </a:pPr>
            <a:r>
              <a:rPr lang="cs-CZ" sz="1600" dirty="0">
                <a:solidFill>
                  <a:srgbClr val="002060"/>
                </a:solidFill>
              </a:rPr>
              <a:t>A: 55-52 bodů</a:t>
            </a:r>
            <a:br>
              <a:rPr lang="cs-CZ" sz="1600" dirty="0">
                <a:solidFill>
                  <a:srgbClr val="002060"/>
                </a:solidFill>
              </a:rPr>
            </a:br>
            <a:r>
              <a:rPr lang="cs-CZ" sz="1600" dirty="0">
                <a:solidFill>
                  <a:srgbClr val="002060"/>
                </a:solidFill>
              </a:rPr>
              <a:t>B: 51-48 bodů</a:t>
            </a:r>
            <a:br>
              <a:rPr lang="cs-CZ" sz="1600" dirty="0">
                <a:solidFill>
                  <a:srgbClr val="002060"/>
                </a:solidFill>
              </a:rPr>
            </a:br>
            <a:r>
              <a:rPr lang="cs-CZ" sz="1600" dirty="0">
                <a:solidFill>
                  <a:srgbClr val="002060"/>
                </a:solidFill>
              </a:rPr>
              <a:t>C: 47-43 bodů</a:t>
            </a:r>
            <a:br>
              <a:rPr lang="cs-CZ" sz="1600" dirty="0">
                <a:solidFill>
                  <a:srgbClr val="002060"/>
                </a:solidFill>
              </a:rPr>
            </a:br>
            <a:r>
              <a:rPr lang="cs-CZ" sz="1600" dirty="0">
                <a:solidFill>
                  <a:srgbClr val="002060"/>
                </a:solidFill>
              </a:rPr>
              <a:t>D: 42-38 bodů</a:t>
            </a:r>
            <a:br>
              <a:rPr lang="cs-CZ" sz="1600" dirty="0">
                <a:solidFill>
                  <a:srgbClr val="002060"/>
                </a:solidFill>
              </a:rPr>
            </a:br>
            <a:r>
              <a:rPr lang="cs-CZ" sz="1600" dirty="0">
                <a:solidFill>
                  <a:srgbClr val="002060"/>
                </a:solidFill>
              </a:rPr>
              <a:t>E: 37-33 bodů</a:t>
            </a:r>
            <a:br>
              <a:rPr lang="cs-CZ" sz="1600" dirty="0">
                <a:solidFill>
                  <a:srgbClr val="002060"/>
                </a:solidFill>
              </a:rPr>
            </a:br>
            <a:r>
              <a:rPr lang="cs-CZ" sz="1600" dirty="0">
                <a:solidFill>
                  <a:srgbClr val="002060"/>
                </a:solidFill>
              </a:rPr>
              <a:t>F: 32 a méně bodů</a:t>
            </a:r>
          </a:p>
        </p:txBody>
      </p:sp>
      <p:sp>
        <p:nvSpPr>
          <p:cNvPr id="6" name="Nadpis 5"/>
          <p:cNvSpPr>
            <a:spLocks noGrp="1"/>
          </p:cNvSpPr>
          <p:nvPr>
            <p:ph type="title"/>
          </p:nvPr>
        </p:nvSpPr>
        <p:spPr>
          <a:xfrm>
            <a:off x="179512" y="195486"/>
            <a:ext cx="6768752" cy="507703"/>
          </a:xfrm>
        </p:spPr>
        <p:txBody>
          <a:bodyPr/>
          <a:lstStyle/>
          <a:p>
            <a:r>
              <a:rPr lang="cs-CZ" dirty="0"/>
              <a:t>Závěrečná písemná zkouška a hodnocení předmětu</a:t>
            </a:r>
          </a:p>
        </p:txBody>
      </p:sp>
    </p:spTree>
    <p:extLst>
      <p:ext uri="{BB962C8B-B14F-4D97-AF65-F5344CB8AC3E}">
        <p14:creationId xmlns:p14="http://schemas.microsoft.com/office/powerpoint/2010/main" val="119048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Studijní materiály v IS (skripta,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a:t>
            </a:r>
          </a:p>
          <a:p>
            <a:r>
              <a:rPr lang="cs-CZ" sz="2000" dirty="0">
                <a:solidFill>
                  <a:srgbClr val="002060"/>
                </a:solidFill>
                <a:latin typeface="Times New Roman" panose="02020603050405020304" pitchFamily="18" charset="0"/>
                <a:cs typeface="Times New Roman" panose="02020603050405020304" pitchFamily="18" charset="0"/>
              </a:rPr>
              <a:t>Seminární práce a závěrečný test budou pouze z probíraného rozsahu, viz přednášky (opět </a:t>
            </a:r>
            <a:r>
              <a:rPr lang="cs-CZ" sz="2000" dirty="0">
                <a:solidFill>
                  <a:srgbClr val="FF0000"/>
                </a:solidFill>
                <a:latin typeface="Times New Roman" panose="02020603050405020304" pitchFamily="18" charset="0"/>
                <a:cs typeface="Times New Roman" panose="02020603050405020304" pitchFamily="18" charset="0"/>
              </a:rPr>
              <a:t>PPT prezentace</a:t>
            </a:r>
            <a:r>
              <a:rPr lang="cs-CZ" sz="2000" dirty="0">
                <a:solidFill>
                  <a:srgbClr val="002060"/>
                </a:solidFill>
                <a:latin typeface="Times New Roman" panose="02020603050405020304" pitchFamily="18" charset="0"/>
                <a:cs typeface="Times New Roman" panose="02020603050405020304" pitchFamily="18" charset="0"/>
              </a:rPr>
              <a:t>).  </a:t>
            </a:r>
          </a:p>
          <a:p>
            <a:r>
              <a:rPr lang="cs-CZ" sz="2000" dirty="0">
                <a:solidFill>
                  <a:srgbClr val="FF0000"/>
                </a:solidFill>
                <a:latin typeface="Times New Roman" panose="02020603050405020304" pitchFamily="18" charset="0"/>
                <a:cs typeface="Times New Roman" panose="02020603050405020304" pitchFamily="18" charset="0"/>
              </a:rPr>
              <a:t>Předmět je nastaven pro vysvětlení obecných principů online marketingu – veškeré specifičnosti jsme schopni zajistit externě (workshopy v BG)!</a:t>
            </a:r>
          </a:p>
          <a:p>
            <a:r>
              <a:rPr lang="cs-CZ" sz="2000" dirty="0">
                <a:solidFill>
                  <a:srgbClr val="002060"/>
                </a:solidFill>
                <a:latin typeface="Times New Roman" panose="02020603050405020304" pitchFamily="18" charset="0"/>
                <a:cs typeface="Times New Roman" panose="02020603050405020304" pitchFamily="18" charset="0"/>
              </a:rPr>
              <a:t>Učíme se pomocí základních konceptů – v praxi o věcech nerozhodují vždy jen </a:t>
            </a:r>
            <a:r>
              <a:rPr lang="cs-CZ" sz="2000" dirty="0">
                <a:solidFill>
                  <a:srgbClr val="002060"/>
                </a:solidFill>
                <a:latin typeface="Times New Roman" panose="02020603050405020304" pitchFamily="18" charset="0"/>
                <a:cs typeface="Times New Roman" panose="02020603050405020304" pitchFamily="18" charset="0"/>
                <a:hlinkClick r:id="rId3"/>
              </a:rPr>
              <a:t>odborníci</a:t>
            </a:r>
            <a:r>
              <a:rPr lang="cs-CZ" sz="2000" dirty="0">
                <a:solidFill>
                  <a:srgbClr val="002060"/>
                </a:solidFill>
                <a:latin typeface="Times New Roman" panose="02020603050405020304" pitchFamily="18" charset="0"/>
                <a:cs typeface="Times New Roman" panose="02020603050405020304" pitchFamily="18" charset="0"/>
              </a:rPr>
              <a:t>, potřebujete svůj postup vysvětlit jednoduše i laikům.</a:t>
            </a:r>
          </a:p>
          <a:p>
            <a:r>
              <a:rPr lang="cs-CZ" sz="2000" dirty="0">
                <a:solidFill>
                  <a:srgbClr val="002060"/>
                </a:solidFill>
                <a:latin typeface="Times New Roman" panose="02020603050405020304" pitchFamily="18" charset="0"/>
                <a:cs typeface="Times New Roman" panose="02020603050405020304" pitchFamily="18" charset="0"/>
              </a:rPr>
              <a:t>Teorie? Případové studie?</a:t>
            </a:r>
          </a:p>
          <a:p>
            <a:r>
              <a:rPr lang="cs-CZ" sz="2000" dirty="0">
                <a:solidFill>
                  <a:srgbClr val="002060"/>
                </a:solidFill>
                <a:latin typeface="Times New Roman" panose="02020603050405020304" pitchFamily="18" charset="0"/>
                <a:cs typeface="Times New Roman" panose="02020603050405020304" pitchFamily="18" charset="0"/>
              </a:rPr>
              <a:t>Nebudeme vyžadovat doslovné definice, stačí svými slovy obsah. Budeme vyžadovat praktickou aplikaci – vysvětlit na příkladu.</a:t>
            </a: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1199158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400" dirty="0">
                <a:solidFill>
                  <a:srgbClr val="FF0000"/>
                </a:solidFill>
                <a:latin typeface="Times New Roman" panose="02020603050405020304" pitchFamily="18" charset="0"/>
                <a:cs typeface="Times New Roman" panose="02020603050405020304" pitchFamily="18" charset="0"/>
              </a:rPr>
              <a:t>Neumím všechno </a:t>
            </a:r>
            <a:r>
              <a:rPr lang="cs-CZ" sz="2000" dirty="0">
                <a:solidFill>
                  <a:srgbClr val="002060"/>
                </a:solidFill>
                <a:latin typeface="Times New Roman" panose="02020603050405020304" pitchFamily="18" charset="0"/>
                <a:cs typeface="Times New Roman" panose="02020603050405020304" pitchFamily="18" charset="0"/>
              </a:rPr>
              <a:t>do posledního detailu! Nikdo z nás neumí všechno! </a:t>
            </a:r>
          </a:p>
          <a:p>
            <a:r>
              <a:rPr lang="cs-CZ" sz="2000" dirty="0">
                <a:solidFill>
                  <a:srgbClr val="002060"/>
                </a:solidFill>
                <a:latin typeface="Times New Roman" panose="02020603050405020304" pitchFamily="18" charset="0"/>
                <a:cs typeface="Times New Roman" panose="02020603050405020304" pitchFamily="18" charset="0"/>
              </a:rPr>
              <a:t>E-marketing (on-line) se extrémně rychle vyvíjí. Proto jsme tady 2, a k tomu jsme si přizvali kolegy z dalších firem, abychom pokryli základy. </a:t>
            </a:r>
          </a:p>
          <a:p>
            <a:r>
              <a:rPr lang="cs-CZ" sz="2000" dirty="0">
                <a:solidFill>
                  <a:srgbClr val="002060"/>
                </a:solidFill>
                <a:latin typeface="Times New Roman" panose="02020603050405020304" pitchFamily="18" charset="0"/>
                <a:cs typeface="Times New Roman" panose="02020603050405020304" pitchFamily="18" charset="0"/>
              </a:rPr>
              <a:t>Pokud potřebujete něco do větší hloubky – ozvěte se, my se pokusíme sehnat experta z praxe na přednášku, nebo vás odkážeme na příslušný workshop na BG, on-line apod.</a:t>
            </a:r>
          </a:p>
          <a:p>
            <a:endParaRPr 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896544" cy="507703"/>
          </a:xfrm>
        </p:spPr>
        <p:txBody>
          <a:bodyPr/>
          <a:lstStyle/>
          <a:p>
            <a:r>
              <a:rPr lang="cs-CZ" dirty="0"/>
              <a:t>Studijní literatura a studium obecně</a:t>
            </a:r>
          </a:p>
        </p:txBody>
      </p:sp>
    </p:spTree>
    <p:extLst>
      <p:ext uri="{BB962C8B-B14F-4D97-AF65-F5344CB8AC3E}">
        <p14:creationId xmlns:p14="http://schemas.microsoft.com/office/powerpoint/2010/main" val="3203962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1600" dirty="0">
                <a:solidFill>
                  <a:srgbClr val="002060"/>
                </a:solidFill>
                <a:latin typeface="Times New Roman" panose="02020603050405020304" pitchFamily="18" charset="0"/>
                <a:cs typeface="Times New Roman" panose="02020603050405020304" pitchFamily="18" charset="0"/>
              </a:rPr>
              <a:t>1. Úvod do E-marketingu, vymezení základních pojmů</a:t>
            </a:r>
          </a:p>
          <a:p>
            <a:r>
              <a:rPr lang="cs-CZ" sz="1600" dirty="0">
                <a:solidFill>
                  <a:srgbClr val="002060"/>
                </a:solidFill>
                <a:latin typeface="Times New Roman" panose="02020603050405020304" pitchFamily="18" charset="0"/>
                <a:cs typeface="Times New Roman" panose="02020603050405020304" pitchFamily="18" charset="0"/>
              </a:rPr>
              <a:t>2. Obsahový marketing</a:t>
            </a:r>
          </a:p>
          <a:p>
            <a:r>
              <a:rPr lang="cs-CZ" sz="1600" dirty="0">
                <a:solidFill>
                  <a:srgbClr val="002060"/>
                </a:solidFill>
                <a:latin typeface="Times New Roman" panose="02020603050405020304" pitchFamily="18" charset="0"/>
                <a:cs typeface="Times New Roman" panose="02020603050405020304" pitchFamily="18" charset="0"/>
              </a:rPr>
              <a:t>3. Influenceři a copy</a:t>
            </a:r>
          </a:p>
          <a:p>
            <a:r>
              <a:rPr lang="cs-CZ" sz="1600" dirty="0">
                <a:solidFill>
                  <a:srgbClr val="002060"/>
                </a:solidFill>
                <a:latin typeface="Times New Roman" panose="02020603050405020304" pitchFamily="18" charset="0"/>
                <a:cs typeface="Times New Roman" panose="02020603050405020304" pitchFamily="18" charset="0"/>
              </a:rPr>
              <a:t>4. Sociální sítě – Meta </a:t>
            </a:r>
          </a:p>
          <a:p>
            <a:r>
              <a:rPr lang="cs-CZ" sz="1600" dirty="0">
                <a:solidFill>
                  <a:srgbClr val="002060"/>
                </a:solidFill>
                <a:latin typeface="Times New Roman" panose="02020603050405020304" pitchFamily="18" charset="0"/>
                <a:cs typeface="Times New Roman" panose="02020603050405020304" pitchFamily="18" charset="0"/>
              </a:rPr>
              <a:t>5. Sociální sítě - ostatní</a:t>
            </a:r>
          </a:p>
          <a:p>
            <a:r>
              <a:rPr lang="cs-CZ" sz="1600" dirty="0">
                <a:solidFill>
                  <a:srgbClr val="002060"/>
                </a:solidFill>
                <a:latin typeface="Times New Roman" panose="02020603050405020304" pitchFamily="18" charset="0"/>
                <a:cs typeface="Times New Roman" panose="02020603050405020304" pitchFamily="18" charset="0"/>
              </a:rPr>
              <a:t>6. Proces akvizice zákazníka na internetu</a:t>
            </a:r>
          </a:p>
          <a:p>
            <a:r>
              <a:rPr lang="cs-CZ" sz="1600" dirty="0">
                <a:solidFill>
                  <a:srgbClr val="002060"/>
                </a:solidFill>
                <a:latin typeface="Times New Roman" panose="02020603050405020304" pitchFamily="18" charset="0"/>
                <a:cs typeface="Times New Roman" panose="02020603050405020304" pitchFamily="18" charset="0"/>
              </a:rPr>
              <a:t>7. Prezentace firmy pomocí webové stránky</a:t>
            </a:r>
          </a:p>
          <a:p>
            <a:r>
              <a:rPr lang="cs-CZ" sz="1600" dirty="0">
                <a:solidFill>
                  <a:srgbClr val="002060"/>
                </a:solidFill>
                <a:latin typeface="Times New Roman" panose="02020603050405020304" pitchFamily="18" charset="0"/>
                <a:cs typeface="Times New Roman" panose="02020603050405020304" pitchFamily="18" charset="0"/>
              </a:rPr>
              <a:t>8. Google </a:t>
            </a:r>
            <a:r>
              <a:rPr lang="cs-CZ" sz="1600" dirty="0" err="1">
                <a:solidFill>
                  <a:srgbClr val="002060"/>
                </a:solidFill>
                <a:latin typeface="Times New Roman" panose="02020603050405020304" pitchFamily="18" charset="0"/>
                <a:cs typeface="Times New Roman" panose="02020603050405020304" pitchFamily="18" charset="0"/>
              </a:rPr>
              <a:t>Analytics</a:t>
            </a:r>
            <a:endParaRPr lang="cs-CZ" sz="1600" dirty="0">
              <a:solidFill>
                <a:srgbClr val="002060"/>
              </a:solidFill>
              <a:latin typeface="Times New Roman" panose="02020603050405020304" pitchFamily="18" charset="0"/>
              <a:cs typeface="Times New Roman" panose="02020603050405020304" pitchFamily="18" charset="0"/>
            </a:endParaRPr>
          </a:p>
          <a:p>
            <a:r>
              <a:rPr lang="cs-CZ" sz="1600" dirty="0">
                <a:solidFill>
                  <a:srgbClr val="002060"/>
                </a:solidFill>
                <a:latin typeface="Times New Roman" panose="02020603050405020304" pitchFamily="18" charset="0"/>
                <a:cs typeface="Times New Roman" panose="02020603050405020304" pitchFamily="18" charset="0"/>
              </a:rPr>
              <a:t>9. Analýza zákazníka a marketingový výzkum na internetu</a:t>
            </a:r>
          </a:p>
          <a:p>
            <a:r>
              <a:rPr lang="cs-CZ" sz="1600" dirty="0">
                <a:solidFill>
                  <a:srgbClr val="002060"/>
                </a:solidFill>
                <a:latin typeface="Times New Roman" panose="02020603050405020304" pitchFamily="18" charset="0"/>
                <a:cs typeface="Times New Roman" panose="02020603050405020304" pitchFamily="18" charset="0"/>
              </a:rPr>
              <a:t>10. Komplexní tvorba online marketingových kampaní</a:t>
            </a:r>
          </a:p>
          <a:p>
            <a:r>
              <a:rPr lang="cs-CZ" sz="1600" dirty="0">
                <a:solidFill>
                  <a:srgbClr val="002060"/>
                </a:solidFill>
                <a:latin typeface="Times New Roman" panose="02020603050405020304" pitchFamily="18" charset="0"/>
                <a:cs typeface="Times New Roman" panose="02020603050405020304" pitchFamily="18" charset="0"/>
              </a:rPr>
              <a:t>11. PPC kampaně</a:t>
            </a:r>
          </a:p>
        </p:txBody>
      </p:sp>
      <p:sp>
        <p:nvSpPr>
          <p:cNvPr id="6" name="Nadpis 5"/>
          <p:cNvSpPr>
            <a:spLocks noGrp="1"/>
          </p:cNvSpPr>
          <p:nvPr>
            <p:ph type="title"/>
          </p:nvPr>
        </p:nvSpPr>
        <p:spPr>
          <a:xfrm>
            <a:off x="179512" y="195486"/>
            <a:ext cx="3888432" cy="507703"/>
          </a:xfrm>
        </p:spPr>
        <p:txBody>
          <a:bodyPr/>
          <a:lstStyle/>
          <a:p>
            <a:r>
              <a:rPr lang="cs-CZ" dirty="0"/>
              <a:t>Struktura přednášek</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385" y="2715766"/>
            <a:ext cx="1812071" cy="1812071"/>
          </a:xfrm>
          <a:prstGeom prst="rect">
            <a:avLst/>
          </a:prstGeom>
        </p:spPr>
      </p:pic>
    </p:spTree>
    <p:extLst>
      <p:ext uri="{BB962C8B-B14F-4D97-AF65-F5344CB8AC3E}">
        <p14:creationId xmlns:p14="http://schemas.microsoft.com/office/powerpoint/2010/main" val="11760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608512" cy="507703"/>
          </a:xfrm>
        </p:spPr>
        <p:txBody>
          <a:bodyPr/>
          <a:lstStyle/>
          <a:p>
            <a:r>
              <a:rPr lang="cs-CZ" dirty="0"/>
              <a:t>O čem bude tento předmět - intro</a:t>
            </a:r>
          </a:p>
        </p:txBody>
      </p:sp>
      <p:pic>
        <p:nvPicPr>
          <p:cNvPr id="2052" name="Picture 4" descr="Websites from the 90s | Web Development Raleigh NC | Walk West">
            <a:extLst>
              <a:ext uri="{FF2B5EF4-FFF2-40B4-BE49-F238E27FC236}">
                <a16:creationId xmlns:a16="http://schemas.microsoft.com/office/drawing/2014/main" id="{0E7C18D0-EA18-41AC-9C24-097D8720B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30" y="1495277"/>
            <a:ext cx="4224470"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C65FB3-7049-41D3-A029-9CEB5E7C1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1216819"/>
            <a:ext cx="3078088" cy="3078088"/>
          </a:xfrm>
          <a:prstGeom prst="rect">
            <a:avLst/>
          </a:prstGeom>
        </p:spPr>
      </p:pic>
    </p:spTree>
    <p:extLst>
      <p:ext uri="{BB962C8B-B14F-4D97-AF65-F5344CB8AC3E}">
        <p14:creationId xmlns:p14="http://schemas.microsoft.com/office/powerpoint/2010/main" val="50637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336704" cy="507703"/>
          </a:xfrm>
        </p:spPr>
        <p:txBody>
          <a:bodyPr/>
          <a:lstStyle/>
          <a:p>
            <a:r>
              <a:rPr lang="cs-CZ" dirty="0"/>
              <a:t>O čem bude tento předmět – sociální média</a:t>
            </a:r>
          </a:p>
        </p:txBody>
      </p:sp>
      <p:pic>
        <p:nvPicPr>
          <p:cNvPr id="2054" name="Picture 6" descr="Introducing New Features in Facebook Groups to Improve the Way People Buy  and Sell - About Facebook">
            <a:extLst>
              <a:ext uri="{FF2B5EF4-FFF2-40B4-BE49-F238E27FC236}">
                <a16:creationId xmlns:a16="http://schemas.microsoft.com/office/drawing/2014/main" id="{340E7C2A-2F36-45FA-B9F4-9E96060B2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91630"/>
            <a:ext cx="3553972" cy="22588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cialBar ‑ Social Media Icons recenzí aplikace – Zpětná vazba a hodnocení  pro SocialBar ‑ Social Media Icons">
            <a:extLst>
              <a:ext uri="{FF2B5EF4-FFF2-40B4-BE49-F238E27FC236}">
                <a16:creationId xmlns:a16="http://schemas.microsoft.com/office/drawing/2014/main" id="{8271BFDE-469E-461B-A51C-3C5F0647DB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275606"/>
            <a:ext cx="2986251" cy="298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98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b="1" dirty="0">
                <a:solidFill>
                  <a:srgbClr val="002060"/>
                </a:solidFill>
                <a:latin typeface="Times New Roman" panose="02020603050405020304" pitchFamily="18" charset="0"/>
                <a:cs typeface="Times New Roman" panose="02020603050405020304" pitchFamily="18" charset="0"/>
              </a:rPr>
              <a:t>Podmínky předmětu.</a:t>
            </a:r>
          </a:p>
          <a:p>
            <a:r>
              <a:rPr lang="cs-CZ" altLang="cs-CZ" sz="2000" b="1" dirty="0">
                <a:solidFill>
                  <a:srgbClr val="002060"/>
                </a:solidFill>
                <a:latin typeface="Times New Roman" panose="02020603050405020304" pitchFamily="18" charset="0"/>
                <a:cs typeface="Times New Roman" panose="02020603050405020304" pitchFamily="18" charset="0"/>
              </a:rPr>
              <a:t>Studijní literatura.</a:t>
            </a:r>
          </a:p>
          <a:p>
            <a:r>
              <a:rPr lang="cs-CZ" altLang="cs-CZ" sz="2000" b="1" dirty="0">
                <a:solidFill>
                  <a:srgbClr val="002060"/>
                </a:solidFill>
                <a:latin typeface="Times New Roman" panose="02020603050405020304" pitchFamily="18" charset="0"/>
                <a:cs typeface="Times New Roman" panose="02020603050405020304" pitchFamily="18" charset="0"/>
              </a:rPr>
              <a:t>Struktura přednášek.</a:t>
            </a:r>
          </a:p>
          <a:p>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cs-CZ" altLang="cs-CZ" sz="2000" b="1" dirty="0">
                <a:solidFill>
                  <a:srgbClr val="002060"/>
                </a:solidFill>
                <a:latin typeface="Times New Roman" panose="02020603050405020304" pitchFamily="18" charset="0"/>
                <a:cs typeface="Times New Roman" panose="02020603050405020304" pitchFamily="18" charset="0"/>
              </a:rPr>
              <a:t>1 Marketing – základní opakování.</a:t>
            </a:r>
          </a:p>
          <a:p>
            <a:r>
              <a:rPr lang="cs-CZ" altLang="cs-CZ" sz="2000" b="1" dirty="0">
                <a:solidFill>
                  <a:srgbClr val="002060"/>
                </a:solidFill>
                <a:latin typeface="Times New Roman" panose="02020603050405020304" pitchFamily="18" charset="0"/>
                <a:cs typeface="Times New Roman" panose="02020603050405020304" pitchFamily="18" charset="0"/>
              </a:rPr>
              <a:t>2 E-marketing – vymezení pojmu.</a:t>
            </a:r>
          </a:p>
          <a:p>
            <a:r>
              <a:rPr lang="cs-CZ" altLang="cs-CZ" sz="2000" b="1" dirty="0">
                <a:solidFill>
                  <a:srgbClr val="002060"/>
                </a:solidFill>
                <a:latin typeface="Times New Roman" panose="02020603050405020304" pitchFamily="18" charset="0"/>
                <a:cs typeface="Times New Roman" panose="02020603050405020304" pitchFamily="18" charset="0"/>
              </a:rPr>
              <a:t>3 Kampaně – jak na ně?</a:t>
            </a:r>
          </a:p>
        </p:txBody>
      </p:sp>
      <p:sp>
        <p:nvSpPr>
          <p:cNvPr id="6" name="Nadpis 5"/>
          <p:cNvSpPr>
            <a:spLocks noGrp="1"/>
          </p:cNvSpPr>
          <p:nvPr>
            <p:ph type="title"/>
          </p:nvPr>
        </p:nvSpPr>
        <p:spPr>
          <a:xfrm>
            <a:off x="179512" y="195486"/>
            <a:ext cx="3888432" cy="507703"/>
          </a:xfrm>
        </p:spPr>
        <p:txBody>
          <a:bodyPr/>
          <a:lstStyle/>
          <a:p>
            <a:r>
              <a:rPr lang="cs-CZ" dirty="0"/>
              <a:t>Obsah přednášky</a:t>
            </a:r>
          </a:p>
        </p:txBody>
      </p:sp>
    </p:spTree>
    <p:extLst>
      <p:ext uri="{BB962C8B-B14F-4D97-AF65-F5344CB8AC3E}">
        <p14:creationId xmlns:p14="http://schemas.microsoft.com/office/powerpoint/2010/main" val="29975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056784" cy="507703"/>
          </a:xfrm>
        </p:spPr>
        <p:txBody>
          <a:bodyPr/>
          <a:lstStyle/>
          <a:p>
            <a:r>
              <a:rPr lang="cs-CZ" dirty="0"/>
              <a:t>O čem bude tento předmět – obsahový marketing</a:t>
            </a:r>
          </a:p>
        </p:txBody>
      </p:sp>
      <p:pic>
        <p:nvPicPr>
          <p:cNvPr id="4098" name="Picture 2" descr="Content Marketing - Sinzio Media">
            <a:extLst>
              <a:ext uri="{FF2B5EF4-FFF2-40B4-BE49-F238E27FC236}">
                <a16:creationId xmlns:a16="http://schemas.microsoft.com/office/drawing/2014/main" id="{C7A2FE51-B115-46B0-80FA-5881A6D33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75606"/>
            <a:ext cx="3230760" cy="2493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89B1022-3EFA-41C4-B96A-9EA4638EF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915566"/>
            <a:ext cx="3510136" cy="3510136"/>
          </a:xfrm>
          <a:prstGeom prst="rect">
            <a:avLst/>
          </a:prstGeom>
        </p:spPr>
      </p:pic>
    </p:spTree>
    <p:extLst>
      <p:ext uri="{BB962C8B-B14F-4D97-AF65-F5344CB8AC3E}">
        <p14:creationId xmlns:p14="http://schemas.microsoft.com/office/powerpoint/2010/main" val="3999200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920880" cy="507703"/>
          </a:xfrm>
        </p:spPr>
        <p:txBody>
          <a:bodyPr/>
          <a:lstStyle/>
          <a:p>
            <a:r>
              <a:rPr lang="cs-CZ" dirty="0"/>
              <a:t>O čem bude tento předmět – e-mailing, web, webová analytika</a:t>
            </a:r>
          </a:p>
        </p:txBody>
      </p:sp>
      <p:pic>
        <p:nvPicPr>
          <p:cNvPr id="4" name="Picture 3">
            <a:extLst>
              <a:ext uri="{FF2B5EF4-FFF2-40B4-BE49-F238E27FC236}">
                <a16:creationId xmlns:a16="http://schemas.microsoft.com/office/drawing/2014/main" id="{BE82AF0E-E086-418B-AA8E-F32DAAF6C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43558"/>
            <a:ext cx="2816945" cy="2816945"/>
          </a:xfrm>
          <a:prstGeom prst="rect">
            <a:avLst/>
          </a:prstGeom>
        </p:spPr>
      </p:pic>
      <p:pic>
        <p:nvPicPr>
          <p:cNvPr id="5122" name="Picture 2" descr="Email Design Guide">
            <a:extLst>
              <a:ext uri="{FF2B5EF4-FFF2-40B4-BE49-F238E27FC236}">
                <a16:creationId xmlns:a16="http://schemas.microsoft.com/office/drawing/2014/main" id="{DDB7E3C1-5095-4428-8EF1-BF7792D33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867894"/>
            <a:ext cx="2160057" cy="11340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o jsou Google Analytics">
            <a:extLst>
              <a:ext uri="{FF2B5EF4-FFF2-40B4-BE49-F238E27FC236}">
                <a16:creationId xmlns:a16="http://schemas.microsoft.com/office/drawing/2014/main" id="{05C925E2-1934-42A5-9495-15062F5F73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131590"/>
            <a:ext cx="4225562" cy="336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83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616624" cy="507703"/>
          </a:xfrm>
        </p:spPr>
        <p:txBody>
          <a:bodyPr/>
          <a:lstStyle/>
          <a:p>
            <a:r>
              <a:rPr lang="cs-CZ" dirty="0"/>
              <a:t>O čem bude tento předmět – PPC, UX</a:t>
            </a:r>
          </a:p>
        </p:txBody>
      </p:sp>
      <p:pic>
        <p:nvPicPr>
          <p:cNvPr id="7170" name="Picture 2" descr="PPC reklama cena - Centrum zpětných odkazů">
            <a:extLst>
              <a:ext uri="{FF2B5EF4-FFF2-40B4-BE49-F238E27FC236}">
                <a16:creationId xmlns:a16="http://schemas.microsoft.com/office/drawing/2014/main" id="{92BD546B-AA31-4A9B-A57B-4BF0A1413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289" y="987222"/>
            <a:ext cx="3659198" cy="323753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X UI Wireframe návrh vytvoření koncept struktury nového webu | 321 WEB">
            <a:extLst>
              <a:ext uri="{FF2B5EF4-FFF2-40B4-BE49-F238E27FC236}">
                <a16:creationId xmlns:a16="http://schemas.microsoft.com/office/drawing/2014/main" id="{E136C88C-4259-4744-8B1B-529A6A3B17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350" y="1508989"/>
            <a:ext cx="4828028" cy="27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5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710406"/>
            <a:ext cx="8280920" cy="3024336"/>
          </a:xfrm>
          <a:prstGeom prst="rect">
            <a:avLst/>
          </a:prstGeom>
        </p:spPr>
        <p:txBody>
          <a:bodyPr>
            <a:noAutofit/>
          </a:bodyPr>
          <a:lstStyle/>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24.9. – Stoklasa - Úvod do E-marketingu, vymezení základních pojmů.</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1.10. – Stoklasa – Obsahový marketing.</a:t>
            </a:r>
            <a:endParaRPr lang="cs-CZ" sz="1600" dirty="0">
              <a:solidFill>
                <a:srgbClr val="FF000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8.10. – Stoklasa – Influenceři + Copywriting.</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15.10. – Stoklasa – AI v marketingu.</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22.10.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Facebook + Instagram.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29.10.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Sociální sítě – YouTube, </a:t>
            </a:r>
            <a:r>
              <a:rPr lang="cs-CZ" sz="1600" dirty="0" err="1">
                <a:solidFill>
                  <a:srgbClr val="002060"/>
                </a:solidFill>
                <a:latin typeface="Times New Roman" panose="02020603050405020304" pitchFamily="18" charset="0"/>
                <a:cs typeface="Times New Roman" panose="02020603050405020304" pitchFamily="18" charset="0"/>
              </a:rPr>
              <a:t>TikTok</a:t>
            </a:r>
            <a:r>
              <a:rPr lang="cs-CZ" sz="1600" dirty="0">
                <a:solidFill>
                  <a:srgbClr val="002060"/>
                </a:solidFill>
                <a:latin typeface="Times New Roman" panose="02020603050405020304" pitchFamily="18" charset="0"/>
                <a:cs typeface="Times New Roman" panose="02020603050405020304" pitchFamily="18" charset="0"/>
              </a:rPr>
              <a:t>, LinkedIn, Twitter, </a:t>
            </a:r>
            <a:r>
              <a:rPr lang="cs-CZ" sz="1600" dirty="0" err="1">
                <a:solidFill>
                  <a:srgbClr val="002060"/>
                </a:solidFill>
                <a:latin typeface="Times New Roman" panose="02020603050405020304" pitchFamily="18" charset="0"/>
                <a:cs typeface="Times New Roman" panose="02020603050405020304" pitchFamily="18" charset="0"/>
              </a:rPr>
              <a:t>Discord</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err="1">
                <a:solidFill>
                  <a:srgbClr val="002060"/>
                </a:solidFill>
                <a:latin typeface="Times New Roman" panose="02020603050405020304" pitchFamily="18" charset="0"/>
                <a:cs typeface="Times New Roman" panose="02020603050405020304" pitchFamily="18" charset="0"/>
              </a:rPr>
              <a:t>Reddit</a:t>
            </a:r>
            <a:r>
              <a:rPr lang="cs-CZ" sz="1600" dirty="0">
                <a:solidFill>
                  <a:srgbClr val="002060"/>
                </a:solidFill>
                <a:latin typeface="Times New Roman" panose="02020603050405020304" pitchFamily="18" charset="0"/>
                <a:cs typeface="Times New Roman" panose="02020603050405020304" pitchFamily="18" charset="0"/>
              </a:rPr>
              <a:t> atd.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r>
              <a:rPr lang="cs-CZ" sz="1600" dirty="0">
                <a:solidFill>
                  <a:srgbClr val="002060"/>
                </a:solidFill>
                <a:latin typeface="Times New Roman" panose="02020603050405020304" pitchFamily="18" charset="0"/>
                <a:cs typeface="Times New Roman" panose="02020603050405020304" pitchFamily="18" charset="0"/>
              </a:rPr>
              <a:t> </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5.11.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Google </a:t>
            </a:r>
            <a:r>
              <a:rPr lang="cs-CZ" sz="1600" dirty="0" err="1">
                <a:solidFill>
                  <a:srgbClr val="002060"/>
                </a:solidFill>
                <a:latin typeface="Times New Roman" panose="02020603050405020304" pitchFamily="18" charset="0"/>
                <a:cs typeface="Times New Roman" panose="02020603050405020304" pitchFamily="18" charset="0"/>
              </a:rPr>
              <a:t>Analytics</a:t>
            </a:r>
            <a:r>
              <a:rPr lang="cs-CZ" sz="1600" dirty="0">
                <a:solidFill>
                  <a:srgbClr val="002060"/>
                </a:solidFill>
                <a:latin typeface="Times New Roman" panose="02020603050405020304" pitchFamily="18" charset="0"/>
                <a:cs typeface="Times New Roman" panose="02020603050405020304" pitchFamily="18" charset="0"/>
              </a:rPr>
              <a:t>.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12.11.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akvizice zákazníka na internetu. STDC.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19.11.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Proces tvorby kampaně. Případové studie.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26.11. – Stoklasa – Prezentace firmy pomocí webové stránky.</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3.12. – </a:t>
            </a:r>
            <a:r>
              <a:rPr lang="cs-CZ" sz="1600" dirty="0">
                <a:solidFill>
                  <a:srgbClr val="FF0000"/>
                </a:solidFill>
                <a:latin typeface="Times New Roman" panose="02020603050405020304" pitchFamily="18" charset="0"/>
                <a:cs typeface="Times New Roman" panose="02020603050405020304" pitchFamily="18" charset="0"/>
              </a:rPr>
              <a:t>Lysek - </a:t>
            </a:r>
            <a:r>
              <a:rPr lang="cs-CZ" sz="1600" dirty="0" err="1">
                <a:solidFill>
                  <a:srgbClr val="FF0000"/>
                </a:solidFill>
                <a:latin typeface="Times New Roman" panose="02020603050405020304" pitchFamily="18" charset="0"/>
                <a:cs typeface="Times New Roman" panose="02020603050405020304" pitchFamily="18" charset="0"/>
              </a:rPr>
              <a:t>Adsvantage</a:t>
            </a:r>
            <a:r>
              <a:rPr lang="cs-CZ" sz="1600" dirty="0">
                <a:solidFill>
                  <a:srgbClr val="002060"/>
                </a:solidFill>
                <a:latin typeface="Times New Roman" panose="02020603050405020304" pitchFamily="18" charset="0"/>
                <a:cs typeface="Times New Roman" panose="02020603050405020304" pitchFamily="18" charset="0"/>
              </a:rPr>
              <a:t> - PPC.</a:t>
            </a: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10.12. – </a:t>
            </a:r>
            <a:r>
              <a:rPr lang="cs-CZ" sz="1600" dirty="0">
                <a:solidFill>
                  <a:srgbClr val="FF0000"/>
                </a:solidFill>
                <a:latin typeface="Times New Roman" panose="02020603050405020304" pitchFamily="18" charset="0"/>
                <a:cs typeface="Times New Roman" panose="02020603050405020304" pitchFamily="18" charset="0"/>
              </a:rPr>
              <a:t>Kvíčala</a:t>
            </a:r>
            <a:r>
              <a:rPr lang="cs-CZ" sz="1600" dirty="0">
                <a:solidFill>
                  <a:srgbClr val="002060"/>
                </a:solidFill>
                <a:latin typeface="Times New Roman" panose="02020603050405020304" pitchFamily="18" charset="0"/>
                <a:cs typeface="Times New Roman" panose="02020603050405020304" pitchFamily="18" charset="0"/>
              </a:rPr>
              <a:t> – téma bude upřesněno. </a:t>
            </a:r>
            <a:r>
              <a:rPr lang="cs-CZ" sz="1600" dirty="0">
                <a:solidFill>
                  <a:srgbClr val="FF0000"/>
                </a:solidFill>
                <a:latin typeface="Times New Roman" panose="02020603050405020304" pitchFamily="18" charset="0"/>
                <a:cs typeface="Times New Roman" panose="02020603050405020304" pitchFamily="18" charset="0"/>
              </a:rPr>
              <a:t>Přednáška spojena se seminářem.</a:t>
            </a:r>
            <a:endParaRPr lang="cs-CZ" sz="1600" dirty="0">
              <a:solidFill>
                <a:srgbClr val="002060"/>
              </a:solidFill>
              <a:latin typeface="Times New Roman" panose="02020603050405020304" pitchFamily="18" charset="0"/>
              <a:cs typeface="Times New Roman" panose="02020603050405020304" pitchFamily="18" charset="0"/>
            </a:endParaRPr>
          </a:p>
          <a:p>
            <a:pPr>
              <a:buFont typeface="+mj-lt"/>
              <a:buAutoNum type="arabicPeriod"/>
            </a:pPr>
            <a:r>
              <a:rPr lang="cs-CZ" sz="1600" dirty="0">
                <a:solidFill>
                  <a:srgbClr val="002060"/>
                </a:solidFill>
                <a:latin typeface="Times New Roman" panose="02020603050405020304" pitchFamily="18" charset="0"/>
                <a:cs typeface="Times New Roman" panose="02020603050405020304" pitchFamily="18" charset="0"/>
              </a:rPr>
              <a:t>17.12. – Stoklasa – opakování.</a:t>
            </a:r>
          </a:p>
          <a:p>
            <a:pPr>
              <a:buFont typeface="+mj-lt"/>
              <a:buAutoNum type="arabicPeriod"/>
            </a:pPr>
            <a:endParaRPr lang="cs-CZ" sz="16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5832648" cy="507703"/>
          </a:xfrm>
        </p:spPr>
        <p:txBody>
          <a:bodyPr/>
          <a:lstStyle/>
          <a:p>
            <a:r>
              <a:rPr lang="cs-CZ" dirty="0"/>
              <a:t>Struktura a harmonogram přednášek</a:t>
            </a:r>
          </a:p>
        </p:txBody>
      </p:sp>
    </p:spTree>
    <p:extLst>
      <p:ext uri="{BB962C8B-B14F-4D97-AF65-F5344CB8AC3E}">
        <p14:creationId xmlns:p14="http://schemas.microsoft.com/office/powerpoint/2010/main" val="1599126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rPr>
              <a:t>Kdysi jsem doporučoval weby, viz níže, ale v posledních letech více kvalitních informací čerpám z </a:t>
            </a:r>
            <a:r>
              <a:rPr lang="cs-CZ" sz="2000" dirty="0" err="1">
                <a:solidFill>
                  <a:srgbClr val="002060"/>
                </a:solidFill>
              </a:rPr>
              <a:t>podcastů</a:t>
            </a:r>
            <a:r>
              <a:rPr lang="cs-CZ" sz="2000" dirty="0">
                <a:solidFill>
                  <a:srgbClr val="002060"/>
                </a:solidFill>
              </a:rPr>
              <a:t> a komunit na </a:t>
            </a:r>
            <a:r>
              <a:rPr lang="cs-CZ" sz="2000" dirty="0" err="1">
                <a:solidFill>
                  <a:srgbClr val="002060"/>
                </a:solidFill>
              </a:rPr>
              <a:t>soušlech</a:t>
            </a:r>
            <a:r>
              <a:rPr lang="cs-CZ" sz="2000" dirty="0">
                <a:solidFill>
                  <a:srgbClr val="002060"/>
                </a:solidFill>
              </a:rPr>
              <a:t>.</a:t>
            </a:r>
          </a:p>
          <a:p>
            <a:pPr lvl="1"/>
            <a:r>
              <a:rPr lang="cs-CZ" sz="1600" dirty="0">
                <a:solidFill>
                  <a:srgbClr val="002060"/>
                </a:solidFill>
                <a:hlinkClick r:id="rId3"/>
              </a:rPr>
              <a:t>Marketing </a:t>
            </a:r>
            <a:r>
              <a:rPr lang="cs-CZ" sz="1600" dirty="0" err="1">
                <a:solidFill>
                  <a:srgbClr val="002060"/>
                </a:solidFill>
                <a:hlinkClick r:id="rId3"/>
              </a:rPr>
              <a:t>Journal</a:t>
            </a:r>
            <a:r>
              <a:rPr lang="cs-CZ" sz="1600" dirty="0">
                <a:solidFill>
                  <a:srgbClr val="002060"/>
                </a:solidFill>
              </a:rPr>
              <a:t>. </a:t>
            </a:r>
          </a:p>
          <a:p>
            <a:pPr lvl="1"/>
            <a:r>
              <a:rPr lang="cs-CZ" sz="1600" dirty="0">
                <a:solidFill>
                  <a:srgbClr val="002060"/>
                </a:solidFill>
                <a:hlinkClick r:id="rId4"/>
              </a:rPr>
              <a:t>Médiář</a:t>
            </a:r>
            <a:r>
              <a:rPr lang="cs-CZ" sz="1600" dirty="0">
                <a:solidFill>
                  <a:srgbClr val="002060"/>
                </a:solidFill>
              </a:rPr>
              <a:t>. </a:t>
            </a:r>
          </a:p>
          <a:p>
            <a:pPr lvl="1"/>
            <a:r>
              <a:rPr lang="cs-CZ" sz="1600" dirty="0">
                <a:solidFill>
                  <a:srgbClr val="002060"/>
                </a:solidFill>
                <a:hlinkClick r:id="rId5"/>
              </a:rPr>
              <a:t>Mediaguru</a:t>
            </a:r>
            <a:r>
              <a:rPr lang="cs-CZ" sz="1600" dirty="0">
                <a:solidFill>
                  <a:srgbClr val="002060"/>
                </a:solidFill>
              </a:rPr>
              <a:t>. </a:t>
            </a:r>
          </a:p>
          <a:p>
            <a:pPr lvl="1"/>
            <a:r>
              <a:rPr lang="cs-CZ" sz="1600" dirty="0">
                <a:solidFill>
                  <a:srgbClr val="002060"/>
                </a:solidFill>
                <a:hlinkClick r:id="rId6"/>
              </a:rPr>
              <a:t>Newsfeed</a:t>
            </a:r>
            <a:r>
              <a:rPr lang="cs-CZ" sz="1600" dirty="0">
                <a:solidFill>
                  <a:srgbClr val="002060"/>
                </a:solidFill>
              </a:rPr>
              <a:t>.</a:t>
            </a:r>
          </a:p>
          <a:p>
            <a:pPr lvl="1"/>
            <a:r>
              <a:rPr lang="cs-CZ" sz="1600" dirty="0">
                <a:solidFill>
                  <a:srgbClr val="002060"/>
                </a:solidFill>
                <a:hlinkClick r:id="rId7"/>
              </a:rPr>
              <a:t>E15</a:t>
            </a:r>
            <a:r>
              <a:rPr lang="cs-CZ" sz="1600" dirty="0">
                <a:solidFill>
                  <a:srgbClr val="002060"/>
                </a:solidFill>
              </a:rPr>
              <a:t>, </a:t>
            </a:r>
            <a:r>
              <a:rPr lang="cs-CZ" sz="1600" dirty="0">
                <a:solidFill>
                  <a:srgbClr val="002060"/>
                </a:solidFill>
                <a:hlinkClick r:id="rId8"/>
              </a:rPr>
              <a:t>Czechcrunch</a:t>
            </a:r>
            <a:r>
              <a:rPr lang="cs-CZ" sz="1600" dirty="0">
                <a:solidFill>
                  <a:srgbClr val="002060"/>
                </a:solidFill>
              </a:rPr>
              <a:t>, </a:t>
            </a:r>
            <a:r>
              <a:rPr lang="cs-CZ" sz="1600" dirty="0">
                <a:solidFill>
                  <a:srgbClr val="002060"/>
                </a:solidFill>
                <a:hlinkClick r:id="rId9"/>
              </a:rPr>
              <a:t>Místoprodeje</a:t>
            </a:r>
            <a:r>
              <a:rPr lang="cs-CZ" sz="1600" dirty="0">
                <a:solidFill>
                  <a:srgbClr val="002060"/>
                </a:solidFill>
              </a:rPr>
              <a:t>, </a:t>
            </a:r>
            <a:r>
              <a:rPr lang="cs-CZ" sz="1600" dirty="0">
                <a:solidFill>
                  <a:srgbClr val="002060"/>
                </a:solidFill>
                <a:hlinkClick r:id="rId10"/>
              </a:rPr>
              <a:t>Tyinternety</a:t>
            </a:r>
            <a:r>
              <a:rPr lang="cs-CZ" sz="1600" dirty="0">
                <a:solidFill>
                  <a:srgbClr val="002060"/>
                </a:solidFill>
              </a:rPr>
              <a:t>, </a:t>
            </a:r>
            <a:r>
              <a:rPr lang="cs-CZ" sz="1600" dirty="0">
                <a:solidFill>
                  <a:srgbClr val="002060"/>
                </a:solidFill>
                <a:hlinkClick r:id="rId11"/>
              </a:rPr>
              <a:t>Refresher</a:t>
            </a:r>
            <a:r>
              <a:rPr lang="cs-CZ" sz="1600" dirty="0">
                <a:solidFill>
                  <a:srgbClr val="002060"/>
                </a:solidFill>
              </a:rPr>
              <a:t>. </a:t>
            </a:r>
          </a:p>
          <a:p>
            <a:endParaRPr lang="cs-CZ" sz="2000" dirty="0">
              <a:solidFill>
                <a:srgbClr val="002060"/>
              </a:solidFill>
            </a:endParaRPr>
          </a:p>
          <a:p>
            <a:r>
              <a:rPr lang="cs-CZ" sz="2000" dirty="0">
                <a:solidFill>
                  <a:srgbClr val="002060"/>
                </a:solidFill>
              </a:rPr>
              <a:t>Sledujeme zahraniční (USA) weby „o životě“, technice apod. – spotřební trendy přicházejí k nám a my jsme připraveni.</a:t>
            </a:r>
          </a:p>
        </p:txBody>
      </p:sp>
      <p:sp>
        <p:nvSpPr>
          <p:cNvPr id="6" name="Nadpis 5"/>
          <p:cNvSpPr>
            <a:spLocks noGrp="1"/>
          </p:cNvSpPr>
          <p:nvPr>
            <p:ph type="title"/>
          </p:nvPr>
        </p:nvSpPr>
        <p:spPr>
          <a:xfrm>
            <a:off x="179512" y="195486"/>
            <a:ext cx="3888432" cy="507703"/>
          </a:xfrm>
        </p:spPr>
        <p:txBody>
          <a:bodyPr/>
          <a:lstStyle/>
          <a:p>
            <a:r>
              <a:rPr lang="cs-CZ" dirty="0"/>
              <a:t>Co sledovat</a:t>
            </a:r>
          </a:p>
        </p:txBody>
      </p:sp>
    </p:spTree>
    <p:extLst>
      <p:ext uri="{BB962C8B-B14F-4D97-AF65-F5344CB8AC3E}">
        <p14:creationId xmlns:p14="http://schemas.microsoft.com/office/powerpoint/2010/main" val="4243521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Jeďte na Erasmus+!</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3"/>
              </a:rPr>
              <a:t>International Student </a:t>
            </a:r>
            <a:r>
              <a:rPr lang="cs-CZ" sz="2000" dirty="0" err="1">
                <a:solidFill>
                  <a:srgbClr val="002060"/>
                </a:solidFill>
                <a:latin typeface="Times New Roman" panose="02020603050405020304" pitchFamily="18" charset="0"/>
                <a:cs typeface="Times New Roman" panose="02020603050405020304" pitchFamily="18" charset="0"/>
                <a:hlinkClick r:id="rId3"/>
              </a:rPr>
              <a:t>Seminar</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Business </a:t>
            </a:r>
            <a:r>
              <a:rPr lang="cs-CZ" sz="2000" dirty="0" err="1">
                <a:solidFill>
                  <a:srgbClr val="002060"/>
                </a:solidFill>
                <a:latin typeface="Times New Roman" panose="02020603050405020304" pitchFamily="18" charset="0"/>
                <a:cs typeface="Times New Roman" panose="02020603050405020304" pitchFamily="18" charset="0"/>
                <a:hlinkClick r:id="rId4"/>
              </a:rPr>
              <a:t>Gate</a:t>
            </a:r>
            <a:r>
              <a:rPr lang="cs-CZ" sz="2000" dirty="0">
                <a:solidFill>
                  <a:srgbClr val="002060"/>
                </a:solidFill>
                <a:latin typeface="Times New Roman" panose="02020603050405020304" pitchFamily="18" charset="0"/>
                <a:cs typeface="Times New Roman" panose="02020603050405020304" pitchFamily="18" charset="0"/>
              </a:rPr>
              <a: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A mnoho dalšího, viz web a Facebook.</a:t>
            </a:r>
          </a:p>
        </p:txBody>
      </p:sp>
      <p:sp>
        <p:nvSpPr>
          <p:cNvPr id="6" name="Nadpis 5"/>
          <p:cNvSpPr>
            <a:spLocks noGrp="1"/>
          </p:cNvSpPr>
          <p:nvPr>
            <p:ph type="title"/>
          </p:nvPr>
        </p:nvSpPr>
        <p:spPr>
          <a:xfrm>
            <a:off x="179512" y="195486"/>
            <a:ext cx="4608512" cy="507703"/>
          </a:xfrm>
        </p:spPr>
        <p:txBody>
          <a:bodyPr/>
          <a:lstStyle/>
          <a:p>
            <a:r>
              <a:rPr lang="cs-CZ" dirty="0"/>
              <a:t>OPF – studium plné příležitostí</a:t>
            </a:r>
          </a:p>
        </p:txBody>
      </p:sp>
    </p:spTree>
    <p:extLst>
      <p:ext uri="{BB962C8B-B14F-4D97-AF65-F5344CB8AC3E}">
        <p14:creationId xmlns:p14="http://schemas.microsoft.com/office/powerpoint/2010/main" val="1735703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Motivační slajd</a:t>
            </a:r>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rPr>
              <a:t>Online marketing se rychle vyvíjí - záleží nám na vaší zpětné vazbě.</a:t>
            </a:r>
          </a:p>
          <a:p>
            <a:r>
              <a:rPr lang="cs-CZ" sz="2000" dirty="0">
                <a:solidFill>
                  <a:srgbClr val="002060"/>
                </a:solidFill>
                <a:latin typeface="Times New Roman" panose="02020603050405020304" pitchFamily="18" charset="0"/>
                <a:cs typeface="Times New Roman" panose="02020603050405020304" pitchFamily="18" charset="0"/>
              </a:rPr>
              <a:t>Studujete marketing – v praxi budete potřebovat tyto znalosti.</a:t>
            </a:r>
          </a:p>
          <a:p>
            <a:r>
              <a:rPr lang="cs-CZ" sz="2000" dirty="0">
                <a:solidFill>
                  <a:srgbClr val="002060"/>
                </a:solidFill>
              </a:rPr>
              <a:t>Snad si užijeme i nějakou srandu a bude nás to všechny bavit – předmět je hodně praktický. </a:t>
            </a:r>
          </a:p>
          <a:p>
            <a:r>
              <a:rPr lang="cs-CZ" sz="2000" dirty="0">
                <a:solidFill>
                  <a:srgbClr val="002060"/>
                </a:solidFill>
              </a:rPr>
              <a:t>Na vysoké škole se dá projít bez naučení čehokoliv – praxe je pak těžká – jsme tu pro vás 2 „mladí“ s praxí, ptejte se, diskutujte, vytáhněte z nás maximum </a:t>
            </a:r>
            <a:r>
              <a:rPr lang="cs-CZ" sz="2000" dirty="0">
                <a:solidFill>
                  <a:srgbClr val="002060"/>
                </a:solidFill>
                <a:sym typeface="Wingdings" panose="05000000000000000000" pitchFamily="2" charset="2"/>
              </a:rPr>
              <a:t> … </a:t>
            </a:r>
            <a:r>
              <a:rPr lang="cs-CZ" sz="2400" dirty="0">
                <a:solidFill>
                  <a:srgbClr val="FF0000"/>
                </a:solidFill>
                <a:sym typeface="Wingdings" panose="05000000000000000000" pitchFamily="2" charset="2"/>
              </a:rPr>
              <a:t>Co od předmětu čekáte? Co už znáte? Co se chcete naučit? </a:t>
            </a:r>
            <a:endParaRPr lang="en-US" sz="2000" dirty="0">
              <a:solidFill>
                <a:srgbClr val="FF0000"/>
              </a:solidFill>
            </a:endParaRPr>
          </a:p>
          <a:p>
            <a:endParaRPr lang="cs-CZ"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3363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128792" cy="507703"/>
          </a:xfrm>
        </p:spPr>
        <p:txBody>
          <a:bodyPr/>
          <a:lstStyle/>
          <a:p>
            <a:r>
              <a:rPr lang="cs-CZ" dirty="0"/>
              <a:t>AI a vaše studium</a:t>
            </a:r>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rPr>
              <a:t>Objevily se AI nástroje.</a:t>
            </a:r>
          </a:p>
          <a:p>
            <a:r>
              <a:rPr lang="cs-CZ" sz="2000" dirty="0">
                <a:solidFill>
                  <a:srgbClr val="002060"/>
                </a:solidFill>
                <a:latin typeface="Times New Roman" panose="02020603050405020304" pitchFamily="18" charset="0"/>
                <a:cs typeface="Times New Roman" panose="02020603050405020304" pitchFamily="18" charset="0"/>
              </a:rPr>
              <a:t>Jejda </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 </a:t>
            </a:r>
          </a:p>
          <a:p>
            <a:endPar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a:p>
            <a:r>
              <a:rPr lang="cs-CZ" sz="2000" dirty="0">
                <a:solidFill>
                  <a:srgbClr val="002060"/>
                </a:solidFill>
                <a:latin typeface="Times New Roman" panose="02020603050405020304" pitchFamily="18" charset="0"/>
                <a:cs typeface="Times New Roman" panose="02020603050405020304" pitchFamily="18" charset="0"/>
              </a:rPr>
              <a:t>Zatím můžete mít výhodu, pokud AI nástroje umíte používat – v tomto předmětu je chceme využívat na vše, ale správně! Nechceme jim vše zadat a na konci </a:t>
            </a:r>
            <a:r>
              <a:rPr lang="cs-CZ" sz="2000" dirty="0">
                <a:solidFill>
                  <a:srgbClr val="002060"/>
                </a:solidFill>
                <a:latin typeface="Times New Roman" panose="02020603050405020304" pitchFamily="18" charset="0"/>
                <a:cs typeface="Times New Roman" panose="02020603050405020304" pitchFamily="18" charset="0"/>
                <a:hlinkClick r:id="rId2"/>
              </a:rPr>
              <a:t>neumět sami nic</a:t>
            </a:r>
            <a:r>
              <a:rPr lang="cs-CZ" sz="2000" dirty="0">
                <a:solidFill>
                  <a:srgbClr val="002060"/>
                </a:solidFill>
                <a:latin typeface="Times New Roman" panose="02020603050405020304" pitchFamily="18" charset="0"/>
                <a:cs typeface="Times New Roman" panose="02020603050405020304" pitchFamily="18" charset="0"/>
              </a:rPr>
              <a:t>. </a:t>
            </a:r>
          </a:p>
          <a:p>
            <a:endParaRPr lang="cs-CZ" sz="2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906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4BEE7-77F0-9E3F-29F8-C837475DA5B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A776438-4EC0-6AE3-D75A-26A0405836DA}"/>
              </a:ext>
            </a:extLst>
          </p:cNvPr>
          <p:cNvSpPr>
            <a:spLocks noGrp="1"/>
          </p:cNvSpPr>
          <p:nvPr>
            <p:ph type="title"/>
          </p:nvPr>
        </p:nvSpPr>
        <p:spPr>
          <a:xfrm>
            <a:off x="251520" y="195486"/>
            <a:ext cx="7128792" cy="507703"/>
          </a:xfrm>
        </p:spPr>
        <p:txBody>
          <a:bodyPr/>
          <a:lstStyle/>
          <a:p>
            <a:r>
              <a:rPr lang="cs-CZ" dirty="0"/>
              <a:t>AI a vaše kariéra v marketingu</a:t>
            </a:r>
          </a:p>
        </p:txBody>
      </p:sp>
      <p:sp>
        <p:nvSpPr>
          <p:cNvPr id="3" name="Zástupný symbol pro obsah 2">
            <a:extLst>
              <a:ext uri="{FF2B5EF4-FFF2-40B4-BE49-F238E27FC236}">
                <a16:creationId xmlns:a16="http://schemas.microsoft.com/office/drawing/2014/main" id="{B724D426-6ACA-D681-D46A-B98E8D0B61E0}"/>
              </a:ext>
            </a:extLst>
          </p:cNvPr>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Low</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-level operativa je nahraditelná – tvorba obsahu, klikání kampaní, tvorba webů apod.</a:t>
            </a:r>
          </a:p>
          <a:p>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Mid</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-level práce s přidanou hodnotou se zatím drží – pracuji s kontextem, umím propojovat hodnotu </a:t>
            </a:r>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multi</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-oborově.</a:t>
            </a:r>
          </a:p>
          <a:p>
            <a:r>
              <a:rPr 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High</a:t>
            </a:r>
            <a:r>
              <a:rPr 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-level práce s vysokou přidanou hodnotou snad AI nenahradí nikdy – strategie, chápu jak funguje celá firma a kde se generuje hodnota – o tom je tento můj předmět.</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rPr>
              <a:t>Zatím můžete mít výhodu, pokud AI nástroje umíte používat – v tomto předmětu je chceme využívat na vše, ale správně! Nechceme jim vše zadat a na konci </a:t>
            </a:r>
            <a:r>
              <a:rPr lang="cs-CZ" sz="2000" dirty="0">
                <a:solidFill>
                  <a:srgbClr val="002060"/>
                </a:solidFill>
                <a:latin typeface="Times New Roman" panose="02020603050405020304" pitchFamily="18" charset="0"/>
                <a:cs typeface="Times New Roman" panose="02020603050405020304" pitchFamily="18" charset="0"/>
                <a:hlinkClick r:id="rId2"/>
              </a:rPr>
              <a:t>neumět sami nic</a:t>
            </a:r>
            <a:r>
              <a:rPr lang="cs-CZ" sz="20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99651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Kejsky</a:t>
            </a:r>
            <a:endParaRPr lang="cs-CZ" dirty="0"/>
          </a:p>
        </p:txBody>
      </p:sp>
      <p:sp>
        <p:nvSpPr>
          <p:cNvPr id="3" name="Zástupný symbol pro obsah 2"/>
          <p:cNvSpPr txBox="1">
            <a:spLocks/>
          </p:cNvSpPr>
          <p:nvPr/>
        </p:nvSpPr>
        <p:spPr>
          <a:xfrm>
            <a:off x="395536" y="1131590"/>
            <a:ext cx="8280920" cy="302433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cs-CZ" sz="2000" dirty="0">
                <a:solidFill>
                  <a:srgbClr val="002060"/>
                </a:solidFill>
                <a:latin typeface="Times New Roman" panose="02020603050405020304" pitchFamily="18" charset="0"/>
                <a:cs typeface="Times New Roman" panose="02020603050405020304" pitchFamily="18" charset="0"/>
                <a:hlinkClick r:id="rId2"/>
              </a:rPr>
              <a:t>AI-</a:t>
            </a:r>
            <a:r>
              <a:rPr lang="cs-CZ" sz="2000" dirty="0" err="1">
                <a:solidFill>
                  <a:srgbClr val="002060"/>
                </a:solidFill>
                <a:latin typeface="Times New Roman" panose="02020603050405020304" pitchFamily="18" charset="0"/>
                <a:cs typeface="Times New Roman" panose="02020603050405020304" pitchFamily="18" charset="0"/>
                <a:hlinkClick r:id="rId2"/>
              </a:rPr>
              <a:t>generated</a:t>
            </a:r>
            <a:r>
              <a:rPr lang="cs-CZ" sz="2000" dirty="0">
                <a:solidFill>
                  <a:srgbClr val="002060"/>
                </a:solidFill>
                <a:latin typeface="Times New Roman" panose="02020603050405020304" pitchFamily="18" charset="0"/>
                <a:cs typeface="Times New Roman" panose="02020603050405020304" pitchFamily="18" charset="0"/>
                <a:hlinkClick r:id="rId2"/>
              </a:rPr>
              <a:t> virtual </a:t>
            </a:r>
            <a:r>
              <a:rPr lang="cs-CZ" sz="2000" dirty="0" err="1">
                <a:solidFill>
                  <a:srgbClr val="002060"/>
                </a:solidFill>
                <a:latin typeface="Times New Roman" panose="02020603050405020304" pitchFamily="18" charset="0"/>
                <a:cs typeface="Times New Roman" panose="02020603050405020304" pitchFamily="18" charset="0"/>
                <a:hlinkClick r:id="rId2"/>
              </a:rPr>
              <a:t>influencer</a:t>
            </a:r>
            <a:r>
              <a:rPr lang="cs-CZ" sz="2000" dirty="0">
                <a:solidFill>
                  <a:srgbClr val="002060"/>
                </a:solidFill>
                <a:latin typeface="Times New Roman" panose="02020603050405020304" pitchFamily="18" charset="0"/>
                <a:cs typeface="Times New Roman" panose="02020603050405020304" pitchFamily="18" charset="0"/>
              </a:rPr>
              <a:t>.</a:t>
            </a:r>
            <a:endParaRPr lang="cs-CZ" sz="2000" dirty="0">
              <a:solidFill>
                <a:srgbClr val="002060"/>
              </a:solidFill>
              <a:latin typeface="Times New Roman" panose="02020603050405020304" pitchFamily="18" charset="0"/>
              <a:cs typeface="Times New Roman" panose="02020603050405020304" pitchFamily="18" charset="0"/>
              <a:hlinkClick r:id="" action="ppaction://noaction"/>
            </a:endParaRPr>
          </a:p>
          <a:p>
            <a:endParaRPr lang="cs-CZ" sz="2000" dirty="0">
              <a:solidFill>
                <a:srgbClr val="002060"/>
              </a:solidFill>
              <a:latin typeface="Times New Roman" panose="02020603050405020304" pitchFamily="18" charset="0"/>
              <a:cs typeface="Times New Roman" panose="02020603050405020304" pitchFamily="18" charset="0"/>
              <a:hlinkClick r:id="" action="ppaction://noaction"/>
            </a:endParaRPr>
          </a:p>
          <a:p>
            <a:r>
              <a:rPr lang="cs-CZ" sz="2000" dirty="0">
                <a:solidFill>
                  <a:srgbClr val="002060"/>
                </a:solidFill>
                <a:latin typeface="Times New Roman" panose="02020603050405020304" pitchFamily="18" charset="0"/>
                <a:cs typeface="Times New Roman" panose="02020603050405020304" pitchFamily="18" charset="0"/>
                <a:hlinkClick r:id="rId3"/>
              </a:rPr>
              <a:t>Tomáš Čupr: Proč uspěl?</a:t>
            </a:r>
            <a:endParaRPr lang="cs-CZ" sz="2000" dirty="0">
              <a:solidFill>
                <a:srgbClr val="002060"/>
              </a:solidFill>
              <a:latin typeface="Times New Roman" panose="02020603050405020304" pitchFamily="18" charset="0"/>
              <a:cs typeface="Times New Roman" panose="02020603050405020304" pitchFamily="18" charset="0"/>
            </a:endParaRP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4"/>
              </a:rPr>
              <a:t>Mark</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err="1">
                <a:solidFill>
                  <a:srgbClr val="002060"/>
                </a:solidFill>
                <a:latin typeface="Times New Roman" panose="02020603050405020304" pitchFamily="18" charset="0"/>
                <a:cs typeface="Times New Roman" panose="02020603050405020304" pitchFamily="18" charset="0"/>
              </a:rPr>
              <a:t>Ritson</a:t>
            </a:r>
            <a:r>
              <a:rPr lang="cs-CZ" sz="2000" dirty="0">
                <a:solidFill>
                  <a:srgbClr val="002060"/>
                </a:solidFill>
                <a:latin typeface="Times New Roman" panose="02020603050405020304" pitchFamily="18" charset="0"/>
                <a:cs typeface="Times New Roman" panose="02020603050405020304" pitchFamily="18" charset="0"/>
              </a:rPr>
              <a:t> na Marketing Festivalu 2019: jak vytvořit funkční marketingovou strategii.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err="1">
                <a:solidFill>
                  <a:srgbClr val="002060"/>
                </a:solidFill>
                <a:latin typeface="Times New Roman" panose="02020603050405020304" pitchFamily="18" charset="0"/>
                <a:cs typeface="Times New Roman" panose="02020603050405020304" pitchFamily="18" charset="0"/>
              </a:rPr>
              <a:t>McDonald's</a:t>
            </a:r>
            <a:r>
              <a:rPr lang="cs-CZ" sz="2000" dirty="0">
                <a:solidFill>
                  <a:srgbClr val="002060"/>
                </a:solidFill>
                <a:latin typeface="Times New Roman" panose="02020603050405020304" pitchFamily="18" charset="0"/>
                <a:cs typeface="Times New Roman" panose="02020603050405020304" pitchFamily="18" charset="0"/>
              </a:rPr>
              <a:t> </a:t>
            </a:r>
            <a:r>
              <a:rPr lang="cs-CZ" sz="2000" dirty="0">
                <a:solidFill>
                  <a:srgbClr val="002060"/>
                </a:solidFill>
                <a:latin typeface="Times New Roman" panose="02020603050405020304" pitchFamily="18" charset="0"/>
                <a:cs typeface="Times New Roman" panose="02020603050405020304" pitchFamily="18" charset="0"/>
                <a:hlinkClick r:id="rId5"/>
              </a:rPr>
              <a:t>rozehrává</a:t>
            </a:r>
            <a:r>
              <a:rPr lang="cs-CZ" sz="2000" dirty="0">
                <a:solidFill>
                  <a:srgbClr val="002060"/>
                </a:solidFill>
                <a:latin typeface="Times New Roman" panose="02020603050405020304" pitchFamily="18" charset="0"/>
                <a:cs typeface="Times New Roman" panose="02020603050405020304" pitchFamily="18" charset="0"/>
              </a:rPr>
              <a:t> na </a:t>
            </a:r>
            <a:r>
              <a:rPr lang="cs-CZ" sz="2000" dirty="0" err="1">
                <a:solidFill>
                  <a:srgbClr val="002060"/>
                </a:solidFill>
                <a:latin typeface="Times New Roman" panose="02020603050405020304" pitchFamily="18" charset="0"/>
                <a:cs typeface="Times New Roman" panose="02020603050405020304" pitchFamily="18" charset="0"/>
              </a:rPr>
              <a:t>printech</a:t>
            </a:r>
            <a:r>
              <a:rPr lang="cs-CZ" sz="2000" dirty="0">
                <a:solidFill>
                  <a:srgbClr val="002060"/>
                </a:solidFill>
                <a:latin typeface="Times New Roman" panose="02020603050405020304" pitchFamily="18" charset="0"/>
                <a:cs typeface="Times New Roman" panose="02020603050405020304" pitchFamily="18" charset="0"/>
              </a:rPr>
              <a:t> hamburgerovou symfonii. </a:t>
            </a:r>
          </a:p>
          <a:p>
            <a:endParaRPr lang="cs-CZ" sz="2000" dirty="0">
              <a:solidFill>
                <a:srgbClr val="002060"/>
              </a:solidFill>
              <a:latin typeface="Times New Roman" panose="02020603050405020304" pitchFamily="18" charset="0"/>
              <a:cs typeface="Times New Roman" panose="02020603050405020304" pitchFamily="18" charset="0"/>
            </a:endParaRPr>
          </a:p>
          <a:p>
            <a:r>
              <a:rPr lang="cs-CZ" sz="2000" dirty="0">
                <a:solidFill>
                  <a:srgbClr val="002060"/>
                </a:solidFill>
                <a:latin typeface="Times New Roman" panose="02020603050405020304" pitchFamily="18" charset="0"/>
                <a:cs typeface="Times New Roman" panose="02020603050405020304" pitchFamily="18" charset="0"/>
                <a:hlinkClick r:id="rId6"/>
              </a:rPr>
              <a:t>Jak vystřihnout </a:t>
            </a:r>
            <a:r>
              <a:rPr lang="cs-CZ" sz="2000" dirty="0" err="1">
                <a:solidFill>
                  <a:srgbClr val="002060"/>
                </a:solidFill>
                <a:latin typeface="Times New Roman" panose="02020603050405020304" pitchFamily="18" charset="0"/>
                <a:cs typeface="Times New Roman" panose="02020603050405020304" pitchFamily="18" charset="0"/>
                <a:hlinkClick r:id="rId6"/>
              </a:rPr>
              <a:t>brand</a:t>
            </a:r>
            <a:r>
              <a:rPr lang="cs-CZ" sz="2000" dirty="0">
                <a:solidFill>
                  <a:srgbClr val="002060"/>
                </a:solidFill>
                <a:latin typeface="Times New Roman" panose="02020603050405020304" pitchFamily="18" charset="0"/>
                <a:cs typeface="Times New Roman" panose="02020603050405020304" pitchFamily="18" charset="0"/>
                <a:hlinkClick r:id="rId6"/>
              </a:rPr>
              <a:t> kampaň pro fintech se zásahem 10 milionů: Kovy a Portu</a:t>
            </a:r>
            <a:r>
              <a:rPr lang="cs-CZ" sz="2000" dirty="0">
                <a:solidFill>
                  <a:srgbClr val="002060"/>
                </a:solidFill>
                <a:latin typeface="Times New Roman" panose="02020603050405020304" pitchFamily="18" charset="0"/>
                <a:cs typeface="Times New Roman" panose="02020603050405020304" pitchFamily="18" charset="0"/>
              </a:rPr>
              <a:t>. </a:t>
            </a:r>
            <a:endParaRPr lang="cs-CZ" sz="2000" dirty="0">
              <a:solidFill>
                <a:srgbClr val="002060"/>
              </a:solidFill>
              <a:latin typeface="Times New Roman" panose="02020603050405020304" pitchFamily="18" charset="0"/>
              <a:cs typeface="Times New Roman" panose="02020603050405020304" pitchFamily="18" charset="0"/>
              <a:hlinkClick r:id="rId7"/>
            </a:endParaRPr>
          </a:p>
          <a:p>
            <a:endParaRPr lang="cs-CZ" sz="2000" dirty="0">
              <a:solidFill>
                <a:srgbClr val="002060"/>
              </a:solidFill>
              <a:latin typeface="Times New Roman" panose="02020603050405020304" pitchFamily="18" charset="0"/>
              <a:cs typeface="Times New Roman" panose="02020603050405020304" pitchFamily="18" charset="0"/>
            </a:endParaRPr>
          </a:p>
        </p:txBody>
      </p:sp>
      <p:pic>
        <p:nvPicPr>
          <p:cNvPr id="5" name="Obrázek 4" descr="Obsah obrázku oblečení, osoba, Lidská tvář, model&#10;&#10;Popis byl vytvořen automaticky">
            <a:extLst>
              <a:ext uri="{FF2B5EF4-FFF2-40B4-BE49-F238E27FC236}">
                <a16:creationId xmlns:a16="http://schemas.microsoft.com/office/drawing/2014/main" id="{A18BDDD3-0122-43CF-81AC-1B5B884A3F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440" y="51470"/>
            <a:ext cx="5040560" cy="2520280"/>
          </a:xfrm>
          <a:prstGeom prst="rect">
            <a:avLst/>
          </a:prstGeom>
        </p:spPr>
      </p:pic>
    </p:spTree>
    <p:extLst>
      <p:ext uri="{BB962C8B-B14F-4D97-AF65-F5344CB8AC3E}">
        <p14:creationId xmlns:p14="http://schemas.microsoft.com/office/powerpoint/2010/main" val="335521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4320480" cy="3024336"/>
          </a:xfrm>
          <a:prstGeom prst="rect">
            <a:avLst/>
          </a:prstGeom>
        </p:spPr>
        <p:txBody>
          <a:bodyPr>
            <a:noAutofit/>
          </a:bodyPr>
          <a:lstStyle/>
          <a:p>
            <a:r>
              <a:rPr lang="cs-CZ" sz="2000" dirty="0">
                <a:solidFill>
                  <a:srgbClr val="002060"/>
                </a:solidFill>
              </a:rPr>
              <a:t>Ing. Michal Stoklasa, Ph.D.</a:t>
            </a:r>
          </a:p>
          <a:p>
            <a:r>
              <a:rPr lang="cs-CZ" sz="2000" dirty="0">
                <a:solidFill>
                  <a:srgbClr val="002060"/>
                </a:solidFill>
              </a:rPr>
              <a:t>17. rok výuky na OPF SLU</a:t>
            </a:r>
          </a:p>
          <a:p>
            <a:r>
              <a:rPr lang="cs-CZ" sz="2000" dirty="0">
                <a:solidFill>
                  <a:srgbClr val="002060"/>
                </a:solidFill>
              </a:rPr>
              <a:t>Praxe – projekty v ČR i ve světě, města a obce, komunikační kampaně.</a:t>
            </a:r>
          </a:p>
          <a:p>
            <a:r>
              <a:rPr lang="cs-CZ" sz="2000" dirty="0">
                <a:solidFill>
                  <a:srgbClr val="002060"/>
                </a:solidFill>
              </a:rPr>
              <a:t>Významná pedagogická osobnost města Karviná 2024.</a:t>
            </a:r>
          </a:p>
          <a:p>
            <a:r>
              <a:rPr lang="cs-CZ" sz="2000" dirty="0">
                <a:solidFill>
                  <a:srgbClr val="002060"/>
                </a:solidFill>
              </a:rPr>
              <a:t>Nemračím se na vás, takhle prostě vypadám </a:t>
            </a:r>
            <a:r>
              <a:rPr lang="cs-CZ" sz="2000" dirty="0">
                <a:solidFill>
                  <a:srgbClr val="002060"/>
                </a:solidFill>
                <a:sym typeface="Wingdings" panose="05000000000000000000" pitchFamily="2" charset="2"/>
              </a:rPr>
              <a:t></a:t>
            </a:r>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3888432" cy="507703"/>
          </a:xfrm>
        </p:spPr>
        <p:txBody>
          <a:bodyPr/>
          <a:lstStyle/>
          <a:p>
            <a:r>
              <a:rPr lang="cs-CZ" dirty="0"/>
              <a:t>Kdo jsem</a:t>
            </a:r>
          </a:p>
        </p:txBody>
      </p:sp>
      <p:pic>
        <p:nvPicPr>
          <p:cNvPr id="5" name="Obrázek 4">
            <a:extLst>
              <a:ext uri="{FF2B5EF4-FFF2-40B4-BE49-F238E27FC236}">
                <a16:creationId xmlns:a16="http://schemas.microsoft.com/office/drawing/2014/main" id="{DAD2BB22-7ACF-3199-8C07-6FB7776E6392}"/>
              </a:ext>
            </a:extLst>
          </p:cNvPr>
          <p:cNvPicPr>
            <a:picLocks noChangeAspect="1"/>
          </p:cNvPicPr>
          <p:nvPr/>
        </p:nvPicPr>
        <p:blipFill>
          <a:blip r:embed="rId3"/>
          <a:stretch>
            <a:fillRect/>
          </a:stretch>
        </p:blipFill>
        <p:spPr>
          <a:xfrm>
            <a:off x="4499992" y="915566"/>
            <a:ext cx="4545554" cy="3456384"/>
          </a:xfrm>
          <a:prstGeom prst="rect">
            <a:avLst/>
          </a:prstGeom>
        </p:spPr>
      </p:pic>
    </p:spTree>
    <p:extLst>
      <p:ext uri="{BB962C8B-B14F-4D97-AF65-F5344CB8AC3E}">
        <p14:creationId xmlns:p14="http://schemas.microsoft.com/office/powerpoint/2010/main" val="202708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7504" y="195486"/>
            <a:ext cx="8136904" cy="507703"/>
          </a:xfrm>
        </p:spPr>
        <p:txBody>
          <a:bodyPr/>
          <a:lstStyle/>
          <a:p>
            <a:r>
              <a:rPr lang="cs-CZ" dirty="0"/>
              <a:t>Má být e-shop se šrouby a maticemi na Instagramu?</a:t>
            </a:r>
          </a:p>
        </p:txBody>
      </p:sp>
      <p:pic>
        <p:nvPicPr>
          <p:cNvPr id="4" name="Obrázek 3">
            <a:extLst>
              <a:ext uri="{FF2B5EF4-FFF2-40B4-BE49-F238E27FC236}">
                <a16:creationId xmlns:a16="http://schemas.microsoft.com/office/drawing/2014/main" id="{6E66B5E3-9EA4-6D03-6F5E-5EF2D2D89487}"/>
              </a:ext>
            </a:extLst>
          </p:cNvPr>
          <p:cNvPicPr>
            <a:picLocks noChangeAspect="1"/>
          </p:cNvPicPr>
          <p:nvPr/>
        </p:nvPicPr>
        <p:blipFill>
          <a:blip r:embed="rId3"/>
          <a:stretch>
            <a:fillRect/>
          </a:stretch>
        </p:blipFill>
        <p:spPr>
          <a:xfrm>
            <a:off x="347626" y="910110"/>
            <a:ext cx="3965604" cy="3507854"/>
          </a:xfrm>
          <a:prstGeom prst="rect">
            <a:avLst/>
          </a:prstGeom>
        </p:spPr>
      </p:pic>
      <p:pic>
        <p:nvPicPr>
          <p:cNvPr id="1026" name="Picture 2" descr="How to Create a Cohesive Instagram Aesthetic in 2023 | Later">
            <a:extLst>
              <a:ext uri="{FF2B5EF4-FFF2-40B4-BE49-F238E27FC236}">
                <a16:creationId xmlns:a16="http://schemas.microsoft.com/office/drawing/2014/main" id="{3B65FA3E-CA3E-2659-E4FF-7351D1C6A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910110"/>
            <a:ext cx="4008350" cy="348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098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7504" y="195486"/>
            <a:ext cx="8136904" cy="507703"/>
          </a:xfrm>
        </p:spPr>
        <p:txBody>
          <a:bodyPr/>
          <a:lstStyle/>
          <a:p>
            <a:r>
              <a:rPr lang="cs-CZ" dirty="0"/>
              <a:t>Má být uklízečka na Instagramu?</a:t>
            </a:r>
          </a:p>
        </p:txBody>
      </p:sp>
      <p:pic>
        <p:nvPicPr>
          <p:cNvPr id="2052" name="Picture 4" descr="Cleaning Services Instagram Post | Social Media Templates ~ Creative Market">
            <a:extLst>
              <a:ext uri="{FF2B5EF4-FFF2-40B4-BE49-F238E27FC236}">
                <a16:creationId xmlns:a16="http://schemas.microsoft.com/office/drawing/2014/main" id="{5E3AEDFA-C9CD-7C1A-40A0-7FDAABD29B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033847"/>
            <a:ext cx="4613709" cy="3075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 Reasons Why Your Home Needs A Professional Deep Cleaning Service? |  Lilly's Cleaning Service">
            <a:extLst>
              <a:ext uri="{FF2B5EF4-FFF2-40B4-BE49-F238E27FC236}">
                <a16:creationId xmlns:a16="http://schemas.microsoft.com/office/drawing/2014/main" id="{76883E6D-CA01-FA25-BB03-304F533E7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79661"/>
            <a:ext cx="4284203" cy="285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44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640960" cy="3024336"/>
          </a:xfrm>
          <a:prstGeom prst="rect">
            <a:avLst/>
          </a:prstGeom>
        </p:spPr>
        <p:txBody>
          <a:bodyPr>
            <a:noAutofit/>
          </a:bodyPr>
          <a:lstStyle/>
          <a:p>
            <a:r>
              <a:rPr lang="cs-CZ" sz="2000" dirty="0">
                <a:solidFill>
                  <a:srgbClr val="002060"/>
                </a:solidFill>
              </a:rPr>
              <a:t>Marketing se neustále snaží pochopit a ovlivnit spotřebitele. Je klíčové si uvědomit jednu zásadní věc: </a:t>
            </a:r>
            <a:r>
              <a:rPr lang="cs-CZ" sz="2000" b="1" dirty="0">
                <a:solidFill>
                  <a:srgbClr val="002060"/>
                </a:solidFill>
              </a:rPr>
              <a:t>realita je subjektivní</a:t>
            </a:r>
            <a:r>
              <a:rPr lang="cs-CZ" sz="2000" dirty="0">
                <a:solidFill>
                  <a:srgbClr val="002060"/>
                </a:solidFill>
              </a:rPr>
              <a:t>. Každý z nás žije ve své vlastní "bublině" vnímání, která je utvářena našimi zkušenostmi, hodnotami, přesvědčeními a hlavně – informačními kanály, kterým dáváme přednost.</a:t>
            </a:r>
          </a:p>
          <a:p>
            <a:r>
              <a:rPr lang="cs-CZ" sz="2000" dirty="0">
                <a:solidFill>
                  <a:srgbClr val="002060"/>
                </a:solidFill>
              </a:rPr>
              <a:t>Vaše sociální média, zprávy, které čtete, </a:t>
            </a:r>
            <a:r>
              <a:rPr lang="cs-CZ" sz="2000" dirty="0" err="1">
                <a:solidFill>
                  <a:srgbClr val="002060"/>
                </a:solidFill>
              </a:rPr>
              <a:t>podcasty</a:t>
            </a:r>
            <a:r>
              <a:rPr lang="cs-CZ" sz="2000" dirty="0">
                <a:solidFill>
                  <a:srgbClr val="002060"/>
                </a:solidFill>
              </a:rPr>
              <a:t>, které posloucháte, a dokonce i lidé, kterými se obklopujete, neustále posilují váš stávající pohled na svět. Pro někoho z Gen Z může být realitou nekonečný proud </a:t>
            </a:r>
            <a:r>
              <a:rPr lang="cs-CZ" sz="2000" dirty="0" err="1">
                <a:solidFill>
                  <a:srgbClr val="002060"/>
                </a:solidFill>
              </a:rPr>
              <a:t>TikToku</a:t>
            </a:r>
            <a:r>
              <a:rPr lang="cs-CZ" sz="2000" dirty="0">
                <a:solidFill>
                  <a:srgbClr val="002060"/>
                </a:solidFill>
              </a:rPr>
              <a:t> a Instagramu, zatímco pro člověka středního věku může být realita definována finančními zprávami a rodinnými závazky. Pro seniora Šlágr TV. Žijí ve stejném čase na stejné planetě, ale jejich "skutečnost" je dramaticky odlišná.</a:t>
            </a:r>
          </a:p>
          <a:p>
            <a:r>
              <a:rPr lang="cs-CZ" sz="2000" dirty="0">
                <a:solidFill>
                  <a:srgbClr val="002060"/>
                </a:solidFill>
              </a:rPr>
              <a:t>Tato divergence vnímání znamená, že to, co považujete za "samozřejmé" nebo "univerzálně pravdivé", může být pro někoho jiného zcela neznámé nebo dokonce nepochopitelné. </a:t>
            </a:r>
            <a:r>
              <a:rPr lang="cs-CZ" sz="2000" b="1" dirty="0">
                <a:solidFill>
                  <a:srgbClr val="002060"/>
                </a:solidFill>
              </a:rPr>
              <a:t>Potřebujeme data!</a:t>
            </a:r>
          </a:p>
        </p:txBody>
      </p:sp>
      <p:sp>
        <p:nvSpPr>
          <p:cNvPr id="6" name="Nadpis 5"/>
          <p:cNvSpPr>
            <a:spLocks noGrp="1"/>
          </p:cNvSpPr>
          <p:nvPr>
            <p:ph type="title"/>
          </p:nvPr>
        </p:nvSpPr>
        <p:spPr>
          <a:xfrm>
            <a:off x="179512" y="195486"/>
            <a:ext cx="7560840" cy="507703"/>
          </a:xfrm>
        </p:spPr>
        <p:txBody>
          <a:bodyPr/>
          <a:lstStyle/>
          <a:p>
            <a:r>
              <a:rPr lang="cs-CZ" dirty="0"/>
              <a:t>Bubliny vnímání: proč je "Vaše" realita jen jedna z mnoha</a:t>
            </a:r>
          </a:p>
        </p:txBody>
      </p:sp>
    </p:spTree>
    <p:extLst>
      <p:ext uri="{BB962C8B-B14F-4D97-AF65-F5344CB8AC3E}">
        <p14:creationId xmlns:p14="http://schemas.microsoft.com/office/powerpoint/2010/main" val="958347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4C95-828D-72BD-688A-B37E803B8221}"/>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9D0DC15-6216-60E7-727C-7A27E801418A}"/>
              </a:ext>
            </a:extLst>
          </p:cNvPr>
          <p:cNvSpPr>
            <a:spLocks noGrp="1"/>
          </p:cNvSpPr>
          <p:nvPr>
            <p:ph idx="4294967295"/>
          </p:nvPr>
        </p:nvSpPr>
        <p:spPr>
          <a:xfrm>
            <a:off x="395536" y="843558"/>
            <a:ext cx="8640960" cy="3024336"/>
          </a:xfrm>
          <a:prstGeom prst="rect">
            <a:avLst/>
          </a:prstGeom>
        </p:spPr>
        <p:txBody>
          <a:bodyPr>
            <a:noAutofit/>
          </a:bodyPr>
          <a:lstStyle/>
          <a:p>
            <a:r>
              <a:rPr lang="cs-CZ" sz="2000" dirty="0">
                <a:solidFill>
                  <a:srgbClr val="002060"/>
                </a:solidFill>
              </a:rPr>
              <a:t>Obecný jev – sám sobě rozumím (?), cílím na sebe. </a:t>
            </a:r>
          </a:p>
          <a:p>
            <a:r>
              <a:rPr lang="cs-CZ" sz="2000" dirty="0">
                <a:solidFill>
                  <a:srgbClr val="002060"/>
                </a:solidFill>
              </a:rPr>
              <a:t>Pokud pro zjednodušení přijmeme koncept generací: jak žijí, preferované kanály, kolik mají peněz, jaké problémy řeší a v co věří? </a:t>
            </a:r>
          </a:p>
          <a:p>
            <a:r>
              <a:rPr lang="cs-CZ" sz="2000" dirty="0">
                <a:solidFill>
                  <a:srgbClr val="002060"/>
                </a:solidFill>
              </a:rPr>
              <a:t>Baby </a:t>
            </a:r>
            <a:r>
              <a:rPr lang="cs-CZ" sz="2000" dirty="0" err="1">
                <a:solidFill>
                  <a:srgbClr val="002060"/>
                </a:solidFill>
              </a:rPr>
              <a:t>Boomers</a:t>
            </a:r>
            <a:r>
              <a:rPr lang="cs-CZ" sz="2000" dirty="0">
                <a:solidFill>
                  <a:srgbClr val="002060"/>
                </a:solidFill>
              </a:rPr>
              <a:t> (1946-1964), </a:t>
            </a:r>
            <a:r>
              <a:rPr lang="cs-CZ" sz="2000" dirty="0" err="1">
                <a:solidFill>
                  <a:srgbClr val="002060"/>
                </a:solidFill>
              </a:rPr>
              <a:t>Generation</a:t>
            </a:r>
            <a:r>
              <a:rPr lang="cs-CZ" sz="2000" dirty="0">
                <a:solidFill>
                  <a:srgbClr val="002060"/>
                </a:solidFill>
              </a:rPr>
              <a:t> X (1965-1980), </a:t>
            </a:r>
            <a:r>
              <a:rPr lang="cs-CZ" sz="2000" dirty="0" err="1">
                <a:solidFill>
                  <a:srgbClr val="002060"/>
                </a:solidFill>
              </a:rPr>
              <a:t>Millennials</a:t>
            </a:r>
            <a:r>
              <a:rPr lang="cs-CZ" sz="2000" dirty="0">
                <a:solidFill>
                  <a:srgbClr val="002060"/>
                </a:solidFill>
              </a:rPr>
              <a:t>/Gen Y (1981-1996), </a:t>
            </a:r>
            <a:r>
              <a:rPr lang="cs-CZ" sz="2000" dirty="0" err="1">
                <a:solidFill>
                  <a:srgbClr val="002060"/>
                </a:solidFill>
              </a:rPr>
              <a:t>Generation</a:t>
            </a:r>
            <a:r>
              <a:rPr lang="cs-CZ" sz="2000" dirty="0">
                <a:solidFill>
                  <a:srgbClr val="002060"/>
                </a:solidFill>
              </a:rPr>
              <a:t> Z/</a:t>
            </a:r>
            <a:r>
              <a:rPr lang="cs-CZ" sz="2000" dirty="0" err="1">
                <a:solidFill>
                  <a:srgbClr val="002060"/>
                </a:solidFill>
              </a:rPr>
              <a:t>iGen</a:t>
            </a:r>
            <a:r>
              <a:rPr lang="cs-CZ" sz="2000" dirty="0">
                <a:solidFill>
                  <a:srgbClr val="002060"/>
                </a:solidFill>
              </a:rPr>
              <a:t> (1997-2012), </a:t>
            </a:r>
            <a:r>
              <a:rPr lang="cs-CZ" sz="2000" dirty="0" err="1">
                <a:solidFill>
                  <a:srgbClr val="002060"/>
                </a:solidFill>
              </a:rPr>
              <a:t>Generation</a:t>
            </a:r>
            <a:r>
              <a:rPr lang="cs-CZ" sz="2000" dirty="0">
                <a:solidFill>
                  <a:srgbClr val="002060"/>
                </a:solidFill>
              </a:rPr>
              <a:t> </a:t>
            </a:r>
            <a:r>
              <a:rPr lang="cs-CZ" sz="2000" dirty="0" err="1">
                <a:solidFill>
                  <a:srgbClr val="002060"/>
                </a:solidFill>
              </a:rPr>
              <a:t>Alpha</a:t>
            </a:r>
            <a:r>
              <a:rPr lang="cs-CZ" sz="2000" dirty="0">
                <a:solidFill>
                  <a:srgbClr val="002060"/>
                </a:solidFill>
              </a:rPr>
              <a:t> (2013-2024), a </a:t>
            </a:r>
            <a:r>
              <a:rPr lang="cs-CZ" sz="2000" dirty="0" err="1">
                <a:solidFill>
                  <a:srgbClr val="002060"/>
                </a:solidFill>
              </a:rPr>
              <a:t>Generation</a:t>
            </a:r>
            <a:r>
              <a:rPr lang="cs-CZ" sz="2000" dirty="0">
                <a:solidFill>
                  <a:srgbClr val="002060"/>
                </a:solidFill>
              </a:rPr>
              <a:t> Beta (2025-2039).</a:t>
            </a:r>
          </a:p>
        </p:txBody>
      </p:sp>
      <p:sp>
        <p:nvSpPr>
          <p:cNvPr id="6" name="Nadpis 5">
            <a:extLst>
              <a:ext uri="{FF2B5EF4-FFF2-40B4-BE49-F238E27FC236}">
                <a16:creationId xmlns:a16="http://schemas.microsoft.com/office/drawing/2014/main" id="{96144F67-DA24-FC22-EE55-17419B4CDDC7}"/>
              </a:ext>
            </a:extLst>
          </p:cNvPr>
          <p:cNvSpPr>
            <a:spLocks noGrp="1"/>
          </p:cNvSpPr>
          <p:nvPr>
            <p:ph type="title"/>
          </p:nvPr>
        </p:nvSpPr>
        <p:spPr>
          <a:xfrm>
            <a:off x="179512" y="195486"/>
            <a:ext cx="7560840" cy="507703"/>
          </a:xfrm>
        </p:spPr>
        <p:txBody>
          <a:bodyPr/>
          <a:lstStyle/>
          <a:p>
            <a:r>
              <a:rPr lang="cs-CZ" dirty="0"/>
              <a:t>Cílím sám na sebe</a:t>
            </a:r>
          </a:p>
        </p:txBody>
      </p:sp>
    </p:spTree>
    <p:extLst>
      <p:ext uri="{BB962C8B-B14F-4D97-AF65-F5344CB8AC3E}">
        <p14:creationId xmlns:p14="http://schemas.microsoft.com/office/powerpoint/2010/main" val="3908081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3C714-3743-7A1F-0542-B3E46E98CBCA}"/>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9F6BC15-F1D1-CA64-0699-F8BEFA03D429}"/>
              </a:ext>
            </a:extLst>
          </p:cNvPr>
          <p:cNvSpPr>
            <a:spLocks noGrp="1"/>
          </p:cNvSpPr>
          <p:nvPr>
            <p:ph idx="4294967295"/>
          </p:nvPr>
        </p:nvSpPr>
        <p:spPr>
          <a:xfrm>
            <a:off x="395536" y="843558"/>
            <a:ext cx="8640960" cy="3024336"/>
          </a:xfrm>
          <a:prstGeom prst="rect">
            <a:avLst/>
          </a:prstGeom>
        </p:spPr>
        <p:txBody>
          <a:bodyPr>
            <a:noAutofit/>
          </a:bodyPr>
          <a:lstStyle/>
          <a:p>
            <a:r>
              <a:rPr lang="cs-CZ" sz="2000" dirty="0">
                <a:solidFill>
                  <a:srgbClr val="002060"/>
                </a:solidFill>
              </a:rPr>
              <a:t>Studenti: každá firma musí být na sociálních sítích a mít </a:t>
            </a:r>
            <a:r>
              <a:rPr lang="cs-CZ" sz="2000" dirty="0" err="1">
                <a:solidFill>
                  <a:srgbClr val="002060"/>
                </a:solidFill>
              </a:rPr>
              <a:t>influencery</a:t>
            </a:r>
            <a:r>
              <a:rPr lang="cs-CZ" sz="2000" dirty="0">
                <a:solidFill>
                  <a:srgbClr val="002060"/>
                </a:solidFill>
              </a:rPr>
              <a:t>. </a:t>
            </a:r>
          </a:p>
          <a:p>
            <a:r>
              <a:rPr lang="cs-CZ" sz="2000" dirty="0">
                <a:solidFill>
                  <a:srgbClr val="002060"/>
                </a:solidFill>
              </a:rPr>
              <a:t>.</a:t>
            </a:r>
          </a:p>
          <a:p>
            <a:r>
              <a:rPr lang="cs-CZ" sz="2000" dirty="0">
                <a:solidFill>
                  <a:srgbClr val="002060"/>
                </a:solidFill>
              </a:rPr>
              <a:t>.</a:t>
            </a:r>
          </a:p>
          <a:p>
            <a:r>
              <a:rPr lang="cs-CZ" sz="2000" dirty="0">
                <a:solidFill>
                  <a:srgbClr val="002060"/>
                </a:solidFill>
              </a:rPr>
              <a:t>.</a:t>
            </a:r>
          </a:p>
          <a:p>
            <a:r>
              <a:rPr lang="cs-CZ" sz="2000" dirty="0">
                <a:solidFill>
                  <a:srgbClr val="002060"/>
                </a:solidFill>
              </a:rPr>
              <a:t>K čemu to vede? KAŽDÁ firma tlačí </a:t>
            </a:r>
            <a:r>
              <a:rPr lang="cs-CZ" sz="2000" dirty="0" err="1">
                <a:solidFill>
                  <a:srgbClr val="002060"/>
                </a:solidFill>
              </a:rPr>
              <a:t>soušly</a:t>
            </a:r>
            <a:r>
              <a:rPr lang="cs-CZ" sz="2000" dirty="0">
                <a:solidFill>
                  <a:srgbClr val="002060"/>
                </a:solidFill>
              </a:rPr>
              <a:t>, ambasadory, </a:t>
            </a:r>
            <a:r>
              <a:rPr lang="cs-CZ" sz="2000" dirty="0" err="1">
                <a:solidFill>
                  <a:srgbClr val="002060"/>
                </a:solidFill>
              </a:rPr>
              <a:t>influencery</a:t>
            </a:r>
            <a:r>
              <a:rPr lang="cs-CZ" sz="2000" dirty="0">
                <a:solidFill>
                  <a:srgbClr val="002060"/>
                </a:solidFill>
              </a:rPr>
              <a:t>, každodenní kontent </a:t>
            </a:r>
            <a:r>
              <a:rPr lang="cs-CZ" sz="2000" dirty="0" err="1">
                <a:solidFill>
                  <a:srgbClr val="002060"/>
                </a:solidFill>
              </a:rPr>
              <a:t>etc</a:t>
            </a:r>
            <a:r>
              <a:rPr lang="cs-CZ" sz="2000" dirty="0">
                <a:solidFill>
                  <a:srgbClr val="002060"/>
                </a:solidFill>
              </a:rPr>
              <a:t>. </a:t>
            </a:r>
          </a:p>
        </p:txBody>
      </p:sp>
      <p:sp>
        <p:nvSpPr>
          <p:cNvPr id="6" name="Nadpis 5">
            <a:extLst>
              <a:ext uri="{FF2B5EF4-FFF2-40B4-BE49-F238E27FC236}">
                <a16:creationId xmlns:a16="http://schemas.microsoft.com/office/drawing/2014/main" id="{2EB36A24-B134-0134-8517-C784F7E84317}"/>
              </a:ext>
            </a:extLst>
          </p:cNvPr>
          <p:cNvSpPr>
            <a:spLocks noGrp="1"/>
          </p:cNvSpPr>
          <p:nvPr>
            <p:ph type="title"/>
          </p:nvPr>
        </p:nvSpPr>
        <p:spPr>
          <a:xfrm>
            <a:off x="179512" y="195486"/>
            <a:ext cx="7560840" cy="507703"/>
          </a:xfrm>
        </p:spPr>
        <p:txBody>
          <a:bodyPr/>
          <a:lstStyle/>
          <a:p>
            <a:r>
              <a:rPr lang="cs-CZ" dirty="0"/>
              <a:t>Rozmohl se nám tady takový nešvar</a:t>
            </a:r>
          </a:p>
        </p:txBody>
      </p:sp>
    </p:spTree>
    <p:extLst>
      <p:ext uri="{BB962C8B-B14F-4D97-AF65-F5344CB8AC3E}">
        <p14:creationId xmlns:p14="http://schemas.microsoft.com/office/powerpoint/2010/main" val="941319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a:t>
            </a:r>
            <a:r>
              <a:rPr lang="cs-CZ" sz="2000" i="1" dirty="0">
                <a:solidFill>
                  <a:srgbClr val="002060"/>
                </a:solidFill>
              </a:rPr>
              <a:t>Marketing je bouda na lidi!</a:t>
            </a:r>
            <a:r>
              <a:rPr lang="cs-CZ" sz="2000" dirty="0">
                <a:solidFill>
                  <a:srgbClr val="002060"/>
                </a:solidFill>
              </a:rPr>
              <a:t>“ (Karel Skeptik,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je reklama v televizi, třeba ta pěkná s pejsky nebo ta otravná s </a:t>
            </a:r>
            <a:r>
              <a:rPr lang="cs-CZ" sz="2000" i="1" dirty="0" err="1">
                <a:solidFill>
                  <a:srgbClr val="002060"/>
                </a:solidFill>
              </a:rPr>
              <a:t>Alza</a:t>
            </a:r>
            <a:r>
              <a:rPr lang="cs-CZ" sz="2000" i="1" dirty="0">
                <a:solidFill>
                  <a:srgbClr val="002060"/>
                </a:solidFill>
              </a:rPr>
              <a:t> ufonem.</a:t>
            </a:r>
            <a:r>
              <a:rPr lang="cs-CZ" sz="2000" dirty="0">
                <a:solidFill>
                  <a:srgbClr val="002060"/>
                </a:solidFill>
              </a:rPr>
              <a:t>“ (Júlie Skočdopole,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to jsou ty letáky ve schránce, akce 1+1 na pizzu, reklama v TV apod., že?</a:t>
            </a:r>
            <a:r>
              <a:rPr lang="cs-CZ" sz="2000" dirty="0">
                <a:solidFill>
                  <a:srgbClr val="002060"/>
                </a:solidFill>
              </a:rPr>
              <a:t>“ – tedy komunikace. (Cecílie </a:t>
            </a:r>
            <a:r>
              <a:rPr lang="cs-CZ" sz="2000" dirty="0" err="1">
                <a:solidFill>
                  <a:srgbClr val="002060"/>
                </a:solidFill>
              </a:rPr>
              <a:t>Šetřílková</a:t>
            </a:r>
            <a:r>
              <a:rPr lang="cs-CZ" sz="2000" dirty="0">
                <a:solidFill>
                  <a:srgbClr val="002060"/>
                </a:solidFill>
              </a:rPr>
              <a:t>, 2015)</a:t>
            </a:r>
          </a:p>
          <a:p>
            <a:endParaRPr lang="cs-CZ" sz="2000" dirty="0">
              <a:solidFill>
                <a:srgbClr val="002060"/>
              </a:solidFill>
            </a:endParaRPr>
          </a:p>
          <a:p>
            <a:r>
              <a:rPr lang="cs-CZ" sz="2000" dirty="0">
                <a:solidFill>
                  <a:srgbClr val="002060"/>
                </a:solidFill>
              </a:rPr>
              <a:t>„</a:t>
            </a:r>
            <a:r>
              <a:rPr lang="cs-CZ" sz="2000" i="1" dirty="0">
                <a:solidFill>
                  <a:srgbClr val="002060"/>
                </a:solidFill>
              </a:rPr>
              <a:t>Marketing jsou nástroje, které mi umožní více prodat.</a:t>
            </a:r>
            <a:r>
              <a:rPr lang="cs-CZ" sz="2000" dirty="0">
                <a:solidFill>
                  <a:srgbClr val="002060"/>
                </a:solidFill>
              </a:rPr>
              <a:t>“ (manažer Antonín T., 2015)</a:t>
            </a:r>
          </a:p>
        </p:txBody>
      </p:sp>
      <p:sp>
        <p:nvSpPr>
          <p:cNvPr id="6" name="Nadpis 5"/>
          <p:cNvSpPr>
            <a:spLocks noGrp="1"/>
          </p:cNvSpPr>
          <p:nvPr>
            <p:ph type="title"/>
          </p:nvPr>
        </p:nvSpPr>
        <p:spPr>
          <a:xfrm>
            <a:off x="107504" y="195486"/>
            <a:ext cx="8136904" cy="507703"/>
          </a:xfrm>
        </p:spPr>
        <p:txBody>
          <a:bodyPr/>
          <a:lstStyle/>
          <a:p>
            <a:r>
              <a:rPr lang="cs-CZ" dirty="0"/>
              <a:t>1 Marketing – základní opakování – lidové názory na marketing</a:t>
            </a:r>
          </a:p>
        </p:txBody>
      </p:sp>
    </p:spTree>
    <p:extLst>
      <p:ext uri="{BB962C8B-B14F-4D97-AF65-F5344CB8AC3E}">
        <p14:creationId xmlns:p14="http://schemas.microsoft.com/office/powerpoint/2010/main" val="1661886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Společenský a manažerský proces, jehož prostřednictvím uspokojují jednotlivci a skupiny své potřeby a přání v procesu výroby a směny produktů a hodnot. (</a:t>
            </a:r>
            <a:r>
              <a:rPr lang="cs-CZ" sz="2000" dirty="0" err="1">
                <a:solidFill>
                  <a:srgbClr val="002060"/>
                </a:solidFill>
              </a:rPr>
              <a:t>Kotler</a:t>
            </a:r>
            <a:r>
              <a:rPr lang="cs-CZ" sz="2000" dirty="0">
                <a:solidFill>
                  <a:srgbClr val="002060"/>
                </a:solidFill>
              </a:rPr>
              <a:t>, 2007)</a:t>
            </a:r>
          </a:p>
          <a:p>
            <a:r>
              <a:rPr lang="cs-CZ" sz="2000" b="1" dirty="0">
                <a:solidFill>
                  <a:srgbClr val="002060"/>
                </a:solidFill>
              </a:rPr>
              <a:t>Marketing je činnost, soubor institucí a procesů pro vytváření, komunikaci, doručování a výměnu nabídek, které mají hodnotu pro zákazníky, klienty, partnery a celou společnost. (</a:t>
            </a:r>
            <a:r>
              <a:rPr lang="cs-CZ" sz="2000" b="1" dirty="0">
                <a:solidFill>
                  <a:srgbClr val="002060"/>
                </a:solidFill>
                <a:hlinkClick r:id="rId3"/>
              </a:rPr>
              <a:t>AMA</a:t>
            </a:r>
            <a:r>
              <a:rPr lang="cs-CZ" sz="2000" b="1" dirty="0">
                <a:solidFill>
                  <a:srgbClr val="002060"/>
                </a:solidFill>
              </a:rPr>
              <a:t>, 2017)</a:t>
            </a:r>
          </a:p>
          <a:p>
            <a:endParaRPr lang="cs-CZ" sz="2000" b="1" dirty="0">
              <a:solidFill>
                <a:srgbClr val="002060"/>
              </a:solidFill>
            </a:endParaRPr>
          </a:p>
          <a:p>
            <a:r>
              <a:rPr lang="cs-CZ" sz="2000" b="1" dirty="0">
                <a:solidFill>
                  <a:srgbClr val="002060"/>
                </a:solidFill>
              </a:rPr>
              <a:t>On-line marketing je jen zlomek z marketingu! </a:t>
            </a:r>
            <a:r>
              <a:rPr lang="cs-CZ" sz="2000" dirty="0">
                <a:solidFill>
                  <a:srgbClr val="002060"/>
                </a:solidFill>
              </a:rPr>
              <a:t>Analýzy, strategie, taktiky – produkt, cena, distribuce, komunikace – off-line komunikace a až tady je on-line komunikace. </a:t>
            </a:r>
          </a:p>
        </p:txBody>
      </p:sp>
      <p:sp>
        <p:nvSpPr>
          <p:cNvPr id="6" name="Nadpis 5"/>
          <p:cNvSpPr>
            <a:spLocks noGrp="1"/>
          </p:cNvSpPr>
          <p:nvPr>
            <p:ph type="title"/>
          </p:nvPr>
        </p:nvSpPr>
        <p:spPr>
          <a:xfrm>
            <a:off x="179512" y="195486"/>
            <a:ext cx="4608512" cy="507703"/>
          </a:xfrm>
        </p:spPr>
        <p:txBody>
          <a:bodyPr/>
          <a:lstStyle/>
          <a:p>
            <a:r>
              <a:rPr lang="cs-CZ" dirty="0"/>
              <a:t>(Současný) pohled na marketing</a:t>
            </a:r>
          </a:p>
        </p:txBody>
      </p:sp>
    </p:spTree>
    <p:extLst>
      <p:ext uri="{BB962C8B-B14F-4D97-AF65-F5344CB8AC3E}">
        <p14:creationId xmlns:p14="http://schemas.microsoft.com/office/powerpoint/2010/main" val="2770807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DC6E8-AC86-19DA-47EB-F067335A0258}"/>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A47FB22-053B-E055-52BF-C7D722C94CFF}"/>
              </a:ext>
            </a:extLst>
          </p:cNvPr>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Obsah.</a:t>
            </a:r>
          </a:p>
          <a:p>
            <a:r>
              <a:rPr lang="cs-CZ" sz="2000" dirty="0">
                <a:solidFill>
                  <a:srgbClr val="002060"/>
                </a:solidFill>
              </a:rPr>
              <a:t>Aplikace.</a:t>
            </a:r>
          </a:p>
          <a:p>
            <a:r>
              <a:rPr lang="cs-CZ" sz="2000" dirty="0">
                <a:solidFill>
                  <a:srgbClr val="002060"/>
                </a:solidFill>
              </a:rPr>
              <a:t>Práce s cenou – různé tarify, reklamy, rodinné členství.</a:t>
            </a:r>
          </a:p>
          <a:p>
            <a:r>
              <a:rPr lang="cs-CZ" sz="2000" dirty="0" err="1">
                <a:solidFill>
                  <a:srgbClr val="002060"/>
                </a:solidFill>
              </a:rPr>
              <a:t>Binge</a:t>
            </a:r>
            <a:r>
              <a:rPr lang="cs-CZ" sz="2000" dirty="0">
                <a:solidFill>
                  <a:srgbClr val="002060"/>
                </a:solidFill>
              </a:rPr>
              <a:t> vs. epizody postupně s </a:t>
            </a:r>
            <a:r>
              <a:rPr lang="cs-CZ" sz="2000" dirty="0" err="1">
                <a:solidFill>
                  <a:srgbClr val="002060"/>
                </a:solidFill>
              </a:rPr>
              <a:t>clifhangery</a:t>
            </a:r>
            <a:r>
              <a:rPr lang="cs-CZ" sz="2000" dirty="0">
                <a:solidFill>
                  <a:srgbClr val="002060"/>
                </a:solidFill>
              </a:rPr>
              <a:t> pro delší </a:t>
            </a:r>
            <a:r>
              <a:rPr lang="cs-CZ" sz="2000" dirty="0" err="1">
                <a:solidFill>
                  <a:srgbClr val="002060"/>
                </a:solidFill>
              </a:rPr>
              <a:t>engagement</a:t>
            </a:r>
            <a:r>
              <a:rPr lang="cs-CZ" sz="2000" dirty="0">
                <a:solidFill>
                  <a:srgbClr val="002060"/>
                </a:solidFill>
              </a:rPr>
              <a:t>?</a:t>
            </a:r>
          </a:p>
          <a:p>
            <a:r>
              <a:rPr lang="cs-CZ" sz="2000" dirty="0">
                <a:solidFill>
                  <a:srgbClr val="002060"/>
                </a:solidFill>
              </a:rPr>
              <a:t>Personalizace – na Netflixu vidím jiné </a:t>
            </a:r>
            <a:r>
              <a:rPr lang="cs-CZ" sz="2000" dirty="0" err="1">
                <a:solidFill>
                  <a:srgbClr val="002060"/>
                </a:solidFill>
              </a:rPr>
              <a:t>náhledovky</a:t>
            </a:r>
            <a:r>
              <a:rPr lang="cs-CZ" sz="2000" dirty="0">
                <a:solidFill>
                  <a:srgbClr val="002060"/>
                </a:solidFill>
              </a:rPr>
              <a:t>!</a:t>
            </a:r>
          </a:p>
          <a:p>
            <a:r>
              <a:rPr lang="cs-CZ" sz="2000" dirty="0">
                <a:solidFill>
                  <a:srgbClr val="002060"/>
                </a:solidFill>
              </a:rPr>
              <a:t>Slevové akce, měsíce zdarma.</a:t>
            </a:r>
          </a:p>
          <a:p>
            <a:r>
              <a:rPr lang="cs-CZ" sz="2000" dirty="0">
                <a:solidFill>
                  <a:srgbClr val="002060"/>
                </a:solidFill>
              </a:rPr>
              <a:t>Souboj o pozornost, souboj o diváka – exkluzivní obsah, sport, hry.</a:t>
            </a:r>
          </a:p>
          <a:p>
            <a:endParaRPr lang="cs-CZ" sz="2000" dirty="0">
              <a:solidFill>
                <a:srgbClr val="002060"/>
              </a:solidFill>
            </a:endParaRPr>
          </a:p>
        </p:txBody>
      </p:sp>
      <p:sp>
        <p:nvSpPr>
          <p:cNvPr id="6" name="Nadpis 5">
            <a:extLst>
              <a:ext uri="{FF2B5EF4-FFF2-40B4-BE49-F238E27FC236}">
                <a16:creationId xmlns:a16="http://schemas.microsoft.com/office/drawing/2014/main" id="{7DF1647D-96AA-92BF-B6B0-5F0C0ECAA4E8}"/>
              </a:ext>
            </a:extLst>
          </p:cNvPr>
          <p:cNvSpPr>
            <a:spLocks noGrp="1"/>
          </p:cNvSpPr>
          <p:nvPr>
            <p:ph type="title"/>
          </p:nvPr>
        </p:nvSpPr>
        <p:spPr>
          <a:xfrm>
            <a:off x="179512" y="195486"/>
            <a:ext cx="8352928" cy="507703"/>
          </a:xfrm>
        </p:spPr>
        <p:txBody>
          <a:bodyPr/>
          <a:lstStyle/>
          <a:p>
            <a:r>
              <a:rPr lang="cs-CZ" dirty="0">
                <a:hlinkClick r:id="rId3"/>
              </a:rPr>
              <a:t>Digitální rukojmí. Jak si Netflix, HBO a spol. pojišťují své diváky</a:t>
            </a:r>
            <a:endParaRPr lang="cs-CZ" dirty="0"/>
          </a:p>
        </p:txBody>
      </p:sp>
    </p:spTree>
    <p:extLst>
      <p:ext uri="{BB962C8B-B14F-4D97-AF65-F5344CB8AC3E}">
        <p14:creationId xmlns:p14="http://schemas.microsoft.com/office/powerpoint/2010/main" val="1246520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1520" y="195486"/>
            <a:ext cx="6912768" cy="507703"/>
          </a:xfrm>
        </p:spPr>
        <p:txBody>
          <a:bodyPr/>
          <a:lstStyle/>
          <a:p>
            <a:r>
              <a:rPr lang="cs-CZ" dirty="0"/>
              <a:t>STP proces – další kámen úrazu našich studentů</a:t>
            </a:r>
          </a:p>
        </p:txBody>
      </p:sp>
      <p:sp>
        <p:nvSpPr>
          <p:cNvPr id="7" name="Nadpis 2"/>
          <p:cNvSpPr txBox="1">
            <a:spLocks/>
          </p:cNvSpPr>
          <p:nvPr/>
        </p:nvSpPr>
        <p:spPr>
          <a:xfrm>
            <a:off x="899592" y="915566"/>
            <a:ext cx="2496737" cy="704838"/>
          </a:xfrm>
          <a:prstGeom prst="rect">
            <a:avLst/>
          </a:prstGeom>
          <a:noFill/>
          <a:ln>
            <a:noFill/>
          </a:ln>
        </p:spPr>
        <p:txBody>
          <a:bodyPr anchor="t">
            <a:norm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r>
              <a:rPr lang="cs-CZ" b="1" dirty="0" err="1">
                <a:solidFill>
                  <a:srgbClr val="002060"/>
                </a:solidFill>
              </a:rPr>
              <a:t>Segmenting</a:t>
            </a:r>
            <a:endParaRPr lang="cs-CZ" b="1" dirty="0">
              <a:solidFill>
                <a:srgbClr val="002060"/>
              </a:solidFill>
            </a:endParaRPr>
          </a:p>
        </p:txBody>
      </p:sp>
      <p:pic>
        <p:nvPicPr>
          <p:cNvPr id="8" name="Picture 3" descr="C:\Users\Libor\Desktop\segmentation.jpg"/>
          <p:cNvPicPr>
            <a:picLocks noChangeAspect="1" noChangeArrowheads="1"/>
          </p:cNvPicPr>
          <p:nvPr/>
        </p:nvPicPr>
        <p:blipFill>
          <a:blip r:embed="rId2"/>
          <a:srcRect/>
          <a:stretch>
            <a:fillRect/>
          </a:stretch>
        </p:blipFill>
        <p:spPr bwMode="auto">
          <a:xfrm>
            <a:off x="1371071" y="1602048"/>
            <a:ext cx="1553777" cy="1553777"/>
          </a:xfrm>
          <a:prstGeom prst="rect">
            <a:avLst/>
          </a:prstGeom>
          <a:noFill/>
        </p:spPr>
      </p:pic>
      <p:sp>
        <p:nvSpPr>
          <p:cNvPr id="9" name="Šipka doprava 8"/>
          <p:cNvSpPr/>
          <p:nvPr/>
        </p:nvSpPr>
        <p:spPr>
          <a:xfrm>
            <a:off x="3416468" y="1530829"/>
            <a:ext cx="1178727"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sp>
        <p:nvSpPr>
          <p:cNvPr id="11" name="Nadpis 2"/>
          <p:cNvSpPr txBox="1">
            <a:spLocks/>
          </p:cNvSpPr>
          <p:nvPr/>
        </p:nvSpPr>
        <p:spPr>
          <a:xfrm>
            <a:off x="4813103" y="657236"/>
            <a:ext cx="1982405"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400" b="1" dirty="0" err="1">
                <a:solidFill>
                  <a:srgbClr val="002060"/>
                </a:solidFill>
                <a:ea typeface="+mj-ea"/>
                <a:cs typeface="+mj-cs"/>
              </a:rPr>
              <a:t>Targeting</a:t>
            </a:r>
            <a:endParaRPr lang="cs-CZ" sz="2400" b="1" dirty="0">
              <a:solidFill>
                <a:srgbClr val="002060"/>
              </a:solidFill>
              <a:ea typeface="+mj-ea"/>
              <a:cs typeface="+mj-cs"/>
            </a:endParaRPr>
          </a:p>
        </p:txBody>
      </p:sp>
      <p:graphicFrame>
        <p:nvGraphicFramePr>
          <p:cNvPr id="12" name="Graf 11"/>
          <p:cNvGraphicFramePr/>
          <p:nvPr>
            <p:extLst>
              <p:ext uri="{D42A27DB-BD31-4B8C-83A1-F6EECF244321}">
                <p14:modId xmlns:p14="http://schemas.microsoft.com/office/powerpoint/2010/main" val="3664448579"/>
              </p:ext>
            </p:extLst>
          </p:nvPr>
        </p:nvGraphicFramePr>
        <p:xfrm>
          <a:off x="5268521" y="1203598"/>
          <a:ext cx="2464611" cy="1796780"/>
        </p:xfrm>
        <a:graphic>
          <a:graphicData uri="http://schemas.openxmlformats.org/drawingml/2006/chart">
            <c:chart xmlns:c="http://schemas.openxmlformats.org/drawingml/2006/chart" xmlns:r="http://schemas.openxmlformats.org/officeDocument/2006/relationships" r:id="rId3"/>
          </a:graphicData>
        </a:graphic>
      </p:graphicFrame>
      <p:sp>
        <p:nvSpPr>
          <p:cNvPr id="13" name="Šipka dolů 12"/>
          <p:cNvSpPr/>
          <p:nvPr/>
        </p:nvSpPr>
        <p:spPr>
          <a:xfrm rot="2251551">
            <a:off x="5776557" y="3186900"/>
            <a:ext cx="375050" cy="803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350"/>
          </a:p>
        </p:txBody>
      </p:sp>
      <p:pic>
        <p:nvPicPr>
          <p:cNvPr id="14" name="Picture 2" descr="C:\Users\Libor\Desktop\Brand-Positioning-021.jpg"/>
          <p:cNvPicPr>
            <a:picLocks noChangeAspect="1" noChangeArrowheads="1"/>
          </p:cNvPicPr>
          <p:nvPr/>
        </p:nvPicPr>
        <p:blipFill>
          <a:blip r:embed="rId4"/>
          <a:srcRect/>
          <a:stretch>
            <a:fillRect/>
          </a:stretch>
        </p:blipFill>
        <p:spPr bwMode="auto">
          <a:xfrm>
            <a:off x="3228379" y="2787097"/>
            <a:ext cx="1930325" cy="1814505"/>
          </a:xfrm>
          <a:prstGeom prst="rect">
            <a:avLst/>
          </a:prstGeom>
          <a:noFill/>
        </p:spPr>
      </p:pic>
      <p:sp>
        <p:nvSpPr>
          <p:cNvPr id="15" name="Nadpis 2"/>
          <p:cNvSpPr txBox="1">
            <a:spLocks/>
          </p:cNvSpPr>
          <p:nvPr/>
        </p:nvSpPr>
        <p:spPr>
          <a:xfrm>
            <a:off x="3118562" y="2273464"/>
            <a:ext cx="2496737" cy="704838"/>
          </a:xfrm>
          <a:prstGeom prst="rect">
            <a:avLst/>
          </a:prstGeom>
        </p:spPr>
        <p:txBody>
          <a:bodyPr vert="horz" rtlCol="0" anchor="ctr">
            <a:normAutofit/>
            <a:scene3d>
              <a:camera prst="orthographicFront"/>
              <a:lightRig rig="soft" dir="t"/>
            </a:scene3d>
            <a:sp3d prstMaterial="softEdge">
              <a:bevelT w="25400" h="25400"/>
            </a:sp3d>
          </a:bodyPr>
          <a:lstStyle/>
          <a:p>
            <a:pPr defTabSz="685800" fontAlgn="base">
              <a:spcBef>
                <a:spcPct val="0"/>
              </a:spcBef>
              <a:spcAft>
                <a:spcPct val="0"/>
              </a:spcAft>
              <a:defRPr/>
            </a:pPr>
            <a:r>
              <a:rPr lang="cs-CZ" sz="2625" b="1" dirty="0" err="1">
                <a:solidFill>
                  <a:schemeClr val="tx2"/>
                </a:solidFill>
                <a:effectLst>
                  <a:outerShdw blurRad="38100" dist="38100" dir="2700000" algn="tl">
                    <a:srgbClr val="000000">
                      <a:alpha val="43137"/>
                    </a:srgbClr>
                  </a:outerShdw>
                </a:effectLst>
                <a:latin typeface="+mj-lt"/>
                <a:ea typeface="+mj-ea"/>
                <a:cs typeface="+mj-cs"/>
              </a:rPr>
              <a:t>Positioning</a:t>
            </a:r>
            <a:endParaRPr lang="cs-CZ" sz="2625" b="1" dirty="0">
              <a:solidFill>
                <a:schemeClr val="tx2"/>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320992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544616" cy="507703"/>
          </a:xfrm>
        </p:spPr>
        <p:txBody>
          <a:bodyPr/>
          <a:lstStyle/>
          <a:p>
            <a:r>
              <a:rPr lang="cs-CZ" dirty="0"/>
              <a:t>Makro a mikro marketingové prostředí</a:t>
            </a:r>
          </a:p>
        </p:txBody>
      </p:sp>
      <p:pic>
        <p:nvPicPr>
          <p:cNvPr id="4" name="Zástupný symbol pro obsah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475656" y="651533"/>
            <a:ext cx="5976663" cy="3891781"/>
          </a:xfrm>
        </p:spPr>
      </p:pic>
      <p:pic>
        <p:nvPicPr>
          <p:cNvPr id="5"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98238"/>
            <a:ext cx="5616624" cy="3657337"/>
          </a:xfrm>
          <a:prstGeom prst="rect">
            <a:avLst/>
          </a:prstGeom>
        </p:spPr>
      </p:pic>
    </p:spTree>
    <p:extLst>
      <p:ext uri="{BB962C8B-B14F-4D97-AF65-F5344CB8AC3E}">
        <p14:creationId xmlns:p14="http://schemas.microsoft.com/office/powerpoint/2010/main" val="3853775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C590-CD4F-306C-5C75-4DF8BA647DAE}"/>
            </a:ext>
          </a:extLst>
        </p:cNvPr>
        <p:cNvGrpSpPr/>
        <p:nvPr/>
      </p:nvGrpSpPr>
      <p:grpSpPr>
        <a:xfrm>
          <a:off x="0" y="0"/>
          <a:ext cx="0" cy="0"/>
          <a:chOff x="0" y="0"/>
          <a:chExt cx="0" cy="0"/>
        </a:xfrm>
      </p:grpSpPr>
      <p:sp>
        <p:nvSpPr>
          <p:cNvPr id="6" name="Nadpis 5">
            <a:extLst>
              <a:ext uri="{FF2B5EF4-FFF2-40B4-BE49-F238E27FC236}">
                <a16:creationId xmlns:a16="http://schemas.microsoft.com/office/drawing/2014/main" id="{3EE68843-1D4D-210C-EC2E-BB808747813E}"/>
              </a:ext>
            </a:extLst>
          </p:cNvPr>
          <p:cNvSpPr>
            <a:spLocks noGrp="1"/>
          </p:cNvSpPr>
          <p:nvPr>
            <p:ph type="title"/>
          </p:nvPr>
        </p:nvSpPr>
        <p:spPr>
          <a:xfrm>
            <a:off x="179512" y="195486"/>
            <a:ext cx="8064896" cy="507703"/>
          </a:xfrm>
        </p:spPr>
        <p:txBody>
          <a:bodyPr/>
          <a:lstStyle/>
          <a:p>
            <a:r>
              <a:rPr lang="cs-CZ" dirty="0"/>
              <a:t>Tak proč jsme tady? (dlouhý úvod co nejde </a:t>
            </a:r>
            <a:r>
              <a:rPr lang="cs-CZ" dirty="0" err="1"/>
              <a:t>skipnout</a:t>
            </a:r>
            <a:r>
              <a:rPr lang="cs-CZ" dirty="0"/>
              <a:t>)</a:t>
            </a:r>
          </a:p>
        </p:txBody>
      </p:sp>
      <p:pic>
        <p:nvPicPr>
          <p:cNvPr id="5" name="Obrázek 4" descr="Obsah obrázku kresba, skica, klipart, ilustrace&#10;&#10;Obsah generovaný pomocí AI může být nesprávný.">
            <a:extLst>
              <a:ext uri="{FF2B5EF4-FFF2-40B4-BE49-F238E27FC236}">
                <a16:creationId xmlns:a16="http://schemas.microsoft.com/office/drawing/2014/main" id="{FE9936B9-DFA1-5DFA-DE9E-7B8F288D4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771549"/>
            <a:ext cx="6017865" cy="3943549"/>
          </a:xfrm>
          <a:prstGeom prst="rect">
            <a:avLst/>
          </a:prstGeom>
        </p:spPr>
      </p:pic>
    </p:spTree>
    <p:extLst>
      <p:ext uri="{BB962C8B-B14F-4D97-AF65-F5344CB8AC3E}">
        <p14:creationId xmlns:p14="http://schemas.microsoft.com/office/powerpoint/2010/main" val="3877527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Generativní AI v marketingu </a:t>
            </a:r>
            <a:r>
              <a:rPr lang="cs-CZ" sz="2000" dirty="0">
                <a:solidFill>
                  <a:srgbClr val="002060"/>
                </a:solidFill>
              </a:rPr>
              <a:t>→ automatizace obsahu (text, obrázky, video), personalizace komunikace v reálném čase.</a:t>
            </a:r>
          </a:p>
          <a:p>
            <a:r>
              <a:rPr lang="cs-CZ" sz="2000" b="1" dirty="0">
                <a:solidFill>
                  <a:srgbClr val="002060"/>
                </a:solidFill>
              </a:rPr>
              <a:t>Konec cookies třetích stran </a:t>
            </a:r>
            <a:r>
              <a:rPr lang="cs-CZ" sz="2000" dirty="0">
                <a:solidFill>
                  <a:srgbClr val="002060"/>
                </a:solidFill>
              </a:rPr>
              <a:t>→ firmy musí budovat </a:t>
            </a:r>
            <a:r>
              <a:rPr lang="cs-CZ" sz="2000" dirty="0" err="1">
                <a:solidFill>
                  <a:srgbClr val="002060"/>
                </a:solidFill>
              </a:rPr>
              <a:t>first</a:t>
            </a:r>
            <a:r>
              <a:rPr lang="cs-CZ" sz="2000" dirty="0">
                <a:solidFill>
                  <a:srgbClr val="002060"/>
                </a:solidFill>
              </a:rPr>
              <a:t>-party data a využívat </a:t>
            </a:r>
            <a:r>
              <a:rPr lang="cs-CZ" sz="2000" dirty="0" err="1">
                <a:solidFill>
                  <a:srgbClr val="002060"/>
                </a:solidFill>
              </a:rPr>
              <a:t>privacy-first</a:t>
            </a:r>
            <a:r>
              <a:rPr lang="cs-CZ" sz="2000" dirty="0">
                <a:solidFill>
                  <a:srgbClr val="002060"/>
                </a:solidFill>
              </a:rPr>
              <a:t> nástroje.</a:t>
            </a:r>
          </a:p>
          <a:p>
            <a:r>
              <a:rPr lang="cs-CZ" sz="2000" b="1" dirty="0">
                <a:solidFill>
                  <a:srgbClr val="002060"/>
                </a:solidFill>
              </a:rPr>
              <a:t>Automatizace kampaní a prediktivní analýza </a:t>
            </a:r>
            <a:r>
              <a:rPr lang="cs-CZ" sz="2000" dirty="0">
                <a:solidFill>
                  <a:srgbClr val="002060"/>
                </a:solidFill>
              </a:rPr>
              <a:t>→ AI rozhoduje o správném čase, obsahu i kanálu.</a:t>
            </a:r>
          </a:p>
          <a:p>
            <a:r>
              <a:rPr lang="cs-CZ" sz="2000" b="1" dirty="0" err="1">
                <a:solidFill>
                  <a:srgbClr val="002060"/>
                </a:solidFill>
              </a:rPr>
              <a:t>Voice</a:t>
            </a:r>
            <a:r>
              <a:rPr lang="cs-CZ" sz="2000" b="1" dirty="0">
                <a:solidFill>
                  <a:srgbClr val="002060"/>
                </a:solidFill>
              </a:rPr>
              <a:t> </a:t>
            </a:r>
            <a:r>
              <a:rPr lang="cs-CZ" sz="2000" b="1" dirty="0" err="1">
                <a:solidFill>
                  <a:srgbClr val="002060"/>
                </a:solidFill>
              </a:rPr>
              <a:t>search</a:t>
            </a:r>
            <a:r>
              <a:rPr lang="cs-CZ" sz="2000" b="1" dirty="0">
                <a:solidFill>
                  <a:srgbClr val="002060"/>
                </a:solidFill>
              </a:rPr>
              <a:t> a multimodální vyhledávání </a:t>
            </a:r>
            <a:r>
              <a:rPr lang="cs-CZ" sz="2000" dirty="0">
                <a:solidFill>
                  <a:srgbClr val="002060"/>
                </a:solidFill>
              </a:rPr>
              <a:t>→ roste využití hlasu, obrazu a AI asistentů místo klasického psaní dotazů.</a:t>
            </a:r>
          </a:p>
          <a:p>
            <a:r>
              <a:rPr lang="cs-CZ" sz="2000" b="1" dirty="0">
                <a:solidFill>
                  <a:srgbClr val="002060"/>
                </a:solidFill>
              </a:rPr>
              <a:t>AR/VR marketing </a:t>
            </a:r>
            <a:r>
              <a:rPr lang="cs-CZ" sz="2000" dirty="0">
                <a:solidFill>
                  <a:srgbClr val="002060"/>
                </a:solidFill>
              </a:rPr>
              <a:t>→ virtuální vyzkoušení produktů, </a:t>
            </a:r>
            <a:r>
              <a:rPr lang="cs-CZ" sz="2000" dirty="0" err="1">
                <a:solidFill>
                  <a:srgbClr val="002060"/>
                </a:solidFill>
              </a:rPr>
              <a:t>metaverse</a:t>
            </a:r>
            <a:r>
              <a:rPr lang="cs-CZ" sz="2000" dirty="0">
                <a:solidFill>
                  <a:srgbClr val="002060"/>
                </a:solidFill>
              </a:rPr>
              <a:t> zážitky.</a:t>
            </a:r>
          </a:p>
        </p:txBody>
      </p:sp>
      <p:sp>
        <p:nvSpPr>
          <p:cNvPr id="6" name="Nadpis 5"/>
          <p:cNvSpPr>
            <a:spLocks noGrp="1"/>
          </p:cNvSpPr>
          <p:nvPr>
            <p:ph type="title"/>
          </p:nvPr>
        </p:nvSpPr>
        <p:spPr>
          <a:xfrm>
            <a:off x="179512" y="195486"/>
            <a:ext cx="6552728" cy="507703"/>
          </a:xfrm>
        </p:spPr>
        <p:txBody>
          <a:bodyPr/>
          <a:lstStyle/>
          <a:p>
            <a:r>
              <a:rPr lang="cs-CZ" dirty="0"/>
              <a:t>Trendy v E-marketingu (2025) - Technologické</a:t>
            </a:r>
          </a:p>
        </p:txBody>
      </p:sp>
    </p:spTree>
    <p:extLst>
      <p:ext uri="{BB962C8B-B14F-4D97-AF65-F5344CB8AC3E}">
        <p14:creationId xmlns:p14="http://schemas.microsoft.com/office/powerpoint/2010/main" val="1982086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7C492-2FCD-8E82-A9FE-DDB23C2BAD38}"/>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394FE0B-1199-9414-1904-70D1C22FAEE5}"/>
              </a:ext>
            </a:extLst>
          </p:cNvPr>
          <p:cNvSpPr>
            <a:spLocks noGrp="1"/>
          </p:cNvSpPr>
          <p:nvPr>
            <p:ph idx="4294967295"/>
          </p:nvPr>
        </p:nvSpPr>
        <p:spPr>
          <a:xfrm>
            <a:off x="431540" y="987574"/>
            <a:ext cx="8280920" cy="3024336"/>
          </a:xfrm>
          <a:prstGeom prst="rect">
            <a:avLst/>
          </a:prstGeom>
        </p:spPr>
        <p:txBody>
          <a:bodyPr>
            <a:noAutofit/>
          </a:bodyPr>
          <a:lstStyle/>
          <a:p>
            <a:r>
              <a:rPr lang="cs-CZ" sz="2000" b="1" dirty="0" err="1">
                <a:solidFill>
                  <a:srgbClr val="002060"/>
                </a:solidFill>
              </a:rPr>
              <a:t>Mikrokomunity</a:t>
            </a:r>
            <a:r>
              <a:rPr lang="cs-CZ" sz="2000" b="1" dirty="0">
                <a:solidFill>
                  <a:srgbClr val="002060"/>
                </a:solidFill>
              </a:rPr>
              <a:t> a „</a:t>
            </a:r>
            <a:r>
              <a:rPr lang="cs-CZ" sz="2000" b="1" dirty="0" err="1">
                <a:solidFill>
                  <a:srgbClr val="002060"/>
                </a:solidFill>
              </a:rPr>
              <a:t>creator</a:t>
            </a:r>
            <a:r>
              <a:rPr lang="cs-CZ" sz="2000" b="1" dirty="0">
                <a:solidFill>
                  <a:srgbClr val="002060"/>
                </a:solidFill>
              </a:rPr>
              <a:t> </a:t>
            </a:r>
            <a:r>
              <a:rPr lang="cs-CZ" sz="2000" b="1" dirty="0" err="1">
                <a:solidFill>
                  <a:srgbClr val="002060"/>
                </a:solidFill>
              </a:rPr>
              <a:t>economy</a:t>
            </a:r>
            <a:r>
              <a:rPr lang="cs-CZ" sz="2000" dirty="0">
                <a:solidFill>
                  <a:srgbClr val="002060"/>
                </a:solidFill>
              </a:rPr>
              <a:t>“ → influenceři menšího dosahu, ale s vysokou důvěrou.</a:t>
            </a:r>
          </a:p>
          <a:p>
            <a:r>
              <a:rPr lang="cs-CZ" sz="2000" b="1" dirty="0">
                <a:solidFill>
                  <a:srgbClr val="002060"/>
                </a:solidFill>
              </a:rPr>
              <a:t>Krátká videa a vizuální obsah </a:t>
            </a:r>
            <a:r>
              <a:rPr lang="cs-CZ" sz="2000" dirty="0">
                <a:solidFill>
                  <a:srgbClr val="002060"/>
                </a:solidFill>
              </a:rPr>
              <a:t>→ dominance </a:t>
            </a:r>
            <a:r>
              <a:rPr lang="cs-CZ" sz="2000" dirty="0" err="1">
                <a:solidFill>
                  <a:srgbClr val="002060"/>
                </a:solidFill>
              </a:rPr>
              <a:t>TikToku</a:t>
            </a:r>
            <a:r>
              <a:rPr lang="cs-CZ" sz="2000" dirty="0">
                <a:solidFill>
                  <a:srgbClr val="002060"/>
                </a:solidFill>
              </a:rPr>
              <a:t>, </a:t>
            </a:r>
            <a:r>
              <a:rPr lang="cs-CZ" sz="2000" dirty="0" err="1">
                <a:solidFill>
                  <a:srgbClr val="002060"/>
                </a:solidFill>
              </a:rPr>
              <a:t>Reels</a:t>
            </a:r>
            <a:r>
              <a:rPr lang="cs-CZ" sz="2000" dirty="0">
                <a:solidFill>
                  <a:srgbClr val="002060"/>
                </a:solidFill>
              </a:rPr>
              <a:t>, YouTube </a:t>
            </a:r>
            <a:r>
              <a:rPr lang="cs-CZ" sz="2000" dirty="0" err="1">
                <a:solidFill>
                  <a:srgbClr val="002060"/>
                </a:solidFill>
              </a:rPr>
              <a:t>Shorts</a:t>
            </a:r>
            <a:r>
              <a:rPr lang="cs-CZ" sz="2000" dirty="0">
                <a:solidFill>
                  <a:srgbClr val="002060"/>
                </a:solidFill>
              </a:rPr>
              <a:t>.</a:t>
            </a:r>
          </a:p>
          <a:p>
            <a:r>
              <a:rPr lang="cs-CZ" sz="2000" b="1" dirty="0">
                <a:solidFill>
                  <a:srgbClr val="002060"/>
                </a:solidFill>
              </a:rPr>
              <a:t>Personalizace očekávána jako standard </a:t>
            </a:r>
            <a:r>
              <a:rPr lang="cs-CZ" sz="2000" dirty="0">
                <a:solidFill>
                  <a:srgbClr val="002060"/>
                </a:solidFill>
              </a:rPr>
              <a:t>→ zákazníci chtějí obsah „jen pro mě“.</a:t>
            </a:r>
          </a:p>
          <a:p>
            <a:r>
              <a:rPr lang="cs-CZ" sz="2000" b="1" dirty="0">
                <a:solidFill>
                  <a:srgbClr val="002060"/>
                </a:solidFill>
              </a:rPr>
              <a:t>Etická očekávání </a:t>
            </a:r>
            <a:r>
              <a:rPr lang="cs-CZ" sz="2000" dirty="0">
                <a:solidFill>
                  <a:srgbClr val="002060"/>
                </a:solidFill>
              </a:rPr>
              <a:t>→ zákazníci sledují, zda je digitální marketing férový, transparentní a neklamavý.</a:t>
            </a:r>
          </a:p>
          <a:p>
            <a:r>
              <a:rPr lang="cs-CZ" sz="2000" b="1" dirty="0">
                <a:solidFill>
                  <a:srgbClr val="002060"/>
                </a:solidFill>
              </a:rPr>
              <a:t>Interaktivní obsah </a:t>
            </a:r>
            <a:r>
              <a:rPr lang="cs-CZ" sz="2000" dirty="0">
                <a:solidFill>
                  <a:srgbClr val="002060"/>
                </a:solidFill>
              </a:rPr>
              <a:t>→ ankety, gamifikace, uživatelský obsah (UGC).</a:t>
            </a:r>
          </a:p>
        </p:txBody>
      </p:sp>
      <p:sp>
        <p:nvSpPr>
          <p:cNvPr id="6" name="Nadpis 5">
            <a:extLst>
              <a:ext uri="{FF2B5EF4-FFF2-40B4-BE49-F238E27FC236}">
                <a16:creationId xmlns:a16="http://schemas.microsoft.com/office/drawing/2014/main" id="{E47BD844-1AF5-0C52-ECFE-A724272A377C}"/>
              </a:ext>
            </a:extLst>
          </p:cNvPr>
          <p:cNvSpPr>
            <a:spLocks noGrp="1"/>
          </p:cNvSpPr>
          <p:nvPr>
            <p:ph type="title"/>
          </p:nvPr>
        </p:nvSpPr>
        <p:spPr>
          <a:xfrm>
            <a:off x="179512" y="195486"/>
            <a:ext cx="7488832" cy="507703"/>
          </a:xfrm>
        </p:spPr>
        <p:txBody>
          <a:bodyPr/>
          <a:lstStyle/>
          <a:p>
            <a:r>
              <a:rPr lang="cs-CZ" dirty="0"/>
              <a:t>Trendy v E-marketingu (2025) - Spotřebitelské chování</a:t>
            </a:r>
          </a:p>
        </p:txBody>
      </p:sp>
    </p:spTree>
    <p:extLst>
      <p:ext uri="{BB962C8B-B14F-4D97-AF65-F5344CB8AC3E}">
        <p14:creationId xmlns:p14="http://schemas.microsoft.com/office/powerpoint/2010/main" val="665021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8447-F4AE-60F3-76A3-DC4B712EEC34}"/>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670DD682-1848-3A82-DFEE-828D5AE032A2}"/>
              </a:ext>
            </a:extLst>
          </p:cNvPr>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Zvyšující se cena online reklamy (CPC, CPM)</a:t>
            </a:r>
            <a:r>
              <a:rPr lang="cs-CZ" sz="2000" dirty="0">
                <a:solidFill>
                  <a:srgbClr val="002060"/>
                </a:solidFill>
              </a:rPr>
              <a:t> → vyšší konkurence, algoritmy zdražují.</a:t>
            </a:r>
          </a:p>
          <a:p>
            <a:r>
              <a:rPr lang="cs-CZ" sz="2000" b="1" dirty="0">
                <a:solidFill>
                  <a:srgbClr val="002060"/>
                </a:solidFill>
              </a:rPr>
              <a:t>Důraz na ROI a efektivitu </a:t>
            </a:r>
            <a:r>
              <a:rPr lang="cs-CZ" sz="2000" dirty="0">
                <a:solidFill>
                  <a:srgbClr val="002060"/>
                </a:solidFill>
              </a:rPr>
              <a:t>→ firmy více měří konverze, atribuční modely a návratnost.</a:t>
            </a:r>
          </a:p>
          <a:p>
            <a:r>
              <a:rPr lang="cs-CZ" sz="2000" b="1" dirty="0">
                <a:solidFill>
                  <a:srgbClr val="002060"/>
                </a:solidFill>
              </a:rPr>
              <a:t>Rozpočty se přesouvají z klasických médií do digitálu </a:t>
            </a:r>
            <a:r>
              <a:rPr lang="cs-CZ" sz="2000" dirty="0">
                <a:solidFill>
                  <a:srgbClr val="002060"/>
                </a:solidFill>
              </a:rPr>
              <a:t>→ i B2B investuje více do e-marketingu.</a:t>
            </a:r>
          </a:p>
        </p:txBody>
      </p:sp>
      <p:sp>
        <p:nvSpPr>
          <p:cNvPr id="6" name="Nadpis 5">
            <a:extLst>
              <a:ext uri="{FF2B5EF4-FFF2-40B4-BE49-F238E27FC236}">
                <a16:creationId xmlns:a16="http://schemas.microsoft.com/office/drawing/2014/main" id="{57AF0728-C700-3434-44C9-98D37C326505}"/>
              </a:ext>
            </a:extLst>
          </p:cNvPr>
          <p:cNvSpPr>
            <a:spLocks noGrp="1"/>
          </p:cNvSpPr>
          <p:nvPr>
            <p:ph type="title"/>
          </p:nvPr>
        </p:nvSpPr>
        <p:spPr>
          <a:xfrm>
            <a:off x="179512" y="195486"/>
            <a:ext cx="7488832" cy="507703"/>
          </a:xfrm>
        </p:spPr>
        <p:txBody>
          <a:bodyPr/>
          <a:lstStyle/>
          <a:p>
            <a:r>
              <a:rPr lang="cs-CZ" dirty="0"/>
              <a:t>Trendy v E-marketingu (2025) - Ekonomické</a:t>
            </a:r>
          </a:p>
        </p:txBody>
      </p:sp>
    </p:spTree>
    <p:extLst>
      <p:ext uri="{BB962C8B-B14F-4D97-AF65-F5344CB8AC3E}">
        <p14:creationId xmlns:p14="http://schemas.microsoft.com/office/powerpoint/2010/main" val="4272776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652D-D45F-7E14-42FB-0ACB51AEE891}"/>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BC87611-58CB-2E05-7213-8C1215E198A7}"/>
              </a:ext>
            </a:extLst>
          </p:cNvPr>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GDPR a nové regulace AI/online reklamy </a:t>
            </a:r>
            <a:r>
              <a:rPr lang="cs-CZ" sz="2000" dirty="0">
                <a:solidFill>
                  <a:srgbClr val="002060"/>
                </a:solidFill>
              </a:rPr>
              <a:t>→ přísnější pravidla pro data, souhlasy, transparentnost.</a:t>
            </a:r>
          </a:p>
          <a:p>
            <a:r>
              <a:rPr lang="cs-CZ" sz="2000" b="1" dirty="0">
                <a:solidFill>
                  <a:srgbClr val="002060"/>
                </a:solidFill>
              </a:rPr>
              <a:t>EU Digital </a:t>
            </a:r>
            <a:r>
              <a:rPr lang="cs-CZ" sz="2000" b="1" dirty="0" err="1">
                <a:solidFill>
                  <a:srgbClr val="002060"/>
                </a:solidFill>
              </a:rPr>
              <a:t>Services</a:t>
            </a:r>
            <a:r>
              <a:rPr lang="cs-CZ" sz="2000" b="1" dirty="0">
                <a:solidFill>
                  <a:srgbClr val="002060"/>
                </a:solidFill>
              </a:rPr>
              <a:t> </a:t>
            </a:r>
            <a:r>
              <a:rPr lang="cs-CZ" sz="2000" b="1" dirty="0" err="1">
                <a:solidFill>
                  <a:srgbClr val="002060"/>
                </a:solidFill>
              </a:rPr>
              <a:t>Act</a:t>
            </a:r>
            <a:r>
              <a:rPr lang="cs-CZ" sz="2000" b="1" dirty="0">
                <a:solidFill>
                  <a:srgbClr val="002060"/>
                </a:solidFill>
              </a:rPr>
              <a:t> a Digital </a:t>
            </a:r>
            <a:r>
              <a:rPr lang="cs-CZ" sz="2000" b="1" dirty="0" err="1">
                <a:solidFill>
                  <a:srgbClr val="002060"/>
                </a:solidFill>
              </a:rPr>
              <a:t>Markets</a:t>
            </a:r>
            <a:r>
              <a:rPr lang="cs-CZ" sz="2000" b="1" dirty="0">
                <a:solidFill>
                  <a:srgbClr val="002060"/>
                </a:solidFill>
              </a:rPr>
              <a:t> </a:t>
            </a:r>
            <a:r>
              <a:rPr lang="cs-CZ" sz="2000" b="1" dirty="0" err="1">
                <a:solidFill>
                  <a:srgbClr val="002060"/>
                </a:solidFill>
              </a:rPr>
              <a:t>Act</a:t>
            </a:r>
            <a:r>
              <a:rPr lang="cs-CZ" sz="2000" b="1" dirty="0">
                <a:solidFill>
                  <a:srgbClr val="002060"/>
                </a:solidFill>
              </a:rPr>
              <a:t> </a:t>
            </a:r>
            <a:r>
              <a:rPr lang="cs-CZ" sz="2000" dirty="0">
                <a:solidFill>
                  <a:srgbClr val="002060"/>
                </a:solidFill>
              </a:rPr>
              <a:t>→ omezení monopolu platforem (Google, Meta, Amazon).</a:t>
            </a:r>
          </a:p>
          <a:p>
            <a:r>
              <a:rPr lang="cs-CZ" sz="2000" b="1" dirty="0">
                <a:solidFill>
                  <a:srgbClr val="002060"/>
                </a:solidFill>
              </a:rPr>
              <a:t>Green marketing online </a:t>
            </a:r>
            <a:r>
              <a:rPr lang="cs-CZ" sz="2000" dirty="0">
                <a:solidFill>
                  <a:srgbClr val="002060"/>
                </a:solidFill>
              </a:rPr>
              <a:t>→ tlak na prokazatelnost ekologických tvrzení („</a:t>
            </a:r>
            <a:r>
              <a:rPr lang="cs-CZ" sz="2000" dirty="0" err="1">
                <a:solidFill>
                  <a:srgbClr val="002060"/>
                </a:solidFill>
              </a:rPr>
              <a:t>greenwashing</a:t>
            </a:r>
            <a:r>
              <a:rPr lang="cs-CZ" sz="2000" dirty="0">
                <a:solidFill>
                  <a:srgbClr val="002060"/>
                </a:solidFill>
              </a:rPr>
              <a:t>“ pod kontrolou).</a:t>
            </a:r>
          </a:p>
        </p:txBody>
      </p:sp>
      <p:sp>
        <p:nvSpPr>
          <p:cNvPr id="6" name="Nadpis 5">
            <a:extLst>
              <a:ext uri="{FF2B5EF4-FFF2-40B4-BE49-F238E27FC236}">
                <a16:creationId xmlns:a16="http://schemas.microsoft.com/office/drawing/2014/main" id="{8D8D2514-634F-3810-5BE8-0719DBBE869A}"/>
              </a:ext>
            </a:extLst>
          </p:cNvPr>
          <p:cNvSpPr>
            <a:spLocks noGrp="1"/>
          </p:cNvSpPr>
          <p:nvPr>
            <p:ph type="title"/>
          </p:nvPr>
        </p:nvSpPr>
        <p:spPr>
          <a:xfrm>
            <a:off x="179512" y="195486"/>
            <a:ext cx="7488832" cy="507703"/>
          </a:xfrm>
        </p:spPr>
        <p:txBody>
          <a:bodyPr/>
          <a:lstStyle/>
          <a:p>
            <a:r>
              <a:rPr lang="cs-CZ" dirty="0"/>
              <a:t>Trendy v E-marketingu (2025) - Legislativní a etické</a:t>
            </a:r>
          </a:p>
        </p:txBody>
      </p:sp>
    </p:spTree>
    <p:extLst>
      <p:ext uri="{BB962C8B-B14F-4D97-AF65-F5344CB8AC3E}">
        <p14:creationId xmlns:p14="http://schemas.microsoft.com/office/powerpoint/2010/main" val="2917198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C36F7-7FD2-A003-BFFE-00F7C0BCA3FC}"/>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A53EE625-4DF8-E358-81ED-CB938D56CE62}"/>
              </a:ext>
            </a:extLst>
          </p:cNvPr>
          <p:cNvSpPr>
            <a:spLocks noGrp="1"/>
          </p:cNvSpPr>
          <p:nvPr>
            <p:ph idx="4294967295"/>
          </p:nvPr>
        </p:nvSpPr>
        <p:spPr>
          <a:xfrm>
            <a:off x="431540" y="987574"/>
            <a:ext cx="8280920" cy="3024336"/>
          </a:xfrm>
          <a:prstGeom prst="rect">
            <a:avLst/>
          </a:prstGeom>
        </p:spPr>
        <p:txBody>
          <a:bodyPr>
            <a:noAutofit/>
          </a:bodyPr>
          <a:lstStyle/>
          <a:p>
            <a:r>
              <a:rPr lang="cs-CZ" sz="2000" b="1" dirty="0">
                <a:solidFill>
                  <a:srgbClr val="002060"/>
                </a:solidFill>
              </a:rPr>
              <a:t>Rozpad dominance „velké trojky“ (Google, Meta, Amazon) </a:t>
            </a:r>
            <a:r>
              <a:rPr lang="cs-CZ" sz="2000" dirty="0">
                <a:solidFill>
                  <a:srgbClr val="002060"/>
                </a:solidFill>
              </a:rPr>
              <a:t>→ více hráčů, fragmentace kanálů.</a:t>
            </a:r>
          </a:p>
          <a:p>
            <a:r>
              <a:rPr lang="cs-CZ" sz="2000" b="1" dirty="0">
                <a:solidFill>
                  <a:srgbClr val="002060"/>
                </a:solidFill>
              </a:rPr>
              <a:t>Nárůst sociálního obchodu (</a:t>
            </a:r>
            <a:r>
              <a:rPr lang="cs-CZ" sz="2000" b="1" dirty="0" err="1">
                <a:solidFill>
                  <a:srgbClr val="002060"/>
                </a:solidFill>
              </a:rPr>
              <a:t>social</a:t>
            </a:r>
            <a:r>
              <a:rPr lang="cs-CZ" sz="2000" b="1" dirty="0">
                <a:solidFill>
                  <a:srgbClr val="002060"/>
                </a:solidFill>
              </a:rPr>
              <a:t> </a:t>
            </a:r>
            <a:r>
              <a:rPr lang="cs-CZ" sz="2000" b="1" dirty="0" err="1">
                <a:solidFill>
                  <a:srgbClr val="002060"/>
                </a:solidFill>
              </a:rPr>
              <a:t>commerce</a:t>
            </a:r>
            <a:r>
              <a:rPr lang="cs-CZ" sz="2000" b="1" dirty="0">
                <a:solidFill>
                  <a:srgbClr val="002060"/>
                </a:solidFill>
              </a:rPr>
              <a:t>) </a:t>
            </a:r>
            <a:r>
              <a:rPr lang="cs-CZ" sz="2000" dirty="0">
                <a:solidFill>
                  <a:srgbClr val="002060"/>
                </a:solidFill>
              </a:rPr>
              <a:t>→ přímý nákup na Instagramu, </a:t>
            </a:r>
            <a:r>
              <a:rPr lang="cs-CZ" sz="2000" dirty="0" err="1">
                <a:solidFill>
                  <a:srgbClr val="002060"/>
                </a:solidFill>
              </a:rPr>
              <a:t>TikToku</a:t>
            </a:r>
            <a:r>
              <a:rPr lang="cs-CZ" sz="2000" dirty="0">
                <a:solidFill>
                  <a:srgbClr val="002060"/>
                </a:solidFill>
              </a:rPr>
              <a:t>, </a:t>
            </a:r>
            <a:r>
              <a:rPr lang="cs-CZ" sz="2000" dirty="0" err="1">
                <a:solidFill>
                  <a:srgbClr val="002060"/>
                </a:solidFill>
              </a:rPr>
              <a:t>Pinterestu</a:t>
            </a:r>
            <a:r>
              <a:rPr lang="cs-CZ" sz="2000" dirty="0">
                <a:solidFill>
                  <a:srgbClr val="002060"/>
                </a:solidFill>
              </a:rPr>
              <a:t>.</a:t>
            </a:r>
          </a:p>
          <a:p>
            <a:r>
              <a:rPr lang="cs-CZ" sz="2000" b="1" dirty="0">
                <a:solidFill>
                  <a:srgbClr val="002060"/>
                </a:solidFill>
              </a:rPr>
              <a:t>E-mail marketing 2.0 </a:t>
            </a:r>
            <a:r>
              <a:rPr lang="cs-CZ" sz="2000" dirty="0">
                <a:solidFill>
                  <a:srgbClr val="002060"/>
                </a:solidFill>
              </a:rPr>
              <a:t>→ hyper-personalizované, interaktivní newslettery.</a:t>
            </a:r>
          </a:p>
          <a:p>
            <a:r>
              <a:rPr lang="cs-CZ" sz="2000" b="1" dirty="0" err="1">
                <a:solidFill>
                  <a:srgbClr val="002060"/>
                </a:solidFill>
              </a:rPr>
              <a:t>Messaging</a:t>
            </a:r>
            <a:r>
              <a:rPr lang="cs-CZ" sz="2000" b="1" dirty="0">
                <a:solidFill>
                  <a:srgbClr val="002060"/>
                </a:solidFill>
              </a:rPr>
              <a:t> a chat marketing </a:t>
            </a:r>
            <a:r>
              <a:rPr lang="cs-CZ" sz="2000" dirty="0">
                <a:solidFill>
                  <a:srgbClr val="002060"/>
                </a:solidFill>
              </a:rPr>
              <a:t>→ WhatsApp, Messenger, Viber, </a:t>
            </a:r>
            <a:r>
              <a:rPr lang="cs-CZ" sz="2000" dirty="0" err="1">
                <a:solidFill>
                  <a:srgbClr val="002060"/>
                </a:solidFill>
              </a:rPr>
              <a:t>WeChat</a:t>
            </a:r>
            <a:r>
              <a:rPr lang="cs-CZ" sz="2000" dirty="0">
                <a:solidFill>
                  <a:srgbClr val="002060"/>
                </a:solidFill>
              </a:rPr>
              <a:t> jako prodejní a servisní kanály.</a:t>
            </a:r>
          </a:p>
        </p:txBody>
      </p:sp>
      <p:sp>
        <p:nvSpPr>
          <p:cNvPr id="6" name="Nadpis 5">
            <a:extLst>
              <a:ext uri="{FF2B5EF4-FFF2-40B4-BE49-F238E27FC236}">
                <a16:creationId xmlns:a16="http://schemas.microsoft.com/office/drawing/2014/main" id="{32B5AE2A-6F71-4CFE-C6BF-572AC3FD1E3D}"/>
              </a:ext>
            </a:extLst>
          </p:cNvPr>
          <p:cNvSpPr>
            <a:spLocks noGrp="1"/>
          </p:cNvSpPr>
          <p:nvPr>
            <p:ph type="title"/>
          </p:nvPr>
        </p:nvSpPr>
        <p:spPr>
          <a:xfrm>
            <a:off x="179512" y="195486"/>
            <a:ext cx="7488832" cy="507703"/>
          </a:xfrm>
        </p:spPr>
        <p:txBody>
          <a:bodyPr/>
          <a:lstStyle/>
          <a:p>
            <a:r>
              <a:rPr lang="cs-CZ" dirty="0"/>
              <a:t>Trendy v E-marketingu (2025) - Platformy a kanály</a:t>
            </a:r>
          </a:p>
        </p:txBody>
      </p:sp>
    </p:spTree>
    <p:extLst>
      <p:ext uri="{BB962C8B-B14F-4D97-AF65-F5344CB8AC3E}">
        <p14:creationId xmlns:p14="http://schemas.microsoft.com/office/powerpoint/2010/main" val="9082913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35E9F-B790-144C-8016-95817C07453F}"/>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8C01B8C-18F8-A96A-DD53-EADBD3BCEAC9}"/>
              </a:ext>
            </a:extLst>
          </p:cNvPr>
          <p:cNvSpPr>
            <a:spLocks noGrp="1"/>
          </p:cNvSpPr>
          <p:nvPr>
            <p:ph idx="4294967295"/>
          </p:nvPr>
        </p:nvSpPr>
        <p:spPr>
          <a:xfrm>
            <a:off x="431540" y="987574"/>
            <a:ext cx="8280920" cy="3024336"/>
          </a:xfrm>
          <a:prstGeom prst="rect">
            <a:avLst/>
          </a:prstGeom>
        </p:spPr>
        <p:txBody>
          <a:bodyPr>
            <a:noAutofit/>
          </a:bodyPr>
          <a:lstStyle/>
          <a:p>
            <a:r>
              <a:rPr lang="cs-CZ" sz="2000" b="1" dirty="0" err="1">
                <a:solidFill>
                  <a:srgbClr val="002060"/>
                </a:solidFill>
              </a:rPr>
              <a:t>Cookieless</a:t>
            </a:r>
            <a:r>
              <a:rPr lang="cs-CZ" sz="2000" b="1" dirty="0">
                <a:solidFill>
                  <a:srgbClr val="002060"/>
                </a:solidFill>
              </a:rPr>
              <a:t> </a:t>
            </a:r>
            <a:r>
              <a:rPr lang="cs-CZ" sz="2000" b="1" dirty="0" err="1">
                <a:solidFill>
                  <a:srgbClr val="002060"/>
                </a:solidFill>
              </a:rPr>
              <a:t>future</a:t>
            </a:r>
            <a:r>
              <a:rPr lang="cs-CZ" sz="2000" b="1" dirty="0">
                <a:solidFill>
                  <a:srgbClr val="002060"/>
                </a:solidFill>
              </a:rPr>
              <a:t> </a:t>
            </a:r>
            <a:r>
              <a:rPr lang="cs-CZ" sz="2000" dirty="0">
                <a:solidFill>
                  <a:srgbClr val="002060"/>
                </a:solidFill>
              </a:rPr>
              <a:t>→ přechod na server-</a:t>
            </a:r>
            <a:r>
              <a:rPr lang="cs-CZ" sz="2000" dirty="0" err="1">
                <a:solidFill>
                  <a:srgbClr val="002060"/>
                </a:solidFill>
              </a:rPr>
              <a:t>side</a:t>
            </a:r>
            <a:r>
              <a:rPr lang="cs-CZ" sz="2000" dirty="0">
                <a:solidFill>
                  <a:srgbClr val="002060"/>
                </a:solidFill>
              </a:rPr>
              <a:t> </a:t>
            </a:r>
            <a:r>
              <a:rPr lang="cs-CZ" sz="2000" dirty="0" err="1">
                <a:solidFill>
                  <a:srgbClr val="002060"/>
                </a:solidFill>
              </a:rPr>
              <a:t>tracking</a:t>
            </a:r>
            <a:r>
              <a:rPr lang="cs-CZ" sz="2000" dirty="0">
                <a:solidFill>
                  <a:srgbClr val="002060"/>
                </a:solidFill>
              </a:rPr>
              <a:t>, konsolidované zákaznické profily (CDP – </a:t>
            </a:r>
            <a:r>
              <a:rPr lang="cs-CZ" sz="2000" dirty="0" err="1">
                <a:solidFill>
                  <a:srgbClr val="002060"/>
                </a:solidFill>
              </a:rPr>
              <a:t>Customer</a:t>
            </a:r>
            <a:r>
              <a:rPr lang="cs-CZ" sz="2000" dirty="0">
                <a:solidFill>
                  <a:srgbClr val="002060"/>
                </a:solidFill>
              </a:rPr>
              <a:t> Data </a:t>
            </a:r>
            <a:r>
              <a:rPr lang="cs-CZ" sz="2000" dirty="0" err="1">
                <a:solidFill>
                  <a:srgbClr val="002060"/>
                </a:solidFill>
              </a:rPr>
              <a:t>Platforms</a:t>
            </a:r>
            <a:r>
              <a:rPr lang="cs-CZ" sz="2000" dirty="0">
                <a:solidFill>
                  <a:srgbClr val="002060"/>
                </a:solidFill>
              </a:rPr>
              <a:t>).</a:t>
            </a:r>
          </a:p>
          <a:p>
            <a:r>
              <a:rPr lang="cs-CZ" sz="2000" b="1" dirty="0">
                <a:solidFill>
                  <a:srgbClr val="002060"/>
                </a:solidFill>
              </a:rPr>
              <a:t>Real-</a:t>
            </a:r>
            <a:r>
              <a:rPr lang="cs-CZ" sz="2000" b="1" dirty="0" err="1">
                <a:solidFill>
                  <a:srgbClr val="002060"/>
                </a:solidFill>
              </a:rPr>
              <a:t>time</a:t>
            </a:r>
            <a:r>
              <a:rPr lang="cs-CZ" sz="2000" b="1" dirty="0">
                <a:solidFill>
                  <a:srgbClr val="002060"/>
                </a:solidFill>
              </a:rPr>
              <a:t> data a prediktivní modely </a:t>
            </a:r>
            <a:r>
              <a:rPr lang="cs-CZ" sz="2000" dirty="0">
                <a:solidFill>
                  <a:srgbClr val="002060"/>
                </a:solidFill>
              </a:rPr>
              <a:t>→ okamžité úpravy kampaní podle chování.</a:t>
            </a:r>
          </a:p>
          <a:p>
            <a:r>
              <a:rPr lang="cs-CZ" sz="2000" b="1" dirty="0">
                <a:solidFill>
                  <a:srgbClr val="002060"/>
                </a:solidFill>
              </a:rPr>
              <a:t>Konverzační analytika </a:t>
            </a:r>
            <a:r>
              <a:rPr lang="cs-CZ" sz="2000" dirty="0">
                <a:solidFill>
                  <a:srgbClr val="002060"/>
                </a:solidFill>
              </a:rPr>
              <a:t>→ měření interakcí s chatboty a hlasovými asistenty.</a:t>
            </a:r>
          </a:p>
        </p:txBody>
      </p:sp>
      <p:sp>
        <p:nvSpPr>
          <p:cNvPr id="6" name="Nadpis 5">
            <a:extLst>
              <a:ext uri="{FF2B5EF4-FFF2-40B4-BE49-F238E27FC236}">
                <a16:creationId xmlns:a16="http://schemas.microsoft.com/office/drawing/2014/main" id="{BD07EB04-601B-498D-F2EC-6104EE3B7935}"/>
              </a:ext>
            </a:extLst>
          </p:cNvPr>
          <p:cNvSpPr>
            <a:spLocks noGrp="1"/>
          </p:cNvSpPr>
          <p:nvPr>
            <p:ph type="title"/>
          </p:nvPr>
        </p:nvSpPr>
        <p:spPr>
          <a:xfrm>
            <a:off x="179512" y="195486"/>
            <a:ext cx="7488832" cy="507703"/>
          </a:xfrm>
        </p:spPr>
        <p:txBody>
          <a:bodyPr/>
          <a:lstStyle/>
          <a:p>
            <a:r>
              <a:rPr lang="cs-CZ" dirty="0"/>
              <a:t>Trendy v E-marketingu (2025) - Data a analytika</a:t>
            </a:r>
          </a:p>
        </p:txBody>
      </p:sp>
    </p:spTree>
    <p:extLst>
      <p:ext uri="{BB962C8B-B14F-4D97-AF65-F5344CB8AC3E}">
        <p14:creationId xmlns:p14="http://schemas.microsoft.com/office/powerpoint/2010/main" val="613746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280920" cy="3024336"/>
          </a:xfrm>
          <a:prstGeom prst="rect">
            <a:avLst/>
          </a:prstGeom>
        </p:spPr>
        <p:txBody>
          <a:bodyPr>
            <a:noAutofit/>
          </a:bodyPr>
          <a:lstStyle/>
          <a:p>
            <a:r>
              <a:rPr lang="cs-CZ" sz="2000" dirty="0">
                <a:solidFill>
                  <a:srgbClr val="002060"/>
                </a:solidFill>
              </a:rPr>
              <a:t>Přístup na internet – v roce 2000 cca 361 mil. lidí, v roce 2014 cca 3 mld., dnes cca 5 mld., v Evropě skoro 90 %. </a:t>
            </a:r>
          </a:p>
          <a:p>
            <a:r>
              <a:rPr lang="cs-CZ" sz="2000" dirty="0">
                <a:solidFill>
                  <a:srgbClr val="002060"/>
                </a:solidFill>
              </a:rPr>
              <a:t>Na internetu strávíme průměrně přes 2500 minut měsíčně - </a:t>
            </a:r>
            <a:r>
              <a:rPr lang="cs-CZ" sz="2000" b="1" dirty="0">
                <a:solidFill>
                  <a:srgbClr val="002060"/>
                </a:solidFill>
              </a:rPr>
              <a:t>extrémy</a:t>
            </a:r>
            <a:r>
              <a:rPr lang="cs-CZ" sz="2000" dirty="0">
                <a:solidFill>
                  <a:srgbClr val="002060"/>
                </a:solidFill>
              </a:rPr>
              <a:t>. </a:t>
            </a:r>
          </a:p>
          <a:p>
            <a:r>
              <a:rPr lang="cs-CZ" sz="2000" dirty="0">
                <a:solidFill>
                  <a:srgbClr val="002060"/>
                </a:solidFill>
              </a:rPr>
              <a:t>Na internetu nakupujeme (v roce 2023 v ČR obchod přes 223 mld. Kč.).</a:t>
            </a:r>
          </a:p>
          <a:p>
            <a:r>
              <a:rPr lang="cs-CZ" sz="2000" dirty="0">
                <a:solidFill>
                  <a:srgbClr val="002060"/>
                </a:solidFill>
              </a:rPr>
              <a:t>Sledujeme videa na YT, </a:t>
            </a:r>
            <a:r>
              <a:rPr lang="cs-CZ" sz="2000" dirty="0" err="1">
                <a:solidFill>
                  <a:srgbClr val="002060"/>
                </a:solidFill>
              </a:rPr>
              <a:t>Netflix</a:t>
            </a:r>
            <a:r>
              <a:rPr lang="cs-CZ" sz="2000" dirty="0">
                <a:solidFill>
                  <a:srgbClr val="002060"/>
                </a:solidFill>
              </a:rPr>
              <a:t>. Jsme na sociálních sítích. </a:t>
            </a:r>
          </a:p>
          <a:p>
            <a:r>
              <a:rPr lang="cs-CZ" sz="2000" dirty="0">
                <a:solidFill>
                  <a:srgbClr val="002060"/>
                </a:solidFill>
              </a:rPr>
              <a:t>Sledujeme weby, kde máme rádi obsah, interaktivitu, dostupnou péči.</a:t>
            </a:r>
          </a:p>
          <a:p>
            <a:r>
              <a:rPr lang="cs-CZ" sz="2000" dirty="0">
                <a:solidFill>
                  <a:srgbClr val="002060"/>
                </a:solidFill>
              </a:rPr>
              <a:t>Díky působení online podstatně lépe poznáme své zákazníky. </a:t>
            </a:r>
          </a:p>
          <a:p>
            <a:endParaRPr lang="cs-CZ" sz="2000" dirty="0">
              <a:solidFill>
                <a:srgbClr val="002060"/>
              </a:solidFill>
            </a:endParaRPr>
          </a:p>
          <a:p>
            <a:r>
              <a:rPr lang="cs-CZ" sz="2800" dirty="0">
                <a:solidFill>
                  <a:srgbClr val="FF0000"/>
                </a:solidFill>
              </a:rPr>
              <a:t>Zapomeňte na svůj názor na chování lidí na internetu. Podívejme se na </a:t>
            </a:r>
            <a:r>
              <a:rPr lang="cs-CZ" sz="2800" dirty="0">
                <a:solidFill>
                  <a:srgbClr val="FF0000"/>
                </a:solidFill>
                <a:hlinkClick r:id="rId3"/>
              </a:rPr>
              <a:t>data</a:t>
            </a:r>
            <a:r>
              <a:rPr lang="cs-CZ" sz="2800" dirty="0">
                <a:solidFill>
                  <a:srgbClr val="FF000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968552" cy="507703"/>
          </a:xfrm>
        </p:spPr>
        <p:txBody>
          <a:bodyPr/>
          <a:lstStyle/>
          <a:p>
            <a:r>
              <a:rPr lang="cs-CZ" dirty="0"/>
              <a:t>Svět se digitalizuje</a:t>
            </a:r>
          </a:p>
        </p:txBody>
      </p:sp>
    </p:spTree>
    <p:extLst>
      <p:ext uri="{BB962C8B-B14F-4D97-AF65-F5344CB8AC3E}">
        <p14:creationId xmlns:p14="http://schemas.microsoft.com/office/powerpoint/2010/main" val="4144516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128792" cy="507703"/>
          </a:xfrm>
        </p:spPr>
        <p:txBody>
          <a:bodyPr/>
          <a:lstStyle/>
          <a:p>
            <a:r>
              <a:rPr lang="cs-CZ" dirty="0"/>
              <a:t>Co se děje každou minutu na internetu v roce 2024?</a:t>
            </a:r>
          </a:p>
        </p:txBody>
      </p:sp>
      <p:pic>
        <p:nvPicPr>
          <p:cNvPr id="4" name="Obrázek 3">
            <a:extLst>
              <a:ext uri="{FF2B5EF4-FFF2-40B4-BE49-F238E27FC236}">
                <a16:creationId xmlns:a16="http://schemas.microsoft.com/office/drawing/2014/main" id="{07055F7B-C435-0C71-66D6-6C80B8616522}"/>
              </a:ext>
            </a:extLst>
          </p:cNvPr>
          <p:cNvPicPr>
            <a:picLocks noChangeAspect="1"/>
          </p:cNvPicPr>
          <p:nvPr/>
        </p:nvPicPr>
        <p:blipFill>
          <a:blip r:embed="rId3"/>
          <a:stretch>
            <a:fillRect/>
          </a:stretch>
        </p:blipFill>
        <p:spPr>
          <a:xfrm>
            <a:off x="1973645" y="771550"/>
            <a:ext cx="5196709" cy="4371950"/>
          </a:xfrm>
          <a:prstGeom prst="rect">
            <a:avLst/>
          </a:prstGeom>
        </p:spPr>
      </p:pic>
    </p:spTree>
    <p:extLst>
      <p:ext uri="{BB962C8B-B14F-4D97-AF65-F5344CB8AC3E}">
        <p14:creationId xmlns:p14="http://schemas.microsoft.com/office/powerpoint/2010/main" val="36125972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5760640" cy="507703"/>
          </a:xfrm>
        </p:spPr>
        <p:txBody>
          <a:bodyPr/>
          <a:lstStyle/>
          <a:p>
            <a:r>
              <a:rPr lang="cs-CZ" dirty="0"/>
              <a:t>Počet aktivních uživatelů sociálních sítí</a:t>
            </a:r>
          </a:p>
        </p:txBody>
      </p:sp>
      <p:pic>
        <p:nvPicPr>
          <p:cNvPr id="3074" name="Picture 2">
            <a:extLst>
              <a:ext uri="{FF2B5EF4-FFF2-40B4-BE49-F238E27FC236}">
                <a16:creationId xmlns:a16="http://schemas.microsoft.com/office/drawing/2014/main" id="{B59B7597-1025-4E1B-36BB-84F5B0F236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782612"/>
            <a:ext cx="6912768" cy="388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924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b="1" dirty="0">
                <a:solidFill>
                  <a:srgbClr val="002060"/>
                </a:solidFill>
              </a:rPr>
              <a:t>E-marketing</a:t>
            </a:r>
            <a:r>
              <a:rPr lang="cs-CZ" sz="1800" dirty="0">
                <a:solidFill>
                  <a:srgbClr val="002060"/>
                </a:solidFill>
              </a:rPr>
              <a:t> bývá často označovaný také jako internetový marketing nebo web-marketing. Rovněž se používají označení </a:t>
            </a:r>
            <a:r>
              <a:rPr lang="cs-CZ" sz="1800" b="1" dirty="0">
                <a:solidFill>
                  <a:srgbClr val="002060"/>
                </a:solidFill>
              </a:rPr>
              <a:t>on-line marketing</a:t>
            </a:r>
            <a:r>
              <a:rPr lang="cs-CZ" sz="1800" dirty="0">
                <a:solidFill>
                  <a:srgbClr val="002060"/>
                </a:solidFill>
              </a:rPr>
              <a:t> nebo </a:t>
            </a:r>
            <a:r>
              <a:rPr lang="cs-CZ" sz="1800" b="1" dirty="0">
                <a:solidFill>
                  <a:srgbClr val="002060"/>
                </a:solidFill>
              </a:rPr>
              <a:t>digitální marketing</a:t>
            </a:r>
            <a:r>
              <a:rPr lang="cs-CZ" sz="1800" dirty="0">
                <a:solidFill>
                  <a:srgbClr val="002060"/>
                </a:solidFill>
              </a:rPr>
              <a:t>.</a:t>
            </a:r>
          </a:p>
          <a:p>
            <a:r>
              <a:rPr lang="cs-CZ" sz="1800" dirty="0">
                <a:solidFill>
                  <a:srgbClr val="002060"/>
                </a:solidFill>
              </a:rPr>
              <a:t>E-marketing představuje způsob, jak je možno dosáhnout stanovených marketingových cílů prostřednictvím internetu. Podobně jako klasický marketing, e-marketing zahrnuje celou řadu aktivit spojených s ovlivňováním, přesvědčováním a udržováním vztahů se zákazníky. (Janouch 2011, s. 19).</a:t>
            </a:r>
          </a:p>
          <a:p>
            <a:r>
              <a:rPr lang="cs-CZ" sz="1800" dirty="0">
                <a:solidFill>
                  <a:srgbClr val="002060"/>
                </a:solidFill>
              </a:rPr>
              <a:t>Jednoduše řečeno, e-marketing je on-line marketing ať již prostřednictvím webových stránek, on-line reklamy, e-mailu, interaktivních kiosků, interaktivní TV nebo mobilních telefonů. To zahrnuje procesy přibližování se zákazníkům, lépe jim rozumět a udržovat s nimi dialog. (</a:t>
            </a:r>
            <a:r>
              <a:rPr lang="cs-CZ" sz="1800" dirty="0" err="1">
                <a:solidFill>
                  <a:srgbClr val="002060"/>
                </a:solidFill>
              </a:rPr>
              <a:t>Chaffey</a:t>
            </a:r>
            <a:r>
              <a:rPr lang="cs-CZ" sz="1800" dirty="0">
                <a:solidFill>
                  <a:srgbClr val="002060"/>
                </a:solidFill>
              </a:rPr>
              <a:t> a Smith, 2013)</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2 E-marketing – vymezení pojmu</a:t>
            </a:r>
          </a:p>
        </p:txBody>
      </p:sp>
    </p:spTree>
    <p:extLst>
      <p:ext uri="{BB962C8B-B14F-4D97-AF65-F5344CB8AC3E}">
        <p14:creationId xmlns:p14="http://schemas.microsoft.com/office/powerpoint/2010/main" val="44320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97A68-DA46-496A-2339-D94C735C61F0}"/>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0454DDA-96D3-5B21-83BE-0AC56808D1C3}"/>
              </a:ext>
            </a:extLst>
          </p:cNvPr>
          <p:cNvSpPr>
            <a:spLocks noGrp="1"/>
          </p:cNvSpPr>
          <p:nvPr>
            <p:ph idx="4294967295"/>
          </p:nvPr>
        </p:nvSpPr>
        <p:spPr>
          <a:xfrm>
            <a:off x="395536" y="843558"/>
            <a:ext cx="8748464" cy="3024336"/>
          </a:xfrm>
          <a:prstGeom prst="rect">
            <a:avLst/>
          </a:prstGeom>
        </p:spPr>
        <p:txBody>
          <a:bodyPr>
            <a:noAutofit/>
          </a:bodyPr>
          <a:lstStyle/>
          <a:p>
            <a:r>
              <a:rPr lang="cs-CZ" sz="2200" dirty="0">
                <a:solidFill>
                  <a:srgbClr val="002060"/>
                </a:solidFill>
              </a:rPr>
              <a:t>Každý jednotlivec zodpovídá za své učení! </a:t>
            </a:r>
          </a:p>
          <a:p>
            <a:endParaRPr lang="cs-CZ" sz="2200" dirty="0">
              <a:solidFill>
                <a:srgbClr val="002060"/>
              </a:solidFill>
            </a:endParaRPr>
          </a:p>
          <a:p>
            <a:r>
              <a:rPr lang="cs-CZ" sz="2200" dirty="0">
                <a:solidFill>
                  <a:srgbClr val="002060"/>
                </a:solidFill>
              </a:rPr>
              <a:t>Já jsem zde, budu vaším průvodcem, dávám vám k dispozici své znalosti, dovednosti, postoje a energii … ale co si z toho odnesete je na vás.</a:t>
            </a:r>
          </a:p>
          <a:p>
            <a:endParaRPr lang="cs-CZ" sz="2200" dirty="0">
              <a:solidFill>
                <a:srgbClr val="002060"/>
              </a:solidFill>
            </a:endParaRPr>
          </a:p>
          <a:p>
            <a:r>
              <a:rPr lang="cs-CZ" sz="2200" dirty="0">
                <a:solidFill>
                  <a:srgbClr val="002060"/>
                </a:solidFill>
              </a:rPr>
              <a:t>Zároveň se ale i já chci učit od vás – zajímá mě váš pohled na svět, vaše zkušenosti.</a:t>
            </a:r>
          </a:p>
          <a:p>
            <a:endParaRPr lang="cs-CZ" sz="2200" dirty="0">
              <a:solidFill>
                <a:srgbClr val="002060"/>
              </a:solidFill>
            </a:endParaRPr>
          </a:p>
          <a:p>
            <a:r>
              <a:rPr lang="cs-CZ" sz="2200" dirty="0">
                <a:solidFill>
                  <a:srgbClr val="002060"/>
                </a:solidFill>
              </a:rPr>
              <a:t>Budeme dělat chyby. A to je v pořádku (</a:t>
            </a:r>
            <a:r>
              <a:rPr lang="en-US" sz="2200" dirty="0">
                <a:solidFill>
                  <a:srgbClr val="002060"/>
                </a:solidFill>
              </a:rPr>
              <a:t>FAIL – First Attempt In Learning</a:t>
            </a:r>
            <a:r>
              <a:rPr lang="cs-CZ" sz="2200" dirty="0">
                <a:solidFill>
                  <a:srgbClr val="002060"/>
                </a:solidFill>
              </a:rPr>
              <a:t>)</a:t>
            </a:r>
            <a:r>
              <a:rPr lang="en-US" sz="2200" dirty="0">
                <a:solidFill>
                  <a:srgbClr val="002060"/>
                </a:solidFill>
              </a:rPr>
              <a:t>.</a:t>
            </a:r>
            <a:endParaRPr lang="cs-CZ" sz="1600" dirty="0">
              <a:solidFill>
                <a:srgbClr val="002060"/>
              </a:solidFill>
            </a:endParaRPr>
          </a:p>
          <a:p>
            <a:endParaRPr lang="cs-CZ" sz="1600" dirty="0">
              <a:solidFill>
                <a:srgbClr val="002060"/>
              </a:solidFill>
            </a:endParaRPr>
          </a:p>
        </p:txBody>
      </p:sp>
      <p:sp>
        <p:nvSpPr>
          <p:cNvPr id="6" name="Nadpis 5">
            <a:extLst>
              <a:ext uri="{FF2B5EF4-FFF2-40B4-BE49-F238E27FC236}">
                <a16:creationId xmlns:a16="http://schemas.microsoft.com/office/drawing/2014/main" id="{567E6921-7279-3D16-A628-3955547D2B7F}"/>
              </a:ext>
            </a:extLst>
          </p:cNvPr>
          <p:cNvSpPr>
            <a:spLocks noGrp="1"/>
          </p:cNvSpPr>
          <p:nvPr>
            <p:ph type="title"/>
          </p:nvPr>
        </p:nvSpPr>
        <p:spPr>
          <a:xfrm>
            <a:off x="179512" y="195486"/>
            <a:ext cx="8496944" cy="507703"/>
          </a:xfrm>
        </p:spPr>
        <p:txBody>
          <a:bodyPr/>
          <a:lstStyle/>
          <a:p>
            <a:r>
              <a:rPr lang="cs-CZ" dirty="0"/>
              <a:t>Něco se naučit?</a:t>
            </a:r>
          </a:p>
        </p:txBody>
      </p:sp>
    </p:spTree>
    <p:extLst>
      <p:ext uri="{BB962C8B-B14F-4D97-AF65-F5344CB8AC3E}">
        <p14:creationId xmlns:p14="http://schemas.microsoft.com/office/powerpoint/2010/main" val="2015999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rPr>
              <a:t>Charakteristiky současného marketingu je tedy možné vztáhnout právě k nim (Janouch 2011, s. 20-21):</a:t>
            </a:r>
          </a:p>
          <a:p>
            <a:pPr lvl="1"/>
            <a:r>
              <a:rPr lang="cs-CZ" sz="1600" b="1" dirty="0">
                <a:solidFill>
                  <a:srgbClr val="002060"/>
                </a:solidFill>
              </a:rPr>
              <a:t>Konverzace</a:t>
            </a:r>
            <a:r>
              <a:rPr lang="cs-CZ" sz="1600" dirty="0">
                <a:solidFill>
                  <a:srgbClr val="002060"/>
                </a:solidFill>
              </a:rPr>
              <a:t> – lidé na internetu mezi sebou komunikují naprosto bez zábran, protože internet přímo vyzývá ke konverzaci a firmy se tomu přizpůsobují.</a:t>
            </a:r>
          </a:p>
          <a:p>
            <a:pPr lvl="1"/>
            <a:r>
              <a:rPr lang="cs-CZ" sz="1600" b="1" dirty="0">
                <a:solidFill>
                  <a:srgbClr val="002060"/>
                </a:solidFill>
              </a:rPr>
              <a:t>Zákazník není sám</a:t>
            </a:r>
            <a:r>
              <a:rPr lang="cs-CZ" sz="1600" dirty="0">
                <a:solidFill>
                  <a:srgbClr val="002060"/>
                </a:solidFill>
              </a:rPr>
              <a:t> – trh na síti nezná respekt k firmám, které jsou neochotné nebo neschopné se přizpůsobit, protože zákazník není sám a propojení lidí může velkou rychlostí firmu zlikvidovat, či naopak zvednout mezi nejvýznamnější hráče na trhu. </a:t>
            </a:r>
          </a:p>
          <a:p>
            <a:pPr lvl="1"/>
            <a:r>
              <a:rPr lang="cs-CZ" sz="1600" b="1" dirty="0">
                <a:solidFill>
                  <a:srgbClr val="002060"/>
                </a:solidFill>
              </a:rPr>
              <a:t>Spoluúčast </a:t>
            </a:r>
            <a:r>
              <a:rPr lang="cs-CZ" sz="1600" dirty="0">
                <a:solidFill>
                  <a:srgbClr val="002060"/>
                </a:solidFill>
              </a:rPr>
              <a:t>– chytré a poučené firmy se snaží zákazníky zapojit do procesu vývoje nebo přizpůsobování produktů, čímž si pak mohou zajistit loajalitu zákazníků a své budoucí zisky.</a:t>
            </a:r>
          </a:p>
        </p:txBody>
      </p:sp>
      <p:sp>
        <p:nvSpPr>
          <p:cNvPr id="6" name="Nadpis 5"/>
          <p:cNvSpPr>
            <a:spLocks noGrp="1"/>
          </p:cNvSpPr>
          <p:nvPr>
            <p:ph type="title"/>
          </p:nvPr>
        </p:nvSpPr>
        <p:spPr>
          <a:xfrm>
            <a:off x="179512" y="195486"/>
            <a:ext cx="4464496" cy="507703"/>
          </a:xfrm>
        </p:spPr>
        <p:txBody>
          <a:bodyPr/>
          <a:lstStyle/>
          <a:p>
            <a:r>
              <a:rPr lang="cs-CZ" dirty="0"/>
              <a:t>E-marketing – odlišnosti</a:t>
            </a:r>
          </a:p>
        </p:txBody>
      </p:sp>
    </p:spTree>
    <p:extLst>
      <p:ext uri="{BB962C8B-B14F-4D97-AF65-F5344CB8AC3E}">
        <p14:creationId xmlns:p14="http://schemas.microsoft.com/office/powerpoint/2010/main" val="1120906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Globální dosah.</a:t>
            </a:r>
          </a:p>
          <a:p>
            <a:r>
              <a:rPr lang="cs-CZ" sz="1800" dirty="0">
                <a:solidFill>
                  <a:srgbClr val="002060"/>
                </a:solidFill>
              </a:rPr>
              <a:t>Nižší náklady. </a:t>
            </a:r>
          </a:p>
          <a:p>
            <a:r>
              <a:rPr lang="cs-CZ" sz="1800" dirty="0">
                <a:solidFill>
                  <a:srgbClr val="002060"/>
                </a:solidFill>
              </a:rPr>
              <a:t>Lehce sledovatelné a měřitelné výsledky.</a:t>
            </a:r>
          </a:p>
          <a:p>
            <a:r>
              <a:rPr lang="cs-CZ" sz="1800" dirty="0">
                <a:solidFill>
                  <a:srgbClr val="002060"/>
                </a:solidFill>
              </a:rPr>
              <a:t>24 hodinový marketing.</a:t>
            </a:r>
          </a:p>
          <a:p>
            <a:r>
              <a:rPr lang="cs-CZ" sz="1800" dirty="0">
                <a:solidFill>
                  <a:srgbClr val="002060"/>
                </a:solidFill>
              </a:rPr>
              <a:t>Personalizace. </a:t>
            </a:r>
          </a:p>
          <a:p>
            <a:r>
              <a:rPr lang="cs-CZ" sz="1800" dirty="0">
                <a:solidFill>
                  <a:srgbClr val="002060"/>
                </a:solidFill>
              </a:rPr>
              <a:t>Marketing jeden na jednoho.</a:t>
            </a:r>
          </a:p>
          <a:p>
            <a:r>
              <a:rPr lang="cs-CZ" sz="1800" dirty="0">
                <a:solidFill>
                  <a:srgbClr val="002060"/>
                </a:solidFill>
              </a:rPr>
              <a:t>Zajímavější kampaně. </a:t>
            </a:r>
          </a:p>
          <a:p>
            <a:r>
              <a:rPr lang="cs-CZ" sz="1800" dirty="0">
                <a:solidFill>
                  <a:srgbClr val="002060"/>
                </a:solidFill>
              </a:rPr>
              <a:t>Lepší míra konverze.</a:t>
            </a:r>
          </a:p>
        </p:txBody>
      </p:sp>
      <p:sp>
        <p:nvSpPr>
          <p:cNvPr id="6" name="Nadpis 5"/>
          <p:cNvSpPr>
            <a:spLocks noGrp="1"/>
          </p:cNvSpPr>
          <p:nvPr>
            <p:ph type="title"/>
          </p:nvPr>
        </p:nvSpPr>
        <p:spPr>
          <a:xfrm>
            <a:off x="179512" y="195486"/>
            <a:ext cx="5904656" cy="507703"/>
          </a:xfrm>
        </p:spPr>
        <p:txBody>
          <a:bodyPr/>
          <a:lstStyle/>
          <a:p>
            <a:r>
              <a:rPr lang="cs-CZ" dirty="0"/>
              <a:t>E-marketing – benefity (</a:t>
            </a:r>
            <a:r>
              <a:rPr lang="cs-CZ" dirty="0" err="1"/>
              <a:t>Rana</a:t>
            </a:r>
            <a:r>
              <a:rPr lang="cs-CZ" dirty="0"/>
              <a:t> 2009, s. 2-3)</a:t>
            </a:r>
          </a:p>
        </p:txBody>
      </p:sp>
    </p:spTree>
    <p:extLst>
      <p:ext uri="{BB962C8B-B14F-4D97-AF65-F5344CB8AC3E}">
        <p14:creationId xmlns:p14="http://schemas.microsoft.com/office/powerpoint/2010/main" val="3068668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200" dirty="0">
                <a:solidFill>
                  <a:srgbClr val="002060"/>
                </a:solidFill>
              </a:rPr>
              <a:t>Webová stránka – různé typy (o nás, blog, e-shop, leady, experiment).</a:t>
            </a:r>
          </a:p>
          <a:p>
            <a:r>
              <a:rPr lang="cs-CZ" sz="2200" dirty="0">
                <a:solidFill>
                  <a:srgbClr val="002060"/>
                </a:solidFill>
              </a:rPr>
              <a:t>Sociální média – každé má jiné benefity a omezení, jiné cílovky.</a:t>
            </a:r>
          </a:p>
          <a:p>
            <a:r>
              <a:rPr lang="cs-CZ" sz="2200" dirty="0">
                <a:solidFill>
                  <a:srgbClr val="002060"/>
                </a:solidFill>
              </a:rPr>
              <a:t>Vyhledávače – SEO, PPC, cenové srovnávače, </a:t>
            </a:r>
            <a:r>
              <a:rPr lang="cs-CZ" sz="2200" dirty="0" err="1">
                <a:solidFill>
                  <a:srgbClr val="002060"/>
                </a:solidFill>
              </a:rPr>
              <a:t>marketplace</a:t>
            </a:r>
            <a:r>
              <a:rPr lang="cs-CZ" sz="2200" dirty="0">
                <a:solidFill>
                  <a:srgbClr val="002060"/>
                </a:solidFill>
              </a:rPr>
              <a:t>.</a:t>
            </a:r>
          </a:p>
          <a:p>
            <a:r>
              <a:rPr lang="cs-CZ" sz="2200" dirty="0">
                <a:solidFill>
                  <a:srgbClr val="002060"/>
                </a:solidFill>
              </a:rPr>
              <a:t>E-mailing - newslettery, direct e-mail kampaně. </a:t>
            </a:r>
          </a:p>
          <a:p>
            <a:r>
              <a:rPr lang="cs-CZ" sz="2200" dirty="0">
                <a:solidFill>
                  <a:srgbClr val="002060"/>
                </a:solidFill>
              </a:rPr>
              <a:t>Mobilní marketing. </a:t>
            </a:r>
          </a:p>
          <a:p>
            <a:r>
              <a:rPr lang="cs-CZ" sz="2200" dirty="0">
                <a:solidFill>
                  <a:srgbClr val="002060"/>
                </a:solidFill>
              </a:rPr>
              <a:t>Placené reklamy – bannerová, PPC, </a:t>
            </a:r>
            <a:r>
              <a:rPr lang="cs-CZ" sz="2200" dirty="0" err="1">
                <a:solidFill>
                  <a:srgbClr val="002060"/>
                </a:solidFill>
              </a:rPr>
              <a:t>syndikace</a:t>
            </a:r>
            <a:r>
              <a:rPr lang="cs-CZ" sz="2200" dirty="0">
                <a:solidFill>
                  <a:srgbClr val="002060"/>
                </a:solidFill>
              </a:rPr>
              <a:t> apod. </a:t>
            </a:r>
          </a:p>
          <a:p>
            <a:endParaRPr lang="cs-CZ" sz="2200" dirty="0">
              <a:solidFill>
                <a:srgbClr val="002060"/>
              </a:solidFill>
            </a:endParaRPr>
          </a:p>
          <a:p>
            <a:r>
              <a:rPr lang="cs-CZ" sz="2200" dirty="0">
                <a:solidFill>
                  <a:srgbClr val="002060"/>
                </a:solidFill>
              </a:rPr>
              <a:t>Tím vším se prolíná obsahový marketing – videa, fotky, blogy atd.</a:t>
            </a:r>
          </a:p>
        </p:txBody>
      </p:sp>
      <p:sp>
        <p:nvSpPr>
          <p:cNvPr id="6" name="Nadpis 5"/>
          <p:cNvSpPr>
            <a:spLocks noGrp="1"/>
          </p:cNvSpPr>
          <p:nvPr>
            <p:ph type="title"/>
          </p:nvPr>
        </p:nvSpPr>
        <p:spPr>
          <a:xfrm>
            <a:off x="179512" y="195486"/>
            <a:ext cx="4464496" cy="507703"/>
          </a:xfrm>
        </p:spPr>
        <p:txBody>
          <a:bodyPr/>
          <a:lstStyle/>
          <a:p>
            <a:r>
              <a:rPr lang="cs-CZ" dirty="0"/>
              <a:t>E-marketing – základní nástroje</a:t>
            </a:r>
          </a:p>
        </p:txBody>
      </p:sp>
    </p:spTree>
    <p:extLst>
      <p:ext uri="{BB962C8B-B14F-4D97-AF65-F5344CB8AC3E}">
        <p14:creationId xmlns:p14="http://schemas.microsoft.com/office/powerpoint/2010/main" val="1997732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176EB-C2E2-6B48-17DA-EBA03C85DDA2}"/>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205E75E-134A-8687-587E-16098F723D92}"/>
              </a:ext>
            </a:extLst>
          </p:cNvPr>
          <p:cNvSpPr>
            <a:spLocks noGrp="1"/>
          </p:cNvSpPr>
          <p:nvPr>
            <p:ph idx="4294967295"/>
          </p:nvPr>
        </p:nvSpPr>
        <p:spPr>
          <a:xfrm>
            <a:off x="400405" y="1013842"/>
            <a:ext cx="8280920" cy="3024336"/>
          </a:xfrm>
          <a:prstGeom prst="rect">
            <a:avLst/>
          </a:prstGeom>
        </p:spPr>
        <p:txBody>
          <a:bodyPr>
            <a:noAutofit/>
          </a:bodyPr>
          <a:lstStyle/>
          <a:p>
            <a:r>
              <a:rPr lang="cs-CZ" sz="2200" dirty="0">
                <a:solidFill>
                  <a:srgbClr val="002060"/>
                </a:solidFill>
              </a:rPr>
              <a:t>Máme hlavní strategický cíl, máme podcíle, strategii, taktiky atd. </a:t>
            </a:r>
          </a:p>
          <a:p>
            <a:r>
              <a:rPr lang="cs-CZ" sz="2200" dirty="0">
                <a:solidFill>
                  <a:srgbClr val="002060"/>
                </a:solidFill>
              </a:rPr>
              <a:t>Máme omezený rozpočet na komunikaci – v té máme mnoho nástrojů.</a:t>
            </a:r>
          </a:p>
          <a:p>
            <a:r>
              <a:rPr lang="cs-CZ" sz="2200" dirty="0">
                <a:solidFill>
                  <a:srgbClr val="002060"/>
                </a:solidFill>
              </a:rPr>
              <a:t>Digitál je jen část z toho – </a:t>
            </a:r>
            <a:r>
              <a:rPr lang="cs-CZ" sz="2200" dirty="0" err="1">
                <a:solidFill>
                  <a:srgbClr val="002060"/>
                </a:solidFill>
              </a:rPr>
              <a:t>soušly</a:t>
            </a:r>
            <a:r>
              <a:rPr lang="cs-CZ" sz="2200" dirty="0">
                <a:solidFill>
                  <a:srgbClr val="002060"/>
                </a:solidFill>
              </a:rPr>
              <a:t> jsou jen část z celku. </a:t>
            </a:r>
          </a:p>
        </p:txBody>
      </p:sp>
      <p:sp>
        <p:nvSpPr>
          <p:cNvPr id="6" name="Nadpis 5">
            <a:extLst>
              <a:ext uri="{FF2B5EF4-FFF2-40B4-BE49-F238E27FC236}">
                <a16:creationId xmlns:a16="http://schemas.microsoft.com/office/drawing/2014/main" id="{C57CEAC2-8C1E-CFB4-7C40-43A6F3A0B4C9}"/>
              </a:ext>
            </a:extLst>
          </p:cNvPr>
          <p:cNvSpPr>
            <a:spLocks noGrp="1"/>
          </p:cNvSpPr>
          <p:nvPr>
            <p:ph type="title"/>
          </p:nvPr>
        </p:nvSpPr>
        <p:spPr>
          <a:xfrm>
            <a:off x="179512" y="195486"/>
            <a:ext cx="4464496" cy="507703"/>
          </a:xfrm>
        </p:spPr>
        <p:txBody>
          <a:bodyPr/>
          <a:lstStyle/>
          <a:p>
            <a:r>
              <a:rPr lang="cs-CZ" dirty="0"/>
              <a:t>E-marketing – základní nástroje</a:t>
            </a:r>
          </a:p>
        </p:txBody>
      </p:sp>
      <p:pic>
        <p:nvPicPr>
          <p:cNvPr id="2" name="Google Shape;78;p16" descr="Marketing Mix Introduction | Introduction to Business">
            <a:extLst>
              <a:ext uri="{FF2B5EF4-FFF2-40B4-BE49-F238E27FC236}">
                <a16:creationId xmlns:a16="http://schemas.microsoft.com/office/drawing/2014/main" id="{95E2264E-DA76-1DA8-5BA3-0F58DD74A5F3}"/>
              </a:ext>
            </a:extLst>
          </p:cNvPr>
          <p:cNvPicPr preferRelativeResize="0"/>
          <p:nvPr/>
        </p:nvPicPr>
        <p:blipFill rotWithShape="1">
          <a:blip r:embed="rId3">
            <a:alphaModFix/>
          </a:blip>
          <a:srcRect t="14273"/>
          <a:stretch/>
        </p:blipFill>
        <p:spPr>
          <a:xfrm>
            <a:off x="432148" y="2607855"/>
            <a:ext cx="3312368" cy="2683998"/>
          </a:xfrm>
          <a:prstGeom prst="rect">
            <a:avLst/>
          </a:prstGeom>
          <a:noFill/>
          <a:ln>
            <a:noFill/>
          </a:ln>
        </p:spPr>
      </p:pic>
      <p:pic>
        <p:nvPicPr>
          <p:cNvPr id="4" name="Google Shape;89;p17" descr="Diagram marketing communications mix for business Vector Image">
            <a:extLst>
              <a:ext uri="{FF2B5EF4-FFF2-40B4-BE49-F238E27FC236}">
                <a16:creationId xmlns:a16="http://schemas.microsoft.com/office/drawing/2014/main" id="{16D32F5D-7045-A543-9B4B-B93C0833A19F}"/>
              </a:ext>
            </a:extLst>
          </p:cNvPr>
          <p:cNvPicPr preferRelativeResize="0"/>
          <p:nvPr/>
        </p:nvPicPr>
        <p:blipFill rotWithShape="1">
          <a:blip r:embed="rId4">
            <a:alphaModFix/>
          </a:blip>
          <a:srcRect t="6598" b="16222"/>
          <a:stretch/>
        </p:blipFill>
        <p:spPr>
          <a:xfrm>
            <a:off x="4644008" y="2617490"/>
            <a:ext cx="3132781" cy="2473272"/>
          </a:xfrm>
          <a:prstGeom prst="rect">
            <a:avLst/>
          </a:prstGeom>
          <a:noFill/>
          <a:ln>
            <a:noFill/>
          </a:ln>
        </p:spPr>
      </p:pic>
    </p:spTree>
    <p:extLst>
      <p:ext uri="{BB962C8B-B14F-4D97-AF65-F5344CB8AC3E}">
        <p14:creationId xmlns:p14="http://schemas.microsoft.com/office/powerpoint/2010/main" val="3166083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672408"/>
          </a:xfrm>
          <a:prstGeom prst="rect">
            <a:avLst/>
          </a:prstGeom>
        </p:spPr>
        <p:txBody>
          <a:bodyPr>
            <a:noAutofit/>
          </a:bodyPr>
          <a:lstStyle/>
          <a:p>
            <a:r>
              <a:rPr lang="cs-CZ" sz="2000" dirty="0">
                <a:solidFill>
                  <a:srgbClr val="002060"/>
                </a:solidFill>
              </a:rPr>
              <a:t>Obecně si musíme uvědomit, že se online marketing překotně vyvíjí, proto mnoho pojmů nemá ustálené definice, nebo se postupně jejich vymezení mění. </a:t>
            </a:r>
          </a:p>
          <a:p>
            <a:r>
              <a:rPr lang="cs-CZ" sz="2000" dirty="0">
                <a:solidFill>
                  <a:srgbClr val="002060"/>
                </a:solidFill>
              </a:rPr>
              <a:t>„</a:t>
            </a:r>
            <a:r>
              <a:rPr lang="cs-CZ" sz="2000" i="1" dirty="0">
                <a:solidFill>
                  <a:srgbClr val="002060"/>
                </a:solidFill>
              </a:rPr>
              <a:t>Výkonnostní marketing je marketingem zaměřeným na výkon. Nejedná se však o výkon primární (např. to, kolikrát se vaše reklama zobrazí nebo kolik </a:t>
            </a:r>
            <a:r>
              <a:rPr lang="cs-CZ" sz="2000" i="1" dirty="0" err="1">
                <a:solidFill>
                  <a:srgbClr val="002060"/>
                </a:solidFill>
              </a:rPr>
              <a:t>prokliků</a:t>
            </a:r>
            <a:r>
              <a:rPr lang="cs-CZ" sz="2000" i="1" dirty="0">
                <a:solidFill>
                  <a:srgbClr val="002060"/>
                </a:solidFill>
              </a:rPr>
              <a:t> vaše reklama zaznamená), ale především o výkon sekundární, čímž je myšlena až měřitelná akce na webu zadavatele. Za měřitelnou akci (tzv. konverzi) lze stanovit např. vyplnění objednávky, registraci, přihlášení se k odebírání informací a spoustu dalších činností, které se před kampaní (se zadavatelem) stanoví jako „cíl kampaně“.</a:t>
            </a:r>
            <a:r>
              <a:rPr lang="cs-CZ" sz="2000" dirty="0">
                <a:solidFill>
                  <a:srgbClr val="002060"/>
                </a:solidFill>
              </a:rPr>
              <a:t>“ (</a:t>
            </a:r>
            <a:r>
              <a:rPr lang="cs-CZ" sz="2000" dirty="0">
                <a:solidFill>
                  <a:srgbClr val="002060"/>
                </a:solidFill>
                <a:hlinkClick r:id="rId3"/>
              </a:rPr>
              <a:t>SPIR</a:t>
            </a:r>
            <a:r>
              <a:rPr lang="cs-CZ" sz="2000" dirty="0">
                <a:solidFill>
                  <a:srgbClr val="002060"/>
                </a:solidFill>
              </a:rPr>
              <a:t>, 2018)</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Výkonnostní marketing</a:t>
            </a:r>
          </a:p>
        </p:txBody>
      </p:sp>
    </p:spTree>
    <p:extLst>
      <p:ext uri="{BB962C8B-B14F-4D97-AF65-F5344CB8AC3E}">
        <p14:creationId xmlns:p14="http://schemas.microsoft.com/office/powerpoint/2010/main" val="202286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1 (</a:t>
            </a:r>
            <a:r>
              <a:rPr lang="cs-CZ" dirty="0">
                <a:hlinkClick r:id="rId2"/>
              </a:rPr>
              <a:t>SPIR</a:t>
            </a:r>
            <a:r>
              <a:rPr lang="cs-CZ" dirty="0"/>
              <a:t>, 2018)</a:t>
            </a:r>
          </a:p>
        </p:txBody>
      </p:sp>
      <p:sp>
        <p:nvSpPr>
          <p:cNvPr id="3" name="TextovéPole 2"/>
          <p:cNvSpPr txBox="1"/>
          <p:nvPr/>
        </p:nvSpPr>
        <p:spPr>
          <a:xfrm>
            <a:off x="539552" y="915566"/>
            <a:ext cx="8280920"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Stanovení cílů (konverzí)</a:t>
            </a:r>
            <a:r>
              <a:rPr lang="cs-CZ" sz="2000" dirty="0">
                <a:solidFill>
                  <a:srgbClr val="002060"/>
                </a:solidFill>
              </a:rPr>
              <a:t> -  „</a:t>
            </a:r>
            <a:r>
              <a:rPr lang="cs-CZ" sz="2000" i="1" dirty="0">
                <a:solidFill>
                  <a:srgbClr val="002060"/>
                </a:solidFill>
              </a:rPr>
              <a:t>výkonnostní marketing je o stanovení si měřitelného cíle na webu zadavatele a zároveň o následné, dlouhodobé optimalizaci jeho on-line marketingových aktivit, která povede k efektivní maximalizaci tohoto cíle (efektivní = za cenu, která se zadavateli vyplatí)</a:t>
            </a:r>
            <a:r>
              <a:rPr lang="cs-CZ" sz="2000" dirty="0">
                <a:solidFill>
                  <a:srgbClr val="002060"/>
                </a:solidFill>
              </a:rPr>
              <a:t>“.</a:t>
            </a:r>
          </a:p>
          <a:p>
            <a:pPr marL="285750" indent="-285750">
              <a:buFont typeface="Arial" panose="020B0604020202020204" pitchFamily="34" charset="0"/>
              <a:buChar char="•"/>
            </a:pPr>
            <a:r>
              <a:rPr lang="cs-CZ" sz="2000" b="1" dirty="0">
                <a:solidFill>
                  <a:srgbClr val="002060"/>
                </a:solidFill>
              </a:rPr>
              <a:t>Optimalizace zdrojů návštěvnosti </a:t>
            </a:r>
            <a:r>
              <a:rPr lang="cs-CZ" sz="2000" dirty="0">
                <a:solidFill>
                  <a:srgbClr val="002060"/>
                </a:solidFill>
              </a:rPr>
              <a:t>– „</a:t>
            </a:r>
            <a:r>
              <a:rPr lang="cs-CZ" sz="2000" i="1" dirty="0">
                <a:solidFill>
                  <a:srgbClr val="002060"/>
                </a:solidFill>
              </a:rPr>
              <a:t>výběr takových on-line reklamních aktivit (výběr webů, výběr klíčových slov, pro která se zobrazuje reklama ve vyhledávačích atp.), který povede k maximu efektivních konverzí na webu zadavatele</a:t>
            </a:r>
            <a:r>
              <a:rPr lang="cs-CZ" sz="2000" dirty="0">
                <a:solidFill>
                  <a:srgbClr val="002060"/>
                </a:solidFill>
              </a:rPr>
              <a:t>“. </a:t>
            </a:r>
          </a:p>
          <a:p>
            <a:pPr marL="285750" indent="-285750">
              <a:buFont typeface="Arial" panose="020B0604020202020204" pitchFamily="34" charset="0"/>
              <a:buChar char="•"/>
            </a:pPr>
            <a:r>
              <a:rPr lang="cs-CZ" sz="2000" b="1" dirty="0" err="1">
                <a:solidFill>
                  <a:srgbClr val="002060"/>
                </a:solidFill>
              </a:rPr>
              <a:t>Efektivizace</a:t>
            </a:r>
            <a:r>
              <a:rPr lang="cs-CZ" sz="2000" b="1" dirty="0">
                <a:solidFill>
                  <a:srgbClr val="002060"/>
                </a:solidFill>
              </a:rPr>
              <a:t> webu </a:t>
            </a:r>
            <a:r>
              <a:rPr lang="cs-CZ" sz="2000" dirty="0">
                <a:solidFill>
                  <a:srgbClr val="002060"/>
                </a:solidFill>
              </a:rPr>
              <a:t>– „</a:t>
            </a:r>
            <a:r>
              <a:rPr lang="cs-CZ" sz="2000" i="1" dirty="0">
                <a:solidFill>
                  <a:srgbClr val="002060"/>
                </a:solidFill>
              </a:rPr>
              <a:t>snaha o maximalizaci konverzí (a hodnot konverzí) z příchozích návštěvníků. Do této činnosti patří např. uživatelská přívětivost webu zadavatele (použitelnost, snadná orientace atp.), obchodní přesvědčivost webu či jeho důvěryhodnost</a:t>
            </a:r>
            <a:r>
              <a:rPr lang="cs-CZ" sz="2000" dirty="0">
                <a:solidFill>
                  <a:srgbClr val="002060"/>
                </a:solidFill>
              </a:rPr>
              <a:t>“. </a:t>
            </a:r>
          </a:p>
        </p:txBody>
      </p:sp>
    </p:spTree>
    <p:extLst>
      <p:ext uri="{BB962C8B-B14F-4D97-AF65-F5344CB8AC3E}">
        <p14:creationId xmlns:p14="http://schemas.microsoft.com/office/powerpoint/2010/main" val="14838480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95486"/>
            <a:ext cx="7272808" cy="507703"/>
          </a:xfrm>
        </p:spPr>
        <p:txBody>
          <a:bodyPr/>
          <a:lstStyle/>
          <a:p>
            <a:r>
              <a:rPr lang="cs-CZ" dirty="0"/>
              <a:t>Nástroje výkonnostního marketingu 2 (</a:t>
            </a:r>
            <a:r>
              <a:rPr lang="cs-CZ" dirty="0">
                <a:hlinkClick r:id="rId2"/>
              </a:rPr>
              <a:t>SPIR</a:t>
            </a:r>
            <a:r>
              <a:rPr lang="cs-CZ" dirty="0"/>
              <a:t>, 2018)</a:t>
            </a:r>
          </a:p>
        </p:txBody>
      </p:sp>
      <p:sp>
        <p:nvSpPr>
          <p:cNvPr id="3" name="TextovéPole 2"/>
          <p:cNvSpPr txBox="1"/>
          <p:nvPr/>
        </p:nvSpPr>
        <p:spPr>
          <a:xfrm>
            <a:off x="539552" y="915566"/>
            <a:ext cx="8208912" cy="3785652"/>
          </a:xfrm>
          <a:prstGeom prst="rect">
            <a:avLst/>
          </a:prstGeom>
          <a:noFill/>
        </p:spPr>
        <p:txBody>
          <a:bodyPr wrap="square" rtlCol="0">
            <a:spAutoFit/>
          </a:bodyPr>
          <a:lstStyle/>
          <a:p>
            <a:pPr marL="285750" indent="-285750">
              <a:buFont typeface="Arial" panose="020B0604020202020204" pitchFamily="34" charset="0"/>
              <a:buChar char="•"/>
            </a:pPr>
            <a:r>
              <a:rPr lang="cs-CZ" sz="2000" b="1" dirty="0">
                <a:solidFill>
                  <a:srgbClr val="002060"/>
                </a:solidFill>
              </a:rPr>
              <a:t>PPC systémy </a:t>
            </a:r>
            <a:r>
              <a:rPr lang="cs-CZ" sz="2000" dirty="0">
                <a:solidFill>
                  <a:srgbClr val="002060"/>
                </a:solidFill>
              </a:rPr>
              <a:t>– „</a:t>
            </a:r>
            <a:r>
              <a:rPr lang="cs-CZ" sz="2000" i="1" dirty="0">
                <a:solidFill>
                  <a:srgbClr val="002060"/>
                </a:solidFill>
              </a:rPr>
              <a:t>zkratka pro </a:t>
            </a:r>
            <a:r>
              <a:rPr lang="cs-CZ" sz="2000" i="1" dirty="0" err="1">
                <a:solidFill>
                  <a:srgbClr val="002060"/>
                </a:solidFill>
              </a:rPr>
              <a:t>Pay</a:t>
            </a:r>
            <a:r>
              <a:rPr lang="cs-CZ" sz="2000" i="1" dirty="0">
                <a:solidFill>
                  <a:srgbClr val="002060"/>
                </a:solidFill>
              </a:rPr>
              <a:t> Per </a:t>
            </a:r>
            <a:r>
              <a:rPr lang="cs-CZ" sz="2000" i="1" dirty="0" err="1">
                <a:solidFill>
                  <a:srgbClr val="002060"/>
                </a:solidFill>
              </a:rPr>
              <a:t>Click</a:t>
            </a:r>
            <a:r>
              <a:rPr lang="cs-CZ" sz="2000" i="1" dirty="0">
                <a:solidFill>
                  <a:srgbClr val="002060"/>
                </a:solidFill>
              </a:rPr>
              <a:t> a znamená, že v těchto systémech se obecně neplatí za zobrazení (impresi) reklamy, ale až v případě, kdy uživatel internetu na reklamu klikne</a:t>
            </a:r>
            <a:r>
              <a:rPr lang="cs-CZ" sz="2000" dirty="0">
                <a:solidFill>
                  <a:srgbClr val="002060"/>
                </a:solidFill>
              </a:rPr>
              <a:t>“. Kromě vyhledávačů ale také obsahové sítě! </a:t>
            </a:r>
          </a:p>
          <a:p>
            <a:pPr marL="285750" indent="-285750">
              <a:buFont typeface="Arial" panose="020B0604020202020204" pitchFamily="34" charset="0"/>
              <a:buChar char="•"/>
            </a:pPr>
            <a:r>
              <a:rPr lang="cs-CZ" sz="2000" b="1" dirty="0">
                <a:solidFill>
                  <a:srgbClr val="002060"/>
                </a:solidFill>
              </a:rPr>
              <a:t>Optimalizace pro vyhledávače (SEO) </a:t>
            </a:r>
            <a:r>
              <a:rPr lang="cs-CZ" sz="2000" dirty="0">
                <a:solidFill>
                  <a:srgbClr val="002060"/>
                </a:solidFill>
              </a:rPr>
              <a:t>– „</a:t>
            </a:r>
            <a:r>
              <a:rPr lang="cs-CZ" sz="2000" i="1" dirty="0">
                <a:solidFill>
                  <a:srgbClr val="002060"/>
                </a:solidFill>
              </a:rPr>
              <a:t>využívá pro dosahování obchodních cílů webu viditelnost v přirozených (neplacených) výsledcích vyhledávání</a:t>
            </a:r>
            <a:r>
              <a:rPr lang="cs-CZ" sz="2000" dirty="0">
                <a:solidFill>
                  <a:srgbClr val="002060"/>
                </a:solidFill>
              </a:rPr>
              <a:t>“. „</a:t>
            </a:r>
            <a:r>
              <a:rPr lang="cs-CZ" sz="2000" i="1" dirty="0">
                <a:solidFill>
                  <a:srgbClr val="002060"/>
                </a:solidFill>
              </a:rPr>
              <a:t>Mezi on-</a:t>
            </a:r>
            <a:r>
              <a:rPr lang="cs-CZ" sz="2000" i="1" dirty="0" err="1">
                <a:solidFill>
                  <a:srgbClr val="002060"/>
                </a:solidFill>
              </a:rPr>
              <a:t>page</a:t>
            </a:r>
            <a:r>
              <a:rPr lang="cs-CZ" sz="2000" i="1" dirty="0">
                <a:solidFill>
                  <a:srgbClr val="002060"/>
                </a:solidFill>
              </a:rPr>
              <a:t> faktory řadíme vše, co je součástí samotné webové prezentace. Roli hraje informační architektura webu, použité texty, struktura HTML kódu a mnoho dalších aspektů. </a:t>
            </a:r>
            <a:r>
              <a:rPr lang="cs-CZ" sz="2000" i="1" dirty="0" err="1">
                <a:solidFill>
                  <a:srgbClr val="002060"/>
                </a:solidFill>
              </a:rPr>
              <a:t>Off-page</a:t>
            </a:r>
            <a:r>
              <a:rPr lang="cs-CZ" sz="2000" i="1" dirty="0">
                <a:solidFill>
                  <a:srgbClr val="002060"/>
                </a:solidFill>
              </a:rPr>
              <a:t> faktory jsou dnes v podstatě synonymem pro zpětné odkazy – tedy odkazy z jiných webů</a:t>
            </a:r>
            <a:r>
              <a:rPr lang="cs-CZ" sz="2000" dirty="0">
                <a:solidFill>
                  <a:srgbClr val="002060"/>
                </a:solidFill>
              </a:rPr>
              <a:t>“.</a:t>
            </a:r>
          </a:p>
          <a:p>
            <a:pPr marL="285750" indent="-285750">
              <a:buFont typeface="Arial" panose="020B0604020202020204" pitchFamily="34" charset="0"/>
              <a:buChar char="•"/>
            </a:pPr>
            <a:r>
              <a:rPr lang="cs-CZ" sz="2000" b="1" dirty="0" err="1">
                <a:solidFill>
                  <a:srgbClr val="002060"/>
                </a:solidFill>
              </a:rPr>
              <a:t>Affiliate</a:t>
            </a:r>
            <a:r>
              <a:rPr lang="cs-CZ" sz="2000" b="1" dirty="0">
                <a:solidFill>
                  <a:srgbClr val="002060"/>
                </a:solidFill>
              </a:rPr>
              <a:t> marketing </a:t>
            </a:r>
            <a:r>
              <a:rPr lang="cs-CZ" sz="2000" dirty="0">
                <a:solidFill>
                  <a:srgbClr val="002060"/>
                </a:solidFill>
              </a:rPr>
              <a:t>– „</a:t>
            </a:r>
            <a:r>
              <a:rPr lang="cs-CZ" sz="2000" i="1" dirty="0">
                <a:solidFill>
                  <a:srgbClr val="002060"/>
                </a:solidFill>
              </a:rPr>
              <a:t>veškeré marketingové aktivity odměňované procenty z prodeje výrobků či služeb (obvykle z objednávky či registrace)“</a:t>
            </a:r>
            <a:r>
              <a:rPr lang="cs-CZ" sz="2000" dirty="0">
                <a:solidFill>
                  <a:srgbClr val="002060"/>
                </a:solidFill>
              </a:rPr>
              <a:t>. </a:t>
            </a:r>
          </a:p>
        </p:txBody>
      </p:sp>
    </p:spTree>
    <p:extLst>
      <p:ext uri="{BB962C8B-B14F-4D97-AF65-F5344CB8AC3E}">
        <p14:creationId xmlns:p14="http://schemas.microsoft.com/office/powerpoint/2010/main" val="34398208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1800" dirty="0">
                <a:solidFill>
                  <a:srgbClr val="002060"/>
                </a:solidFill>
              </a:rPr>
              <a:t>Cíle.</a:t>
            </a:r>
          </a:p>
          <a:p>
            <a:r>
              <a:rPr lang="cs-CZ" sz="1800" dirty="0">
                <a:solidFill>
                  <a:srgbClr val="002060"/>
                </a:solidFill>
              </a:rPr>
              <a:t>Cílové skupiny.</a:t>
            </a:r>
          </a:p>
          <a:p>
            <a:r>
              <a:rPr lang="cs-CZ" sz="1800" dirty="0">
                <a:solidFill>
                  <a:srgbClr val="002060"/>
                </a:solidFill>
              </a:rPr>
              <a:t>Analýzy, rozpočtová omezení, čas, média, tonalita, archetypy atd.</a:t>
            </a:r>
          </a:p>
          <a:p>
            <a:r>
              <a:rPr lang="cs-CZ" sz="1800" dirty="0">
                <a:solidFill>
                  <a:srgbClr val="002060"/>
                </a:solidFill>
              </a:rPr>
              <a:t>Volba vhodných médií ve vztahu k výše řešenému.</a:t>
            </a:r>
          </a:p>
          <a:p>
            <a:r>
              <a:rPr lang="cs-CZ" sz="1800" dirty="0">
                <a:solidFill>
                  <a:srgbClr val="002060"/>
                </a:solidFill>
              </a:rPr>
              <a:t>Implementace, kde kdo co měří a za co je zodpovědný.</a:t>
            </a:r>
          </a:p>
          <a:p>
            <a:r>
              <a:rPr lang="cs-CZ" sz="1800" dirty="0">
                <a:solidFill>
                  <a:srgbClr val="002060"/>
                </a:solidFill>
              </a:rPr>
              <a:t>Neustálé vyhodnocování a úpravy.</a:t>
            </a:r>
          </a:p>
          <a:p>
            <a:endParaRPr lang="cs-CZ" sz="1800" dirty="0">
              <a:solidFill>
                <a:srgbClr val="002060"/>
              </a:solidFill>
            </a:endParaRPr>
          </a:p>
          <a:p>
            <a:r>
              <a:rPr lang="cs-CZ" sz="1800" dirty="0">
                <a:solidFill>
                  <a:srgbClr val="002060"/>
                </a:solidFill>
              </a:rPr>
              <a:t>Postup plánování kampaně může vypadat třeba </a:t>
            </a:r>
            <a:r>
              <a:rPr lang="cs-CZ" sz="1800" dirty="0">
                <a:solidFill>
                  <a:srgbClr val="002060"/>
                </a:solidFill>
                <a:hlinkClick r:id="rId3"/>
              </a:rPr>
              <a:t>takto</a:t>
            </a:r>
            <a:r>
              <a:rPr lang="cs-CZ" sz="1800" dirty="0">
                <a:solidFill>
                  <a:srgbClr val="002060"/>
                </a:solidFill>
              </a:rPr>
              <a:t>, nebo </a:t>
            </a:r>
            <a:r>
              <a:rPr lang="cs-CZ" sz="1800" dirty="0">
                <a:solidFill>
                  <a:srgbClr val="002060"/>
                </a:solidFill>
                <a:hlinkClick r:id="rId4"/>
              </a:rPr>
              <a:t>takto</a:t>
            </a:r>
            <a:r>
              <a:rPr lang="cs-CZ" sz="1800" dirty="0">
                <a:solidFill>
                  <a:srgbClr val="002060"/>
                </a:solidFill>
              </a:rPr>
              <a:t>.</a:t>
            </a: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3 Kampaně – jak na ně?</a:t>
            </a:r>
          </a:p>
        </p:txBody>
      </p:sp>
    </p:spTree>
    <p:extLst>
      <p:ext uri="{BB962C8B-B14F-4D97-AF65-F5344CB8AC3E}">
        <p14:creationId xmlns:p14="http://schemas.microsoft.com/office/powerpoint/2010/main" val="1908346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cs-CZ" sz="1800" dirty="0">
                <a:solidFill>
                  <a:srgbClr val="002060"/>
                </a:solidFill>
              </a:rPr>
              <a:t>Zaměření primárně na ženy, které z nějakého důvodu odložily své řidičské průkazy a rozhodly se neřídit svůj anebo jiný, například rodinný či firemní, vůz. </a:t>
            </a:r>
          </a:p>
          <a:p>
            <a:r>
              <a:rPr lang="cs-CZ" sz="1800" dirty="0">
                <a:solidFill>
                  <a:srgbClr val="002060"/>
                </a:solidFill>
              </a:rPr>
              <a:t>V rámci projektu ženy vzdělává o pravidlech silničního provozu podle Zákona 361/2000 Sb., o provozu na pozemních komunikacích a o změnách některých zákonů. </a:t>
            </a:r>
          </a:p>
          <a:p>
            <a:r>
              <a:rPr lang="cs-CZ" sz="1800" dirty="0">
                <a:solidFill>
                  <a:srgbClr val="002060"/>
                </a:solidFill>
              </a:rPr>
              <a:t>Pro projekt autorka vytvořila webové stránky, </a:t>
            </a:r>
            <a:r>
              <a:rPr lang="cs-CZ" sz="1800" dirty="0" err="1">
                <a:solidFill>
                  <a:srgbClr val="002060"/>
                </a:solidFill>
              </a:rPr>
              <a:t>Fan</a:t>
            </a:r>
            <a:r>
              <a:rPr lang="cs-CZ" sz="1800" dirty="0">
                <a:solidFill>
                  <a:srgbClr val="002060"/>
                </a:solidFill>
              </a:rPr>
              <a:t> </a:t>
            </a:r>
            <a:r>
              <a:rPr lang="cs-CZ" sz="1800" dirty="0" err="1">
                <a:solidFill>
                  <a:srgbClr val="002060"/>
                </a:solidFill>
              </a:rPr>
              <a:t>Page</a:t>
            </a:r>
            <a:r>
              <a:rPr lang="cs-CZ" sz="1800" dirty="0">
                <a:solidFill>
                  <a:srgbClr val="002060"/>
                </a:solidFill>
              </a:rPr>
              <a:t> na sociální síti Facebook a tamtéž také skupinu, o kterou se stará a kde předává v rozumné míře své </a:t>
            </a:r>
            <a:r>
              <a:rPr lang="cs-CZ" sz="1800" dirty="0" err="1">
                <a:solidFill>
                  <a:srgbClr val="002060"/>
                </a:solidFill>
              </a:rPr>
              <a:t>know</a:t>
            </a:r>
            <a:r>
              <a:rPr lang="cs-CZ" sz="1800" dirty="0">
                <a:solidFill>
                  <a:srgbClr val="002060"/>
                </a:solidFill>
              </a:rPr>
              <a:t> </a:t>
            </a:r>
            <a:r>
              <a:rPr lang="cs-CZ" sz="1800" dirty="0" err="1">
                <a:solidFill>
                  <a:srgbClr val="002060"/>
                </a:solidFill>
              </a:rPr>
              <a:t>how</a:t>
            </a:r>
            <a:r>
              <a:rPr lang="cs-CZ" sz="1800" dirty="0">
                <a:solidFill>
                  <a:srgbClr val="002060"/>
                </a:solidFill>
              </a:rPr>
              <a:t> a kde také komunikuje s členkami a klientkami. Protože je sama tváří svého projektu, pracuje také na viditelnosti projektu na vlastním osobním profilu na sociální síti Facebook, </a:t>
            </a:r>
            <a:r>
              <a:rPr lang="cs-CZ" sz="1800" dirty="0" err="1">
                <a:solidFill>
                  <a:srgbClr val="002060"/>
                </a:solidFill>
              </a:rPr>
              <a:t>LinkedIn</a:t>
            </a:r>
            <a:r>
              <a:rPr lang="cs-CZ" sz="1800" dirty="0">
                <a:solidFill>
                  <a:srgbClr val="002060"/>
                </a:solidFill>
              </a:rPr>
              <a:t> a </a:t>
            </a:r>
            <a:r>
              <a:rPr lang="cs-CZ" sz="1800" dirty="0" err="1">
                <a:solidFill>
                  <a:srgbClr val="002060"/>
                </a:solidFill>
              </a:rPr>
              <a:t>TikTok</a:t>
            </a:r>
            <a:r>
              <a:rPr lang="cs-CZ" sz="1800" dirty="0">
                <a:solidFill>
                  <a:srgbClr val="002060"/>
                </a:solidFill>
              </a:rPr>
              <a:t>. Pro projekt také vytvořila profil na sociální síti </a:t>
            </a:r>
            <a:r>
              <a:rPr lang="cs-CZ" sz="1800" dirty="0" err="1">
                <a:solidFill>
                  <a:srgbClr val="002060"/>
                </a:solidFill>
              </a:rPr>
              <a:t>Instagram</a:t>
            </a:r>
            <a:r>
              <a:rPr lang="cs-CZ" sz="1800" dirty="0">
                <a:solidFill>
                  <a:srgbClr val="002060"/>
                </a:solidFill>
              </a:rPr>
              <a:t>. </a:t>
            </a:r>
          </a:p>
          <a:p>
            <a:endParaRPr lang="cs-CZ" sz="2000" dirty="0">
              <a:solidFill>
                <a:srgbClr val="002060"/>
              </a:solidFill>
            </a:endParaRPr>
          </a:p>
        </p:txBody>
      </p:sp>
      <p:sp>
        <p:nvSpPr>
          <p:cNvPr id="6" name="Nadpis 5"/>
          <p:cNvSpPr>
            <a:spLocks noGrp="1"/>
          </p:cNvSpPr>
          <p:nvPr>
            <p:ph type="title"/>
          </p:nvPr>
        </p:nvSpPr>
        <p:spPr>
          <a:xfrm>
            <a:off x="179512" y="195486"/>
            <a:ext cx="7704856" cy="507703"/>
          </a:xfrm>
        </p:spPr>
        <p:txBody>
          <a:bodyPr/>
          <a:lstStyle/>
          <a:p>
            <a:r>
              <a:rPr lang="cs-CZ" dirty="0"/>
              <a:t>Vědomá žena za volantem – Ing. Bohdana Anna </a:t>
            </a:r>
            <a:r>
              <a:rPr lang="cs-CZ" dirty="0" err="1"/>
              <a:t>Šafranová</a:t>
            </a:r>
            <a:endParaRPr lang="cs-CZ" dirty="0"/>
          </a:p>
        </p:txBody>
      </p:sp>
      <p:pic>
        <p:nvPicPr>
          <p:cNvPr id="2" name="Obrázek 1">
            <a:extLst>
              <a:ext uri="{FF2B5EF4-FFF2-40B4-BE49-F238E27FC236}">
                <a16:creationId xmlns:a16="http://schemas.microsoft.com/office/drawing/2014/main" id="{67E5B347-CA30-464A-A315-AB1981AFD95A}"/>
              </a:ext>
            </a:extLst>
          </p:cNvPr>
          <p:cNvPicPr>
            <a:picLocks noChangeAspect="1"/>
          </p:cNvPicPr>
          <p:nvPr/>
        </p:nvPicPr>
        <p:blipFill>
          <a:blip r:embed="rId3"/>
          <a:stretch>
            <a:fillRect/>
          </a:stretch>
        </p:blipFill>
        <p:spPr>
          <a:xfrm>
            <a:off x="6779314" y="1779662"/>
            <a:ext cx="2210108" cy="2105319"/>
          </a:xfrm>
          <a:prstGeom prst="rect">
            <a:avLst/>
          </a:prstGeom>
        </p:spPr>
      </p:pic>
    </p:spTree>
    <p:extLst>
      <p:ext uri="{BB962C8B-B14F-4D97-AF65-F5344CB8AC3E}">
        <p14:creationId xmlns:p14="http://schemas.microsoft.com/office/powerpoint/2010/main" val="25360372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7704856" cy="507703"/>
          </a:xfrm>
        </p:spPr>
        <p:txBody>
          <a:bodyPr/>
          <a:lstStyle/>
          <a:p>
            <a:r>
              <a:rPr lang="cs-CZ" dirty="0"/>
              <a:t>Příspěvky – vzdělávací, zjištění potřeb, zábavné, uvítací atd. </a:t>
            </a:r>
          </a:p>
        </p:txBody>
      </p:sp>
      <p:pic>
        <p:nvPicPr>
          <p:cNvPr id="5" name="Zástupný symbol pro obsah 4">
            <a:extLst>
              <a:ext uri="{FF2B5EF4-FFF2-40B4-BE49-F238E27FC236}">
                <a16:creationId xmlns:a16="http://schemas.microsoft.com/office/drawing/2014/main" id="{1BE4D8B0-47D9-4471-BD40-B86F461B63B9}"/>
              </a:ext>
            </a:extLst>
          </p:cNvPr>
          <p:cNvPicPr>
            <a:picLocks noGrp="1"/>
          </p:cNvPicPr>
          <p:nvPr>
            <p:ph idx="4294967295"/>
          </p:nvPr>
        </p:nvPicPr>
        <p:blipFill rotWithShape="1">
          <a:blip r:embed="rId3"/>
          <a:srcRect t="-63" b="-69"/>
          <a:stretch/>
        </p:blipFill>
        <p:spPr bwMode="auto">
          <a:xfrm>
            <a:off x="323528" y="843558"/>
            <a:ext cx="2448272" cy="3744416"/>
          </a:xfrm>
          <a:prstGeom prst="rect">
            <a:avLst/>
          </a:prstGeom>
          <a:ln>
            <a:noFill/>
          </a:ln>
          <a:extLst>
            <a:ext uri="{53640926-AAD7-44D8-BBD7-CCE9431645EC}">
              <a14:shadowObscured xmlns:a14="http://schemas.microsoft.com/office/drawing/2010/main"/>
            </a:ext>
          </a:extLst>
        </p:spPr>
      </p:pic>
      <p:pic>
        <p:nvPicPr>
          <p:cNvPr id="7" name="Obrázek 6">
            <a:extLst>
              <a:ext uri="{FF2B5EF4-FFF2-40B4-BE49-F238E27FC236}">
                <a16:creationId xmlns:a16="http://schemas.microsoft.com/office/drawing/2014/main" id="{364B92A0-A9B5-4B42-B0CE-9CEB8B5855FF}"/>
              </a:ext>
            </a:extLst>
          </p:cNvPr>
          <p:cNvPicPr/>
          <p:nvPr/>
        </p:nvPicPr>
        <p:blipFill rotWithShape="1">
          <a:blip r:embed="rId4"/>
          <a:srcRect l="-277" r="-75" b="24570"/>
          <a:stretch/>
        </p:blipFill>
        <p:spPr bwMode="auto">
          <a:xfrm>
            <a:off x="2843808" y="843558"/>
            <a:ext cx="3240360" cy="2664296"/>
          </a:xfrm>
          <a:prstGeom prst="rect">
            <a:avLst/>
          </a:prstGeom>
          <a:ln>
            <a:noFill/>
          </a:ln>
          <a:extLst>
            <a:ext uri="{53640926-AAD7-44D8-BBD7-CCE9431645EC}">
              <a14:shadowObscured xmlns:a14="http://schemas.microsoft.com/office/drawing/2010/main"/>
            </a:ext>
          </a:extLst>
        </p:spPr>
      </p:pic>
      <p:pic>
        <p:nvPicPr>
          <p:cNvPr id="8" name="Obrázek 7">
            <a:extLst>
              <a:ext uri="{FF2B5EF4-FFF2-40B4-BE49-F238E27FC236}">
                <a16:creationId xmlns:a16="http://schemas.microsoft.com/office/drawing/2014/main" id="{B8ABEB39-EA4F-4B61-8121-2ECA551BE247}"/>
              </a:ext>
            </a:extLst>
          </p:cNvPr>
          <p:cNvPicPr/>
          <p:nvPr/>
        </p:nvPicPr>
        <p:blipFill rotWithShape="1">
          <a:blip r:embed="rId5"/>
          <a:srcRect t="-3" r="16622" b="3"/>
          <a:stretch/>
        </p:blipFill>
        <p:spPr bwMode="auto">
          <a:xfrm>
            <a:off x="6228184" y="1275606"/>
            <a:ext cx="2796287" cy="3439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0450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7CF3D-5DE5-8CA4-8350-A00D8C86374C}"/>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F37D60E-4DE8-1BA6-870D-CAE4364AC88E}"/>
              </a:ext>
            </a:extLst>
          </p:cNvPr>
          <p:cNvSpPr>
            <a:spLocks noGrp="1"/>
          </p:cNvSpPr>
          <p:nvPr>
            <p:ph idx="4294967295"/>
          </p:nvPr>
        </p:nvSpPr>
        <p:spPr>
          <a:xfrm>
            <a:off x="395536" y="843558"/>
            <a:ext cx="8280920" cy="3024336"/>
          </a:xfrm>
          <a:prstGeom prst="rect">
            <a:avLst/>
          </a:prstGeom>
        </p:spPr>
        <p:txBody>
          <a:bodyPr>
            <a:noAutofit/>
          </a:bodyPr>
          <a:lstStyle/>
          <a:p>
            <a:r>
              <a:rPr lang="cs-CZ" sz="2200" dirty="0">
                <a:solidFill>
                  <a:srgbClr val="002060"/>
                </a:solidFill>
              </a:rPr>
              <a:t>Znalosti (</a:t>
            </a:r>
            <a:r>
              <a:rPr lang="cs-CZ" sz="2200" dirty="0" err="1">
                <a:solidFill>
                  <a:srgbClr val="002060"/>
                </a:solidFill>
              </a:rPr>
              <a:t>Knowledge</a:t>
            </a:r>
            <a:r>
              <a:rPr lang="cs-CZ" sz="2200" dirty="0">
                <a:solidFill>
                  <a:srgbClr val="002060"/>
                </a:solidFill>
              </a:rPr>
              <a:t>): Co vím? Znalosti jsou fakta, informace a koncepty, které člověk zná a rozumí jim. Je to teoretický základ.</a:t>
            </a:r>
          </a:p>
          <a:p>
            <a:r>
              <a:rPr lang="cs-CZ" sz="2200" dirty="0">
                <a:solidFill>
                  <a:srgbClr val="002060"/>
                </a:solidFill>
              </a:rPr>
              <a:t>Příklad v marketingu:</a:t>
            </a:r>
          </a:p>
          <a:p>
            <a:pPr lvl="1"/>
            <a:r>
              <a:rPr lang="cs-CZ" sz="1800" dirty="0">
                <a:solidFill>
                  <a:srgbClr val="002060"/>
                </a:solidFill>
              </a:rPr>
              <a:t>Pojmy: Co je to SWOT analýza, 4P marketingu (Produkt, Cena, Místo, Propagace), segmentace trhu, cílová skupina.</a:t>
            </a:r>
          </a:p>
          <a:p>
            <a:pPr lvl="1"/>
            <a:r>
              <a:rPr lang="cs-CZ" sz="1800" dirty="0">
                <a:solidFill>
                  <a:srgbClr val="002060"/>
                </a:solidFill>
              </a:rPr>
              <a:t>Trendy: Aktuální trendy v digitálním marketingu (např. vliv umělé inteligence, personalizace), nové marketingové strategie.</a:t>
            </a:r>
          </a:p>
          <a:p>
            <a:pPr lvl="1"/>
            <a:r>
              <a:rPr lang="cs-CZ" sz="1800" dirty="0">
                <a:solidFill>
                  <a:srgbClr val="002060"/>
                </a:solidFill>
              </a:rPr>
              <a:t>Teorie: Jak funguje psychologie spotřebitele, jak se tvoří značka, modely komunikace.</a:t>
            </a:r>
          </a:p>
          <a:p>
            <a:pPr lvl="1"/>
            <a:r>
              <a:rPr lang="cs-CZ" sz="1800" dirty="0">
                <a:solidFill>
                  <a:srgbClr val="002060"/>
                </a:solidFill>
              </a:rPr>
              <a:t>Nástroje: Jaké jsou dostupné analytické nástroje (Google </a:t>
            </a:r>
            <a:r>
              <a:rPr lang="cs-CZ" sz="1800" dirty="0" err="1">
                <a:solidFill>
                  <a:srgbClr val="002060"/>
                </a:solidFill>
              </a:rPr>
              <a:t>Analytics</a:t>
            </a:r>
            <a:r>
              <a:rPr lang="cs-CZ" sz="1800" dirty="0">
                <a:solidFill>
                  <a:srgbClr val="002060"/>
                </a:solidFill>
              </a:rPr>
              <a:t>, </a:t>
            </a:r>
            <a:r>
              <a:rPr lang="cs-CZ" sz="1800" dirty="0" err="1">
                <a:solidFill>
                  <a:srgbClr val="002060"/>
                </a:solidFill>
              </a:rPr>
              <a:t>Hotjar</a:t>
            </a:r>
            <a:r>
              <a:rPr lang="cs-CZ" sz="1800" dirty="0">
                <a:solidFill>
                  <a:srgbClr val="002060"/>
                </a:solidFill>
              </a:rPr>
              <a:t>) a co s nimi sledovat.</a:t>
            </a:r>
          </a:p>
          <a:p>
            <a:endParaRPr lang="cs-CZ" sz="1600" dirty="0">
              <a:solidFill>
                <a:srgbClr val="002060"/>
              </a:solidFill>
            </a:endParaRPr>
          </a:p>
          <a:p>
            <a:endParaRPr lang="cs-CZ" sz="1600" dirty="0">
              <a:solidFill>
                <a:srgbClr val="002060"/>
              </a:solidFill>
            </a:endParaRPr>
          </a:p>
        </p:txBody>
      </p:sp>
      <p:sp>
        <p:nvSpPr>
          <p:cNvPr id="6" name="Nadpis 5">
            <a:extLst>
              <a:ext uri="{FF2B5EF4-FFF2-40B4-BE49-F238E27FC236}">
                <a16:creationId xmlns:a16="http://schemas.microsoft.com/office/drawing/2014/main" id="{B888FAE8-BFDD-76BA-34F4-499FFE8C3FD2}"/>
              </a:ext>
            </a:extLst>
          </p:cNvPr>
          <p:cNvSpPr>
            <a:spLocks noGrp="1"/>
          </p:cNvSpPr>
          <p:nvPr>
            <p:ph type="title"/>
          </p:nvPr>
        </p:nvSpPr>
        <p:spPr>
          <a:xfrm>
            <a:off x="179512" y="195486"/>
            <a:ext cx="8496944" cy="507703"/>
          </a:xfrm>
        </p:spPr>
        <p:txBody>
          <a:bodyPr/>
          <a:lstStyle/>
          <a:p>
            <a:r>
              <a:rPr lang="cs-CZ" dirty="0"/>
              <a:t>Znalosti, dovednosti a postoje (KSA - </a:t>
            </a:r>
            <a:r>
              <a:rPr lang="cs-CZ" dirty="0" err="1"/>
              <a:t>Knowledge</a:t>
            </a:r>
            <a:r>
              <a:rPr lang="cs-CZ" dirty="0"/>
              <a:t>, </a:t>
            </a:r>
            <a:r>
              <a:rPr lang="cs-CZ" dirty="0" err="1"/>
              <a:t>Skills</a:t>
            </a:r>
            <a:r>
              <a:rPr lang="cs-CZ" dirty="0"/>
              <a:t>, </a:t>
            </a:r>
            <a:r>
              <a:rPr lang="cs-CZ" dirty="0" err="1"/>
              <a:t>Attitudes</a:t>
            </a:r>
            <a:r>
              <a:rPr lang="cs-CZ" dirty="0"/>
              <a:t>)</a:t>
            </a:r>
          </a:p>
        </p:txBody>
      </p:sp>
    </p:spTree>
    <p:extLst>
      <p:ext uri="{BB962C8B-B14F-4D97-AF65-F5344CB8AC3E}">
        <p14:creationId xmlns:p14="http://schemas.microsoft.com/office/powerpoint/2010/main" val="33626469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6552728" cy="3024336"/>
          </a:xfrm>
          <a:prstGeom prst="rect">
            <a:avLst/>
          </a:prstGeom>
        </p:spPr>
        <p:txBody>
          <a:bodyPr>
            <a:noAutofit/>
          </a:bodyPr>
          <a:lstStyle/>
          <a:p>
            <a:r>
              <a:rPr lang="en-US" sz="1800" dirty="0">
                <a:solidFill>
                  <a:srgbClr val="002060"/>
                </a:solidFill>
                <a:hlinkClick r:id="rId3"/>
              </a:rPr>
              <a:t>How Instagram Is Turning Home Cooks Into Entrepreneurs</a:t>
            </a:r>
            <a:r>
              <a:rPr lang="cs-CZ" sz="1800" dirty="0">
                <a:solidFill>
                  <a:srgbClr val="002060"/>
                </a:solidFill>
              </a:rPr>
              <a:t>. </a:t>
            </a:r>
          </a:p>
          <a:p>
            <a:r>
              <a:rPr lang="en-US" sz="2000" dirty="0">
                <a:solidFill>
                  <a:srgbClr val="002060"/>
                </a:solidFill>
                <a:hlinkClick r:id="rId4"/>
              </a:rPr>
              <a:t>29 best online business ideas</a:t>
            </a:r>
            <a:r>
              <a:rPr lang="cs-CZ" sz="2000" dirty="0">
                <a:solidFill>
                  <a:srgbClr val="002060"/>
                </a:solidFill>
              </a:rPr>
              <a:t>. </a:t>
            </a:r>
          </a:p>
          <a:p>
            <a:r>
              <a:rPr lang="cs-CZ" sz="2000" dirty="0">
                <a:solidFill>
                  <a:srgbClr val="002060"/>
                </a:solidFill>
              </a:rPr>
              <a:t>Prodej fotek přes FB skupiny. </a:t>
            </a:r>
          </a:p>
          <a:p>
            <a:r>
              <a:rPr lang="cs-CZ" sz="2000" dirty="0" err="1">
                <a:solidFill>
                  <a:srgbClr val="002060"/>
                </a:solidFill>
              </a:rPr>
              <a:t>Freelance</a:t>
            </a:r>
            <a:r>
              <a:rPr lang="cs-CZ" sz="2000" dirty="0">
                <a:solidFill>
                  <a:srgbClr val="002060"/>
                </a:solidFill>
              </a:rPr>
              <a:t> přes FB skupiny – např. programování. </a:t>
            </a:r>
          </a:p>
          <a:p>
            <a:r>
              <a:rPr lang="cs-CZ" sz="2000" dirty="0">
                <a:solidFill>
                  <a:srgbClr val="002060"/>
                </a:solidFill>
              </a:rPr>
              <a:t>Psychologické poradenství přes video hovory.</a:t>
            </a:r>
          </a:p>
          <a:p>
            <a:r>
              <a:rPr lang="cs-CZ" sz="2000" dirty="0">
                <a:solidFill>
                  <a:srgbClr val="002060"/>
                </a:solidFill>
              </a:rPr>
              <a:t>Financování přes </a:t>
            </a:r>
            <a:r>
              <a:rPr lang="cs-CZ" sz="2000" dirty="0" err="1">
                <a:solidFill>
                  <a:srgbClr val="002060"/>
                </a:solidFill>
              </a:rPr>
              <a:t>crowdsourcing</a:t>
            </a:r>
            <a:r>
              <a:rPr lang="cs-CZ" sz="2000" dirty="0">
                <a:solidFill>
                  <a:srgbClr val="002060"/>
                </a:solidFill>
              </a:rPr>
              <a:t>.</a:t>
            </a:r>
          </a:p>
          <a:p>
            <a:r>
              <a:rPr lang="cs-CZ" sz="2000" dirty="0">
                <a:solidFill>
                  <a:srgbClr val="002060"/>
                </a:solidFill>
              </a:rPr>
              <a:t>Osobní trenér online.</a:t>
            </a:r>
          </a:p>
        </p:txBody>
      </p:sp>
      <p:sp>
        <p:nvSpPr>
          <p:cNvPr id="6" name="Nadpis 5"/>
          <p:cNvSpPr>
            <a:spLocks noGrp="1"/>
          </p:cNvSpPr>
          <p:nvPr>
            <p:ph type="title"/>
          </p:nvPr>
        </p:nvSpPr>
        <p:spPr>
          <a:xfrm>
            <a:off x="179512" y="195486"/>
            <a:ext cx="7704856" cy="507703"/>
          </a:xfrm>
        </p:spPr>
        <p:txBody>
          <a:bodyPr/>
          <a:lstStyle/>
          <a:p>
            <a:r>
              <a:rPr lang="cs-CZ" dirty="0"/>
              <a:t>Online prostředí tvoří nové businessy</a:t>
            </a:r>
          </a:p>
        </p:txBody>
      </p:sp>
      <p:pic>
        <p:nvPicPr>
          <p:cNvPr id="4" name="Obrázek 3">
            <a:extLst>
              <a:ext uri="{FF2B5EF4-FFF2-40B4-BE49-F238E27FC236}">
                <a16:creationId xmlns:a16="http://schemas.microsoft.com/office/drawing/2014/main" id="{CA9852C0-91DE-4FCB-A5CD-5763EA6E652D}"/>
              </a:ext>
            </a:extLst>
          </p:cNvPr>
          <p:cNvPicPr>
            <a:picLocks noChangeAspect="1"/>
          </p:cNvPicPr>
          <p:nvPr/>
        </p:nvPicPr>
        <p:blipFill>
          <a:blip r:embed="rId5"/>
          <a:stretch>
            <a:fillRect/>
          </a:stretch>
        </p:blipFill>
        <p:spPr>
          <a:xfrm>
            <a:off x="6444208" y="1148824"/>
            <a:ext cx="2562582" cy="2557819"/>
          </a:xfrm>
          <a:prstGeom prst="rect">
            <a:avLst/>
          </a:prstGeom>
        </p:spPr>
      </p:pic>
    </p:spTree>
    <p:extLst>
      <p:ext uri="{BB962C8B-B14F-4D97-AF65-F5344CB8AC3E}">
        <p14:creationId xmlns:p14="http://schemas.microsoft.com/office/powerpoint/2010/main" val="28860321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1800" dirty="0">
                <a:solidFill>
                  <a:srgbClr val="002060"/>
                </a:solidFill>
              </a:rPr>
              <a:t>Nejobsáhlejší kategorie na </a:t>
            </a:r>
            <a:r>
              <a:rPr lang="cs-CZ" sz="1800" dirty="0" err="1">
                <a:solidFill>
                  <a:srgbClr val="002060"/>
                </a:solidFill>
              </a:rPr>
              <a:t>YouTube</a:t>
            </a:r>
            <a:r>
              <a:rPr lang="cs-CZ" sz="1800" dirty="0">
                <a:solidFill>
                  <a:srgbClr val="002060"/>
                </a:solidFill>
              </a:rPr>
              <a:t>? Hry </a:t>
            </a:r>
            <a:r>
              <a:rPr lang="cs-CZ" sz="1800" dirty="0">
                <a:solidFill>
                  <a:srgbClr val="002060"/>
                </a:solidFill>
                <a:sym typeface="Wingdings" panose="05000000000000000000" pitchFamily="2" charset="2"/>
              </a:rPr>
              <a:t> Největší </a:t>
            </a:r>
            <a:r>
              <a:rPr lang="cs-CZ" sz="1800" dirty="0" err="1">
                <a:solidFill>
                  <a:srgbClr val="002060"/>
                </a:solidFill>
                <a:sym typeface="Wingdings" panose="05000000000000000000" pitchFamily="2" charset="2"/>
              </a:rPr>
              <a:t>youtuber</a:t>
            </a:r>
            <a:r>
              <a:rPr lang="cs-CZ" sz="1800" dirty="0">
                <a:solidFill>
                  <a:srgbClr val="002060"/>
                </a:solidFill>
                <a:sym typeface="Wingdings" panose="05000000000000000000" pitchFamily="2" charset="2"/>
              </a:rPr>
              <a:t>? </a:t>
            </a:r>
            <a:r>
              <a:rPr lang="cs-CZ" sz="1800" dirty="0">
                <a:solidFill>
                  <a:srgbClr val="002060"/>
                </a:solidFill>
                <a:sym typeface="Wingdings" panose="05000000000000000000" pitchFamily="2" charset="2"/>
                <a:hlinkClick r:id="rId3"/>
              </a:rPr>
              <a:t>PewDiePie</a:t>
            </a:r>
            <a:r>
              <a:rPr lang="cs-CZ" sz="1800" dirty="0">
                <a:solidFill>
                  <a:srgbClr val="002060"/>
                </a:solidFill>
                <a:sym typeface="Wingdings" panose="05000000000000000000" pitchFamily="2" charset="2"/>
              </a:rPr>
              <a:t> – herní kanál (vydělá si 20 mil. dolarů ročně). Největší internetová televize (Amazon zaplatil 1 mld. dolarů …) – herní </a:t>
            </a:r>
            <a:r>
              <a:rPr lang="cs-CZ" sz="1800" dirty="0">
                <a:solidFill>
                  <a:srgbClr val="002060"/>
                </a:solidFill>
                <a:sym typeface="Wingdings" panose="05000000000000000000" pitchFamily="2" charset="2"/>
                <a:hlinkClick r:id="rId4"/>
              </a:rPr>
              <a:t>Twitch.tv</a:t>
            </a:r>
            <a:r>
              <a:rPr lang="cs-CZ" sz="1800" dirty="0">
                <a:solidFill>
                  <a:srgbClr val="002060"/>
                </a:solidFill>
                <a:sym typeface="Wingdings" panose="05000000000000000000" pitchFamily="2" charset="2"/>
              </a:rPr>
              <a:t>. Herní business předběhl již dávno filmový a hudební (např. GTA:V stálo 265 mil. dolarů a vydělalo přes 6 mld. a stále roste, to nedokázal žádný film, a takovýchto her vychází více, než filmů).</a:t>
            </a:r>
            <a:endParaRPr lang="cs-CZ" sz="1800" dirty="0">
              <a:solidFill>
                <a:srgbClr val="002060"/>
              </a:solidFill>
            </a:endParaRPr>
          </a:p>
          <a:p>
            <a:r>
              <a:rPr lang="cs-CZ" sz="1800" dirty="0">
                <a:solidFill>
                  <a:srgbClr val="002060"/>
                </a:solidFill>
              </a:rPr>
              <a:t>Digitální revoluce změnila, jak vnímáme a konzumujeme obsah – lidé sledují profesionály hrající hry. Vznikají turnaje, vše přitáhlo sponzory, např. </a:t>
            </a:r>
            <a:r>
              <a:rPr lang="cs-CZ" sz="1800" dirty="0" err="1">
                <a:solidFill>
                  <a:srgbClr val="002060"/>
                </a:solidFill>
              </a:rPr>
              <a:t>Gamescom</a:t>
            </a:r>
            <a:r>
              <a:rPr lang="cs-CZ" sz="1800" dirty="0">
                <a:solidFill>
                  <a:srgbClr val="002060"/>
                </a:solidFill>
              </a:rPr>
              <a:t> v Německu navštívilo 350 000 lidí a zahajovala jej německá kancléřka A. Merkel, turnaj v </a:t>
            </a:r>
            <a:r>
              <a:rPr lang="cs-CZ" sz="1800" dirty="0" err="1">
                <a:solidFill>
                  <a:srgbClr val="002060"/>
                </a:solidFill>
              </a:rPr>
              <a:t>Dota</a:t>
            </a:r>
            <a:r>
              <a:rPr lang="cs-CZ" sz="1800" dirty="0">
                <a:solidFill>
                  <a:srgbClr val="002060"/>
                </a:solidFill>
              </a:rPr>
              <a:t> 2 měl </a:t>
            </a:r>
            <a:r>
              <a:rPr lang="cs-CZ" sz="1800" dirty="0" err="1">
                <a:solidFill>
                  <a:srgbClr val="002060"/>
                </a:solidFill>
              </a:rPr>
              <a:t>prize</a:t>
            </a:r>
            <a:r>
              <a:rPr lang="cs-CZ" sz="1800" dirty="0">
                <a:solidFill>
                  <a:srgbClr val="002060"/>
                </a:solidFill>
              </a:rPr>
              <a:t> pool 25 mil. dolarů (ano, hrálo se o půl miliardy Kč.). </a:t>
            </a:r>
          </a:p>
          <a:p>
            <a:r>
              <a:rPr lang="cs-CZ" sz="1800" dirty="0">
                <a:solidFill>
                  <a:srgbClr val="002060"/>
                </a:solidFill>
              </a:rPr>
              <a:t>E-sportu země zaslíbená je Korea, kde najdete e-sport hvězdy všude a na všem. </a:t>
            </a:r>
          </a:p>
          <a:p>
            <a:r>
              <a:rPr lang="cs-CZ" sz="1800" dirty="0">
                <a:solidFill>
                  <a:srgbClr val="002060"/>
                </a:solidFill>
              </a:rPr>
              <a:t>A co ČR? Vyhráli jsme </a:t>
            </a:r>
            <a:r>
              <a:rPr lang="cs-CZ" sz="1800" dirty="0" err="1">
                <a:solidFill>
                  <a:srgbClr val="002060"/>
                </a:solidFill>
              </a:rPr>
              <a:t>Hearthstone</a:t>
            </a:r>
            <a:r>
              <a:rPr lang="cs-CZ" sz="1800" dirty="0">
                <a:solidFill>
                  <a:srgbClr val="002060"/>
                </a:solidFill>
              </a:rPr>
              <a:t> </a:t>
            </a:r>
            <a:r>
              <a:rPr lang="cs-CZ" sz="1800" dirty="0" err="1">
                <a:solidFill>
                  <a:srgbClr val="002060"/>
                </a:solidFill>
              </a:rPr>
              <a:t>Global</a:t>
            </a:r>
            <a:r>
              <a:rPr lang="cs-CZ" sz="1800" dirty="0">
                <a:solidFill>
                  <a:srgbClr val="002060"/>
                </a:solidFill>
              </a:rPr>
              <a:t> </a:t>
            </a:r>
            <a:r>
              <a:rPr lang="cs-CZ" sz="1800" dirty="0" err="1">
                <a:solidFill>
                  <a:srgbClr val="002060"/>
                </a:solidFill>
              </a:rPr>
              <a:t>Games</a:t>
            </a:r>
            <a:r>
              <a:rPr lang="cs-CZ" sz="1800" dirty="0">
                <a:solidFill>
                  <a:srgbClr val="002060"/>
                </a:solidFill>
              </a:rPr>
              <a:t> (mistrovství světa týmů v karetní hře </a:t>
            </a:r>
            <a:r>
              <a:rPr lang="cs-CZ" sz="1800" dirty="0" err="1">
                <a:solidFill>
                  <a:srgbClr val="002060"/>
                </a:solidFill>
              </a:rPr>
              <a:t>Hearthstone</a:t>
            </a:r>
            <a:r>
              <a:rPr lang="cs-CZ" sz="1800" dirty="0">
                <a:solidFill>
                  <a:srgbClr val="002060"/>
                </a:solidFill>
              </a:rPr>
              <a:t>, což je další </a:t>
            </a:r>
            <a:r>
              <a:rPr lang="cs-CZ" sz="1800" dirty="0" err="1">
                <a:solidFill>
                  <a:srgbClr val="002060"/>
                </a:solidFill>
              </a:rPr>
              <a:t>multi</a:t>
            </a:r>
            <a:r>
              <a:rPr lang="cs-CZ" sz="1800" dirty="0">
                <a:solidFill>
                  <a:srgbClr val="002060"/>
                </a:solidFill>
              </a:rPr>
              <a:t> miliardová hra od </a:t>
            </a:r>
            <a:r>
              <a:rPr lang="cs-CZ" sz="1800" dirty="0" err="1">
                <a:solidFill>
                  <a:srgbClr val="002060"/>
                </a:solidFill>
              </a:rPr>
              <a:t>Blizzardu</a:t>
            </a:r>
            <a:r>
              <a:rPr lang="cs-CZ" sz="1800" dirty="0">
                <a:solidFill>
                  <a:srgbClr val="002060"/>
                </a:solidFill>
              </a:rPr>
              <a:t>, tvůrců </a:t>
            </a:r>
            <a:r>
              <a:rPr lang="cs-CZ" sz="1800" dirty="0" err="1">
                <a:solidFill>
                  <a:srgbClr val="002060"/>
                </a:solidFill>
              </a:rPr>
              <a:t>WoWka</a:t>
            </a:r>
            <a:r>
              <a:rPr lang="cs-CZ" sz="1800" dirty="0">
                <a:solidFill>
                  <a:srgbClr val="002060"/>
                </a:solidFill>
              </a:rPr>
              <a:t>).</a:t>
            </a:r>
          </a:p>
          <a:p>
            <a:r>
              <a:rPr lang="cs-CZ" sz="1800" dirty="0">
                <a:solidFill>
                  <a:srgbClr val="002060"/>
                </a:solidFill>
                <a:hlinkClick r:id="rId5"/>
              </a:rPr>
              <a:t>Do světa </a:t>
            </a:r>
            <a:r>
              <a:rPr lang="cs-CZ" sz="1800" dirty="0" err="1">
                <a:solidFill>
                  <a:srgbClr val="002060"/>
                </a:solidFill>
                <a:hlinkClick r:id="rId5"/>
              </a:rPr>
              <a:t>esportu</a:t>
            </a:r>
            <a:r>
              <a:rPr lang="cs-CZ" sz="1800" dirty="0">
                <a:solidFill>
                  <a:srgbClr val="002060"/>
                </a:solidFill>
                <a:hlinkClick r:id="rId5"/>
              </a:rPr>
              <a:t> stále více pronikají ženy. Roste také počet diváků i zájem značek</a:t>
            </a:r>
            <a:r>
              <a:rPr lang="cs-CZ" sz="1800" dirty="0">
                <a:solidFill>
                  <a:srgbClr val="002060"/>
                </a:solidFill>
              </a:rPr>
              <a:t>.</a:t>
            </a:r>
          </a:p>
          <a:p>
            <a:endParaRPr lang="cs-CZ" sz="2000" dirty="0">
              <a:solidFill>
                <a:srgbClr val="002060"/>
              </a:solidFill>
            </a:endParaRPr>
          </a:p>
          <a:p>
            <a:endParaRPr lang="cs-CZ" sz="2000" dirty="0">
              <a:solidFill>
                <a:srgbClr val="002060"/>
              </a:solidFill>
            </a:endParaRPr>
          </a:p>
        </p:txBody>
      </p:sp>
      <p:sp>
        <p:nvSpPr>
          <p:cNvPr id="6" name="Nadpis 5"/>
          <p:cNvSpPr>
            <a:spLocks noGrp="1"/>
          </p:cNvSpPr>
          <p:nvPr>
            <p:ph type="title"/>
          </p:nvPr>
        </p:nvSpPr>
        <p:spPr>
          <a:xfrm>
            <a:off x="179512" y="195486"/>
            <a:ext cx="4464496" cy="507703"/>
          </a:xfrm>
        </p:spPr>
        <p:txBody>
          <a:bodyPr/>
          <a:lstStyle/>
          <a:p>
            <a:r>
              <a:rPr lang="cs-CZ" dirty="0"/>
              <a:t>Případová studie – e-sport</a:t>
            </a:r>
          </a:p>
        </p:txBody>
      </p:sp>
    </p:spTree>
    <p:extLst>
      <p:ext uri="{BB962C8B-B14F-4D97-AF65-F5344CB8AC3E}">
        <p14:creationId xmlns:p14="http://schemas.microsoft.com/office/powerpoint/2010/main" val="322148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Konec prezentace</a:t>
            </a:r>
          </a:p>
        </p:txBody>
      </p:sp>
      <p:sp>
        <p:nvSpPr>
          <p:cNvPr id="3" name="Zástupný symbol pro obsah 2"/>
          <p:cNvSpPr txBox="1">
            <a:spLocks/>
          </p:cNvSpPr>
          <p:nvPr/>
        </p:nvSpPr>
        <p:spPr>
          <a:xfrm>
            <a:off x="2699792" y="1779662"/>
            <a:ext cx="3888432" cy="2376264"/>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b="1" dirty="0">
                <a:solidFill>
                  <a:srgbClr val="307871"/>
                </a:solidFill>
                <a:latin typeface="Times New Roman" panose="02020603050405020304" pitchFamily="18" charset="0"/>
                <a:cs typeface="Times New Roman" panose="02020603050405020304" pitchFamily="18" charset="0"/>
              </a:rPr>
              <a:t>Děkuji za pozornost </a:t>
            </a:r>
            <a:r>
              <a:rPr lang="cs-CZ" sz="2400" b="1" dirty="0">
                <a:solidFill>
                  <a:srgbClr val="30787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45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843558"/>
            <a:ext cx="8280920" cy="3024336"/>
          </a:xfrm>
          <a:prstGeom prst="rect">
            <a:avLst/>
          </a:prstGeom>
        </p:spPr>
        <p:txBody>
          <a:bodyPr>
            <a:noAutofit/>
          </a:bodyPr>
          <a:lstStyle/>
          <a:p>
            <a:r>
              <a:rPr lang="cs-CZ" sz="2000" dirty="0">
                <a:solidFill>
                  <a:srgbClr val="002060"/>
                </a:solidFill>
              </a:rPr>
              <a:t>Založili jste vlastní firmu, gratuluji vám! </a:t>
            </a:r>
            <a:r>
              <a:rPr lang="cs-CZ" sz="2000" dirty="0">
                <a:solidFill>
                  <a:srgbClr val="002060"/>
                </a:solidFill>
                <a:sym typeface="Wingdings" panose="05000000000000000000" pitchFamily="2" charset="2"/>
              </a:rPr>
              <a:t></a:t>
            </a:r>
          </a:p>
          <a:p>
            <a:endParaRPr lang="cs-CZ" sz="2000" dirty="0">
              <a:solidFill>
                <a:srgbClr val="002060"/>
              </a:solidFill>
              <a:sym typeface="Wingdings" panose="05000000000000000000" pitchFamily="2" charset="2"/>
            </a:endParaRPr>
          </a:p>
          <a:p>
            <a:r>
              <a:rPr lang="cs-CZ" sz="2000" dirty="0">
                <a:solidFill>
                  <a:srgbClr val="002060"/>
                </a:solidFill>
              </a:rPr>
              <a:t>Najděte a zdůvodněte, jaké informace a v jakých kanálech/nástrojích můžete dát o své firmě zadarmo vědět on-line.</a:t>
            </a:r>
          </a:p>
          <a:p>
            <a:endParaRPr lang="cs-CZ" sz="2000" dirty="0">
              <a:solidFill>
                <a:srgbClr val="002060"/>
              </a:solidFill>
            </a:endParaRPr>
          </a:p>
          <a:p>
            <a:r>
              <a:rPr lang="cs-CZ" sz="2000" dirty="0">
                <a:solidFill>
                  <a:srgbClr val="002060"/>
                </a:solidFill>
              </a:rPr>
              <a:t>Výstupem by měl být seznam on-line míst, kde chcete umístit informace o své nové firmě, spolu se zdůvodněním, proč tento kanál a proč tyto informace.</a:t>
            </a:r>
          </a:p>
        </p:txBody>
      </p:sp>
      <p:sp>
        <p:nvSpPr>
          <p:cNvPr id="6" name="Nadpis 5"/>
          <p:cNvSpPr>
            <a:spLocks noGrp="1"/>
          </p:cNvSpPr>
          <p:nvPr>
            <p:ph type="title"/>
          </p:nvPr>
        </p:nvSpPr>
        <p:spPr>
          <a:xfrm>
            <a:off x="179512" y="195486"/>
            <a:ext cx="4464496" cy="507703"/>
          </a:xfrm>
        </p:spPr>
        <p:txBody>
          <a:bodyPr/>
          <a:lstStyle/>
          <a:p>
            <a:r>
              <a:rPr lang="cs-CZ" dirty="0"/>
              <a:t>Úkol na 1. seminář</a:t>
            </a:r>
          </a:p>
        </p:txBody>
      </p:sp>
    </p:spTree>
    <p:extLst>
      <p:ext uri="{BB962C8B-B14F-4D97-AF65-F5344CB8AC3E}">
        <p14:creationId xmlns:p14="http://schemas.microsoft.com/office/powerpoint/2010/main" val="922445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10EB5-4834-286F-1F96-1124E39BF39D}"/>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12700A4-81EB-B7E0-57D8-D67031B4F2F1}"/>
              </a:ext>
            </a:extLst>
          </p:cNvPr>
          <p:cNvSpPr>
            <a:spLocks noGrp="1"/>
          </p:cNvSpPr>
          <p:nvPr>
            <p:ph idx="4294967295"/>
          </p:nvPr>
        </p:nvSpPr>
        <p:spPr>
          <a:xfrm>
            <a:off x="395536" y="843558"/>
            <a:ext cx="8280920" cy="3024336"/>
          </a:xfrm>
          <a:prstGeom prst="rect">
            <a:avLst/>
          </a:prstGeom>
        </p:spPr>
        <p:txBody>
          <a:bodyPr>
            <a:noAutofit/>
          </a:bodyPr>
          <a:lstStyle/>
          <a:p>
            <a:r>
              <a:rPr lang="cs-CZ" sz="2200" dirty="0">
                <a:solidFill>
                  <a:srgbClr val="002060"/>
                </a:solidFill>
              </a:rPr>
              <a:t>Dovednosti (</a:t>
            </a:r>
            <a:r>
              <a:rPr lang="cs-CZ" sz="2200" dirty="0" err="1">
                <a:solidFill>
                  <a:srgbClr val="002060"/>
                </a:solidFill>
              </a:rPr>
              <a:t>Skills</a:t>
            </a:r>
            <a:r>
              <a:rPr lang="cs-CZ" sz="2200" dirty="0">
                <a:solidFill>
                  <a:srgbClr val="002060"/>
                </a:solidFill>
              </a:rPr>
              <a:t>): Co umím dělat? Dovednosti jsou schopnosti aplikovat znalosti v praxi, provádět úkoly a řešit problémy. Jsou to praktické schopnosti.</a:t>
            </a:r>
          </a:p>
          <a:p>
            <a:r>
              <a:rPr lang="cs-CZ" sz="2200" dirty="0">
                <a:solidFill>
                  <a:srgbClr val="002060"/>
                </a:solidFill>
              </a:rPr>
              <a:t>Příklad v marketingu:</a:t>
            </a:r>
          </a:p>
          <a:p>
            <a:pPr lvl="1"/>
            <a:r>
              <a:rPr lang="cs-CZ" sz="1800" dirty="0">
                <a:solidFill>
                  <a:srgbClr val="002060"/>
                </a:solidFill>
              </a:rPr>
              <a:t>Komunikační dovednosti: Psaní přesvědčivých copy pro reklamy, prezentace marketingových plánů, efektivní komunikace se zákazníky nebo týmem.</a:t>
            </a:r>
          </a:p>
          <a:p>
            <a:pPr lvl="1"/>
            <a:r>
              <a:rPr lang="cs-CZ" sz="1800" dirty="0">
                <a:solidFill>
                  <a:srgbClr val="002060"/>
                </a:solidFill>
              </a:rPr>
              <a:t>Analytické dovednosti: Schopnost analyzovat data z marketingových kampaní, interpretovat výsledky a navrhovat zlepšení.</a:t>
            </a:r>
          </a:p>
          <a:p>
            <a:pPr lvl="1"/>
            <a:r>
              <a:rPr lang="cs-CZ" sz="1800" dirty="0">
                <a:solidFill>
                  <a:srgbClr val="002060"/>
                </a:solidFill>
              </a:rPr>
              <a:t>Technické dovednosti: Nastavení reklamních kampaní na sociálních sítích (Facebook </a:t>
            </a:r>
            <a:r>
              <a:rPr lang="cs-CZ" sz="1800" dirty="0" err="1">
                <a:solidFill>
                  <a:srgbClr val="002060"/>
                </a:solidFill>
              </a:rPr>
              <a:t>Ads</a:t>
            </a:r>
            <a:r>
              <a:rPr lang="cs-CZ" sz="1800" dirty="0">
                <a:solidFill>
                  <a:srgbClr val="002060"/>
                </a:solidFill>
              </a:rPr>
              <a:t>, Google </a:t>
            </a:r>
            <a:r>
              <a:rPr lang="cs-CZ" sz="1800" dirty="0" err="1">
                <a:solidFill>
                  <a:srgbClr val="002060"/>
                </a:solidFill>
              </a:rPr>
              <a:t>Ads</a:t>
            </a:r>
            <a:r>
              <a:rPr lang="cs-CZ" sz="1800" dirty="0">
                <a:solidFill>
                  <a:srgbClr val="002060"/>
                </a:solidFill>
              </a:rPr>
              <a:t>), práce s grafickými editory pro tvorbu vizuálů, správa CMS (např. </a:t>
            </a:r>
            <a:r>
              <a:rPr lang="cs-CZ" sz="1800" dirty="0" err="1">
                <a:solidFill>
                  <a:srgbClr val="002060"/>
                </a:solidFill>
              </a:rPr>
              <a:t>WordPress</a:t>
            </a:r>
            <a:r>
              <a:rPr lang="cs-CZ" sz="1800" dirty="0">
                <a:solidFill>
                  <a:srgbClr val="002060"/>
                </a:solidFill>
              </a:rPr>
              <a:t>).</a:t>
            </a:r>
          </a:p>
          <a:p>
            <a:pPr lvl="1"/>
            <a:r>
              <a:rPr lang="cs-CZ" sz="1800" dirty="0">
                <a:solidFill>
                  <a:srgbClr val="002060"/>
                </a:solidFill>
              </a:rPr>
              <a:t>Kreativita: Vymýšlení nových a originálních marketingových kampaní nebo obsahu.</a:t>
            </a:r>
          </a:p>
        </p:txBody>
      </p:sp>
      <p:sp>
        <p:nvSpPr>
          <p:cNvPr id="6" name="Nadpis 5">
            <a:extLst>
              <a:ext uri="{FF2B5EF4-FFF2-40B4-BE49-F238E27FC236}">
                <a16:creationId xmlns:a16="http://schemas.microsoft.com/office/drawing/2014/main" id="{B3B84344-B513-A674-E549-22B9D03ED159}"/>
              </a:ext>
            </a:extLst>
          </p:cNvPr>
          <p:cNvSpPr>
            <a:spLocks noGrp="1"/>
          </p:cNvSpPr>
          <p:nvPr>
            <p:ph type="title"/>
          </p:nvPr>
        </p:nvSpPr>
        <p:spPr>
          <a:xfrm>
            <a:off x="179512" y="195486"/>
            <a:ext cx="8496944" cy="507703"/>
          </a:xfrm>
        </p:spPr>
        <p:txBody>
          <a:bodyPr/>
          <a:lstStyle/>
          <a:p>
            <a:r>
              <a:rPr lang="cs-CZ" dirty="0"/>
              <a:t>Znalosti, dovednosti a postoje (KSA - </a:t>
            </a:r>
            <a:r>
              <a:rPr lang="cs-CZ" dirty="0" err="1"/>
              <a:t>Knowledge</a:t>
            </a:r>
            <a:r>
              <a:rPr lang="cs-CZ" dirty="0"/>
              <a:t>, </a:t>
            </a:r>
            <a:r>
              <a:rPr lang="cs-CZ" dirty="0" err="1"/>
              <a:t>Skills</a:t>
            </a:r>
            <a:r>
              <a:rPr lang="cs-CZ" dirty="0"/>
              <a:t>, </a:t>
            </a:r>
            <a:r>
              <a:rPr lang="cs-CZ" dirty="0" err="1"/>
              <a:t>Attitudes</a:t>
            </a:r>
            <a:r>
              <a:rPr lang="cs-CZ" dirty="0"/>
              <a:t>)</a:t>
            </a:r>
          </a:p>
        </p:txBody>
      </p:sp>
    </p:spTree>
    <p:extLst>
      <p:ext uri="{BB962C8B-B14F-4D97-AF65-F5344CB8AC3E}">
        <p14:creationId xmlns:p14="http://schemas.microsoft.com/office/powerpoint/2010/main" val="93590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A9AB6-F239-02B7-6F73-9F43C4930F37}"/>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0B5C879-C1B2-A336-BC9F-A4B9F5EFF32B}"/>
              </a:ext>
            </a:extLst>
          </p:cNvPr>
          <p:cNvSpPr>
            <a:spLocks noGrp="1"/>
          </p:cNvSpPr>
          <p:nvPr>
            <p:ph idx="4294967295"/>
          </p:nvPr>
        </p:nvSpPr>
        <p:spPr>
          <a:xfrm>
            <a:off x="395536" y="843558"/>
            <a:ext cx="8280920" cy="3024336"/>
          </a:xfrm>
          <a:prstGeom prst="rect">
            <a:avLst/>
          </a:prstGeom>
        </p:spPr>
        <p:txBody>
          <a:bodyPr>
            <a:noAutofit/>
          </a:bodyPr>
          <a:lstStyle/>
          <a:p>
            <a:r>
              <a:rPr lang="cs-CZ" sz="2200" dirty="0">
                <a:solidFill>
                  <a:srgbClr val="002060"/>
                </a:solidFill>
              </a:rPr>
              <a:t>Postoje (</a:t>
            </a:r>
            <a:r>
              <a:rPr lang="cs-CZ" sz="2200" dirty="0" err="1">
                <a:solidFill>
                  <a:srgbClr val="002060"/>
                </a:solidFill>
              </a:rPr>
              <a:t>Attitudes</a:t>
            </a:r>
            <a:r>
              <a:rPr lang="cs-CZ" sz="2200" dirty="0">
                <a:solidFill>
                  <a:srgbClr val="002060"/>
                </a:solidFill>
              </a:rPr>
              <a:t>): Jak se chovám a co si myslím? Postoje jsou vnitřní sklony, přesvědčení a hodnoty, které ovlivňují chování a reakce člověka. Jsou to mentální nastavení.</a:t>
            </a:r>
          </a:p>
          <a:p>
            <a:r>
              <a:rPr lang="cs-CZ" sz="2200" dirty="0">
                <a:solidFill>
                  <a:srgbClr val="002060"/>
                </a:solidFill>
              </a:rPr>
              <a:t>Příklad v marketingu:</a:t>
            </a:r>
          </a:p>
          <a:p>
            <a:pPr lvl="1"/>
            <a:r>
              <a:rPr lang="cs-CZ" sz="1800" dirty="0">
                <a:solidFill>
                  <a:srgbClr val="002060"/>
                </a:solidFill>
              </a:rPr>
              <a:t>Proaktivita: Samostatné vyhledávání nových příležitostí, navrhování inovativních řešení, nebát se převzít iniciativu.</a:t>
            </a:r>
          </a:p>
          <a:p>
            <a:pPr lvl="1"/>
            <a:r>
              <a:rPr lang="cs-CZ" sz="1800" dirty="0">
                <a:solidFill>
                  <a:srgbClr val="002060"/>
                </a:solidFill>
              </a:rPr>
              <a:t>Zákaznická orientace: Důraz na pochopení potřeb zákazníků a snaha o poskytování hodnoty. Empatie se zákazníkem.</a:t>
            </a:r>
          </a:p>
          <a:p>
            <a:pPr lvl="1"/>
            <a:r>
              <a:rPr lang="cs-CZ" sz="1800" dirty="0">
                <a:solidFill>
                  <a:srgbClr val="002060"/>
                </a:solidFill>
              </a:rPr>
              <a:t>Týmová spolupráce: Ochota pracovat s ostatními, sdílet nápady a podporovat společné cíle.</a:t>
            </a:r>
          </a:p>
          <a:p>
            <a:pPr lvl="1"/>
            <a:r>
              <a:rPr lang="cs-CZ" sz="1800" dirty="0">
                <a:solidFill>
                  <a:srgbClr val="002060"/>
                </a:solidFill>
              </a:rPr>
              <a:t>Odolnost a adaptabilita: Schopnost se poučit z neúspěchů, přizpůsobit se změnám na trhu nebo v kampaních a jít dál. Marketing se neustále vyvíjí.</a:t>
            </a:r>
          </a:p>
        </p:txBody>
      </p:sp>
      <p:sp>
        <p:nvSpPr>
          <p:cNvPr id="6" name="Nadpis 5">
            <a:extLst>
              <a:ext uri="{FF2B5EF4-FFF2-40B4-BE49-F238E27FC236}">
                <a16:creationId xmlns:a16="http://schemas.microsoft.com/office/drawing/2014/main" id="{A7D8B3C8-E878-86A9-8AFE-7B5940D8EE3C}"/>
              </a:ext>
            </a:extLst>
          </p:cNvPr>
          <p:cNvSpPr>
            <a:spLocks noGrp="1"/>
          </p:cNvSpPr>
          <p:nvPr>
            <p:ph type="title"/>
          </p:nvPr>
        </p:nvSpPr>
        <p:spPr>
          <a:xfrm>
            <a:off x="179512" y="195486"/>
            <a:ext cx="8496944" cy="507703"/>
          </a:xfrm>
        </p:spPr>
        <p:txBody>
          <a:bodyPr/>
          <a:lstStyle/>
          <a:p>
            <a:r>
              <a:rPr lang="cs-CZ" dirty="0"/>
              <a:t>Znalosti, dovednosti a postoje (KSA - </a:t>
            </a:r>
            <a:r>
              <a:rPr lang="cs-CZ" dirty="0" err="1"/>
              <a:t>Knowledge</a:t>
            </a:r>
            <a:r>
              <a:rPr lang="cs-CZ" dirty="0"/>
              <a:t>, </a:t>
            </a:r>
            <a:r>
              <a:rPr lang="cs-CZ" dirty="0" err="1"/>
              <a:t>Skills</a:t>
            </a:r>
            <a:r>
              <a:rPr lang="cs-CZ" dirty="0"/>
              <a:t>, </a:t>
            </a:r>
            <a:r>
              <a:rPr lang="cs-CZ" dirty="0" err="1"/>
              <a:t>Attitudes</a:t>
            </a:r>
            <a:r>
              <a:rPr lang="cs-CZ" dirty="0"/>
              <a:t>)</a:t>
            </a:r>
          </a:p>
        </p:txBody>
      </p:sp>
    </p:spTree>
    <p:extLst>
      <p:ext uri="{BB962C8B-B14F-4D97-AF65-F5344CB8AC3E}">
        <p14:creationId xmlns:p14="http://schemas.microsoft.com/office/powerpoint/2010/main" val="421090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182F-9B87-1505-96BC-ABA0F03236D9}"/>
            </a:ext>
          </a:extLst>
        </p:cNvPr>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D44E116-9CD4-A943-CEFE-2895E0F2AB64}"/>
              </a:ext>
            </a:extLst>
          </p:cNvPr>
          <p:cNvSpPr>
            <a:spLocks noGrp="1"/>
          </p:cNvSpPr>
          <p:nvPr>
            <p:ph idx="4294967295"/>
          </p:nvPr>
        </p:nvSpPr>
        <p:spPr>
          <a:xfrm>
            <a:off x="395536" y="915566"/>
            <a:ext cx="8280920" cy="3024336"/>
          </a:xfrm>
          <a:prstGeom prst="rect">
            <a:avLst/>
          </a:prstGeom>
        </p:spPr>
        <p:txBody>
          <a:bodyPr>
            <a:noAutofit/>
          </a:bodyPr>
          <a:lstStyle/>
          <a:p>
            <a:r>
              <a:rPr lang="cs-CZ" sz="2200" dirty="0">
                <a:solidFill>
                  <a:srgbClr val="002060"/>
                </a:solidFill>
              </a:rPr>
              <a:t>Představte si, že chcete spustit novou reklamní kampaň pro mobilní aplikaci.</a:t>
            </a:r>
          </a:p>
          <a:p>
            <a:pPr lvl="1"/>
            <a:r>
              <a:rPr lang="cs-CZ" sz="1800" dirty="0">
                <a:solidFill>
                  <a:srgbClr val="002060"/>
                </a:solidFill>
              </a:rPr>
              <a:t>Znalosti: Musím vědět, jaká je má cílová skupina, jaké jsou nejlepší platformy pro reklamu na mobilní aplikace, jaké jsou současné trendy v ASO (</a:t>
            </a:r>
            <a:r>
              <a:rPr lang="cs-CZ" sz="1800" dirty="0" err="1">
                <a:solidFill>
                  <a:srgbClr val="002060"/>
                </a:solidFill>
              </a:rPr>
              <a:t>App</a:t>
            </a:r>
            <a:r>
              <a:rPr lang="cs-CZ" sz="1800" dirty="0">
                <a:solidFill>
                  <a:srgbClr val="002060"/>
                </a:solidFill>
              </a:rPr>
              <a:t> </a:t>
            </a:r>
            <a:r>
              <a:rPr lang="cs-CZ" sz="1800" dirty="0" err="1">
                <a:solidFill>
                  <a:srgbClr val="002060"/>
                </a:solidFill>
              </a:rPr>
              <a:t>Store</a:t>
            </a:r>
            <a:r>
              <a:rPr lang="cs-CZ" sz="1800" dirty="0">
                <a:solidFill>
                  <a:srgbClr val="002060"/>
                </a:solidFill>
              </a:rPr>
              <a:t> </a:t>
            </a:r>
            <a:r>
              <a:rPr lang="cs-CZ" sz="1800" dirty="0" err="1">
                <a:solidFill>
                  <a:srgbClr val="002060"/>
                </a:solidFill>
              </a:rPr>
              <a:t>Optimization</a:t>
            </a:r>
            <a:r>
              <a:rPr lang="cs-CZ" sz="1800" dirty="0">
                <a:solidFill>
                  <a:srgbClr val="002060"/>
                </a:solidFill>
              </a:rPr>
              <a:t>).</a:t>
            </a:r>
          </a:p>
          <a:p>
            <a:pPr lvl="1"/>
            <a:r>
              <a:rPr lang="cs-CZ" sz="1800" dirty="0">
                <a:solidFill>
                  <a:srgbClr val="002060"/>
                </a:solidFill>
              </a:rPr>
              <a:t>Dovednosti: Potřebuji umět napsat lákavé texty pro reklamy, navrhnout atraktivní vizuály, nastavit a optimalizovat kampaně na Facebooku nebo Googlu, analyzovat data o výkonu kampaně.</a:t>
            </a:r>
          </a:p>
          <a:p>
            <a:pPr lvl="1"/>
            <a:r>
              <a:rPr lang="cs-CZ" sz="1800" dirty="0">
                <a:solidFill>
                  <a:srgbClr val="002060"/>
                </a:solidFill>
              </a:rPr>
              <a:t>Postoje: Budu potřebovat proaktivní přístup k testování různých variant reklam, adaptabilitu, pokud se kampaň nevyvíjí podle očekávání, a zákaznickou orientaci, abych zajistil, že moje reklamy skutečně osloví a zaujmou uživatele aplikace.</a:t>
            </a:r>
            <a:endParaRPr lang="cs-CZ" sz="1400" dirty="0">
              <a:solidFill>
                <a:srgbClr val="002060"/>
              </a:solidFill>
            </a:endParaRPr>
          </a:p>
        </p:txBody>
      </p:sp>
      <p:sp>
        <p:nvSpPr>
          <p:cNvPr id="6" name="Nadpis 5">
            <a:extLst>
              <a:ext uri="{FF2B5EF4-FFF2-40B4-BE49-F238E27FC236}">
                <a16:creationId xmlns:a16="http://schemas.microsoft.com/office/drawing/2014/main" id="{D5C8054C-C3E0-03D8-A699-ED04E7FC9AF9}"/>
              </a:ext>
            </a:extLst>
          </p:cNvPr>
          <p:cNvSpPr>
            <a:spLocks noGrp="1"/>
          </p:cNvSpPr>
          <p:nvPr>
            <p:ph type="title"/>
          </p:nvPr>
        </p:nvSpPr>
        <p:spPr>
          <a:xfrm>
            <a:off x="179512" y="195486"/>
            <a:ext cx="8496944" cy="507703"/>
          </a:xfrm>
        </p:spPr>
        <p:txBody>
          <a:bodyPr/>
          <a:lstStyle/>
          <a:p>
            <a:r>
              <a:rPr lang="cs-CZ" dirty="0"/>
              <a:t>Jak to funguje dohromady?</a:t>
            </a:r>
          </a:p>
        </p:txBody>
      </p:sp>
    </p:spTree>
    <p:extLst>
      <p:ext uri="{BB962C8B-B14F-4D97-AF65-F5344CB8AC3E}">
        <p14:creationId xmlns:p14="http://schemas.microsoft.com/office/powerpoint/2010/main" val="3809651923"/>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3575</TotalTime>
  <Words>5933</Words>
  <Application>Microsoft Office PowerPoint</Application>
  <PresentationFormat>Předvádění na obrazovce (16:9)</PresentationFormat>
  <Paragraphs>457</Paragraphs>
  <Slides>63</Slides>
  <Notes>55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63</vt:i4>
      </vt:variant>
    </vt:vector>
  </HeadingPairs>
  <TitlesOfParts>
    <vt:vector size="68" baseType="lpstr">
      <vt:lpstr>Arial</vt:lpstr>
      <vt:lpstr>Calibri</vt:lpstr>
      <vt:lpstr>Times New Roman</vt:lpstr>
      <vt:lpstr>Wingdings</vt:lpstr>
      <vt:lpstr>SLU</vt:lpstr>
      <vt:lpstr>Úvod do  E-marketingu</vt:lpstr>
      <vt:lpstr>Obsah přednášky</vt:lpstr>
      <vt:lpstr>Kdo jsem</vt:lpstr>
      <vt:lpstr>Tak proč jsme tady? (dlouhý úvod co nejde skipnout)</vt:lpstr>
      <vt:lpstr>Něco se naučit?</vt:lpstr>
      <vt:lpstr>Znalosti, dovednosti a postoje (KSA - Knowledge, Skills, Attitudes)</vt:lpstr>
      <vt:lpstr>Znalosti, dovednosti a postoje (KSA - Knowledge, Skills, Attitudes)</vt:lpstr>
      <vt:lpstr>Znalosti, dovednosti a postoje (KSA - Knowledge, Skills, Attitudes)</vt:lpstr>
      <vt:lpstr>Jak to funguje dohromady?</vt:lpstr>
      <vt:lpstr>Text, text, TEXT</vt:lpstr>
      <vt:lpstr>Podmínky předmětu</vt:lpstr>
      <vt:lpstr>Co to pro nás znamená?</vt:lpstr>
      <vt:lpstr>Seminární práce a její prezentace</vt:lpstr>
      <vt:lpstr>Závěrečná písemná zkouška a hodnocení předmětu</vt:lpstr>
      <vt:lpstr>Studijní literatura a studium obecně</vt:lpstr>
      <vt:lpstr>Studijní literatura a studium obecně</vt:lpstr>
      <vt:lpstr>Struktura přednášek</vt:lpstr>
      <vt:lpstr>O čem bude tento předmět - intro</vt:lpstr>
      <vt:lpstr>O čem bude tento předmět – sociální média</vt:lpstr>
      <vt:lpstr>O čem bude tento předmět – obsahový marketing</vt:lpstr>
      <vt:lpstr>O čem bude tento předmět – e-mailing, web, webová analytika</vt:lpstr>
      <vt:lpstr>O čem bude tento předmět – PPC, UX</vt:lpstr>
      <vt:lpstr>Struktura a harmonogram přednášek</vt:lpstr>
      <vt:lpstr>Co sledovat</vt:lpstr>
      <vt:lpstr>OPF – studium plné příležitostí</vt:lpstr>
      <vt:lpstr>Motivační slajd</vt:lpstr>
      <vt:lpstr>AI a vaše studium</vt:lpstr>
      <vt:lpstr>AI a vaše kariéra v marketingu</vt:lpstr>
      <vt:lpstr>Kejsky</vt:lpstr>
      <vt:lpstr>Má být e-shop se šrouby a maticemi na Instagramu?</vt:lpstr>
      <vt:lpstr>Má být uklízečka na Instagramu?</vt:lpstr>
      <vt:lpstr>Bubliny vnímání: proč je "Vaše" realita jen jedna z mnoha</vt:lpstr>
      <vt:lpstr>Cílím sám na sebe</vt:lpstr>
      <vt:lpstr>Rozmohl se nám tady takový nešvar</vt:lpstr>
      <vt:lpstr>1 Marketing – základní opakování – lidové názory na marketing</vt:lpstr>
      <vt:lpstr>(Současný) pohled na marketing</vt:lpstr>
      <vt:lpstr>Digitální rukojmí. Jak si Netflix, HBO a spol. pojišťují své diváky</vt:lpstr>
      <vt:lpstr>STP proces – další kámen úrazu našich studentů</vt:lpstr>
      <vt:lpstr>Makro a mikro marketingové prostředí</vt:lpstr>
      <vt:lpstr>Trendy v E-marketingu (2025) - Technologické</vt:lpstr>
      <vt:lpstr>Trendy v E-marketingu (2025) - Spotřebitelské chování</vt:lpstr>
      <vt:lpstr>Trendy v E-marketingu (2025) - Ekonomické</vt:lpstr>
      <vt:lpstr>Trendy v E-marketingu (2025) - Legislativní a etické</vt:lpstr>
      <vt:lpstr>Trendy v E-marketingu (2025) - Platformy a kanály</vt:lpstr>
      <vt:lpstr>Trendy v E-marketingu (2025) - Data a analytika</vt:lpstr>
      <vt:lpstr>Svět se digitalizuje</vt:lpstr>
      <vt:lpstr>Co se děje každou minutu na internetu v roce 2024?</vt:lpstr>
      <vt:lpstr>Počet aktivních uživatelů sociálních sítí</vt:lpstr>
      <vt:lpstr>2 E-marketing – vymezení pojmu</vt:lpstr>
      <vt:lpstr>E-marketing – odlišnosti</vt:lpstr>
      <vt:lpstr>E-marketing – benefity (Rana 2009, s. 2-3)</vt:lpstr>
      <vt:lpstr>E-marketing – základní nástroje</vt:lpstr>
      <vt:lpstr>E-marketing – základní nástroje</vt:lpstr>
      <vt:lpstr>Výkonnostní marketing</vt:lpstr>
      <vt:lpstr>Nástroje výkonnostního marketingu 1 (SPIR, 2018)</vt:lpstr>
      <vt:lpstr>Nástroje výkonnostního marketingu 2 (SPIR, 2018)</vt:lpstr>
      <vt:lpstr>3 Kampaně – jak na ně?</vt:lpstr>
      <vt:lpstr>Vědomá žena za volantem – Ing. Bohdana Anna Šafranová</vt:lpstr>
      <vt:lpstr>Příspěvky – vzdělávací, zjištění potřeb, zábavné, uvítací atd. </vt:lpstr>
      <vt:lpstr>Online prostředí tvoří nové businessy</vt:lpstr>
      <vt:lpstr>Případová studie – e-sport</vt:lpstr>
      <vt:lpstr>Konec prezentace</vt:lpstr>
      <vt:lpstr>Úkol na 1. seminář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Michal Stoklasa</cp:lastModifiedBy>
  <cp:revision>118</cp:revision>
  <dcterms:created xsi:type="dcterms:W3CDTF">2016-07-06T15:42:34Z</dcterms:created>
  <dcterms:modified xsi:type="dcterms:W3CDTF">2025-09-22T15:53:16Z</dcterms:modified>
</cp:coreProperties>
</file>