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AA3FB-9C68-4C66-8EE2-E3702ED610D9}" v="1" dt="2023-11-30T08:13:5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3898" autoAdjust="0"/>
  </p:normalViewPr>
  <p:slideViewPr>
    <p:cSldViewPr snapToGrid="0">
      <p:cViewPr varScale="1">
        <p:scale>
          <a:sx n="122" d="100"/>
          <a:sy n="122" d="100"/>
        </p:scale>
        <p:origin x="12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271AA3FB-9C68-4C66-8EE2-E3702ED610D9}"/>
    <pc:docChg chg="custSel modSld">
      <pc:chgData name="Michal Stoklasa" userId="7c7ba8f323bf6ffe" providerId="LiveId" clId="{271AA3FB-9C68-4C66-8EE2-E3702ED610D9}" dt="2023-11-30T08:14:44.836" v="51" actId="20577"/>
      <pc:docMkLst>
        <pc:docMk/>
      </pc:docMkLst>
      <pc:sldChg chg="addSp modSp mod modNotes">
        <pc:chgData name="Michal Stoklasa" userId="7c7ba8f323bf6ffe" providerId="LiveId" clId="{271AA3FB-9C68-4C66-8EE2-E3702ED610D9}" dt="2023-11-30T08:14:02.764" v="20" actId="20577"/>
        <pc:sldMkLst>
          <pc:docMk/>
          <pc:sldMk cId="0" sldId="256"/>
        </pc:sldMkLst>
        <pc:spChg chg="add mod">
          <ac:chgData name="Michal Stoklasa" userId="7c7ba8f323bf6ffe" providerId="LiveId" clId="{271AA3FB-9C68-4C66-8EE2-E3702ED610D9}" dt="2023-11-30T08:14:02.764" v="20" actId="20577"/>
          <ac:spMkLst>
            <pc:docMk/>
            <pc:sldMk cId="0" sldId="256"/>
            <ac:spMk id="2" creationId="{BF22A17D-17C0-F3E0-AFF4-75A745116791}"/>
          </ac:spMkLst>
        </pc:spChg>
      </pc:sldChg>
      <pc:sldChg chg="modSp mod">
        <pc:chgData name="Michal Stoklasa" userId="7c7ba8f323bf6ffe" providerId="LiveId" clId="{271AA3FB-9C68-4C66-8EE2-E3702ED610D9}" dt="2023-11-30T08:13:57.611" v="1" actId="27636"/>
        <pc:sldMkLst>
          <pc:docMk/>
          <pc:sldMk cId="0" sldId="261"/>
        </pc:sldMkLst>
        <pc:spChg chg="mod">
          <ac:chgData name="Michal Stoklasa" userId="7c7ba8f323bf6ffe" providerId="LiveId" clId="{271AA3FB-9C68-4C66-8EE2-E3702ED610D9}" dt="2023-11-30T08:13:57.611" v="1" actId="27636"/>
          <ac:spMkLst>
            <pc:docMk/>
            <pc:sldMk cId="0" sldId="261"/>
            <ac:spMk id="91" creationId="{00000000-0000-0000-0000-000000000000}"/>
          </ac:spMkLst>
        </pc:spChg>
      </pc:sldChg>
      <pc:sldChg chg="modSp mod">
        <pc:chgData name="Michal Stoklasa" userId="7c7ba8f323bf6ffe" providerId="LiveId" clId="{271AA3FB-9C68-4C66-8EE2-E3702ED610D9}" dt="2023-11-30T08:14:44.836" v="51" actId="20577"/>
        <pc:sldMkLst>
          <pc:docMk/>
          <pc:sldMk cId="301148485" sldId="283"/>
        </pc:sldMkLst>
        <pc:spChg chg="mod">
          <ac:chgData name="Michal Stoklasa" userId="7c7ba8f323bf6ffe" providerId="LiveId" clId="{271AA3FB-9C68-4C66-8EE2-E3702ED610D9}" dt="2023-11-30T08:14:44.836" v="51" actId="20577"/>
          <ac:spMkLst>
            <pc:docMk/>
            <pc:sldMk cId="301148485" sldId="283"/>
            <ac:spMk id="24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dba494b3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dba494b3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dba494b3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dba494b32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dba494b3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dba494b3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dba494b3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dba494b3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dba494b32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dba494b32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dba494b32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dba494b32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dba494b32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dba494b32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abab36e3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babab36e3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babab36e3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babab36e3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abab36e3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babab36e3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abab36e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abab36e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abab36e3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babab36e3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dba494b32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8dba494b32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abab36e3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babab36e3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dba494b32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8dba494b32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8dba494b3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8dba494b3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babab36e3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babab36e3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dba494b32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8dba494b32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704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88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dba494b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dba494b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328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681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23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15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296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45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abab36e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abab36e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dba494b3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dba494b3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abab36e3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abab36e3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dba494b3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dba494b3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dba494b3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dba494b3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dba494b32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8dba494b32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tics.google.com/analytics/web/?utm_source=demoaccount&amp;utm_medium=demoaccount&amp;utm_campaign=demoaccount#/p213025502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203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Analýza webu pomocí </a:t>
            </a:r>
            <a:endParaRPr b="1">
              <a:solidFill>
                <a:srgbClr val="2B787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Google Analytics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55" name="Google Shape;55;p13" descr="Studuj OP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050" y="313000"/>
            <a:ext cx="2800049" cy="8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F22A17D-17C0-F3E0-AFF4-75A745116791}"/>
              </a:ext>
            </a:extLst>
          </p:cNvPr>
          <p:cNvSpPr txBox="1"/>
          <p:nvPr/>
        </p:nvSpPr>
        <p:spPr>
          <a:xfrm>
            <a:off x="7143262" y="4009292"/>
            <a:ext cx="168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Daniel Kvíčala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Přehled o uživatelích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Jací lidé chodí na web?</a:t>
            </a:r>
            <a:endParaRPr b="1">
              <a:solidFill>
                <a:srgbClr val="2B787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Demografie - věk, pohlaví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Zájmy - Co je zajímá, co nakupují? (další slide náhled)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Geografie - země nebo město původu návštěvníka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Chování - počet návštěv a dny od poslední návštěvy, noví vs vracející se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Zařízení - srovnání mobil vs desktop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Prohlížeče - srovnání internetových prohlížečů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Výkonnostní metriky pro přehledy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4875"/>
            <a:ext cx="8839203" cy="197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55250" y="3516950"/>
            <a:ext cx="88335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Přehledy pro jednotlivé </a:t>
            </a:r>
            <a:r>
              <a:rPr lang="en-GB" b="1">
                <a:solidFill>
                  <a:schemeClr val="dk1"/>
                </a:solidFill>
              </a:rPr>
              <a:t>dimenze</a:t>
            </a:r>
            <a:r>
              <a:rPr lang="en-GB">
                <a:solidFill>
                  <a:schemeClr val="dk1"/>
                </a:solidFill>
              </a:rPr>
              <a:t> (skupiny zákazníků, zdroje náštěvnosti, stránky, atd.) se dělí do třech základních oddílů viz screen - akvizice, chování na webu a konverze.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Přehled o uživatelích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Věk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25" y="1649025"/>
            <a:ext cx="8569349" cy="31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155650" y="1867800"/>
            <a:ext cx="2016300" cy="308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2267800" y="1616925"/>
            <a:ext cx="6703200" cy="1573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301575" y="1032950"/>
            <a:ext cx="88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Metriky</a:t>
            </a:r>
            <a:endParaRPr b="1"/>
          </a:p>
        </p:txBody>
      </p:sp>
      <p:sp>
        <p:nvSpPr>
          <p:cNvPr id="141" name="Google Shape;141;p24"/>
          <p:cNvSpPr txBox="1"/>
          <p:nvPr/>
        </p:nvSpPr>
        <p:spPr>
          <a:xfrm>
            <a:off x="548600" y="2331500"/>
            <a:ext cx="10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Dimenze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Obchodní výsledky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Jak se daří prodeji?</a:t>
            </a:r>
            <a:endParaRPr b="1">
              <a:solidFill>
                <a:srgbClr val="2B787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Tržby, nákupy, průměrná hodnota objednávky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Konverzní poměr - návštěvy / nákupy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Přehled pro jednotlivé dimenze (datum, zákazníci, kampaně, města, atd.)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0" y="3267650"/>
            <a:ext cx="8833500" cy="166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Obchodní výsledky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32650"/>
            <a:ext cx="8839204" cy="28183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Denní tržby, daně, náklady na dopravu, počet prodaných ks.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Dimenzí jsou zde dny v měsíci 20221110 = 10. listopadu 2022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produktů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Výsledky pro jednotlivé produkty - celkové tržy, počet nákupů, počet prodaných kusů, průměrná cena a průměrné množství prodané v rámci jedné transakce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650" y="2114575"/>
            <a:ext cx="6788598" cy="27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kanálů (zdrojů)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199" y="1971625"/>
            <a:ext cx="6316524" cy="301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Dimenze (Source / Medium) = kanál, ze kterého přišli na web návštěvníci a výsledky pro daný kanál.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kanálů (zdrojů)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255075" y="1301100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Google / cpc - placené kampaně na Google - např. Vyhledávací kampaně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Google / organic - návštěvy z vyhledávání na Google, neplacené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Sklik / cpc - placené kampaně na Skliku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Direct / none - přímé zadání URL adresy - pokud jsem web v minulosti navštívil, stačí do řádku pro URL začít psát a adresa se vyplní automaticky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Motorkari.cz / refferal - návštěvy z webu, který odkazuje na náš web - refferal = odkaz na jakémkoliv webu vedoucí k nám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Facebook.com / refferal - odkaz z FB - může být například odkaz ve zprávě na messengeru, ze kterého se člověk dostane na web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Google / cpc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823" y="1017725"/>
            <a:ext cx="4659874" cy="40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Google / cpc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823" y="1017725"/>
            <a:ext cx="4659874" cy="40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Co je Google Analytics?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Platforma pro sběr a analýzu dat z webů a aplikací.</a:t>
            </a:r>
            <a:endParaRPr b="1">
              <a:solidFill>
                <a:srgbClr val="2B787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Chování zákazníků - Co dělají na webu?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Statistiky stránek - Kolik lidí přišlo, odešlo, jak dlouho zde byli?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Přehled o uživatelích - Jací lidé chodí na náš web?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Obchodní výsledky - Kolik jsme toho prodali a kolik jsme vydělali?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Výkon produktů - Jak se daří jednotlivým produktlům nebo kategoriím?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Výkon kanálů / kampaní - Odkud naši zákazníci přicházejí a jak se chovají?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Direct / none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613" y="1991963"/>
            <a:ext cx="759142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kampaní - </a:t>
            </a:r>
            <a:r>
              <a:rPr lang="en-GB" b="1">
                <a:solidFill>
                  <a:srgbClr val="FF0000"/>
                </a:solidFill>
              </a:rPr>
              <a:t>POJMENOVÁNÍ JE ZÁKLAD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88" y="1152479"/>
            <a:ext cx="8293023" cy="3915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kampaní - </a:t>
            </a:r>
            <a:r>
              <a:rPr lang="en-GB" b="1">
                <a:solidFill>
                  <a:srgbClr val="FF0000"/>
                </a:solidFill>
              </a:rPr>
              <a:t>POJMENOVÁNÍ JE ZÁKLAD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255075" y="1301100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Dimenzí je název kampaně v některém z komunikačních kanálů (Google, Facebook)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Pojmenování kampaně z daného kanálu se propíše do Google Analytics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Můžu tedy sledovat výsledky pro konkrétní kampaně a podle toho vyhodnocovat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Pojmenování si každý určí podle sebe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PLA smart = produktová kampaň na Google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S: Brand = vyhledávací kampaň zaměřená na dotazy obsahující název značky (např. Nike, MotoZem, atd.)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DRTG = dynamický remarketing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kanálů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50575"/>
            <a:ext cx="8839204" cy="2201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klíčových slov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875" y="1269625"/>
            <a:ext cx="5610249" cy="3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klíčových slov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255075" y="1301100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Dimenzí je klíčové slovo, které zákazník zadá při vyhledávání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Analyzuji, co zákazníci hledají a jak se chovají, když z reklam navazujících na dané klíčové slovo přijdou na web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Klíčová slova hodnotím podle uvedených metrik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Clicks - počet kliknutí na reklamu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Cost - náklady na reklamy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CPC - cena za 1 kliknutí na reklamu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Users - počet lidí, kteří přišli z reklamy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Sessions - počet návštěv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Na následujícím slidu je další část přehledu pro klíčová slova - vysvětlivky pro metriky jsou výše v prezentaci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Výkon klíčových slov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7126" y="1113650"/>
            <a:ext cx="3629750" cy="38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Google demo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account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- 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3"/>
              </a:rPr>
              <a:t>https://analytics.google.com/analytics/web/?utm_source=demoaccount&amp;utm_medium=demoaccount&amp;utm_campaign=demoaccount#/p213025502/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- musíte mít Google účet</a:t>
            </a: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Úkolem je najít dané informace, udělat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screen</a:t>
            </a:r>
            <a:r>
              <a:rPr lang="cs-CZ" dirty="0">
                <a:effectLst/>
                <a:latin typeface="Helvetica Neue" panose="02000503000000020004" pitchFamily="2" charset="0"/>
              </a:rPr>
              <a:t> a jednou větou okomentovat.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a) Kolik bylo za posledních 12 měsíců na webu lidí a kolik bylo konverzí?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b) Kolik bylo za říjen celkově tržeb?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c) Kolik jsme v září utratili za reklamy?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d) Kolik času průměrně lidé tráví na webu? –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average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engagement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time</a:t>
            </a:r>
            <a:r>
              <a:rPr lang="cs-CZ" dirty="0">
                <a:effectLst/>
                <a:latin typeface="Helvetica Neue" panose="02000503000000020004" pitchFamily="2" charset="0"/>
              </a:rPr>
              <a:t> per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e) Která stránka webu je nejnavštěvovanější?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f) Jaké typy konverzí na webu můžeme sledovat?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Helvetica Neue" panose="02000503000000020004" pitchFamily="2" charset="0"/>
              </a:rPr>
              <a:t>g) Kolik lidí přišlo v září z kanálu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google</a:t>
            </a:r>
            <a:r>
              <a:rPr lang="cs-CZ" dirty="0">
                <a:effectLst/>
                <a:latin typeface="Helvetica Neue" panose="02000503000000020004" pitchFamily="2" charset="0"/>
              </a:rPr>
              <a:t> /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cpc</a:t>
            </a:r>
            <a:r>
              <a:rPr lang="cs-CZ" dirty="0">
                <a:effectLst/>
                <a:latin typeface="Helvetica Neue" panose="02000503000000020004" pitchFamily="2" charset="0"/>
              </a:rPr>
              <a:t> (placená reklama na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googlu</a:t>
            </a:r>
            <a:endParaRPr lang="cs-CZ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4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F03830-EE42-E9BE-BD82-9BDBFB071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337AD0BA-FF66-50A5-9D2F-E2E08698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54" y="1083697"/>
            <a:ext cx="6324492" cy="36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2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Základní přehled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800" y="1152475"/>
            <a:ext cx="6808406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1097800" y="4299050"/>
            <a:ext cx="1274400" cy="73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065950" y="1495875"/>
            <a:ext cx="3701400" cy="807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F03830-EE42-E9BE-BD82-9BDBFB071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nímek obrazovky, text, řada/pruh, Písmo&#10;&#10;Popis byl vytvořen automaticky">
            <a:extLst>
              <a:ext uri="{FF2B5EF4-FFF2-40B4-BE49-F238E27FC236}">
                <a16:creationId xmlns:a16="http://schemas.microsoft.com/office/drawing/2014/main" id="{1CCCD1D7-59BF-F418-05E6-908DC709C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2" y="1461179"/>
            <a:ext cx="8376738" cy="30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00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F501A393-DC68-DD2B-92B4-612937A15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55" y="1017725"/>
            <a:ext cx="7772400" cy="34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3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8B9561DB-78BC-D703-99C9-47ED575AE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8" y="966748"/>
            <a:ext cx="7772400" cy="37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64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F560A087-450F-04C7-682F-88C5C6689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4" y="1017725"/>
            <a:ext cx="7772400" cy="38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769E50B5-AEE2-3545-037A-E7056F7C9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9" y="1017725"/>
            <a:ext cx="7772400" cy="38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85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76321015-B1AF-2728-03A6-0F9793318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017725"/>
            <a:ext cx="7772400" cy="38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Základní přehled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Co vidíte v GA na první pohled? Data za posledních 7 dní</a:t>
            </a:r>
            <a:endParaRPr b="1">
              <a:solidFill>
                <a:srgbClr val="2B787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Users - počet návštěvníků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Revenue - objem tržeb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Conversion rate - konverzní poměr - počet nákupů / počet návštěv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Sessions - počet návštěv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Chování zákazníků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700" y="1152475"/>
            <a:ext cx="68405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Chování zákazníků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Základní přehled o chování zákazníků na webu</a:t>
            </a:r>
            <a:endParaRPr b="1">
              <a:solidFill>
                <a:srgbClr val="2B7871"/>
              </a:solidFill>
            </a:endParaRPr>
          </a:p>
          <a:p>
            <a:pPr marL="457200" lvl="0" indent="-30861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Number of sessions per user - průměrný počet návštěv zákazníkem - indikuje, zda se zákazníci vrací na web</a:t>
            </a:r>
            <a:endParaRPr>
              <a:solidFill>
                <a:schemeClr val="dk1"/>
              </a:solidFill>
            </a:endParaRP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Pages per session - průměrný počet zobrazených stránek na 1 návštěvu - indikuje, jak moc zákazník prochází web, nízké číslo může znamenat, že zákazníka obsah webu nezajímá - není pro něj relevantní /atraktivní -</a:t>
            </a:r>
            <a:r>
              <a:rPr lang="en-GB" b="1">
                <a:solidFill>
                  <a:srgbClr val="FF0000"/>
                </a:solidFill>
              </a:rPr>
              <a:t> zde ideálně 3+</a:t>
            </a:r>
            <a:endParaRPr b="1">
              <a:solidFill>
                <a:srgbClr val="FF0000"/>
              </a:solidFill>
            </a:endParaRP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Avg. session duration - průměrné trvání návštěvy - zde je výklad podobný jako u bodu výše - </a:t>
            </a:r>
            <a:r>
              <a:rPr lang="en-GB" b="1">
                <a:solidFill>
                  <a:srgbClr val="FF0000"/>
                </a:solidFill>
              </a:rPr>
              <a:t>minimálně 1+ minuta</a:t>
            </a:r>
            <a:endParaRPr b="1">
              <a:solidFill>
                <a:srgbClr val="FF0000"/>
              </a:solidFill>
            </a:endParaRP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Bounce rate - míra okamžitého opuštění - poměr návštěv bez jakékoliv interakce (např. kliknutí) k celkovému počtu návštěv - opět stejný výklad - </a:t>
            </a:r>
            <a:r>
              <a:rPr lang="en-GB" b="1">
                <a:solidFill>
                  <a:srgbClr val="FF0000"/>
                </a:solidFill>
              </a:rPr>
              <a:t>více než 75 % = problém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>
                <a:solidFill>
                  <a:srgbClr val="000000"/>
                </a:solidFill>
              </a:rPr>
              <a:t>Při nízkých / vysokých hodnotách je třeba zvážit a) cílení kampaní (zda přivádíme relevantní návštěvníky), b) obsah webu, c) vstupní stránku (kam přivádíme návštěvníky), d) UX webu - uživatelskou přívětivost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Chování zákazníků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Kolik přišlo uživatelů?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Kolik přišlo nových uživatelů?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Kolik bylo celkem návštěv?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Kolikrát v průměru navštívil web 1 uživatel?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Kolik stránek bylo navštíveno?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Kolik stránek bylo navštíveno za 1 návštěvu?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Jak dlouho v průměru trvá návštěva?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Jaká je míra opuštění? (Návštěva bez akce)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Statistiky stránek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Výsledky jednotlivých stránek na webu.</a:t>
            </a:r>
            <a:endParaRPr b="1">
              <a:solidFill>
                <a:srgbClr val="2B787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Počet návštěv a unikátních návštěv. 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Čas na stránce? 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Vstupy - počet lidí, kteří přišli na web přes tuto stránku.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Míra okamžitého opuštění - </a:t>
            </a:r>
            <a:r>
              <a:rPr lang="en-GB" b="1">
                <a:solidFill>
                  <a:srgbClr val="FF0000"/>
                </a:solidFill>
              </a:rPr>
              <a:t>vysoká může znamenat nerelevantní návštěvnost nebo obsah pro daného uživatele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Procento odchodů - kolik lidí opustí web z této stránky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b="1">
                <a:solidFill>
                  <a:schemeClr val="dk1"/>
                </a:solidFill>
              </a:rPr>
              <a:t>Hodnota stránky - tržby / počet návštěv stránky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B7871"/>
                </a:solidFill>
              </a:rPr>
              <a:t>Statistiky stránek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86" y="1107363"/>
            <a:ext cx="7639127" cy="311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55250" y="4315325"/>
            <a:ext cx="8833500" cy="1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Přehled výsledků pro jednotlivé stránky webu - / = home page (hlavní stránka), ostatní jsou stránky s přehledem produktových kategorií, možno sledovat každou stránku, která má vlastní URL.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1126</Words>
  <Application>Microsoft Office PowerPoint</Application>
  <PresentationFormat>Předvádění na obrazovce (16:9)</PresentationFormat>
  <Paragraphs>121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Helvetica Neue</vt:lpstr>
      <vt:lpstr>Simple Light</vt:lpstr>
      <vt:lpstr>Analýza webu pomocí  Google Analytics</vt:lpstr>
      <vt:lpstr>Co je Google Analytics?</vt:lpstr>
      <vt:lpstr>Základní přehled</vt:lpstr>
      <vt:lpstr>Základní přehled</vt:lpstr>
      <vt:lpstr>Chování zákazníků</vt:lpstr>
      <vt:lpstr>Chování zákazníků</vt:lpstr>
      <vt:lpstr>Chování zákazníků</vt:lpstr>
      <vt:lpstr>Statistiky stránek</vt:lpstr>
      <vt:lpstr>Statistiky stránek</vt:lpstr>
      <vt:lpstr>Přehled o uživatelích</vt:lpstr>
      <vt:lpstr>Výkonnostní metriky pro přehledy</vt:lpstr>
      <vt:lpstr>Přehled o uživatelích</vt:lpstr>
      <vt:lpstr>Obchodní výsledky</vt:lpstr>
      <vt:lpstr>Obchodní výsledky</vt:lpstr>
      <vt:lpstr>Výkon produktů</vt:lpstr>
      <vt:lpstr>Výkon kanálů (zdrojů)</vt:lpstr>
      <vt:lpstr>Výkon kanálů (zdrojů)</vt:lpstr>
      <vt:lpstr>Google / cpc</vt:lpstr>
      <vt:lpstr>Google / cpc</vt:lpstr>
      <vt:lpstr>Direct / none</vt:lpstr>
      <vt:lpstr>Výkon kampaní - POJMENOVÁNÍ JE ZÁKLAD</vt:lpstr>
      <vt:lpstr>Výkon kampaní - POJMENOVÁNÍ JE ZÁKLAD</vt:lpstr>
      <vt:lpstr>Výkon kanálů</vt:lpstr>
      <vt:lpstr>Výkon klíčových slov</vt:lpstr>
      <vt:lpstr>Výkon klíčových slov</vt:lpstr>
      <vt:lpstr>Výkon klíčových slov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webu pomocí  Google Analytics</dc:title>
  <cp:lastModifiedBy>Michal Stoklasa</cp:lastModifiedBy>
  <cp:revision>5</cp:revision>
  <dcterms:modified xsi:type="dcterms:W3CDTF">2023-11-30T08:14:47Z</dcterms:modified>
</cp:coreProperties>
</file>