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3" r:id="rId3"/>
    <p:sldId id="308" r:id="rId4"/>
    <p:sldId id="311" r:id="rId5"/>
    <p:sldId id="309" r:id="rId6"/>
    <p:sldId id="310" r:id="rId7"/>
    <p:sldId id="263" r:id="rId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0"/>
    <p:restoredTop sz="51089"/>
  </p:normalViewPr>
  <p:slideViewPr>
    <p:cSldViewPr>
      <p:cViewPr varScale="1">
        <p:scale>
          <a:sx n="77" d="100"/>
          <a:sy n="77" d="100"/>
        </p:scale>
        <p:origin x="284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Cíl semináře: Hledat spolehlivá data na internetu, rozpoznat kvantitativní vs kvalitativní data. Sekundární a primární data.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9905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1EFB5-73FF-7651-4826-7163FC50F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68CF143-A56C-EBCF-F8A8-02E7147510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64C21BE-36DA-FF8E-62E8-43BF9A2B24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B5E271-D52F-D3C4-222D-1191E3FFD5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055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36E0C-C723-A128-EB8F-1FE080650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0A2DD9D-F8E6-CE4A-E05D-CCA23B1756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D565CB9-3CC3-1669-1EB1-E25C376732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Cílová skupina</a:t>
            </a:r>
            <a:r>
              <a:rPr lang="cs-CZ" dirty="0"/>
              <a:t> = skupina lidí, kteří mají společné charakteristiky a je pravděpodobné, že budou mít zájem o náš produkt.</a:t>
            </a:r>
          </a:p>
          <a:p>
            <a:r>
              <a:rPr lang="cs-CZ" b="1" dirty="0"/>
              <a:t>Segmentace trhu</a:t>
            </a:r>
            <a:r>
              <a:rPr lang="cs-CZ" dirty="0"/>
              <a:t> = proces rozdělení trhu do menších částí (demografické, geografické, </a:t>
            </a:r>
            <a:r>
              <a:rPr lang="cs-CZ" dirty="0" err="1"/>
              <a:t>psychografické</a:t>
            </a:r>
            <a:r>
              <a:rPr lang="cs-CZ" dirty="0"/>
              <a:t>, behaviorální).</a:t>
            </a:r>
          </a:p>
          <a:p>
            <a:r>
              <a:rPr lang="cs-CZ" b="1" dirty="0" err="1"/>
              <a:t>Targeting</a:t>
            </a:r>
            <a:r>
              <a:rPr lang="cs-CZ" dirty="0"/>
              <a:t> = výběr segmentu, na který se zaměříme.</a:t>
            </a:r>
          </a:p>
          <a:p>
            <a:r>
              <a:rPr lang="cs-CZ" b="1" dirty="0"/>
              <a:t>Positioning</a:t>
            </a:r>
            <a:r>
              <a:rPr lang="cs-CZ" dirty="0"/>
              <a:t> = jak se chceme v mysli zákazníka odlišit.</a:t>
            </a:r>
          </a:p>
          <a:p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„Např. trh s koly můžeme rozdělit na sportovce, rekreační cyklisty, dojíždějící do práce a seniory. Ale servis elektrokol je zajímavý především pro ty, kteří elektrokola vlastní – tedy menší, ale přesně definovanou skupinu.“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870D100-05F0-AE6B-7278-B65E12B616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3193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F380E-556F-9CB9-BC66-FE66B2A59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31DEEC7-4500-A708-98B7-1316D7B223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89F09B8-5E8D-0A06-A881-5670D26FF2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Krátce: </a:t>
            </a:r>
            <a:r>
              <a:rPr lang="cs-CZ" b="1" dirty="0"/>
              <a:t>cílovou skupinu můžeme změřit a popsat</a:t>
            </a:r>
            <a:r>
              <a:rPr lang="cs-CZ" dirty="0"/>
              <a:t>:</a:t>
            </a:r>
          </a:p>
          <a:p>
            <a:r>
              <a:rPr lang="cs-CZ" dirty="0"/>
              <a:t>pomocí dat (např. Atlas Čechů),</a:t>
            </a:r>
          </a:p>
          <a:p>
            <a:r>
              <a:rPr lang="cs-CZ" dirty="0"/>
              <a:t>podle demografie (věk, pohlaví, region),</a:t>
            </a:r>
          </a:p>
          <a:p>
            <a:r>
              <a:rPr lang="cs-CZ" dirty="0"/>
              <a:t>podle životního stylu a hodnot (např. sportovci, chataři, rodiny s dětmi).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F0747CF-A070-5DFB-7134-090E7269CE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9095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240AF-0D70-8F8B-9998-4AD724484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6FECF35-D492-95F7-CA78-1029572964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AE628B3-B993-8C6E-49F3-FE54108ECD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„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Cílemje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zjistit, jak velká je cílová skupina – kolik lidí v MSK by mohlo využít váš produkt nebo službu. Data jsou na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atlascechu.cz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Důležité je nejen číslo, ale i </a:t>
            </a:r>
            <a:r>
              <a:rPr lang="cs-CZ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charakteristika skupiny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věk, hodnoty, zájmy, chování.“</a:t>
            </a:r>
          </a:p>
          <a:p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dirty="0"/>
              <a:t>Otázky na zamyšlení: „Byla data pro kraj dostatečně reprezentativní?“</a:t>
            </a:r>
          </a:p>
          <a:p>
            <a:r>
              <a:rPr lang="cs-CZ" dirty="0"/>
              <a:t>„jak vyhodnotit spolehlivost těchto údajů?“</a:t>
            </a:r>
          </a:p>
          <a:p>
            <a:r>
              <a:rPr lang="cs-CZ" dirty="0"/>
              <a:t>„Co udělat, kdyby žádná data nebyla k dispozici?“</a:t>
            </a:r>
          </a:p>
          <a:p>
            <a:r>
              <a:rPr lang="cs-CZ" u="sng" dirty="0"/>
              <a:t>„Jak situaci řeší marketér v praxi?“</a:t>
            </a:r>
          </a:p>
          <a:p>
            <a:endParaRPr lang="cs-CZ" dirty="0"/>
          </a:p>
          <a:p>
            <a:r>
              <a:rPr lang="cs-CZ" dirty="0"/>
              <a:t>👉 Tím je je myšleno, že: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data nejsou vždy dostupná,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spolehlivost výsledků závisí na velikosti vzorku,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je potřeba doplňovat informace z jiných zdrojů.</a:t>
            </a:r>
          </a:p>
          <a:p>
            <a:endParaRPr lang="cs-CZ" dirty="0"/>
          </a:p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„I u Atlasu Čechů, někdy narazíme na limity dat.</a:t>
            </a:r>
          </a:p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Úkolem marketéra je tyto limity rozpoznat a pracovat s nimi — třeba si pomoci odhadem z jiných zdrojů, daty z jiných regionů nebo vlastním mini výzkumem.“</a:t>
            </a:r>
          </a:p>
          <a:p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„U elektrokol v MSK data chybí nebo jsou velmi hrubá.</a:t>
            </a:r>
          </a:p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je v marketingu běžné. </a:t>
            </a:r>
            <a:r>
              <a:rPr lang="cs-CZ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Úkolem marketéra je pracovat i s neúplnými informacemi – umět odhadnout trh, použít jiné zdroje nebo vlastní výzkum.</a:t>
            </a:r>
          </a:p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Cílová skupina tedy není jen číslo, ale i schopnost </a:t>
            </a:r>
            <a:r>
              <a:rPr lang="cs-CZ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kriticky vyhodnotit, co o ní víme a co nevíme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.“</a:t>
            </a:r>
          </a:p>
          <a:p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  <a:p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45C17D6-4227-CA3D-E0D7-E5C19D219F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7391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E0EAF-8615-4869-FFA6-D0799CBD2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1C8F29A-B55B-9C97-AF39-F84FD0A07E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85AE231-A3E8-CF03-C768-8A586F3472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dirty="0"/>
              <a:t>Výběr </a:t>
            </a:r>
            <a:r>
              <a:rPr lang="cs-CZ" sz="1200" b="1" dirty="0"/>
              <a:t>médií není o tom, co se líbí nám</a:t>
            </a:r>
            <a:r>
              <a:rPr lang="cs-CZ" sz="1200" dirty="0"/>
              <a:t>, ale o tom, </a:t>
            </a:r>
            <a:r>
              <a:rPr lang="cs-CZ" sz="1200" b="1" dirty="0"/>
              <a:t>co funguje u lidí</a:t>
            </a:r>
            <a:r>
              <a:rPr lang="cs-CZ" sz="1200" dirty="0"/>
              <a:t>, které </a:t>
            </a:r>
            <a:r>
              <a:rPr lang="cs-CZ" sz="1200" b="1" dirty="0"/>
              <a:t>chceme</a:t>
            </a:r>
            <a:r>
              <a:rPr lang="cs-CZ" sz="1200" dirty="0"/>
              <a:t> </a:t>
            </a:r>
            <a:r>
              <a:rPr lang="cs-CZ" sz="1200" b="1" dirty="0"/>
              <a:t>oslovit</a:t>
            </a:r>
            <a:r>
              <a:rPr lang="cs-CZ" sz="1200" dirty="0"/>
              <a:t>.</a:t>
            </a:r>
          </a:p>
          <a:p>
            <a:r>
              <a:rPr lang="cs-CZ" sz="1200" dirty="0"/>
              <a:t>A i když máme data, </a:t>
            </a:r>
            <a:r>
              <a:rPr lang="cs-CZ" sz="1200" b="1" dirty="0"/>
              <a:t>vždy musíme přemýšlet o jejich interpretaci </a:t>
            </a:r>
            <a:r>
              <a:rPr lang="cs-CZ" sz="1200" dirty="0"/>
              <a:t>a o tom, jaký příběh jimi chceme vyprávět.</a:t>
            </a:r>
          </a:p>
          <a:p>
            <a:r>
              <a:rPr lang="cs-CZ" sz="1200"/>
              <a:t>Targeting</a:t>
            </a:r>
            <a:endParaRPr lang="cs-CZ" sz="1200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0B77C1E-5961-928F-E1C4-34AE8B0CEC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425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tlascechu.cz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Cílová skupina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seminář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Veronika Goldmanová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7301C-279E-77E5-13BB-34A0F20B5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D73A242A-82AA-551C-3C0A-F2A130DAF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Situace, potřeba, přání, poptávka​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BC6D7344-A435-4876-554B-BCD601737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228371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rgbClr val="307871"/>
                </a:solidFill>
                <a:effectLst/>
                <a:latin typeface="Times New Roman" panose="02020603050405020304" pitchFamily="18" charset="0"/>
              </a:rPr>
              <a:t>Situace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​</a:t>
            </a:r>
            <a:endParaRPr kumimoji="0" lang="cs-CZ" altLang="cs-CZ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307871"/>
                </a:solidFill>
                <a:effectLst/>
                <a:latin typeface="Times New Roman" panose="02020603050405020304" pitchFamily="18" charset="0"/>
              </a:rPr>
              <a:t>Mám nový byt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​</a:t>
            </a:r>
            <a:endParaRPr kumimoji="0" lang="cs-CZ" altLang="cs-CZ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rgbClr val="307871"/>
                </a:solidFill>
                <a:effectLst/>
                <a:latin typeface="Times New Roman" panose="02020603050405020304" pitchFamily="18" charset="0"/>
              </a:rPr>
              <a:t>Přání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​</a:t>
            </a:r>
            <a:endParaRPr kumimoji="0" lang="cs-CZ" altLang="cs-CZ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​</a:t>
            </a:r>
            <a:endParaRPr kumimoji="0" lang="cs-CZ" altLang="cs-CZ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solidFill>
                  <a:srgbClr val="307871"/>
                </a:solidFill>
                <a:effectLst/>
                <a:latin typeface="Times New Roman" panose="02020603050405020304" pitchFamily="18" charset="0"/>
              </a:rPr>
              <a:t>Poptávka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​</a:t>
            </a:r>
            <a:endParaRPr kumimoji="0" lang="cs-CZ" altLang="cs-CZ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​</a:t>
            </a:r>
            <a:endParaRPr kumimoji="0" lang="cs-CZ" altLang="cs-CZ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​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904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6F7D8-32FF-B740-B4B1-F09E172A6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ED21D10-1ED8-289D-64E3-FDCAA251891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Úkolem marketéra je zjistit, jak velká je cílová skupina.</a:t>
            </a:r>
          </a:p>
          <a:p>
            <a:pPr marL="0" indent="0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Otázkou pak je, kolik lidí má </a:t>
            </a:r>
            <a:r>
              <a:rPr lang="cs-CZ" altLang="cs-CZ" sz="2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potřebu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kterou jako firma </a:t>
            </a:r>
            <a:r>
              <a:rPr lang="cs-CZ" altLang="cs-CZ" sz="2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dokážeme splnit 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našim produktem.</a:t>
            </a:r>
          </a:p>
          <a:p>
            <a:pPr marL="0" indent="0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86172CA1-5BC4-FA75-C61C-5FB15635C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4824536" cy="507703"/>
          </a:xfrm>
        </p:spPr>
        <p:txBody>
          <a:bodyPr/>
          <a:lstStyle/>
          <a:p>
            <a:r>
              <a:rPr lang="cs-CZ" dirty="0"/>
              <a:t>Velikost cílové skupiny</a:t>
            </a:r>
          </a:p>
        </p:txBody>
      </p:sp>
    </p:spTree>
    <p:extLst>
      <p:ext uri="{BB962C8B-B14F-4D97-AF65-F5344CB8AC3E}">
        <p14:creationId xmlns:p14="http://schemas.microsoft.com/office/powerpoint/2010/main" val="2152845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47BBC-DA51-D9D9-E4B8-69F21DF62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B67BDDC-6F0A-C58C-C2DA-45B03FDD162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Atlas Čechů </a:t>
            </a: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pro získání dat o lidech v různých cílových skupinách</a:t>
            </a:r>
          </a:p>
          <a:p>
            <a:pPr>
              <a:buFontTx/>
              <a:buChar char="-"/>
            </a:pP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Členění dle zájmů, geografie, demografie, chování atd.</a:t>
            </a: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Velikost a charakteristika cílových skupin</a:t>
            </a:r>
          </a:p>
          <a:p>
            <a:pPr>
              <a:buFontTx/>
              <a:buChar char="-"/>
            </a:pP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Lidi, kteří vsází na sport</a:t>
            </a:r>
          </a:p>
          <a:p>
            <a:pPr>
              <a:buFontTx/>
              <a:buChar char="-"/>
            </a:pP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Lidi, kteří jezdí na chatu</a:t>
            </a:r>
          </a:p>
          <a:p>
            <a:pPr>
              <a:buFontTx/>
              <a:buChar char="-"/>
            </a:pP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Lidi, kteří mají auto pro image</a:t>
            </a:r>
          </a:p>
          <a:p>
            <a:pPr>
              <a:buFontTx/>
              <a:buChar char="-"/>
            </a:pP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Lidi, kteří chtějí VŠ diplom</a:t>
            </a:r>
          </a:p>
          <a:p>
            <a:pPr>
              <a:buFontTx/>
              <a:buChar char="-"/>
            </a:pP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F95FE6E4-128E-C60C-952E-5A063CAA3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4824536" cy="507703"/>
          </a:xfrm>
        </p:spPr>
        <p:txBody>
          <a:bodyPr/>
          <a:lstStyle/>
          <a:p>
            <a:r>
              <a:rPr lang="cs-CZ" dirty="0"/>
              <a:t>Velikost cílové skupiny</a:t>
            </a:r>
          </a:p>
        </p:txBody>
      </p:sp>
    </p:spTree>
    <p:extLst>
      <p:ext uri="{BB962C8B-B14F-4D97-AF65-F5344CB8AC3E}">
        <p14:creationId xmlns:p14="http://schemas.microsoft.com/office/powerpoint/2010/main" val="1889247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4C4A3-9304-4E3B-9019-6D1CB0FC7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59B5F83-3F27-C54D-1F44-E9A306FE3BA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Uvažujete o otevření servisu elektrokol v MSK, jak velká je vaše cílová skupina? </a:t>
            </a:r>
          </a:p>
          <a:p>
            <a:pPr marL="0" indent="0" algn="ctr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hledejte na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atlascechu.cz</a:t>
            </a: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AC0B731F-9BD6-43D8-B27F-1438FA1E4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4824536" cy="507703"/>
          </a:xfrm>
        </p:spPr>
        <p:txBody>
          <a:bodyPr/>
          <a:lstStyle/>
          <a:p>
            <a:r>
              <a:rPr lang="cs-CZ" dirty="0"/>
              <a:t>Úkol – 2 body</a:t>
            </a:r>
          </a:p>
        </p:txBody>
      </p:sp>
    </p:spTree>
    <p:extLst>
      <p:ext uri="{BB962C8B-B14F-4D97-AF65-F5344CB8AC3E}">
        <p14:creationId xmlns:p14="http://schemas.microsoft.com/office/powerpoint/2010/main" val="2561030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7351B-2DE5-08BD-E897-3FC9CDDAB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5FD9D5A-C6D2-69EE-261B-CA970BFBD44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Vede marketing pro charitativní organizaci.</a:t>
            </a:r>
          </a:p>
          <a:p>
            <a:pPr marL="0" indent="0" algn="ctr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Jaká média byste využili pro komunikaci a proč? (nejste omezeni rozpočtem)</a:t>
            </a:r>
          </a:p>
          <a:p>
            <a:pPr marL="0" indent="0" algn="ctr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hledejte na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atlascechu.cz</a:t>
            </a: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Time? 10 min.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F9DFBFDB-77A6-D61E-A7CD-84756AAEB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4824536" cy="507703"/>
          </a:xfrm>
        </p:spPr>
        <p:txBody>
          <a:bodyPr/>
          <a:lstStyle/>
          <a:p>
            <a:r>
              <a:rPr lang="cs-CZ" dirty="0"/>
              <a:t>Úkol – 2 body</a:t>
            </a:r>
          </a:p>
        </p:txBody>
      </p:sp>
    </p:spTree>
    <p:extLst>
      <p:ext uri="{BB962C8B-B14F-4D97-AF65-F5344CB8AC3E}">
        <p14:creationId xmlns:p14="http://schemas.microsoft.com/office/powerpoint/2010/main" val="3386794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00D80759-45F9-7245-B5A7-41EA7FEDF9DB}"/>
              </a:ext>
            </a:extLst>
          </p:cNvPr>
          <p:cNvSpPr/>
          <p:nvPr/>
        </p:nvSpPr>
        <p:spPr>
          <a:xfrm>
            <a:off x="-108520" y="-92546"/>
            <a:ext cx="9433048" cy="5328592"/>
          </a:xfrm>
          <a:prstGeom prst="rect">
            <a:avLst/>
          </a:prstGeom>
          <a:solidFill>
            <a:srgbClr val="0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52424E74-7DE3-7F4B-ABE6-A0DA10BC7B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815" y="-92546"/>
            <a:ext cx="7157171" cy="526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3562</TotalTime>
  <Words>601</Words>
  <Application>Microsoft Macintosh PowerPoint</Application>
  <PresentationFormat>Předvádění na obrazovce (16:9)</PresentationFormat>
  <Paragraphs>78</Paragraphs>
  <Slides>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SLU</vt:lpstr>
      <vt:lpstr>Cílová skupina</vt:lpstr>
      <vt:lpstr>Situace, potřeba, přání, poptávka​</vt:lpstr>
      <vt:lpstr>Velikost cílové skupiny</vt:lpstr>
      <vt:lpstr>Velikost cílové skupiny</vt:lpstr>
      <vt:lpstr>Úkol – 2 body</vt:lpstr>
      <vt:lpstr>Úkol – 2 body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Veronika Goldmanová</cp:lastModifiedBy>
  <cp:revision>64</cp:revision>
  <dcterms:created xsi:type="dcterms:W3CDTF">2016-07-06T15:42:34Z</dcterms:created>
  <dcterms:modified xsi:type="dcterms:W3CDTF">2025-10-09T20:40:14Z</dcterms:modified>
</cp:coreProperties>
</file>