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58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81" r:id="rId17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57" autoAdjust="0"/>
  </p:normalViewPr>
  <p:slideViewPr>
    <p:cSldViewPr>
      <p:cViewPr varScale="1">
        <p:scale>
          <a:sx n="110" d="100"/>
          <a:sy n="110" d="100"/>
        </p:scale>
        <p:origin x="-658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02.10.2023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pPr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1567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SOCIÁLNÍ PODNIKÁNÍ</a:t>
            </a: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Petra Krejčí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0F9B5D3-D54B-4A62-A5D5-672B000BD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Teorie třetího sektoru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C394EF0-BA84-40D3-BE4A-A60FA06FEF6B}"/>
              </a:ext>
            </a:extLst>
          </p:cNvPr>
          <p:cNvSpPr/>
          <p:nvPr/>
        </p:nvSpPr>
        <p:spPr>
          <a:xfrm>
            <a:off x="827584" y="1200029"/>
            <a:ext cx="7920880" cy="2809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dnešní době je sociální ekonomika hodně spojovaná i s pojmem třetí sektor.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Jedná se v podstatě o synonymum konceptu sociální ekonomiky.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třetím sektorem je velmi často spojován také neziskový či občanský sektor.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Úloha a velikost tohoto odvětví se v jednotlivých zemích liší, v neposlední řadě v oblasti sociálních služeb.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Třetí sektor tedy zosobňuje roli prostředníka mezi jednotlivými sektory (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1995). Zastupuje pozici sociální, politickou i alternativního poskytovatele služeb.</a:t>
            </a:r>
          </a:p>
        </p:txBody>
      </p:sp>
    </p:spTree>
    <p:extLst>
      <p:ext uri="{BB962C8B-B14F-4D97-AF65-F5344CB8AC3E}">
        <p14:creationId xmlns:p14="http://schemas.microsoft.com/office/powerpoint/2010/main" xmlns="" val="1759887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665849F-295E-4299-92B1-66F6BBB91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Trojúhelník blahobytu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FA36D999-1C4C-429B-9526-8D566308BEF6}"/>
              </a:ext>
            </a:extLst>
          </p:cNvPr>
          <p:cNvSpPr/>
          <p:nvPr/>
        </p:nvSpPr>
        <p:spPr>
          <a:xfrm>
            <a:off x="395536" y="1123084"/>
            <a:ext cx="4176464" cy="25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Třetí sektor je velmi dobře viditelný na trojúhelníku blahobytu.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Lze vidět, že třetí sektor je součástí veřejného sektoru, komunity i trhu. 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Třetí sektor protíná jak ziskovou, tak neziskovou linii, jež odráží myšlenku tvůrce, Viktora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Pestoffa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B3E06AE7-7FBF-4DF2-BF58-59104F1E483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427984" y="1059582"/>
            <a:ext cx="4494530" cy="327025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F9ED4837-7BF5-4E19-BCB2-7AD4B511CD67}"/>
              </a:ext>
            </a:extLst>
          </p:cNvPr>
          <p:cNvSpPr/>
          <p:nvPr/>
        </p:nvSpPr>
        <p:spPr>
          <a:xfrm>
            <a:off x="4331377" y="435198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Zdroj: </a:t>
            </a:r>
            <a:r>
              <a:rPr lang="cs-CZ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Hyánek</a:t>
            </a:r>
            <a:r>
              <a:rPr lang="cs-CZ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Škarabelová</a:t>
            </a:r>
            <a:r>
              <a:rPr lang="cs-CZ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Řeřuchová</a:t>
            </a:r>
            <a:r>
              <a:rPr lang="cs-CZ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 2005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xmlns="" val="850489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166F1A8-BC54-465D-9330-3D307DBD3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Organizace sociální ekonomiky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9CB99D2E-0574-4689-A30E-CE986F541E49}"/>
              </a:ext>
            </a:extLst>
          </p:cNvPr>
          <p:cNvSpPr/>
          <p:nvPr/>
        </p:nvSpPr>
        <p:spPr>
          <a:xfrm>
            <a:off x="323528" y="1203598"/>
            <a:ext cx="7776864" cy="2604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Jsou to organizace, jejichž členové jsou oživeni zásadou vzájemnosti a sledování vzájemných hospodářských nebo sociálních cílů, často prostřednictvím sociální kontroly kapitálu. 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Tato definice by zahrnovala všechna družstva a družstevní záložny, neziskové organizace a dobrovolnické organizace, charitativní organizace a nadace, servisní asociace, komunitní podniky a sociální podniky, které používají mechanismů trhu s cílem dosáhnout explicitních sociálních cílů.</a:t>
            </a:r>
          </a:p>
        </p:txBody>
      </p:sp>
    </p:spTree>
    <p:extLst>
      <p:ext uri="{BB962C8B-B14F-4D97-AF65-F5344CB8AC3E}">
        <p14:creationId xmlns:p14="http://schemas.microsoft.com/office/powerpoint/2010/main" xmlns="" val="3837830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72FC396-E1AB-4CCF-9A9D-F6AB57E82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subjektů ekonomiky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CCF98299-351B-4B05-88E2-50C657B93B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480" y="703188"/>
            <a:ext cx="5221307" cy="358307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ED491FC6-CF75-404E-B1D4-58D9413B6797}"/>
              </a:ext>
            </a:extLst>
          </p:cNvPr>
          <p:cNvSpPr/>
          <p:nvPr/>
        </p:nvSpPr>
        <p:spPr>
          <a:xfrm>
            <a:off x="3391548" y="4247630"/>
            <a:ext cx="2360903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Zdroj: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Restakis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2006</a:t>
            </a:r>
          </a:p>
        </p:txBody>
      </p:sp>
    </p:spTree>
    <p:extLst>
      <p:ext uri="{BB962C8B-B14F-4D97-AF65-F5344CB8AC3E}">
        <p14:creationId xmlns:p14="http://schemas.microsoft.com/office/powerpoint/2010/main" xmlns="" val="719080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773922B-9E5C-4BF6-B574-1C45D838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Přesah sociální ekonomiky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A7508BA7-2E24-455A-A08B-7AB4760873F2}"/>
              </a:ext>
            </a:extLst>
          </p:cNvPr>
          <p:cNvSpPr/>
          <p:nvPr/>
        </p:nvSpPr>
        <p:spPr>
          <a:xfrm>
            <a:off x="611560" y="1264149"/>
            <a:ext cx="7632848" cy="1967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definici sociální ekonomiky je možné najít určité shodné aspekty, pokud se tyto aspekty budou vyhledávat v rámci evropských zemí.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Shoda panuje u pojmů, jako je družstvo, nadace, vzájemně prospěšné společnosti nebo spolky poskytující výrobky a služby s ohledem na zájem nejen sociální, ale i ekonomický (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Fonteneau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al. 2011)</a:t>
            </a:r>
          </a:p>
        </p:txBody>
      </p:sp>
    </p:spTree>
    <p:extLst>
      <p:ext uri="{BB962C8B-B14F-4D97-AF65-F5344CB8AC3E}">
        <p14:creationId xmlns:p14="http://schemas.microsoft.com/office/powerpoint/2010/main" xmlns="" val="2760332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5362B89-2FCD-4521-A2C6-4EE6E619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/>
              <a:t>Přesah podnikání v sociální ekonomice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3FC6E195-2DCC-4841-A021-FB23A5BA9476}"/>
              </a:ext>
            </a:extLst>
          </p:cNvPr>
          <p:cNvPicPr/>
          <p:nvPr/>
        </p:nvPicPr>
        <p:blipFill rotWithShape="1">
          <a:blip r:embed="rId2"/>
          <a:srcRect l="14539" t="25747" r="40743" b="21030"/>
          <a:stretch/>
        </p:blipFill>
        <p:spPr bwMode="auto">
          <a:xfrm>
            <a:off x="2071670" y="703189"/>
            <a:ext cx="4235046" cy="32973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8FAFB4F6-D4DB-49CE-B7D0-2E681A7ED791}"/>
              </a:ext>
            </a:extLst>
          </p:cNvPr>
          <p:cNvSpPr/>
          <p:nvPr/>
        </p:nvSpPr>
        <p:spPr>
          <a:xfrm>
            <a:off x="3143240" y="3929072"/>
            <a:ext cx="2063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Zdroj: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Gawell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73054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48238"/>
            <a:ext cx="8560342" cy="11772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Organizace sociální ekonomiky, jako jsou sociální podniky a družstva, poskytují model podnikání, kde se explicitně mísí sociální a ekonomické cíle.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Úspěch a růst těchto modelů na trhu bude mít účinky na fungování trhu jako celku.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Sociální ekonomika tak stává nápravný prostředek sociální ekonomické síly.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000" b="1" dirty="0">
                <a:solidFill>
                  <a:schemeClr val="bg1"/>
                </a:solidFill>
              </a:rPr>
              <a:t>ÚVOD DO SOCIÁLNÍHO PODNIKÁNÍ A SOCIÁLNÍ EKONOMIKY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576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 je sociální ekonomika?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Jak je definována?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Jaká je její historie?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0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>
                <a:solidFill>
                  <a:schemeClr val="bg1">
                    <a:lumMod val="95000"/>
                  </a:schemeClr>
                </a:solidFill>
              </a:rPr>
              <a:t>ÚVOD DO SOCIÁLNÍHO PODNIKÁNÍ A SOCIÁLNÍ EKONOMIKY-část 1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26270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Cílem přednášky je seznámit studenty s teorií sociální ekonomiky</a:t>
            </a:r>
          </a:p>
          <a:p>
            <a:r>
              <a:rPr lang="cs-CZ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Vysvětlit základní pojmy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811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xmlns="" id="{6C834F8F-DBA4-447B-97A2-3815CFCFB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pojmu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20864B82-BD81-4E2D-AB0B-5EC26C626FC9}"/>
              </a:ext>
            </a:extLst>
          </p:cNvPr>
          <p:cNvSpPr/>
          <p:nvPr/>
        </p:nvSpPr>
        <p:spPr>
          <a:xfrm>
            <a:off x="395536" y="1279089"/>
            <a:ext cx="47525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Pojem „sociální ekonomika“ byl použit na konci 18. století jako součást velkých politických, ekonomických a společenských debat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Vyplývá z tlaku na neuspokojené potřeby související s akutními problémy společnosti.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Jedním z prvních, kdo tento termín použil, byl ekonom Charles </a:t>
            </a:r>
            <a:r>
              <a:rPr lang="cs-CZ" b="1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Dunoyer</a:t>
            </a:r>
            <a:r>
              <a:rPr lang="cs-CZ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v </a:t>
            </a:r>
            <a:r>
              <a:rPr lang="cs-CZ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roce 1830</a:t>
            </a:r>
            <a:endParaRPr lang="cs-CZ" b="1" i="1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181F1729-FD67-4A9E-9DD2-EC58B95B5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1131590"/>
            <a:ext cx="2838450" cy="3095625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CB3E3E0D-AC21-4708-85AB-115E8351A7F2}"/>
              </a:ext>
            </a:extLst>
          </p:cNvPr>
          <p:cNvSpPr/>
          <p:nvPr/>
        </p:nvSpPr>
        <p:spPr>
          <a:xfrm>
            <a:off x="5724128" y="4227215"/>
            <a:ext cx="334786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/>
              <a:t>Zdroj: https://www.hetwebsite.net/het/profiles/dunoyer.htm</a:t>
            </a:r>
          </a:p>
        </p:txBody>
      </p:sp>
    </p:spTree>
    <p:extLst>
      <p:ext uri="{BB962C8B-B14F-4D97-AF65-F5344CB8AC3E}">
        <p14:creationId xmlns:p14="http://schemas.microsoft.com/office/powerpoint/2010/main" xmlns="" val="246516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0009C18-10C9-4F5E-A659-32298251C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pojmu II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2964D9FC-6D92-49A8-BD06-A5D2D74AFA7F}"/>
              </a:ext>
            </a:extLst>
          </p:cNvPr>
          <p:cNvSpPr/>
          <p:nvPr/>
        </p:nvSpPr>
        <p:spPr>
          <a:xfrm>
            <a:off x="179512" y="843558"/>
            <a:ext cx="6192688" cy="3406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Významnými zeměmi v oblasti rozkvětu sociální ekonomiky se staly Velká Británie, Německo a vůbec nejvýznamnější byla Francie.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ekonomika odkazuje na teoretický přístup, který nejprve vyvinuli utopičtí socialisté – zejména první zakladatelé kooperativní tradice -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Owen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Fourier, Saint Simon a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Proudhon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Poprvé aplikovali pojem „sociální ekonomie“ Charles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Gide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(1847-1932),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Léon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Walras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(1834-1910) a sociologové jako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Frédéric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Play (1806-1882)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29AF2749-34A0-4BA4-AF01-1F67DF531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3" y="1059582"/>
            <a:ext cx="2000057" cy="226406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AC82CBAA-566C-4CF8-98B7-534312192D96}"/>
              </a:ext>
            </a:extLst>
          </p:cNvPr>
          <p:cNvSpPr/>
          <p:nvPr/>
        </p:nvSpPr>
        <p:spPr>
          <a:xfrm>
            <a:off x="6848898" y="3345838"/>
            <a:ext cx="2286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Frédéric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Play </a:t>
            </a:r>
          </a:p>
          <a:p>
            <a:r>
              <a:rPr lang="cs-CZ" sz="1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zdroj: https://cs.wikipedia.org/wiki/Pierre_Guillaume_Fr%C3%A9d%C3%A9ric_le_Play </a:t>
            </a:r>
            <a:endParaRPr lang="cs-CZ" sz="1000" i="1" dirty="0"/>
          </a:p>
        </p:txBody>
      </p:sp>
    </p:spTree>
    <p:extLst>
      <p:ext uri="{BB962C8B-B14F-4D97-AF65-F5344CB8AC3E}">
        <p14:creationId xmlns:p14="http://schemas.microsoft.com/office/powerpoint/2010/main" xmlns="" val="2122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0009C18-10C9-4F5E-A659-32298251C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po válce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2964D9FC-6D92-49A8-BD06-A5D2D74AFA7F}"/>
              </a:ext>
            </a:extLst>
          </p:cNvPr>
          <p:cNvSpPr/>
          <p:nvPr/>
        </p:nvSpPr>
        <p:spPr>
          <a:xfrm>
            <a:off x="251520" y="843558"/>
            <a:ext cx="8424936" cy="356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druhé světové válce byla sociální ekonomika přesunuta do pozadí.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navrácení rozvoje sociální ekonomiky došlo v 70. letech 20. století.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Významným milníkem je Charta sociální ekonomiky sepsaná v roce 1980. Tato Charta definuje sociální ekonomiku „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jako organizace, které nepřísluší veřejnému sektoru, operující demokraticky a se čeleny kteří mají stejná práva a povinnosti včetně částečného podílu na vlastnictví a distribuci zisku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Silným zástupcem se stala hlavně Francie, která sociální ekonomiku zakotvila do své legislativy, a to v roce 1981. </a:t>
            </a:r>
          </a:p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zasazením sociální ekonomiky do legislativy se začala prosazovat i iniciativa v oblasti reportů a dalších ekonomických textů, které ukotvili tento koncept.</a:t>
            </a:r>
          </a:p>
        </p:txBody>
      </p:sp>
    </p:spTree>
    <p:extLst>
      <p:ext uri="{BB962C8B-B14F-4D97-AF65-F5344CB8AC3E}">
        <p14:creationId xmlns:p14="http://schemas.microsoft.com/office/powerpoint/2010/main" xmlns="" val="225059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FEC27F2-40DB-4ABC-83FB-B427C43BD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400600" cy="507703"/>
          </a:xfrm>
        </p:spPr>
        <p:txBody>
          <a:bodyPr/>
          <a:lstStyle/>
          <a:p>
            <a:r>
              <a:rPr lang="cs-CZ" dirty="0"/>
              <a:t>Vymezení sociální ekonomiky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58DF9104-9DEC-45F1-8D66-11569283D62C}"/>
              </a:ext>
            </a:extLst>
          </p:cNvPr>
          <p:cNvSpPr/>
          <p:nvPr/>
        </p:nvSpPr>
        <p:spPr>
          <a:xfrm>
            <a:off x="395536" y="1279089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Sociální ekonomika vzniká důsledkem nerovností vznikajících mezi sociálními skupinami, regiony, ale i jednotlivci v důsledku fungování tržního mechanismu</a:t>
            </a:r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285750" indent="-285750"/>
            <a:r>
              <a:rPr lang="cs-C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současnosti je sociální ekonomika spojovaná například s nezaměstnaností znevýhodněných osob na trhu práce nebo s problémy lokálních potřeb a jejich environmentální stránkou. </a:t>
            </a:r>
            <a:endParaRPr lang="cs-CZ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/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Snaží se tedy řešit problémy související s problémy dnešní doby.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40856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C2A1E79-EB8F-43D4-BFA7-07C6B7119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Dva směry sociální ekonomiky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7E6AEA9C-4896-4DA9-B5B1-ED9431824F52}"/>
              </a:ext>
            </a:extLst>
          </p:cNvPr>
          <p:cNvSpPr/>
          <p:nvPr/>
        </p:nvSpPr>
        <p:spPr>
          <a:xfrm>
            <a:off x="467544" y="1347614"/>
            <a:ext cx="748883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První z nich lze vysledovat k francouzskému sociologovi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Play, který viděl sociální ekonomiku jako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fungující odděleně od trhu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kterou interpretoval tak, že to znamená, že ekonomický sektor, který byl obýván „kapitalistickými firmami“ a státem. 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Pro něj je sociální ekonomika výklenkem, paralelním trhem, který je také závislý na stavu svého přežití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Druhý proud vychází z myšlenky občanské ekonomiky, která je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pojímána jako dimenze trhu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Z tohoto pohledu 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není trh identifikován výlučně se soukromými podniky, nýbrž spíše jako otevřená oblast, v níž hrají roli stát, obchodní sektor a sociální ekonomika.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xmlns="" val="1334294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1D12DA-CEDA-40BE-83AC-0078BAEC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Dva pohledy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D67F3F23-A483-4403-B1B2-8045631E95A8}"/>
              </a:ext>
            </a:extLst>
          </p:cNvPr>
          <p:cNvSpPr/>
          <p:nvPr/>
        </p:nvSpPr>
        <p:spPr>
          <a:xfrm>
            <a:off x="899592" y="4659982"/>
            <a:ext cx="7776864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Playův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pohled (A) a občanská ekonomika (B), Zdroj: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Restakis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2006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CD67F461-E50F-439F-A872-029150B316D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203598"/>
            <a:ext cx="6840760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3226189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858</Words>
  <Application>Microsoft Office PowerPoint</Application>
  <PresentationFormat>Předvádění na obrazovce (16:9)</PresentationFormat>
  <Paragraphs>81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SLU</vt:lpstr>
      <vt:lpstr>Název prezentace</vt:lpstr>
      <vt:lpstr>Snímek 2</vt:lpstr>
      <vt:lpstr>Snímek 3</vt:lpstr>
      <vt:lpstr>Historie pojmu</vt:lpstr>
      <vt:lpstr>Historie pojmu II</vt:lpstr>
      <vt:lpstr>Vývoj po válce</vt:lpstr>
      <vt:lpstr>Vymezení sociální ekonomiky</vt:lpstr>
      <vt:lpstr>Dva směry sociální ekonomiky</vt:lpstr>
      <vt:lpstr>Dva pohledy</vt:lpstr>
      <vt:lpstr>Teorie třetího sektoru</vt:lpstr>
      <vt:lpstr>Trojúhelník blahobytu</vt:lpstr>
      <vt:lpstr>Organizace sociální ekonomiky</vt:lpstr>
      <vt:lpstr>Rozdělení subjektů ekonomiky</vt:lpstr>
      <vt:lpstr>Přesah sociální ekonomiky</vt:lpstr>
      <vt:lpstr>Přesah podnikání v sociální ekonomice 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petra.krejci@centrum.cz</cp:lastModifiedBy>
  <cp:revision>61</cp:revision>
  <cp:lastPrinted>2018-03-27T09:30:31Z</cp:lastPrinted>
  <dcterms:created xsi:type="dcterms:W3CDTF">2016-07-06T15:42:34Z</dcterms:created>
  <dcterms:modified xsi:type="dcterms:W3CDTF">2023-10-02T05:23:11Z</dcterms:modified>
</cp:coreProperties>
</file>