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81" r:id="rId4"/>
    <p:sldId id="282" r:id="rId5"/>
    <p:sldId id="283" r:id="rId6"/>
    <p:sldId id="284" r:id="rId7"/>
    <p:sldId id="262" r:id="rId8"/>
    <p:sldId id="263" r:id="rId9"/>
    <p:sldId id="264" r:id="rId10"/>
    <p:sldId id="266" r:id="rId11"/>
    <p:sldId id="274" r:id="rId12"/>
    <p:sldId id="273" r:id="rId13"/>
    <p:sldId id="275" r:id="rId14"/>
    <p:sldId id="276" r:id="rId15"/>
    <p:sldId id="277" r:id="rId16"/>
    <p:sldId id="278" r:id="rId17"/>
    <p:sldId id="279" r:id="rId18"/>
    <p:sldId id="280" r:id="rId19"/>
    <p:sldId id="285" r:id="rId20"/>
    <p:sldId id="272" r:id="rId2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8" name="Zástupný symbol pro zápatí 7"/>
          <p:cNvSpPr>
            <a:spLocks noGrp="1"/>
          </p:cNvSpPr>
          <p:nvPr>
            <p:ph type="ftr" sz="quarter" idx="11"/>
          </p:nvPr>
        </p:nvSpPr>
        <p:spPr/>
        <p:txBody>
          <a:bodyPr/>
          <a:lstStyle/>
          <a:p>
            <a:endParaRPr lang="cs-CZ" dirty="0"/>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24.03.2025</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dirty="0"/>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24.03.2025</a:t>
            </a:fld>
            <a:endParaRPr lang="cs-CZ" dirty="0"/>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dirty="0"/>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ctr"/>
            <a:r>
              <a:rPr lang="cs-CZ" sz="5333" b="1" dirty="0">
                <a:solidFill>
                  <a:schemeClr val="bg1"/>
                </a:solidFill>
                <a:latin typeface="Times New Roman" panose="02020603050405020304" pitchFamily="18" charset="0"/>
                <a:cs typeface="Times New Roman" panose="02020603050405020304" pitchFamily="18" charset="0"/>
              </a:rPr>
              <a:t>Basic elements of management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072285" y="4965171"/>
            <a:ext cx="3890744"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a:solidFill>
                  <a:srgbClr val="307871"/>
                </a:solidFill>
                <a:latin typeface="Times New Roman" panose="02020603050405020304" pitchFamily="18" charset="0"/>
                <a:cs typeface="Times New Roman" panose="02020603050405020304" pitchFamily="18" charset="0"/>
              </a:rPr>
              <a:t>Ing. Žaneta Rylková, Ph.D.</a:t>
            </a:r>
            <a:endParaRPr lang="en-GB" altLang="cs-CZ" sz="2400" b="1" dirty="0">
              <a:solidFill>
                <a:srgbClr val="307871"/>
              </a:solidFill>
              <a:latin typeface="Times New Roman" panose="02020603050405020304" pitchFamily="18" charset="0"/>
              <a:cs typeface="Times New Roman" panose="02020603050405020304" pitchFamily="18" charset="0"/>
            </a:endParaRPr>
          </a:p>
          <a:p>
            <a:pPr algn="r"/>
            <a:r>
              <a:rPr lang="cs-CZ" altLang="cs-CZ" sz="2400" dirty="0">
                <a:solidFill>
                  <a:srgbClr val="307871"/>
                </a:solidFill>
                <a:latin typeface="Times New Roman" panose="02020603050405020304" pitchFamily="18" charset="0"/>
                <a:cs typeface="Times New Roman" panose="02020603050405020304" pitchFamily="18" charset="0"/>
              </a:rPr>
              <a:t>Managerial Economics</a:t>
            </a:r>
            <a:endParaRPr lang="en-GB" altLang="cs-CZ" sz="2400" dirty="0">
              <a:solidFill>
                <a:srgbClr val="307871"/>
              </a:solidFill>
              <a:latin typeface="Times New Roman" panose="02020603050405020304" pitchFamily="18" charset="0"/>
              <a:cs typeface="Times New Roman" panose="02020603050405020304" pitchFamily="18" charset="0"/>
            </a:endParaRPr>
          </a:p>
          <a:p>
            <a:pPr algn="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15851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Functions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9603870" cy="39536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Staffing – </a:t>
            </a:r>
            <a:r>
              <a:rPr lang="cs-CZ" sz="2400" dirty="0">
                <a:solidFill>
                  <a:srgbClr val="307871"/>
                </a:solidFill>
                <a:latin typeface="Times New Roman" panose="02020603050405020304" pitchFamily="18" charset="0"/>
                <a:cs typeface="Times New Roman" panose="02020603050405020304" pitchFamily="18" charset="0"/>
              </a:rPr>
              <a:t>this simply means finding and building the appropriate staff. Until and unless the right people aren´t employed the correct completion of tasks will remain a distant dream. Also known as human resource function, it involves recruitment, placement, selection and training.</a:t>
            </a:r>
          </a:p>
          <a:p>
            <a:endParaRPr lang="cs-CZ" altLang="cs-CZ" sz="2400" b="1" dirty="0">
              <a:solidFill>
                <a:srgbClr val="307871"/>
              </a:solidFill>
              <a:latin typeface="Times New Roman" panose="02020603050405020304" pitchFamily="18" charset="0"/>
              <a:cs typeface="Times New Roman" panose="02020603050405020304" pitchFamily="18" charset="0"/>
            </a:endParaRPr>
          </a:p>
          <a:p>
            <a:r>
              <a:rPr lang="cs-CZ" altLang="cs-CZ" sz="2400" b="1" dirty="0">
                <a:solidFill>
                  <a:srgbClr val="307871"/>
                </a:solidFill>
                <a:latin typeface="Times New Roman" panose="02020603050405020304" pitchFamily="18" charset="0"/>
                <a:cs typeface="Times New Roman" panose="02020603050405020304" pitchFamily="18" charset="0"/>
              </a:rPr>
              <a:t>Directing – </a:t>
            </a:r>
            <a:r>
              <a:rPr lang="cs-CZ" altLang="cs-CZ" sz="2400" dirty="0">
                <a:solidFill>
                  <a:srgbClr val="307871"/>
                </a:solidFill>
                <a:latin typeface="Times New Roman" panose="02020603050405020304" pitchFamily="18" charset="0"/>
                <a:cs typeface="Times New Roman" panose="02020603050405020304" pitchFamily="18" charset="0"/>
              </a:rPr>
              <a:t>involves guiding the team towards the right direction by leading, motivating and encouraging them. Working in a positive environment of motivation and encouragement brings out the best in people. Hence a good manager makes sure to encourage or criticise his/her subordinates at suitable times to maintain an atmosphere of willingness to work.</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3721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45417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dirty="0">
                <a:solidFill>
                  <a:srgbClr val="307871"/>
                </a:solidFill>
                <a:latin typeface="Times New Roman" panose="02020603050405020304" pitchFamily="18" charset="0"/>
                <a:cs typeface="Times New Roman" panose="02020603050405020304" pitchFamily="18" charset="0"/>
              </a:rPr>
              <a:t>As a process of concentrating and streamling a firm´s efforts towards specified goals, management is applied in various areas of the firm´s activity, in forms and by methods adequate to the specifics of the given area.</a:t>
            </a:r>
          </a:p>
          <a:p>
            <a:r>
              <a:rPr lang="cs-CZ" altLang="cs-CZ" sz="2400" dirty="0">
                <a:solidFill>
                  <a:srgbClr val="307871"/>
                </a:solidFill>
                <a:latin typeface="Times New Roman" panose="02020603050405020304" pitchFamily="18" charset="0"/>
                <a:cs typeface="Times New Roman" panose="02020603050405020304" pitchFamily="18" charset="0"/>
              </a:rPr>
              <a:t>The empirical experience of firms gained over long years of business activity has led to discerning several basic branches of management, even though each of them may have multitude of subcategories.</a:t>
            </a:r>
          </a:p>
          <a:p>
            <a:r>
              <a:rPr lang="cs-CZ" altLang="cs-CZ" sz="2400" dirty="0">
                <a:solidFill>
                  <a:srgbClr val="307871"/>
                </a:solidFill>
                <a:latin typeface="Times New Roman" panose="02020603050405020304" pitchFamily="18" charset="0"/>
                <a:cs typeface="Times New Roman" panose="02020603050405020304" pitchFamily="18" charset="0"/>
              </a:rPr>
              <a:t>Therefore, the following cathegories are to be considered as mere a roughcast of the current concepts, not as complete or definite summary.</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1489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45417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Strategy</a:t>
            </a:r>
          </a:p>
          <a:p>
            <a:r>
              <a:rPr lang="cs-CZ" altLang="cs-CZ" sz="2400" b="1" dirty="0">
                <a:solidFill>
                  <a:srgbClr val="307871"/>
                </a:solidFill>
                <a:latin typeface="Times New Roman" panose="02020603050405020304" pitchFamily="18" charset="0"/>
                <a:cs typeface="Times New Roman" panose="02020603050405020304" pitchFamily="18" charset="0"/>
              </a:rPr>
              <a:t>Production/operation</a:t>
            </a:r>
          </a:p>
          <a:p>
            <a:r>
              <a:rPr lang="cs-CZ" altLang="cs-CZ" sz="2400" b="1" dirty="0">
                <a:solidFill>
                  <a:srgbClr val="307871"/>
                </a:solidFill>
                <a:latin typeface="Times New Roman" panose="02020603050405020304" pitchFamily="18" charset="0"/>
                <a:cs typeface="Times New Roman" panose="02020603050405020304" pitchFamily="18" charset="0"/>
              </a:rPr>
              <a:t>Marketing</a:t>
            </a:r>
          </a:p>
          <a:p>
            <a:r>
              <a:rPr lang="cs-CZ" altLang="cs-CZ" sz="2400" b="1" dirty="0">
                <a:solidFill>
                  <a:srgbClr val="307871"/>
                </a:solidFill>
                <a:latin typeface="Times New Roman" panose="02020603050405020304" pitchFamily="18" charset="0"/>
                <a:cs typeface="Times New Roman" panose="02020603050405020304" pitchFamily="18" charset="0"/>
              </a:rPr>
              <a:t>Human resources</a:t>
            </a:r>
          </a:p>
          <a:p>
            <a:r>
              <a:rPr lang="cs-CZ" altLang="cs-CZ" sz="2400" b="1" dirty="0">
                <a:solidFill>
                  <a:srgbClr val="307871"/>
                </a:solidFill>
                <a:latin typeface="Times New Roman" panose="02020603050405020304" pitchFamily="18" charset="0"/>
                <a:cs typeface="Times New Roman" panose="02020603050405020304" pitchFamily="18" charset="0"/>
              </a:rPr>
              <a:t>Finance</a:t>
            </a:r>
          </a:p>
          <a:p>
            <a:r>
              <a:rPr lang="cs-CZ" altLang="cs-CZ" sz="2400" b="1" dirty="0">
                <a:solidFill>
                  <a:srgbClr val="307871"/>
                </a:solidFill>
                <a:latin typeface="Times New Roman" panose="02020603050405020304" pitchFamily="18" charset="0"/>
                <a:cs typeface="Times New Roman" panose="02020603050405020304" pitchFamily="18" charset="0"/>
              </a:rPr>
              <a:t>Information systems</a:t>
            </a:r>
          </a:p>
          <a:p>
            <a:r>
              <a:rPr lang="cs-CZ" altLang="cs-CZ" sz="2400" b="1" dirty="0">
                <a:solidFill>
                  <a:srgbClr val="307871"/>
                </a:solidFill>
                <a:latin typeface="Times New Roman" panose="02020603050405020304" pitchFamily="18" charset="0"/>
                <a:cs typeface="Times New Roman" panose="02020603050405020304" pitchFamily="18" charset="0"/>
              </a:rPr>
              <a:t>Organisation</a:t>
            </a:r>
          </a:p>
          <a:p>
            <a:r>
              <a:rPr lang="cs-CZ" altLang="cs-CZ" sz="2400" b="1" dirty="0">
                <a:solidFill>
                  <a:srgbClr val="307871"/>
                </a:solidFill>
                <a:latin typeface="Times New Roman" panose="02020603050405020304" pitchFamily="18" charset="0"/>
                <a:cs typeface="Times New Roman" panose="02020603050405020304" pitchFamily="18" charset="0"/>
              </a:rPr>
              <a:t>Managerial economics </a:t>
            </a:r>
            <a:endParaRPr lang="en-GB" altLang="cs-CZ" sz="24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9080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5" y="1275605"/>
            <a:ext cx="10252800"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Strategy</a:t>
            </a:r>
          </a:p>
          <a:p>
            <a:pPr lvl="1"/>
            <a:r>
              <a:rPr lang="cs-CZ" altLang="cs-CZ" dirty="0">
                <a:solidFill>
                  <a:srgbClr val="307871"/>
                </a:solidFill>
                <a:latin typeface="Times New Roman" panose="02020603050405020304" pitchFamily="18" charset="0"/>
                <a:cs typeface="Times New Roman" panose="02020603050405020304" pitchFamily="18" charset="0"/>
              </a:rPr>
              <a:t>Implies large-scale plans for achieving major long-term goals, for which the firm must allocate the necessary material, financial and human resources. The effects resulting from such an undertaking have to be substantial.</a:t>
            </a:r>
          </a:p>
          <a:p>
            <a:pPr lvl="1"/>
            <a:endParaRPr lang="cs-CZ" alt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The choice of strategy is based on strategic segmentation, a process in which the firm´s strategic areas are identified.</a:t>
            </a:r>
          </a:p>
          <a:p>
            <a:pPr lvl="1"/>
            <a:endParaRPr lang="cs-CZ" alt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External and internal conditions characterizing the firm´s position are usually analyzed by means of a SWOT analysis (an acronym for strenght, weaknesses, opportunities and threats).</a:t>
            </a:r>
          </a:p>
          <a:p>
            <a:pPr lvl="1"/>
            <a:endParaRPr lang="cs-CZ" alt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The strategic approach is applicable to all other areas under examination.</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54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5"/>
            <a:ext cx="8280920"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Production/operation</a:t>
            </a:r>
          </a:p>
          <a:p>
            <a:pPr lvl="1"/>
            <a:r>
              <a:rPr lang="cs-CZ" altLang="cs-CZ" dirty="0">
                <a:solidFill>
                  <a:srgbClr val="307871"/>
                </a:solidFill>
                <a:latin typeface="Times New Roman" panose="02020603050405020304" pitchFamily="18" charset="0"/>
                <a:cs typeface="Times New Roman" panose="02020603050405020304" pitchFamily="18" charset="0"/>
              </a:rPr>
              <a:t>Management is needed for production and operations in many directions, from large investments to day-to-day operations, and may concern research and development, changes in technology, adjustments in production programmes or business logistics, it can be achieved through project or quality management, etc.</a:t>
            </a:r>
          </a:p>
          <a:p>
            <a:r>
              <a:rPr lang="cs-CZ" altLang="cs-CZ" sz="2400" b="1" dirty="0">
                <a:solidFill>
                  <a:srgbClr val="307871"/>
                </a:solidFill>
                <a:latin typeface="Times New Roman" panose="02020603050405020304" pitchFamily="18" charset="0"/>
                <a:cs typeface="Times New Roman" panose="02020603050405020304" pitchFamily="18" charset="0"/>
              </a:rPr>
              <a:t>Marketing</a:t>
            </a:r>
          </a:p>
          <a:p>
            <a:pPr lvl="1"/>
            <a:r>
              <a:rPr lang="cs-CZ" altLang="cs-CZ" dirty="0">
                <a:solidFill>
                  <a:srgbClr val="307871"/>
                </a:solidFill>
                <a:latin typeface="Times New Roman" panose="02020603050405020304" pitchFamily="18" charset="0"/>
                <a:cs typeface="Times New Roman" panose="02020603050405020304" pitchFamily="18" charset="0"/>
              </a:rPr>
              <a:t>Is the sphere where goods, mediocre or bad management influences the economic results of the whole firm to a considerable extent. The area covers all commercial activities, sales, advertising, promotion, services, customer and public relations and brand management.</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823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5" y="1275605"/>
            <a:ext cx="9161419"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Human resources</a:t>
            </a:r>
          </a:p>
          <a:p>
            <a:pPr lvl="1"/>
            <a:r>
              <a:rPr lang="cs-CZ" altLang="cs-CZ" dirty="0">
                <a:solidFill>
                  <a:srgbClr val="307871"/>
                </a:solidFill>
                <a:latin typeface="Times New Roman" panose="02020603050405020304" pitchFamily="18" charset="0"/>
                <a:cs typeface="Times New Roman" panose="02020603050405020304" pitchFamily="18" charset="0"/>
              </a:rPr>
              <a:t>The area of human resources is the main domain of personnel management, which si the part of management concerned with people at work and their relations within a firm as regards, for example, the delimitation of competences, knowledge management, employee training, application of motivation stimuli, performance appraisals and social issues.</a:t>
            </a:r>
          </a:p>
          <a:p>
            <a:pPr lvl="1"/>
            <a:endParaRPr lang="cs-CZ" alt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It is always to be borne in mind that the main responsibility for this kind of management rests with line managers, while the role of HR departments is mainly supportive and advisory.</a:t>
            </a:r>
          </a:p>
        </p:txBody>
      </p:sp>
    </p:spTree>
    <p:extLst>
      <p:ext uri="{BB962C8B-B14F-4D97-AF65-F5344CB8AC3E}">
        <p14:creationId xmlns:p14="http://schemas.microsoft.com/office/powerpoint/2010/main" val="398925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5" y="1275605"/>
            <a:ext cx="9987330"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Finance</a:t>
            </a:r>
          </a:p>
          <a:p>
            <a:pPr lvl="1"/>
            <a:r>
              <a:rPr lang="cs-CZ" altLang="cs-CZ" dirty="0">
                <a:solidFill>
                  <a:srgbClr val="307871"/>
                </a:solidFill>
                <a:latin typeface="Times New Roman" panose="02020603050405020304" pitchFamily="18" charset="0"/>
                <a:cs typeface="Times New Roman" panose="02020603050405020304" pitchFamily="18" charset="0"/>
              </a:rPr>
              <a:t>Financial management is </a:t>
            </a:r>
            <a:r>
              <a:rPr lang="cs-CZ" altLang="cs-CZ" dirty="0" err="1">
                <a:solidFill>
                  <a:srgbClr val="307871"/>
                </a:solidFill>
                <a:latin typeface="Times New Roman" panose="02020603050405020304" pitchFamily="18" charset="0"/>
                <a:cs typeface="Times New Roman" panose="02020603050405020304" pitchFamily="18" charset="0"/>
              </a:rPr>
              <a:t>often</a:t>
            </a:r>
            <a:r>
              <a:rPr lang="cs-CZ" altLang="cs-CZ" dirty="0">
                <a:solidFill>
                  <a:srgbClr val="307871"/>
                </a:solidFill>
                <a:latin typeface="Times New Roman" panose="02020603050405020304" pitchFamily="18" charset="0"/>
                <a:cs typeface="Times New Roman" panose="02020603050405020304" pitchFamily="18" charset="0"/>
              </a:rPr>
              <a:t> </a:t>
            </a:r>
            <a:r>
              <a:rPr lang="cs-CZ" altLang="cs-CZ" dirty="0" err="1">
                <a:solidFill>
                  <a:srgbClr val="307871"/>
                </a:solidFill>
                <a:latin typeface="Times New Roman" panose="02020603050405020304" pitchFamily="18" charset="0"/>
                <a:cs typeface="Times New Roman" panose="02020603050405020304" pitchFamily="18" charset="0"/>
              </a:rPr>
              <a:t>referred</a:t>
            </a:r>
            <a:r>
              <a:rPr lang="cs-CZ" altLang="cs-CZ" dirty="0">
                <a:solidFill>
                  <a:srgbClr val="307871"/>
                </a:solidFill>
                <a:latin typeface="Times New Roman" panose="02020603050405020304" pitchFamily="18" charset="0"/>
                <a:cs typeface="Times New Roman" panose="02020603050405020304" pitchFamily="18" charset="0"/>
              </a:rPr>
              <a:t> to as the science of managing the firm´s financial assets for the appropriate funding of business activities.</a:t>
            </a:r>
          </a:p>
          <a:p>
            <a:pPr lvl="1"/>
            <a:r>
              <a:rPr lang="cs-CZ" altLang="cs-CZ" dirty="0">
                <a:solidFill>
                  <a:srgbClr val="307871"/>
                </a:solidFill>
                <a:latin typeface="Times New Roman" panose="02020603050405020304" pitchFamily="18" charset="0"/>
                <a:cs typeface="Times New Roman" panose="02020603050405020304" pitchFamily="18" charset="0"/>
              </a:rPr>
              <a:t>In organizational terms, the process is primarily associated with financial planning and the quantification of resources, and with financial control, focusing on profit, stability and trouble-free cashflow.</a:t>
            </a:r>
          </a:p>
          <a:p>
            <a:pPr lvl="1"/>
            <a:r>
              <a:rPr lang="cs-CZ" altLang="cs-CZ" dirty="0">
                <a:solidFill>
                  <a:srgbClr val="307871"/>
                </a:solidFill>
                <a:latin typeface="Times New Roman" panose="02020603050405020304" pitchFamily="18" charset="0"/>
                <a:cs typeface="Times New Roman" panose="02020603050405020304" pitchFamily="18" charset="0"/>
              </a:rPr>
              <a:t>An important part of financial management is debt management. The proportion between internal and external financing also has to be determined.</a:t>
            </a:r>
          </a:p>
          <a:p>
            <a:pPr lvl="1"/>
            <a:r>
              <a:rPr lang="cs-CZ" altLang="cs-CZ" dirty="0">
                <a:solidFill>
                  <a:srgbClr val="307871"/>
                </a:solidFill>
                <a:latin typeface="Times New Roman" panose="02020603050405020304" pitchFamily="18" charset="0"/>
                <a:cs typeface="Times New Roman" panose="02020603050405020304" pitchFamily="18" charset="0"/>
              </a:rPr>
              <a:t>Sometimes, financial management refers to managerial accounting, which uses various financial indicators, especially ratios derived from financial records and statements, for evaluating the firm´s performance and outlook.</a:t>
            </a:r>
          </a:p>
        </p:txBody>
      </p:sp>
    </p:spTree>
    <p:extLst>
      <p:ext uri="{BB962C8B-B14F-4D97-AF65-F5344CB8AC3E}">
        <p14:creationId xmlns:p14="http://schemas.microsoft.com/office/powerpoint/2010/main" val="1240714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5"/>
            <a:ext cx="9731690"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Information systems</a:t>
            </a:r>
          </a:p>
          <a:p>
            <a:pPr lvl="1"/>
            <a:r>
              <a:rPr lang="cs-CZ" altLang="cs-CZ" dirty="0">
                <a:solidFill>
                  <a:srgbClr val="307871"/>
                </a:solidFill>
                <a:latin typeface="Times New Roman" panose="02020603050405020304" pitchFamily="18" charset="0"/>
                <a:cs typeface="Times New Roman" panose="02020603050405020304" pitchFamily="18" charset="0"/>
              </a:rPr>
              <a:t>Information management is the gathering and managing of information, which relates to an important part of a </a:t>
            </a:r>
            <a:r>
              <a:rPr lang="cs-CZ" altLang="cs-CZ" dirty="0" err="1">
                <a:solidFill>
                  <a:srgbClr val="307871"/>
                </a:solidFill>
                <a:latin typeface="Times New Roman" panose="02020603050405020304" pitchFamily="18" charset="0"/>
                <a:cs typeface="Times New Roman" panose="02020603050405020304" pitchFamily="18" charset="0"/>
              </a:rPr>
              <a:t>firm´s</a:t>
            </a:r>
            <a:r>
              <a:rPr lang="cs-CZ" altLang="cs-CZ" dirty="0">
                <a:solidFill>
                  <a:srgbClr val="307871"/>
                </a:solidFill>
                <a:latin typeface="Times New Roman" panose="02020603050405020304" pitchFamily="18" charset="0"/>
                <a:cs typeface="Times New Roman" panose="02020603050405020304" pitchFamily="18" charset="0"/>
              </a:rPr>
              <a:t> </a:t>
            </a:r>
            <a:r>
              <a:rPr lang="cs-CZ" altLang="cs-CZ" dirty="0" err="1">
                <a:solidFill>
                  <a:srgbClr val="307871"/>
                </a:solidFill>
                <a:latin typeface="Times New Roman" panose="02020603050405020304" pitchFamily="18" charset="0"/>
                <a:cs typeface="Times New Roman" panose="02020603050405020304" pitchFamily="18" charset="0"/>
              </a:rPr>
              <a:t>activity</a:t>
            </a:r>
            <a:r>
              <a:rPr lang="cs-CZ" altLang="cs-CZ" dirty="0">
                <a:solidFill>
                  <a:srgbClr val="307871"/>
                </a:solidFill>
                <a:latin typeface="Times New Roman" panose="02020603050405020304" pitchFamily="18" charset="0"/>
                <a:cs typeface="Times New Roman" panose="02020603050405020304" pitchFamily="18" charset="0"/>
              </a:rPr>
              <a:t>, from one or more sources and passing it on to one or more recipients.</a:t>
            </a:r>
          </a:p>
          <a:p>
            <a:pPr lvl="1"/>
            <a:r>
              <a:rPr lang="cs-CZ" altLang="cs-CZ" dirty="0">
                <a:solidFill>
                  <a:srgbClr val="307871"/>
                </a:solidFill>
                <a:latin typeface="Times New Roman" panose="02020603050405020304" pitchFamily="18" charset="0"/>
                <a:cs typeface="Times New Roman" panose="02020603050405020304" pitchFamily="18" charset="0"/>
              </a:rPr>
              <a:t>There is a close conjunction between information management and knowledge management, greatly facilitated by the all-pervasive ICT (information communication technologies) that gives new </a:t>
            </a:r>
            <a:r>
              <a:rPr lang="cs-CZ" altLang="cs-CZ" dirty="0" err="1">
                <a:solidFill>
                  <a:srgbClr val="307871"/>
                </a:solidFill>
                <a:latin typeface="Times New Roman" panose="02020603050405020304" pitchFamily="18" charset="0"/>
                <a:cs typeface="Times New Roman" panose="02020603050405020304" pitchFamily="18" charset="0"/>
              </a:rPr>
              <a:t>formats</a:t>
            </a:r>
            <a:r>
              <a:rPr lang="cs-CZ" altLang="cs-CZ" dirty="0">
                <a:solidFill>
                  <a:srgbClr val="307871"/>
                </a:solidFill>
                <a:latin typeface="Times New Roman" panose="02020603050405020304" pitchFamily="18" charset="0"/>
                <a:cs typeface="Times New Roman" panose="02020603050405020304" pitchFamily="18" charset="0"/>
              </a:rPr>
              <a:t> to </a:t>
            </a:r>
            <a:r>
              <a:rPr lang="cs-CZ" altLang="cs-CZ" dirty="0" err="1">
                <a:solidFill>
                  <a:srgbClr val="307871"/>
                </a:solidFill>
                <a:latin typeface="Times New Roman" panose="02020603050405020304" pitchFamily="18" charset="0"/>
                <a:cs typeface="Times New Roman" panose="02020603050405020304" pitchFamily="18" charset="0"/>
              </a:rPr>
              <a:t>presentations</a:t>
            </a:r>
            <a:r>
              <a:rPr lang="cs-CZ" altLang="cs-CZ" dirty="0">
                <a:solidFill>
                  <a:srgbClr val="307871"/>
                </a:solidFill>
                <a:latin typeface="Times New Roman" panose="02020603050405020304" pitchFamily="18" charset="0"/>
                <a:cs typeface="Times New Roman" panose="02020603050405020304" pitchFamily="18" charset="0"/>
              </a:rPr>
              <a:t> in the form of reports and memoranda, discussion forums, corporate libraries, training programmes, etc.</a:t>
            </a:r>
          </a:p>
          <a:p>
            <a:pPr lvl="1"/>
            <a:r>
              <a:rPr lang="cs-CZ" altLang="cs-CZ" dirty="0">
                <a:solidFill>
                  <a:srgbClr val="307871"/>
                </a:solidFill>
                <a:latin typeface="Times New Roman" panose="02020603050405020304" pitchFamily="18" charset="0"/>
                <a:cs typeface="Times New Roman" panose="02020603050405020304" pitchFamily="18" charset="0"/>
              </a:rPr>
              <a:t>Experts believe that the desired effect can be best achieved by increasing corporate IQ and by inducing all employees to share information on the largest possible scale.</a:t>
            </a:r>
          </a:p>
          <a:p>
            <a:pPr lvl="1"/>
            <a:r>
              <a:rPr lang="cs-CZ" altLang="cs-CZ" dirty="0">
                <a:solidFill>
                  <a:srgbClr val="307871"/>
                </a:solidFill>
                <a:latin typeface="Times New Roman" panose="02020603050405020304" pitchFamily="18" charset="0"/>
                <a:cs typeface="Times New Roman" panose="02020603050405020304" pitchFamily="18" charset="0"/>
              </a:rPr>
              <a:t>Information sharing should also be included in all performance ratings.</a:t>
            </a:r>
          </a:p>
        </p:txBody>
      </p:sp>
    </p:spTree>
    <p:extLst>
      <p:ext uri="{BB962C8B-B14F-4D97-AF65-F5344CB8AC3E}">
        <p14:creationId xmlns:p14="http://schemas.microsoft.com/office/powerpoint/2010/main" val="1114598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7515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Branches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5"/>
            <a:ext cx="8280920" cy="48639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b="1" dirty="0">
                <a:solidFill>
                  <a:srgbClr val="307871"/>
                </a:solidFill>
                <a:latin typeface="Times New Roman" panose="02020603050405020304" pitchFamily="18" charset="0"/>
                <a:cs typeface="Times New Roman" panose="02020603050405020304" pitchFamily="18" charset="0"/>
              </a:rPr>
              <a:t>Organisation</a:t>
            </a:r>
          </a:p>
          <a:p>
            <a:pPr lvl="1"/>
            <a:r>
              <a:rPr lang="cs-CZ" altLang="cs-CZ" dirty="0">
                <a:solidFill>
                  <a:srgbClr val="307871"/>
                </a:solidFill>
                <a:latin typeface="Times New Roman" panose="02020603050405020304" pitchFamily="18" charset="0"/>
                <a:cs typeface="Times New Roman" panose="02020603050405020304" pitchFamily="18" charset="0"/>
              </a:rPr>
              <a:t>The management of organizational structure has to respond to new trends towards flat styles of organization, the accent on teamwork, the transfer of the decision-making processes to lower management levels and the concentration on autonomous operations (so-called core activities).</a:t>
            </a:r>
          </a:p>
          <a:p>
            <a:pPr lvl="1"/>
            <a:r>
              <a:rPr lang="cs-CZ" altLang="cs-CZ" dirty="0">
                <a:solidFill>
                  <a:srgbClr val="307871"/>
                </a:solidFill>
                <a:latin typeface="Times New Roman" panose="02020603050405020304" pitchFamily="18" charset="0"/>
                <a:cs typeface="Times New Roman" panose="02020603050405020304" pitchFamily="18" charset="0"/>
              </a:rPr>
              <a:t>One of the relevant studies aptly states „Management is becoming less based on the traditional concept of command-and-control, and more about facilitation and the support of </a:t>
            </a:r>
            <a:r>
              <a:rPr lang="cs-CZ" altLang="cs-CZ" dirty="0" err="1">
                <a:solidFill>
                  <a:srgbClr val="307871"/>
                </a:solidFill>
                <a:latin typeface="Times New Roman" panose="02020603050405020304" pitchFamily="18" charset="0"/>
                <a:cs typeface="Times New Roman" panose="02020603050405020304" pitchFamily="18" charset="0"/>
              </a:rPr>
              <a:t>collaborative</a:t>
            </a:r>
            <a:r>
              <a:rPr lang="cs-CZ" altLang="cs-CZ" dirty="0">
                <a:solidFill>
                  <a:srgbClr val="307871"/>
                </a:solidFill>
                <a:latin typeface="Times New Roman" panose="02020603050405020304" pitchFamily="18" charset="0"/>
                <a:cs typeface="Times New Roman" panose="02020603050405020304" pitchFamily="18" charset="0"/>
              </a:rPr>
              <a:t> </a:t>
            </a:r>
            <a:r>
              <a:rPr lang="cs-CZ" altLang="cs-CZ" dirty="0" err="1">
                <a:solidFill>
                  <a:srgbClr val="307871"/>
                </a:solidFill>
                <a:latin typeface="Times New Roman" panose="02020603050405020304" pitchFamily="18" charset="0"/>
                <a:cs typeface="Times New Roman" panose="02020603050405020304" pitchFamily="18" charset="0"/>
              </a:rPr>
              <a:t>activity</a:t>
            </a:r>
            <a:r>
              <a:rPr lang="cs-CZ" altLang="cs-CZ" dirty="0">
                <a:solidFill>
                  <a:srgbClr val="307871"/>
                </a:solidFill>
                <a:latin typeface="Times New Roman" panose="02020603050405020304" pitchFamily="18" charset="0"/>
                <a:cs typeface="Times New Roman" panose="02020603050405020304" pitchFamily="18" charset="0"/>
              </a:rPr>
              <a:t>, utilizing principles such as those of human interaction management.“</a:t>
            </a:r>
          </a:p>
          <a:p>
            <a:pPr lvl="1"/>
            <a:r>
              <a:rPr lang="cs-CZ" altLang="cs-CZ" dirty="0">
                <a:solidFill>
                  <a:srgbClr val="307871"/>
                </a:solidFill>
                <a:latin typeface="Times New Roman" panose="02020603050405020304" pitchFamily="18" charset="0"/>
                <a:cs typeface="Times New Roman" panose="02020603050405020304" pitchFamily="18" charset="0"/>
              </a:rPr>
              <a:t>Organizational restructuring is, of course, even more distinct in firms which have reshaped their whole setup to work fully online.</a:t>
            </a:r>
          </a:p>
        </p:txBody>
      </p:sp>
    </p:spTree>
    <p:extLst>
      <p:ext uri="{BB962C8B-B14F-4D97-AF65-F5344CB8AC3E}">
        <p14:creationId xmlns:p14="http://schemas.microsoft.com/office/powerpoint/2010/main" val="2251811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ovéPole 8"/>
          <p:cNvSpPr txBox="1">
            <a:spLocks noChangeArrowheads="1"/>
          </p:cNvSpPr>
          <p:nvPr/>
        </p:nvSpPr>
        <p:spPr bwMode="auto">
          <a:xfrm>
            <a:off x="1866107" y="726247"/>
            <a:ext cx="8459787"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MANAGERIAL ECONOMICS</a:t>
            </a:r>
            <a:endParaRPr lang="en-GB" altLang="cs-CZ" sz="2400" b="1" dirty="0">
              <a:latin typeface="Arial" panose="020B0604020202020204" pitchFamily="34" charset="0"/>
            </a:endParaRPr>
          </a:p>
          <a:p>
            <a:pPr algn="ctr" eaLnBrk="1" hangingPunct="1">
              <a:spcBef>
                <a:spcPct val="0"/>
              </a:spcBef>
              <a:buNone/>
            </a:pPr>
            <a:endParaRPr lang="en-GB" altLang="cs-CZ" sz="1800" b="1" dirty="0">
              <a:latin typeface="Arial" panose="020B0604020202020204" pitchFamily="34" charset="0"/>
            </a:endParaRPr>
          </a:p>
          <a:p>
            <a:pPr algn="ctr" eaLnBrk="1" hangingPunct="1">
              <a:spcBef>
                <a:spcPct val="0"/>
              </a:spcBef>
              <a:buFontTx/>
              <a:buNone/>
            </a:pPr>
            <a:endParaRPr lang="en-GB" altLang="cs-CZ" sz="2400" b="1" dirty="0">
              <a:latin typeface="Arial" panose="020B0604020202020204" pitchFamily="34" charset="0"/>
            </a:endParaRPr>
          </a:p>
        </p:txBody>
      </p:sp>
      <p:sp>
        <p:nvSpPr>
          <p:cNvPr id="6151" name="Nadpis 1"/>
          <p:cNvSpPr>
            <a:spLocks noGrp="1"/>
          </p:cNvSpPr>
          <p:nvPr>
            <p:ph type="title"/>
          </p:nvPr>
        </p:nvSpPr>
        <p:spPr>
          <a:xfrm>
            <a:off x="557349" y="1834242"/>
            <a:ext cx="4432165" cy="1170215"/>
          </a:xfrm>
        </p:spPr>
        <p:txBody>
          <a:bodyPr>
            <a:noAutofit/>
          </a:bodyPr>
          <a:lstStyle/>
          <a:p>
            <a:pPr lvl="0">
              <a:spcBef>
                <a:spcPct val="20000"/>
              </a:spcBef>
            </a:pPr>
            <a:br>
              <a:rPr lang="cs-CZ" altLang="cs-CZ" sz="2400" dirty="0">
                <a:solidFill>
                  <a:prstClr val="black"/>
                </a:solidFill>
                <a:latin typeface="Arial" panose="020B0604020202020204" pitchFamily="34" charset="0"/>
                <a:ea typeface="+mn-ea"/>
                <a:cs typeface="+mn-cs"/>
              </a:rPr>
            </a:br>
            <a:br>
              <a:rPr lang="cs-CZ" altLang="cs-CZ" sz="2400" dirty="0">
                <a:solidFill>
                  <a:prstClr val="black"/>
                </a:solidFill>
                <a:latin typeface="Arial" panose="020B0604020202020204" pitchFamily="34" charset="0"/>
                <a:ea typeface="+mn-ea"/>
                <a:cs typeface="+mn-cs"/>
              </a:rPr>
            </a:br>
            <a:r>
              <a:rPr lang="cs-CZ" altLang="cs-CZ" sz="2400" i="1" dirty="0">
                <a:solidFill>
                  <a:schemeClr val="tx1"/>
                </a:solidFill>
                <a:latin typeface="Times New Roman" panose="02020603050405020304" pitchFamily="18" charset="0"/>
                <a:ea typeface="+mn-ea"/>
                <a:cs typeface="Times New Roman" panose="02020603050405020304" pitchFamily="18" charset="0"/>
              </a:rPr>
              <a:t>Tool for improving management decision making</a:t>
            </a:r>
            <a:endParaRPr lang="en-GB" altLang="cs-CZ" sz="2400" i="1" dirty="0">
              <a:solidFill>
                <a:schemeClr val="tx1"/>
              </a:solidFill>
              <a:latin typeface="Times New Roman" panose="02020603050405020304" pitchFamily="18" charset="0"/>
              <a:cs typeface="Times New Roman" panose="02020603050405020304" pitchFamily="18" charset="0"/>
            </a:endParaRPr>
          </a:p>
        </p:txBody>
      </p:sp>
      <p:sp>
        <p:nvSpPr>
          <p:cNvPr id="5" name="Zástupný symbol pro text 4"/>
          <p:cNvSpPr>
            <a:spLocks noGrp="1"/>
          </p:cNvSpPr>
          <p:nvPr>
            <p:ph type="body" sz="half" idx="2"/>
          </p:nvPr>
        </p:nvSpPr>
        <p:spPr>
          <a:xfrm>
            <a:off x="557349" y="3239589"/>
            <a:ext cx="4432165" cy="2886574"/>
          </a:xfrm>
        </p:spPr>
        <p:txBody>
          <a:bodyPr/>
          <a:lstStyle/>
          <a:p>
            <a:pPr marL="285750" indent="-285750">
              <a:spcBef>
                <a:spcPct val="0"/>
              </a:spcBef>
              <a:buFont typeface="Arial" panose="020B0604020202020204" pitchFamily="34" charset="0"/>
              <a:buChar char="•"/>
              <a:defRPr/>
            </a:pPr>
            <a:r>
              <a:rPr lang="cs-CZ" altLang="cs-CZ" sz="2200" dirty="0">
                <a:latin typeface="Times New Roman" panose="02020603050405020304" pitchFamily="18" charset="0"/>
                <a:cs typeface="Times New Roman" panose="02020603050405020304" pitchFamily="18" charset="0"/>
              </a:rPr>
              <a:t>Helps managers recognize how economic forces affect organizations and describes the economic consequences of managerial behaviour.</a:t>
            </a:r>
            <a:endParaRPr lang="en-GB" altLang="cs-CZ" sz="2200" dirty="0">
              <a:latin typeface="Times New Roman" panose="02020603050405020304" pitchFamily="18" charset="0"/>
              <a:cs typeface="Times New Roman" panose="02020603050405020304" pitchFamily="18" charset="0"/>
            </a:endParaRPr>
          </a:p>
          <a:p>
            <a:pPr>
              <a:defRPr/>
            </a:pPr>
            <a:endParaRPr lang="cs-CZ" dirty="0"/>
          </a:p>
          <a:p>
            <a:pPr>
              <a:defRPr/>
            </a:pPr>
            <a:r>
              <a:rPr lang="cs-CZ" dirty="0">
                <a:latin typeface="Arial" panose="020B0604020202020204" pitchFamily="34" charset="0"/>
                <a:cs typeface="Arial" panose="020B0604020202020204" pitchFamily="34" charset="0"/>
              </a:rPr>
              <a:t>Source: Hirschey, 2009, p. 4</a:t>
            </a:r>
            <a:endParaRPr lang="en-GB" dirty="0">
              <a:latin typeface="Arial" panose="020B0604020202020204" pitchFamily="34" charset="0"/>
              <a:cs typeface="Arial" panose="020B0604020202020204" pitchFamily="34" charset="0"/>
            </a:endParaRPr>
          </a:p>
        </p:txBody>
      </p:sp>
      <p:pic>
        <p:nvPicPr>
          <p:cNvPr id="12" name="Zástupný symbol pro obsah 11"/>
          <p:cNvPicPr>
            <a:picLocks noGrp="1"/>
          </p:cNvPicPr>
          <p:nvPr>
            <p:ph idx="1"/>
          </p:nvPr>
        </p:nvPicPr>
        <p:blipFill rotWithShape="1">
          <a:blip r:embed="rId2"/>
          <a:srcRect l="18022" t="23295" r="39653" b="7103"/>
          <a:stretch/>
        </p:blipFill>
        <p:spPr bwMode="auto">
          <a:xfrm>
            <a:off x="5118009" y="1435101"/>
            <a:ext cx="5567407" cy="496569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89127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445174"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5"/>
            <a:ext cx="8280920" cy="25124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dirty="0">
                <a:solidFill>
                  <a:srgbClr val="307871"/>
                </a:solidFill>
                <a:latin typeface="Times New Roman" panose="02020603050405020304" pitchFamily="18" charset="0"/>
                <a:cs typeface="Times New Roman" panose="02020603050405020304" pitchFamily="18" charset="0"/>
              </a:rPr>
              <a:t>Management - meanings</a:t>
            </a:r>
          </a:p>
          <a:p>
            <a:r>
              <a:rPr lang="cs-CZ" sz="2400" dirty="0">
                <a:solidFill>
                  <a:srgbClr val="307871"/>
                </a:solidFill>
                <a:latin typeface="Times New Roman" panose="02020603050405020304" pitchFamily="18" charset="0"/>
                <a:cs typeface="Times New Roman" panose="02020603050405020304" pitchFamily="18" charset="0"/>
              </a:rPr>
              <a:t>Basic elements - functions</a:t>
            </a:r>
          </a:p>
          <a:p>
            <a:r>
              <a:rPr lang="cs-CZ" altLang="cs-CZ" sz="2400" dirty="0">
                <a:solidFill>
                  <a:srgbClr val="307871"/>
                </a:solidFill>
                <a:latin typeface="Times New Roman" panose="02020603050405020304" pitchFamily="18" charset="0"/>
                <a:cs typeface="Times New Roman" panose="02020603050405020304" pitchFamily="18" charset="0"/>
              </a:rPr>
              <a:t>Branches of management</a:t>
            </a:r>
          </a:p>
          <a:p>
            <a:r>
              <a:rPr lang="cs-CZ" altLang="cs-CZ" sz="2400" dirty="0">
                <a:solidFill>
                  <a:srgbClr val="307871"/>
                </a:solidFill>
                <a:latin typeface="Times New Roman" panose="02020603050405020304" pitchFamily="18" charset="0"/>
                <a:cs typeface="Times New Roman" panose="02020603050405020304" pitchFamily="18" charset="0"/>
              </a:rPr>
              <a:t>Styles and techniques of management</a:t>
            </a:r>
          </a:p>
          <a:p>
            <a:r>
              <a:rPr lang="cs-CZ" altLang="cs-CZ" sz="2400" dirty="0">
                <a:solidFill>
                  <a:srgbClr val="307871"/>
                </a:solidFill>
                <a:latin typeface="Times New Roman" panose="02020603050405020304" pitchFamily="18" charset="0"/>
                <a:cs typeface="Times New Roman" panose="02020603050405020304" pitchFamily="18" charset="0"/>
              </a:rPr>
              <a:t>Control</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40943"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Conclusions</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45417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ltLang="cs-CZ" sz="2400" dirty="0">
                <a:solidFill>
                  <a:srgbClr val="307871"/>
                </a:solidFill>
                <a:latin typeface="Times New Roman" panose="02020603050405020304" pitchFamily="18" charset="0"/>
                <a:cs typeface="Times New Roman" panose="02020603050405020304" pitchFamily="18" charset="0"/>
              </a:rPr>
              <a:t>We have already seen how important management and managerial functions are to an organization.</a:t>
            </a:r>
          </a:p>
          <a:p>
            <a:endParaRPr lang="cs-CZ" altLang="cs-CZ" sz="2400" dirty="0">
              <a:solidFill>
                <a:srgbClr val="307871"/>
              </a:solidFill>
              <a:latin typeface="Times New Roman" panose="02020603050405020304" pitchFamily="18" charset="0"/>
              <a:cs typeface="Times New Roman" panose="02020603050405020304" pitchFamily="18" charset="0"/>
            </a:endParaRPr>
          </a:p>
          <a:p>
            <a:r>
              <a:rPr lang="cs-CZ" altLang="cs-CZ" sz="2400" dirty="0">
                <a:solidFill>
                  <a:srgbClr val="307871"/>
                </a:solidFill>
                <a:latin typeface="Times New Roman" panose="02020603050405020304" pitchFamily="18" charset="0"/>
                <a:cs typeface="Times New Roman" panose="02020603050405020304" pitchFamily="18" charset="0"/>
              </a:rPr>
              <a:t>In management to there are levels depending on seniority and experience levels as well as ability.</a:t>
            </a:r>
          </a:p>
          <a:p>
            <a:endParaRPr lang="cs-CZ" altLang="cs-CZ" sz="2400" dirty="0">
              <a:solidFill>
                <a:srgbClr val="307871"/>
              </a:solidFill>
              <a:latin typeface="Times New Roman" panose="02020603050405020304" pitchFamily="18" charset="0"/>
              <a:cs typeface="Times New Roman" panose="02020603050405020304" pitchFamily="18" charset="0"/>
            </a:endParaRPr>
          </a:p>
          <a:p>
            <a:r>
              <a:rPr lang="cs-CZ" altLang="cs-CZ" sz="2400" dirty="0">
                <a:solidFill>
                  <a:srgbClr val="307871"/>
                </a:solidFill>
                <a:latin typeface="Times New Roman" panose="02020603050405020304" pitchFamily="18" charset="0"/>
                <a:cs typeface="Times New Roman" panose="02020603050405020304" pitchFamily="18" charset="0"/>
              </a:rPr>
              <a:t>We have already taken a look at the levels of management and some important functions and elements of management.</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24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964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8280920" cy="33789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ltLang="cs-CZ" sz="2400" b="1" dirty="0">
              <a:solidFill>
                <a:srgbClr val="307871"/>
              </a:solidFill>
              <a:latin typeface="Times New Roman" panose="02020603050405020304" pitchFamily="18" charset="0"/>
              <a:cs typeface="Times New Roman" panose="02020603050405020304" pitchFamily="18" charset="0"/>
            </a:endParaRPr>
          </a:p>
        </p:txBody>
      </p:sp>
      <p:grpSp>
        <p:nvGrpSpPr>
          <p:cNvPr id="2" name="Skupina 1"/>
          <p:cNvGrpSpPr/>
          <p:nvPr/>
        </p:nvGrpSpPr>
        <p:grpSpPr>
          <a:xfrm>
            <a:off x="778432" y="1471643"/>
            <a:ext cx="8520881" cy="4644021"/>
            <a:chOff x="778432" y="586741"/>
            <a:chExt cx="8520881" cy="6271259"/>
          </a:xfrm>
        </p:grpSpPr>
        <p:sp>
          <p:nvSpPr>
            <p:cNvPr id="9" name="Zástupný symbol pro obsah 2"/>
            <p:cNvSpPr txBox="1">
              <a:spLocks/>
            </p:cNvSpPr>
            <p:nvPr/>
          </p:nvSpPr>
          <p:spPr>
            <a:xfrm>
              <a:off x="1018393" y="3479075"/>
              <a:ext cx="8280920" cy="33789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A firm´s body</a:t>
              </a:r>
            </a:p>
            <a:p>
              <a:endParaRPr lang="cs-CZ" altLang="cs-CZ" sz="2400" b="1" dirty="0">
                <a:solidFill>
                  <a:srgbClr val="307871"/>
                </a:solidFill>
                <a:latin typeface="Times New Roman" panose="02020603050405020304" pitchFamily="18" charset="0"/>
                <a:cs typeface="Times New Roman" panose="02020603050405020304" pitchFamily="18" charset="0"/>
              </a:endParaRPr>
            </a:p>
            <a:p>
              <a:r>
                <a:rPr lang="cs-CZ" altLang="cs-CZ" sz="2400" b="1" dirty="0">
                  <a:solidFill>
                    <a:srgbClr val="307871"/>
                  </a:solidFill>
                  <a:latin typeface="Times New Roman" panose="02020603050405020304" pitchFamily="18" charset="0"/>
                  <a:cs typeface="Times New Roman" panose="02020603050405020304" pitchFamily="18" charset="0"/>
                </a:rPr>
                <a:t>Directing a firm</a:t>
              </a:r>
              <a:endParaRPr lang="en-GB" altLang="cs-CZ" sz="2400" b="1" dirty="0">
                <a:solidFill>
                  <a:srgbClr val="307871"/>
                </a:solidFill>
                <a:latin typeface="Times New Roman" panose="02020603050405020304" pitchFamily="18" charset="0"/>
                <a:cs typeface="Times New Roman" panose="02020603050405020304" pitchFamily="18" charset="0"/>
              </a:endParaRPr>
            </a:p>
          </p:txBody>
        </p:sp>
        <p:pic>
          <p:nvPicPr>
            <p:cNvPr id="10" name="Picture 2" descr="VÃ½sledek obrÃ¡zku pro management defini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432" y="586741"/>
              <a:ext cx="5715000" cy="214312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285696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964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8280920" cy="37800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A firm´s body</a:t>
            </a:r>
          </a:p>
          <a:p>
            <a:pPr lvl="1"/>
            <a:r>
              <a:rPr lang="cs-CZ" dirty="0">
                <a:solidFill>
                  <a:srgbClr val="307871"/>
                </a:solidFill>
                <a:latin typeface="Times New Roman" panose="02020603050405020304" pitchFamily="18" charset="0"/>
                <a:cs typeface="Times New Roman" panose="02020603050405020304" pitchFamily="18" charset="0"/>
              </a:rPr>
              <a:t>As a body, management refers to a group of top executives of a firm who perform the act of management.</a:t>
            </a:r>
          </a:p>
          <a:p>
            <a:pPr lvl="1"/>
            <a:endParaRPr 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They operate through several functions as described in the next frame. These top managers define the firm´s goals, especially the maximization of profit and long-term financial stability, include them in long-term and operative plans, defend the firm´s integrity and solve critical situations.</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910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964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10203638" cy="42323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Directing a firm</a:t>
            </a:r>
          </a:p>
          <a:p>
            <a:pPr lvl="1"/>
            <a:r>
              <a:rPr lang="cs-CZ" dirty="0">
                <a:solidFill>
                  <a:srgbClr val="307871"/>
                </a:solidFill>
                <a:latin typeface="Times New Roman" panose="02020603050405020304" pitchFamily="18" charset="0"/>
                <a:cs typeface="Times New Roman" panose="02020603050405020304" pitchFamily="18" charset="0"/>
              </a:rPr>
              <a:t>As a process, management consists in performing the necessary functions;</a:t>
            </a:r>
          </a:p>
          <a:p>
            <a:pPr lvl="1"/>
            <a:endParaRPr lang="cs-CZ" dirty="0">
              <a:solidFill>
                <a:srgbClr val="307871"/>
              </a:solidFill>
              <a:latin typeface="Times New Roman" panose="02020603050405020304" pitchFamily="18" charset="0"/>
              <a:cs typeface="Times New Roman" panose="02020603050405020304" pitchFamily="18" charset="0"/>
            </a:endParaRPr>
          </a:p>
          <a:p>
            <a:pPr lvl="1"/>
            <a:r>
              <a:rPr lang="cs-CZ" dirty="0">
                <a:solidFill>
                  <a:srgbClr val="307871"/>
                </a:solidFill>
                <a:latin typeface="Times New Roman" panose="02020603050405020304" pitchFamily="18" charset="0"/>
                <a:cs typeface="Times New Roman" panose="02020603050405020304" pitchFamily="18" charset="0"/>
              </a:rPr>
              <a:t>Particularly planning, organizing, decision-making, leading, motivating, coordinating and controlling a group of people for the purpose of making them accomplish a goal.</a:t>
            </a:r>
          </a:p>
          <a:p>
            <a:pPr lvl="1"/>
            <a:endParaRPr 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In this role, management often utilizes natural, technological, financial and human resources.</a:t>
            </a:r>
          </a:p>
          <a:p>
            <a:pPr lvl="1"/>
            <a:endParaRPr lang="cs-CZ" altLang="cs-CZ" dirty="0">
              <a:solidFill>
                <a:srgbClr val="307871"/>
              </a:solidFill>
              <a:latin typeface="Times New Roman" panose="02020603050405020304" pitchFamily="18" charset="0"/>
              <a:cs typeface="Times New Roman" panose="02020603050405020304" pitchFamily="18" charset="0"/>
            </a:endParaRPr>
          </a:p>
          <a:p>
            <a:pPr lvl="1"/>
            <a:r>
              <a:rPr lang="cs-CZ" altLang="cs-CZ" dirty="0">
                <a:solidFill>
                  <a:srgbClr val="307871"/>
                </a:solidFill>
                <a:latin typeface="Times New Roman" panose="02020603050405020304" pitchFamily="18" charset="0"/>
                <a:cs typeface="Times New Roman" panose="02020603050405020304" pitchFamily="18" charset="0"/>
              </a:rPr>
              <a:t>Analogically, management is sometimes subdivided into several categories corresponding to the use of resources.</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6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964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8280920" cy="42323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dirty="0">
                <a:solidFill>
                  <a:srgbClr val="307871"/>
                </a:solidFill>
                <a:latin typeface="Times New Roman" panose="02020603050405020304" pitchFamily="18" charset="0"/>
                <a:cs typeface="Times New Roman" panose="02020603050405020304" pitchFamily="18" charset="0"/>
              </a:rPr>
              <a:t>Management is the art of getting things done through people.</a:t>
            </a:r>
          </a:p>
          <a:p>
            <a:endParaRPr lang="cs-CZ" sz="2400" dirty="0">
              <a:solidFill>
                <a:srgbClr val="307871"/>
              </a:solidFill>
              <a:latin typeface="Times New Roman" panose="02020603050405020304" pitchFamily="18" charset="0"/>
              <a:cs typeface="Times New Roman" panose="02020603050405020304" pitchFamily="18" charset="0"/>
            </a:endParaRPr>
          </a:p>
          <a:p>
            <a:r>
              <a:rPr lang="cs-CZ" sz="2400" dirty="0">
                <a:solidFill>
                  <a:srgbClr val="307871"/>
                </a:solidFill>
                <a:latin typeface="Times New Roman" panose="02020603050405020304" pitchFamily="18" charset="0"/>
                <a:cs typeface="Times New Roman" panose="02020603050405020304" pitchFamily="18" charset="0"/>
              </a:rPr>
              <a:t>Managers are people who do things right.</a:t>
            </a:r>
          </a:p>
          <a:p>
            <a:endParaRPr lang="cs-CZ" sz="2400" dirty="0">
              <a:solidFill>
                <a:srgbClr val="307871"/>
              </a:solidFill>
              <a:latin typeface="Times New Roman" panose="02020603050405020304" pitchFamily="18" charset="0"/>
              <a:cs typeface="Times New Roman" panose="02020603050405020304" pitchFamily="18" charset="0"/>
            </a:endParaRPr>
          </a:p>
          <a:p>
            <a:r>
              <a:rPr lang="cs-CZ" sz="2400" dirty="0">
                <a:solidFill>
                  <a:srgbClr val="307871"/>
                </a:solidFill>
                <a:latin typeface="Times New Roman" panose="02020603050405020304" pitchFamily="18" charset="0"/>
                <a:cs typeface="Times New Roman" panose="02020603050405020304" pitchFamily="18" charset="0"/>
              </a:rPr>
              <a:t>Before an executive can think of tackling the future, he must be able to dispose of the challenges of today in less time and with greater impact and performance.</a:t>
            </a:r>
          </a:p>
        </p:txBody>
      </p:sp>
    </p:spTree>
    <p:extLst>
      <p:ext uri="{BB962C8B-B14F-4D97-AF65-F5344CB8AC3E}">
        <p14:creationId xmlns:p14="http://schemas.microsoft.com/office/powerpoint/2010/main" val="115290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43715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Basic elements - functions</a:t>
            </a:r>
            <a:endParaRPr kumimoji="0" lang="en-GB" sz="1800" b="0" i="0" u="none" strike="noStrike" kern="0" cap="none" spc="0" normalizeH="0" baseline="0" dirty="0">
              <a:ln>
                <a:noFill/>
              </a:ln>
              <a:solidFill>
                <a:sysClr val="windowText" lastClr="000000"/>
              </a:solidFill>
              <a:effectLst/>
              <a:uLnTx/>
              <a:uFillTx/>
            </a:endParaRPr>
          </a:p>
        </p:txBody>
      </p:sp>
      <p:pic>
        <p:nvPicPr>
          <p:cNvPr id="1026" name="Picture 2" descr="https://agrilifecdn.tamu.edu/countyprograms/files/2011/06/Management-in-Extension-283x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7040"/>
            <a:ext cx="5826034" cy="5809520"/>
          </a:xfrm>
          <a:prstGeom prst="rect">
            <a:avLst/>
          </a:prstGeom>
          <a:noFill/>
          <a:extLst>
            <a:ext uri="{909E8E84-426E-40DD-AFC4-6F175D3DCCD1}">
              <a14:hiddenFill xmlns:a14="http://schemas.microsoft.com/office/drawing/2010/main">
                <a:solidFill>
                  <a:srgbClr val="FFFFFF"/>
                </a:solidFill>
              </a14:hiddenFill>
            </a:ext>
          </a:extLst>
        </p:spPr>
      </p:pic>
      <p:sp>
        <p:nvSpPr>
          <p:cNvPr id="2" name="Obdélník 1"/>
          <p:cNvSpPr/>
          <p:nvPr/>
        </p:nvSpPr>
        <p:spPr>
          <a:xfrm>
            <a:off x="6096000" y="4979014"/>
            <a:ext cx="6096000" cy="923330"/>
          </a:xfrm>
          <a:prstGeom prst="rect">
            <a:avLst/>
          </a:prstGeom>
        </p:spPr>
        <p:txBody>
          <a:bodyPr>
            <a:spAutoFit/>
          </a:bodyPr>
          <a:lstStyle/>
          <a:p>
            <a:r>
              <a:rPr lang="cs-CZ" dirty="0">
                <a:solidFill>
                  <a:srgbClr val="333333"/>
                </a:solidFill>
                <a:latin typeface="Times New Roman" panose="02020603050405020304" pitchFamily="18" charset="0"/>
                <a:cs typeface="Times New Roman" panose="02020603050405020304" pitchFamily="18" charset="0"/>
              </a:rPr>
              <a:t>Resource: </a:t>
            </a:r>
            <a:r>
              <a:rPr lang="en-US" dirty="0">
                <a:solidFill>
                  <a:srgbClr val="333333"/>
                </a:solidFill>
                <a:latin typeface="Times New Roman" panose="02020603050405020304" pitchFamily="18" charset="0"/>
                <a:cs typeface="Times New Roman" panose="02020603050405020304" pitchFamily="18" charset="0"/>
              </a:rPr>
              <a:t>The Extension management process (Adapted from Buford, J. et at. 1995) Management in Extension. 3rd edition. Columbus OH: Ohio State University Extension)</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9147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15851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Functions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8280920" cy="33789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Planning - </a:t>
            </a:r>
            <a:r>
              <a:rPr lang="cs-CZ" sz="2400" dirty="0">
                <a:solidFill>
                  <a:srgbClr val="307871"/>
                </a:solidFill>
                <a:latin typeface="Times New Roman" panose="02020603050405020304" pitchFamily="18" charset="0"/>
                <a:cs typeface="Times New Roman" panose="02020603050405020304" pitchFamily="18" charset="0"/>
              </a:rPr>
              <a:t>Defines the firm´s goals, decides what is to be done to achieve them in certain future period and generates plans for precise and timely fulfilment.</a:t>
            </a:r>
          </a:p>
          <a:p>
            <a:endParaRPr lang="cs-CZ" altLang="cs-CZ" sz="2400" b="1" dirty="0">
              <a:solidFill>
                <a:srgbClr val="307871"/>
              </a:solidFill>
              <a:latin typeface="Times New Roman" panose="02020603050405020304" pitchFamily="18" charset="0"/>
              <a:cs typeface="Times New Roman" panose="02020603050405020304" pitchFamily="18" charset="0"/>
            </a:endParaRPr>
          </a:p>
          <a:p>
            <a:r>
              <a:rPr lang="cs-CZ" altLang="cs-CZ" sz="2400" b="1" dirty="0">
                <a:solidFill>
                  <a:srgbClr val="307871"/>
                </a:solidFill>
                <a:latin typeface="Times New Roman" panose="02020603050405020304" pitchFamily="18" charset="0"/>
                <a:cs typeface="Times New Roman" panose="02020603050405020304" pitchFamily="18" charset="0"/>
              </a:rPr>
              <a:t>Organizing – </a:t>
            </a:r>
            <a:r>
              <a:rPr lang="cs-CZ" altLang="cs-CZ" sz="2400" dirty="0">
                <a:solidFill>
                  <a:srgbClr val="307871"/>
                </a:solidFill>
                <a:latin typeface="Times New Roman" panose="02020603050405020304" pitchFamily="18" charset="0"/>
                <a:cs typeface="Times New Roman" panose="02020603050405020304" pitchFamily="18" charset="0"/>
              </a:rPr>
              <a:t>aims at utilizing needed resources in an efficient way, assigns employees to specific jobs and establishes relations between individuals and groups inside the firm.</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0130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158511"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a:ln>
                  <a:noFill/>
                </a:ln>
                <a:solidFill>
                  <a:srgbClr val="307871"/>
                </a:solidFill>
                <a:effectLst/>
                <a:uLnTx/>
                <a:uFillTx/>
                <a:latin typeface="Times New Roman"/>
                <a:ea typeface="+mj-ea"/>
                <a:cs typeface="+mj-cs"/>
              </a:rPr>
              <a:t>Functions of management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8280920" cy="39536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b="1" dirty="0">
                <a:solidFill>
                  <a:srgbClr val="307871"/>
                </a:solidFill>
                <a:latin typeface="Times New Roman" panose="02020603050405020304" pitchFamily="18" charset="0"/>
                <a:cs typeface="Times New Roman" panose="02020603050405020304" pitchFamily="18" charset="0"/>
              </a:rPr>
              <a:t>Decision-making – </a:t>
            </a:r>
            <a:r>
              <a:rPr lang="cs-CZ" sz="2400" dirty="0">
                <a:solidFill>
                  <a:srgbClr val="307871"/>
                </a:solidFill>
                <a:latin typeface="Times New Roman" panose="02020603050405020304" pitchFamily="18" charset="0"/>
                <a:cs typeface="Times New Roman" panose="02020603050405020304" pitchFamily="18" charset="0"/>
              </a:rPr>
              <a:t>involves the careful evaluation of existing alternatives and the selection of one which appears to be the most appropriate for running the business. It is also needed in directing people to proper actions, in </a:t>
            </a:r>
            <a:r>
              <a:rPr lang="cs-CZ" sz="2400" dirty="0" err="1">
                <a:solidFill>
                  <a:srgbClr val="307871"/>
                </a:solidFill>
                <a:latin typeface="Times New Roman" panose="02020603050405020304" pitchFamily="18" charset="0"/>
                <a:cs typeface="Times New Roman" panose="02020603050405020304" pitchFamily="18" charset="0"/>
              </a:rPr>
              <a:t>motivating</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them</a:t>
            </a:r>
            <a:r>
              <a:rPr lang="cs-CZ" sz="2400" dirty="0">
                <a:solidFill>
                  <a:srgbClr val="307871"/>
                </a:solidFill>
                <a:latin typeface="Times New Roman" panose="02020603050405020304" pitchFamily="18" charset="0"/>
                <a:cs typeface="Times New Roman" panose="02020603050405020304" pitchFamily="18" charset="0"/>
              </a:rPr>
              <a:t> and coordinating their performances. The decisions are strategic, tactical or operational.</a:t>
            </a:r>
          </a:p>
          <a:p>
            <a:endParaRPr lang="cs-CZ" altLang="cs-CZ" sz="2400" b="1" dirty="0">
              <a:solidFill>
                <a:srgbClr val="307871"/>
              </a:solidFill>
              <a:latin typeface="Times New Roman" panose="02020603050405020304" pitchFamily="18" charset="0"/>
              <a:cs typeface="Times New Roman" panose="02020603050405020304" pitchFamily="18" charset="0"/>
            </a:endParaRPr>
          </a:p>
          <a:p>
            <a:r>
              <a:rPr lang="cs-CZ" altLang="cs-CZ" sz="2400" b="1" dirty="0">
                <a:solidFill>
                  <a:srgbClr val="307871"/>
                </a:solidFill>
                <a:latin typeface="Times New Roman" panose="02020603050405020304" pitchFamily="18" charset="0"/>
                <a:cs typeface="Times New Roman" panose="02020603050405020304" pitchFamily="18" charset="0"/>
              </a:rPr>
              <a:t>Controlling – </a:t>
            </a:r>
            <a:r>
              <a:rPr lang="cs-CZ" altLang="cs-CZ" sz="2400" dirty="0">
                <a:solidFill>
                  <a:srgbClr val="307871"/>
                </a:solidFill>
                <a:latin typeface="Times New Roman" panose="02020603050405020304" pitchFamily="18" charset="0"/>
                <a:cs typeface="Times New Roman" panose="02020603050405020304" pitchFamily="18" charset="0"/>
              </a:rPr>
              <a:t>compares plans with actual achievements and helps formulate ways to improvements and modifications based on feedback.</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468378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1411</Words>
  <Application>Microsoft Office PowerPoint</Application>
  <PresentationFormat>Širokoúhlá obrazovka</PresentationFormat>
  <Paragraphs>107</Paragraphs>
  <Slides>20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20</vt:i4>
      </vt:variant>
    </vt:vector>
  </HeadingPairs>
  <TitlesOfParts>
    <vt:vector size="25" baseType="lpstr">
      <vt:lpstr>Arial</vt:lpstr>
      <vt:lpstr>Calibri</vt:lpstr>
      <vt:lpstr>Calibri Light</vt:lpstr>
      <vt:lpstr>Times New Roman</vt:lpstr>
      <vt:lpstr>Motiv Office</vt:lpstr>
      <vt:lpstr>Basic elements of management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Tool for improving management decision making</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Žaneta Rylková</cp:lastModifiedBy>
  <cp:revision>56</cp:revision>
  <dcterms:created xsi:type="dcterms:W3CDTF">2016-11-25T20:36:16Z</dcterms:created>
  <dcterms:modified xsi:type="dcterms:W3CDTF">2025-03-24T07:21:59Z</dcterms:modified>
</cp:coreProperties>
</file>