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6" r:id="rId3"/>
    <p:sldId id="319" r:id="rId4"/>
    <p:sldId id="287" r:id="rId5"/>
    <p:sldId id="314" r:id="rId6"/>
    <p:sldId id="315" r:id="rId7"/>
    <p:sldId id="316" r:id="rId8"/>
    <p:sldId id="317" r:id="rId9"/>
    <p:sldId id="318" r:id="rId10"/>
    <p:sldId id="320" r:id="rId11"/>
    <p:sldId id="321" r:id="rId12"/>
    <p:sldId id="322" r:id="rId13"/>
    <p:sldId id="323" r:id="rId14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6210D-DC78-4FCA-8866-D869996D3D0E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902F4-C31A-46A1-BE2F-FA98DAED7B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458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07FE0-AF64-470F-B2CD-BFCEB95DFF0C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781A7-2158-41CE-BC3A-9453086CEB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9652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781A7-2158-41CE-BC3A-9453086CEBE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4620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458F-5306-4CB0-86E1-4F1585FFADC0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8C02-3659-4E85-A083-DBD61B346A0B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6D5C-B14C-4ED2-8E3E-303D7E5DEB0F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664-54B6-4B0E-894C-1E6B9A1D1A75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AA55-F9F8-4736-B58A-140A3A5F58DB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3D14-FC08-44A9-8F51-843B502B017C}" type="datetime1">
              <a:rPr lang="cs-CZ" smtClean="0"/>
              <a:t>24.03.2025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335C-0B4D-42A6-9570-472743056354}" type="datetime1">
              <a:rPr lang="cs-CZ" smtClean="0"/>
              <a:t>24.03.2025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7FA1-D6B2-44EE-948C-3F5F9BD263F7}" type="datetime1">
              <a:rPr lang="cs-CZ" smtClean="0"/>
              <a:t>24.03.2025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FBD89-5765-4602-A92F-8A9021C1091C}" type="datetime1">
              <a:rPr lang="cs-CZ" smtClean="0"/>
              <a:t>24.03.2025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BED6-155B-4D79-B4B5-FCE2FA134203}" type="datetime1">
              <a:rPr lang="cs-CZ" smtClean="0"/>
              <a:t>24.03.2025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8722-B85B-41AD-9F83-F52D5A9F3082}" type="datetime1">
              <a:rPr lang="cs-CZ" smtClean="0"/>
              <a:t>24.03.2025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0A869-7A6D-4664-8070-E2D5A049C53A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072285" y="4965171"/>
            <a:ext cx="3890744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Žaneta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Rylková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Break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even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point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graph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cm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2"/>
          </a:solidFill>
        </p:spPr>
        <p:txBody>
          <a:bodyPr/>
          <a:lstStyle/>
          <a:p>
            <a:pPr eaLnBrk="1" hangingPunct="1">
              <a:defRPr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2784475" y="1916114"/>
            <a:ext cx="5341938" cy="4105275"/>
            <a:chOff x="2688" y="55"/>
            <a:chExt cx="7182" cy="4529"/>
          </a:xfrm>
        </p:grpSpPr>
        <p:sp>
          <p:nvSpPr>
            <p:cNvPr id="35845" name="AutoShape 5"/>
            <p:cNvSpPr>
              <a:spLocks noChangeArrowheads="1"/>
            </p:cNvSpPr>
            <p:nvPr/>
          </p:nvSpPr>
          <p:spPr bwMode="auto">
            <a:xfrm>
              <a:off x="2688" y="55"/>
              <a:ext cx="7182" cy="4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46" name="Text Box 6"/>
            <p:cNvSpPr txBox="1">
              <a:spLocks noChangeArrowheads="1"/>
            </p:cNvSpPr>
            <p:nvPr/>
          </p:nvSpPr>
          <p:spPr bwMode="auto">
            <a:xfrm>
              <a:off x="8759" y="2603"/>
              <a:ext cx="536" cy="5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95098" tIns="47549" rIns="95098" bIns="47549"/>
            <a:lstStyle/>
            <a:p>
              <a:pPr eaLnBrk="1" hangingPunct="1"/>
              <a:r>
                <a:rPr lang="cs-CZ" sz="1100" dirty="0">
                  <a:latin typeface="Tahoma" pitchFamily="34" charset="0"/>
                </a:rPr>
                <a:t>F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5847" name="Text Box 7"/>
            <p:cNvSpPr txBox="1">
              <a:spLocks noChangeArrowheads="1"/>
            </p:cNvSpPr>
            <p:nvPr/>
          </p:nvSpPr>
          <p:spPr bwMode="auto">
            <a:xfrm>
              <a:off x="8625" y="2061"/>
              <a:ext cx="718" cy="4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95098" tIns="47549" rIns="95098" bIns="47549"/>
            <a:lstStyle/>
            <a:p>
              <a:pPr eaLnBrk="1" hangingPunct="1"/>
              <a:r>
                <a:rPr lang="cs-CZ" sz="1100" dirty="0">
                  <a:latin typeface="Tahoma" pitchFamily="34" charset="0"/>
                </a:rPr>
                <a:t>R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5849" name="Line 9"/>
            <p:cNvSpPr>
              <a:spLocks noChangeShapeType="1"/>
            </p:cNvSpPr>
            <p:nvPr/>
          </p:nvSpPr>
          <p:spPr bwMode="auto">
            <a:xfrm>
              <a:off x="3885" y="981"/>
              <a:ext cx="0" cy="24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0" name="Line 10"/>
            <p:cNvSpPr>
              <a:spLocks noChangeShapeType="1"/>
            </p:cNvSpPr>
            <p:nvPr/>
          </p:nvSpPr>
          <p:spPr bwMode="auto">
            <a:xfrm>
              <a:off x="3885" y="3449"/>
              <a:ext cx="50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1" name="Line 11"/>
            <p:cNvSpPr>
              <a:spLocks noChangeShapeType="1"/>
            </p:cNvSpPr>
            <p:nvPr/>
          </p:nvSpPr>
          <p:spPr bwMode="auto">
            <a:xfrm>
              <a:off x="3885" y="2524"/>
              <a:ext cx="50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2" name="Line 12"/>
            <p:cNvSpPr>
              <a:spLocks noChangeShapeType="1"/>
            </p:cNvSpPr>
            <p:nvPr/>
          </p:nvSpPr>
          <p:spPr bwMode="auto">
            <a:xfrm flipV="1">
              <a:off x="3885" y="981"/>
              <a:ext cx="4070" cy="154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3" name="Line 13"/>
            <p:cNvSpPr>
              <a:spLocks noChangeShapeType="1"/>
            </p:cNvSpPr>
            <p:nvPr/>
          </p:nvSpPr>
          <p:spPr bwMode="auto">
            <a:xfrm flipV="1">
              <a:off x="3885" y="2061"/>
              <a:ext cx="4166" cy="13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4" name="Line 14"/>
            <p:cNvSpPr>
              <a:spLocks noChangeShapeType="1"/>
            </p:cNvSpPr>
            <p:nvPr/>
          </p:nvSpPr>
          <p:spPr bwMode="auto">
            <a:xfrm flipV="1">
              <a:off x="3885" y="2320"/>
              <a:ext cx="5226" cy="112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5" name="Text Box 15"/>
            <p:cNvSpPr txBox="1">
              <a:spLocks noChangeArrowheads="1"/>
            </p:cNvSpPr>
            <p:nvPr/>
          </p:nvSpPr>
          <p:spPr bwMode="auto">
            <a:xfrm>
              <a:off x="6120" y="3549"/>
              <a:ext cx="2537" cy="30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95098" tIns="47549" rIns="95098" bIns="47549"/>
            <a:lstStyle/>
            <a:p>
              <a:pPr eaLnBrk="1" hangingPunct="1"/>
              <a:r>
                <a:rPr lang="cs-CZ" sz="1100" dirty="0" err="1">
                  <a:latin typeface="Tahoma" pitchFamily="34" charset="0"/>
                </a:rPr>
                <a:t>Production</a:t>
              </a:r>
              <a:r>
                <a:rPr lang="cs-CZ" sz="1100" dirty="0">
                  <a:latin typeface="Tahoma" pitchFamily="34" charset="0"/>
                </a:rPr>
                <a:t> </a:t>
              </a:r>
              <a:r>
                <a:rPr lang="cs-CZ" sz="1100" dirty="0" err="1">
                  <a:latin typeface="Tahoma" pitchFamily="34" charset="0"/>
                </a:rPr>
                <a:t>volume</a:t>
              </a:r>
              <a:r>
                <a:rPr lang="cs-CZ" sz="1100" dirty="0">
                  <a:latin typeface="Tahoma" pitchFamily="34" charset="0"/>
                </a:rPr>
                <a:t> Q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5856" name="Line 16"/>
            <p:cNvSpPr>
              <a:spLocks noChangeShapeType="1"/>
            </p:cNvSpPr>
            <p:nvPr/>
          </p:nvSpPr>
          <p:spPr bwMode="auto">
            <a:xfrm>
              <a:off x="3933" y="3758"/>
              <a:ext cx="21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7" name="Text Box 17"/>
            <p:cNvSpPr txBox="1">
              <a:spLocks noChangeArrowheads="1"/>
            </p:cNvSpPr>
            <p:nvPr/>
          </p:nvSpPr>
          <p:spPr bwMode="auto">
            <a:xfrm>
              <a:off x="2975" y="826"/>
              <a:ext cx="575" cy="20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95098" tIns="47549" rIns="95098" bIns="47549"/>
            <a:lstStyle/>
            <a:p>
              <a:pPr eaLnBrk="1" hangingPunct="1"/>
              <a:r>
                <a:rPr lang="cs-CZ" sz="1100" dirty="0">
                  <a:latin typeface="Tahoma" pitchFamily="34" charset="0"/>
                </a:rPr>
                <a:t>C</a:t>
              </a:r>
              <a:r>
                <a:rPr lang="cs-CZ" sz="1100" baseline="-25000" dirty="0">
                  <a:latin typeface="Tahoma" pitchFamily="34" charset="0"/>
                </a:rPr>
                <a:t>V</a:t>
              </a:r>
              <a:r>
                <a:rPr lang="cs-CZ" sz="1100" dirty="0">
                  <a:latin typeface="Tahoma" pitchFamily="34" charset="0"/>
                </a:rPr>
                <a:t>, F, C, R, ER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5858" name="Line 18"/>
            <p:cNvSpPr>
              <a:spLocks noChangeShapeType="1"/>
            </p:cNvSpPr>
            <p:nvPr/>
          </p:nvSpPr>
          <p:spPr bwMode="auto">
            <a:xfrm flipV="1">
              <a:off x="3215" y="2832"/>
              <a:ext cx="1" cy="6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9" name="Text Box 19"/>
            <p:cNvSpPr txBox="1">
              <a:spLocks noChangeArrowheads="1"/>
            </p:cNvSpPr>
            <p:nvPr/>
          </p:nvSpPr>
          <p:spPr bwMode="auto">
            <a:xfrm>
              <a:off x="7045" y="672"/>
              <a:ext cx="527" cy="30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95098" tIns="47549" rIns="95098" bIns="47549"/>
            <a:lstStyle/>
            <a:p>
              <a:pPr eaLnBrk="1" hangingPunct="1"/>
              <a:r>
                <a:rPr lang="cs-CZ" sz="1100" dirty="0">
                  <a:latin typeface="Tahoma" pitchFamily="34" charset="0"/>
                </a:rPr>
                <a:t>C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5860" name="Text Box 20"/>
            <p:cNvSpPr txBox="1">
              <a:spLocks noChangeArrowheads="1"/>
            </p:cNvSpPr>
            <p:nvPr/>
          </p:nvSpPr>
          <p:spPr bwMode="auto">
            <a:xfrm>
              <a:off x="6837" y="1753"/>
              <a:ext cx="615" cy="42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95098" tIns="47549" rIns="95098" bIns="47549"/>
            <a:lstStyle/>
            <a:p>
              <a:pPr>
                <a:spcBef>
                  <a:spcPts val="600"/>
                </a:spcBef>
              </a:pPr>
              <a:r>
                <a:rPr lang="cs-CZ" sz="1100" dirty="0">
                  <a:latin typeface="Tahoma" pitchFamily="34" charset="0"/>
                </a:rPr>
                <a:t>C</a:t>
              </a:r>
              <a:r>
                <a:rPr lang="cs-CZ" sz="1100" baseline="-25000" dirty="0">
                  <a:latin typeface="Tahoma" pitchFamily="34" charset="0"/>
                </a:rPr>
                <a:t>V</a:t>
              </a:r>
              <a:endParaRPr lang="cs-CZ" dirty="0">
                <a:latin typeface="Tahoma" pitchFamily="34" charset="0"/>
              </a:endParaRPr>
            </a:p>
          </p:txBody>
        </p:sp>
      </p:grp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027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Contribution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margin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break-even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point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133600"/>
            <a:ext cx="8229600" cy="3962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/>
          </a:p>
        </p:txBody>
      </p:sp>
      <p:grpSp>
        <p:nvGrpSpPr>
          <p:cNvPr id="34820" name="Group 55"/>
          <p:cNvGrpSpPr>
            <a:grpSpLocks noChangeAspect="1"/>
          </p:cNvGrpSpPr>
          <p:nvPr/>
        </p:nvGrpSpPr>
        <p:grpSpPr bwMode="auto">
          <a:xfrm>
            <a:off x="2208214" y="1773239"/>
            <a:ext cx="7056437" cy="4103687"/>
            <a:chOff x="2688" y="7848"/>
            <a:chExt cx="7182" cy="4938"/>
          </a:xfrm>
          <a:solidFill>
            <a:schemeClr val="bg1"/>
          </a:solidFill>
        </p:grpSpPr>
        <p:sp>
          <p:nvSpPr>
            <p:cNvPr id="34821" name="AutoShape 56"/>
            <p:cNvSpPr>
              <a:spLocks noChangeAspect="1" noChangeArrowheads="1"/>
            </p:cNvSpPr>
            <p:nvPr/>
          </p:nvSpPr>
          <p:spPr bwMode="auto">
            <a:xfrm>
              <a:off x="2688" y="7848"/>
              <a:ext cx="7182" cy="49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2" name="Text Box 57"/>
            <p:cNvSpPr txBox="1">
              <a:spLocks noChangeArrowheads="1"/>
            </p:cNvSpPr>
            <p:nvPr/>
          </p:nvSpPr>
          <p:spPr bwMode="auto">
            <a:xfrm>
              <a:off x="4805" y="9391"/>
              <a:ext cx="756" cy="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</a:pPr>
              <a:r>
                <a:rPr lang="cs-CZ" sz="1000" dirty="0">
                  <a:latin typeface="Tahoma" pitchFamily="34" charset="0"/>
                </a:rPr>
                <a:t>CM</a:t>
              </a:r>
              <a:r>
                <a:rPr lang="cs-CZ" sz="1000" baseline="-25000" dirty="0">
                  <a:latin typeface="Tahoma" pitchFamily="34" charset="0"/>
                </a:rPr>
                <a:t>BEP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4823" name="Text Box 58"/>
            <p:cNvSpPr txBox="1">
              <a:spLocks noChangeArrowheads="1"/>
            </p:cNvSpPr>
            <p:nvPr/>
          </p:nvSpPr>
          <p:spPr bwMode="auto">
            <a:xfrm>
              <a:off x="5561" y="10779"/>
              <a:ext cx="862" cy="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cs-CZ" sz="1200" dirty="0">
                  <a:latin typeface="Tahoma" pitchFamily="34" charset="0"/>
                </a:rPr>
                <a:t>Q</a:t>
              </a:r>
              <a:r>
                <a:rPr lang="cs-CZ" sz="1200" baseline="-25000" dirty="0">
                  <a:latin typeface="Tahoma" pitchFamily="34" charset="0"/>
                </a:rPr>
                <a:t>BEP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4824" name="Text Box 59"/>
            <p:cNvSpPr txBox="1">
              <a:spLocks noChangeArrowheads="1"/>
            </p:cNvSpPr>
            <p:nvPr/>
          </p:nvSpPr>
          <p:spPr bwMode="auto">
            <a:xfrm>
              <a:off x="8194" y="9537"/>
              <a:ext cx="623" cy="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cs-CZ" sz="1200" dirty="0">
                  <a:latin typeface="Tahoma" pitchFamily="34" charset="0"/>
                </a:rPr>
                <a:t>C</a:t>
              </a:r>
              <a:r>
                <a:rPr lang="cs-CZ" sz="1200" baseline="-25000" dirty="0">
                  <a:latin typeface="Tahoma" pitchFamily="34" charset="0"/>
                </a:rPr>
                <a:t>V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4825" name="Line 60"/>
            <p:cNvSpPr>
              <a:spLocks noChangeShapeType="1"/>
            </p:cNvSpPr>
            <p:nvPr/>
          </p:nvSpPr>
          <p:spPr bwMode="auto">
            <a:xfrm>
              <a:off x="4029" y="11088"/>
              <a:ext cx="5266" cy="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6" name="Line 61"/>
            <p:cNvSpPr>
              <a:spLocks noChangeShapeType="1"/>
            </p:cNvSpPr>
            <p:nvPr/>
          </p:nvSpPr>
          <p:spPr bwMode="auto">
            <a:xfrm>
              <a:off x="3981" y="8619"/>
              <a:ext cx="48" cy="2469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7" name="Line 62"/>
            <p:cNvSpPr>
              <a:spLocks noChangeShapeType="1"/>
            </p:cNvSpPr>
            <p:nvPr/>
          </p:nvSpPr>
          <p:spPr bwMode="auto">
            <a:xfrm flipV="1">
              <a:off x="4029" y="10317"/>
              <a:ext cx="5266" cy="1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8" name="Line 63"/>
            <p:cNvSpPr>
              <a:spLocks noChangeShapeType="1"/>
            </p:cNvSpPr>
            <p:nvPr/>
          </p:nvSpPr>
          <p:spPr bwMode="auto">
            <a:xfrm flipV="1">
              <a:off x="4029" y="9854"/>
              <a:ext cx="5075" cy="123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9" name="Line 64"/>
            <p:cNvSpPr>
              <a:spLocks noChangeShapeType="1"/>
            </p:cNvSpPr>
            <p:nvPr/>
          </p:nvSpPr>
          <p:spPr bwMode="auto">
            <a:xfrm flipV="1">
              <a:off x="4029" y="9082"/>
              <a:ext cx="5075" cy="123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0" name="Line 65"/>
            <p:cNvSpPr>
              <a:spLocks noChangeShapeType="1"/>
            </p:cNvSpPr>
            <p:nvPr/>
          </p:nvSpPr>
          <p:spPr bwMode="auto">
            <a:xfrm flipV="1">
              <a:off x="3981" y="8465"/>
              <a:ext cx="3591" cy="262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1" name="Line 66"/>
            <p:cNvSpPr>
              <a:spLocks noChangeShapeType="1"/>
            </p:cNvSpPr>
            <p:nvPr/>
          </p:nvSpPr>
          <p:spPr bwMode="auto">
            <a:xfrm>
              <a:off x="4412" y="11397"/>
              <a:ext cx="1867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Text Box 67"/>
            <p:cNvSpPr txBox="1">
              <a:spLocks noChangeArrowheads="1"/>
            </p:cNvSpPr>
            <p:nvPr/>
          </p:nvSpPr>
          <p:spPr bwMode="auto">
            <a:xfrm>
              <a:off x="6518" y="11242"/>
              <a:ext cx="2203" cy="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cs-CZ" sz="1200" dirty="0" err="1">
                  <a:latin typeface="Tahoma" pitchFamily="34" charset="0"/>
                </a:rPr>
                <a:t>Production</a:t>
              </a:r>
              <a:r>
                <a:rPr lang="cs-CZ" sz="1200" dirty="0">
                  <a:latin typeface="Tahoma" pitchFamily="34" charset="0"/>
                </a:rPr>
                <a:t> </a:t>
              </a:r>
              <a:r>
                <a:rPr lang="cs-CZ" sz="1200" dirty="0" err="1">
                  <a:latin typeface="Tahoma" pitchFamily="34" charset="0"/>
                </a:rPr>
                <a:t>volume</a:t>
              </a:r>
              <a:r>
                <a:rPr lang="cs-CZ" sz="1200" dirty="0">
                  <a:latin typeface="Tahoma" pitchFamily="34" charset="0"/>
                </a:rPr>
                <a:t> Q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4833" name="Text Box 68"/>
            <p:cNvSpPr txBox="1">
              <a:spLocks noChangeArrowheads="1"/>
            </p:cNvSpPr>
            <p:nvPr/>
          </p:nvSpPr>
          <p:spPr bwMode="auto">
            <a:xfrm>
              <a:off x="3310" y="8465"/>
              <a:ext cx="479" cy="200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cs-CZ" sz="1200" dirty="0">
                  <a:latin typeface="Tahoma" pitchFamily="34" charset="0"/>
                </a:rPr>
                <a:t>C</a:t>
              </a:r>
              <a:r>
                <a:rPr lang="cs-CZ" sz="1200" baseline="-25000" dirty="0">
                  <a:latin typeface="Tahoma" pitchFamily="34" charset="0"/>
                </a:rPr>
                <a:t>V</a:t>
              </a:r>
              <a:r>
                <a:rPr lang="cs-CZ" sz="1200" dirty="0">
                  <a:latin typeface="Tahoma" pitchFamily="34" charset="0"/>
                </a:rPr>
                <a:t>, F</a:t>
              </a:r>
              <a:r>
                <a:rPr lang="cs-CZ" sz="1200" baseline="-25000" dirty="0">
                  <a:latin typeface="Tahoma" pitchFamily="34" charset="0"/>
                </a:rPr>
                <a:t>,</a:t>
              </a:r>
              <a:r>
                <a:rPr lang="cs-CZ" sz="1200" dirty="0">
                  <a:latin typeface="Tahoma" pitchFamily="34" charset="0"/>
                </a:rPr>
                <a:t> C, R, CM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4834" name="Line 69"/>
            <p:cNvSpPr>
              <a:spLocks noChangeShapeType="1"/>
            </p:cNvSpPr>
            <p:nvPr/>
          </p:nvSpPr>
          <p:spPr bwMode="auto">
            <a:xfrm flipV="1">
              <a:off x="3502" y="10625"/>
              <a:ext cx="0" cy="463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Freeform 70"/>
            <p:cNvSpPr>
              <a:spLocks/>
            </p:cNvSpPr>
            <p:nvPr/>
          </p:nvSpPr>
          <p:spPr bwMode="auto">
            <a:xfrm>
              <a:off x="4261" y="10881"/>
              <a:ext cx="10" cy="136"/>
            </a:xfrm>
            <a:custGeom>
              <a:avLst/>
              <a:gdLst>
                <a:gd name="T0" fmla="*/ 0 w 12"/>
                <a:gd name="T1" fmla="*/ 0 h 159"/>
                <a:gd name="T2" fmla="*/ 3 w 12"/>
                <a:gd name="T3" fmla="*/ 53 h 159"/>
                <a:gd name="T4" fmla="*/ 0 60000 65536"/>
                <a:gd name="T5" fmla="*/ 0 60000 65536"/>
                <a:gd name="T6" fmla="*/ 0 w 12"/>
                <a:gd name="T7" fmla="*/ 0 h 159"/>
                <a:gd name="T8" fmla="*/ 12 w 12"/>
                <a:gd name="T9" fmla="*/ 159 h 15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" h="159">
                  <a:moveTo>
                    <a:pt x="0" y="0"/>
                  </a:moveTo>
                  <a:lnTo>
                    <a:pt x="12" y="159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Freeform 71"/>
            <p:cNvSpPr>
              <a:spLocks/>
            </p:cNvSpPr>
            <p:nvPr/>
          </p:nvSpPr>
          <p:spPr bwMode="auto">
            <a:xfrm>
              <a:off x="4400" y="10778"/>
              <a:ext cx="9" cy="213"/>
            </a:xfrm>
            <a:custGeom>
              <a:avLst/>
              <a:gdLst>
                <a:gd name="T0" fmla="*/ 0 w 11"/>
                <a:gd name="T1" fmla="*/ 0 h 248"/>
                <a:gd name="T2" fmla="*/ 2 w 11"/>
                <a:gd name="T3" fmla="*/ 86 h 248"/>
                <a:gd name="T4" fmla="*/ 0 60000 65536"/>
                <a:gd name="T5" fmla="*/ 0 60000 65536"/>
                <a:gd name="T6" fmla="*/ 0 w 11"/>
                <a:gd name="T7" fmla="*/ 0 h 248"/>
                <a:gd name="T8" fmla="*/ 11 w 11"/>
                <a:gd name="T9" fmla="*/ 248 h 24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248">
                  <a:moveTo>
                    <a:pt x="0" y="0"/>
                  </a:moveTo>
                  <a:lnTo>
                    <a:pt x="11" y="248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7" name="Freeform 72"/>
            <p:cNvSpPr>
              <a:spLocks/>
            </p:cNvSpPr>
            <p:nvPr/>
          </p:nvSpPr>
          <p:spPr bwMode="auto">
            <a:xfrm>
              <a:off x="5633" y="9911"/>
              <a:ext cx="25" cy="1177"/>
            </a:xfrm>
            <a:custGeom>
              <a:avLst/>
              <a:gdLst>
                <a:gd name="T0" fmla="*/ 0 w 30"/>
                <a:gd name="T1" fmla="*/ 0 h 1373"/>
                <a:gd name="T2" fmla="*/ 9 w 30"/>
                <a:gd name="T3" fmla="*/ 467 h 1373"/>
                <a:gd name="T4" fmla="*/ 0 60000 65536"/>
                <a:gd name="T5" fmla="*/ 0 60000 65536"/>
                <a:gd name="T6" fmla="*/ 0 w 30"/>
                <a:gd name="T7" fmla="*/ 0 h 1373"/>
                <a:gd name="T8" fmla="*/ 30 w 30"/>
                <a:gd name="T9" fmla="*/ 1373 h 137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" h="1373">
                  <a:moveTo>
                    <a:pt x="0" y="0"/>
                  </a:moveTo>
                  <a:lnTo>
                    <a:pt x="30" y="1373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prstDash val="dash"/>
              <a:round/>
              <a:headEnd type="oval" w="sm" len="sm"/>
              <a:tailEnd type="oval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Freeform 73"/>
            <p:cNvSpPr>
              <a:spLocks/>
            </p:cNvSpPr>
            <p:nvPr/>
          </p:nvSpPr>
          <p:spPr bwMode="auto">
            <a:xfrm>
              <a:off x="4539" y="10688"/>
              <a:ext cx="12" cy="267"/>
            </a:xfrm>
            <a:custGeom>
              <a:avLst/>
              <a:gdLst>
                <a:gd name="T0" fmla="*/ 0 w 14"/>
                <a:gd name="T1" fmla="*/ 0 h 311"/>
                <a:gd name="T2" fmla="*/ 5 w 14"/>
                <a:gd name="T3" fmla="*/ 106 h 311"/>
                <a:gd name="T4" fmla="*/ 0 60000 65536"/>
                <a:gd name="T5" fmla="*/ 0 60000 65536"/>
                <a:gd name="T6" fmla="*/ 0 w 14"/>
                <a:gd name="T7" fmla="*/ 0 h 311"/>
                <a:gd name="T8" fmla="*/ 14 w 14"/>
                <a:gd name="T9" fmla="*/ 311 h 31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1">
                  <a:moveTo>
                    <a:pt x="0" y="0"/>
                  </a:moveTo>
                  <a:lnTo>
                    <a:pt x="14" y="311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39" name="Freeform 74"/>
            <p:cNvSpPr>
              <a:spLocks/>
            </p:cNvSpPr>
            <p:nvPr/>
          </p:nvSpPr>
          <p:spPr bwMode="auto">
            <a:xfrm>
              <a:off x="4677" y="10585"/>
              <a:ext cx="13" cy="335"/>
            </a:xfrm>
            <a:custGeom>
              <a:avLst/>
              <a:gdLst>
                <a:gd name="T0" fmla="*/ 0 w 15"/>
                <a:gd name="T1" fmla="*/ 0 h 390"/>
                <a:gd name="T2" fmla="*/ 6 w 15"/>
                <a:gd name="T3" fmla="*/ 134 h 390"/>
                <a:gd name="T4" fmla="*/ 0 60000 65536"/>
                <a:gd name="T5" fmla="*/ 0 60000 65536"/>
                <a:gd name="T6" fmla="*/ 0 w 15"/>
                <a:gd name="T7" fmla="*/ 0 h 390"/>
                <a:gd name="T8" fmla="*/ 15 w 15"/>
                <a:gd name="T9" fmla="*/ 390 h 39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" h="390">
                  <a:moveTo>
                    <a:pt x="0" y="0"/>
                  </a:moveTo>
                  <a:lnTo>
                    <a:pt x="15" y="390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0" name="Freeform 75"/>
            <p:cNvSpPr>
              <a:spLocks/>
            </p:cNvSpPr>
            <p:nvPr/>
          </p:nvSpPr>
          <p:spPr bwMode="auto">
            <a:xfrm>
              <a:off x="4816" y="10492"/>
              <a:ext cx="12" cy="411"/>
            </a:xfrm>
            <a:custGeom>
              <a:avLst/>
              <a:gdLst>
                <a:gd name="T0" fmla="*/ 0 w 15"/>
                <a:gd name="T1" fmla="*/ 0 h 480"/>
                <a:gd name="T2" fmla="*/ 3 w 15"/>
                <a:gd name="T3" fmla="*/ 162 h 480"/>
                <a:gd name="T4" fmla="*/ 0 60000 65536"/>
                <a:gd name="T5" fmla="*/ 0 60000 65536"/>
                <a:gd name="T6" fmla="*/ 0 w 15"/>
                <a:gd name="T7" fmla="*/ 0 h 480"/>
                <a:gd name="T8" fmla="*/ 15 w 15"/>
                <a:gd name="T9" fmla="*/ 480 h 4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" h="480">
                  <a:moveTo>
                    <a:pt x="0" y="0"/>
                  </a:moveTo>
                  <a:lnTo>
                    <a:pt x="15" y="480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1" name="Freeform 76"/>
            <p:cNvSpPr>
              <a:spLocks/>
            </p:cNvSpPr>
            <p:nvPr/>
          </p:nvSpPr>
          <p:spPr bwMode="auto">
            <a:xfrm>
              <a:off x="4954" y="10389"/>
              <a:ext cx="13" cy="476"/>
            </a:xfrm>
            <a:custGeom>
              <a:avLst/>
              <a:gdLst>
                <a:gd name="T0" fmla="*/ 0 w 15"/>
                <a:gd name="T1" fmla="*/ 0 h 555"/>
                <a:gd name="T2" fmla="*/ 6 w 15"/>
                <a:gd name="T3" fmla="*/ 189 h 555"/>
                <a:gd name="T4" fmla="*/ 0 60000 65536"/>
                <a:gd name="T5" fmla="*/ 0 60000 65536"/>
                <a:gd name="T6" fmla="*/ 0 w 15"/>
                <a:gd name="T7" fmla="*/ 0 h 555"/>
                <a:gd name="T8" fmla="*/ 15 w 15"/>
                <a:gd name="T9" fmla="*/ 555 h 55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" h="555">
                  <a:moveTo>
                    <a:pt x="0" y="0"/>
                  </a:moveTo>
                  <a:lnTo>
                    <a:pt x="15" y="555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2" name="Freeform 77"/>
            <p:cNvSpPr>
              <a:spLocks/>
            </p:cNvSpPr>
            <p:nvPr/>
          </p:nvSpPr>
          <p:spPr bwMode="auto">
            <a:xfrm>
              <a:off x="5104" y="10297"/>
              <a:ext cx="12" cy="527"/>
            </a:xfrm>
            <a:custGeom>
              <a:avLst/>
              <a:gdLst>
                <a:gd name="T0" fmla="*/ 0 w 14"/>
                <a:gd name="T1" fmla="*/ 0 h 615"/>
                <a:gd name="T2" fmla="*/ 5 w 14"/>
                <a:gd name="T3" fmla="*/ 208 h 615"/>
                <a:gd name="T4" fmla="*/ 0 60000 65536"/>
                <a:gd name="T5" fmla="*/ 0 60000 65536"/>
                <a:gd name="T6" fmla="*/ 0 w 14"/>
                <a:gd name="T7" fmla="*/ 0 h 615"/>
                <a:gd name="T8" fmla="*/ 14 w 14"/>
                <a:gd name="T9" fmla="*/ 615 h 61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615">
                  <a:moveTo>
                    <a:pt x="0" y="0"/>
                  </a:moveTo>
                  <a:lnTo>
                    <a:pt x="14" y="615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3" name="Freeform 78"/>
            <p:cNvSpPr>
              <a:spLocks/>
            </p:cNvSpPr>
            <p:nvPr/>
          </p:nvSpPr>
          <p:spPr bwMode="auto">
            <a:xfrm>
              <a:off x="5244" y="10170"/>
              <a:ext cx="25" cy="618"/>
            </a:xfrm>
            <a:custGeom>
              <a:avLst/>
              <a:gdLst>
                <a:gd name="T0" fmla="*/ 0 w 30"/>
                <a:gd name="T1" fmla="*/ 0 h 720"/>
                <a:gd name="T2" fmla="*/ 9 w 30"/>
                <a:gd name="T3" fmla="*/ 247 h 720"/>
                <a:gd name="T4" fmla="*/ 0 60000 65536"/>
                <a:gd name="T5" fmla="*/ 0 60000 65536"/>
                <a:gd name="T6" fmla="*/ 0 w 30"/>
                <a:gd name="T7" fmla="*/ 0 h 720"/>
                <a:gd name="T8" fmla="*/ 30 w 30"/>
                <a:gd name="T9" fmla="*/ 720 h 7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" h="720">
                  <a:moveTo>
                    <a:pt x="0" y="0"/>
                  </a:moveTo>
                  <a:lnTo>
                    <a:pt x="30" y="720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4" name="Freeform 79"/>
            <p:cNvSpPr>
              <a:spLocks/>
            </p:cNvSpPr>
            <p:nvPr/>
          </p:nvSpPr>
          <p:spPr bwMode="auto">
            <a:xfrm>
              <a:off x="5408" y="10042"/>
              <a:ext cx="25" cy="694"/>
            </a:xfrm>
            <a:custGeom>
              <a:avLst/>
              <a:gdLst>
                <a:gd name="T0" fmla="*/ 0 w 30"/>
                <a:gd name="T1" fmla="*/ 0 h 810"/>
                <a:gd name="T2" fmla="*/ 9 w 30"/>
                <a:gd name="T3" fmla="*/ 274 h 810"/>
                <a:gd name="T4" fmla="*/ 0 60000 65536"/>
                <a:gd name="T5" fmla="*/ 0 60000 65536"/>
                <a:gd name="T6" fmla="*/ 0 w 30"/>
                <a:gd name="T7" fmla="*/ 0 h 810"/>
                <a:gd name="T8" fmla="*/ 30 w 30"/>
                <a:gd name="T9" fmla="*/ 810 h 8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" h="810">
                  <a:moveTo>
                    <a:pt x="0" y="0"/>
                  </a:moveTo>
                  <a:lnTo>
                    <a:pt x="30" y="810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5" name="Freeform 80"/>
            <p:cNvSpPr>
              <a:spLocks/>
            </p:cNvSpPr>
            <p:nvPr/>
          </p:nvSpPr>
          <p:spPr bwMode="auto">
            <a:xfrm>
              <a:off x="5559" y="9952"/>
              <a:ext cx="25" cy="758"/>
            </a:xfrm>
            <a:custGeom>
              <a:avLst/>
              <a:gdLst>
                <a:gd name="T0" fmla="*/ 0 w 30"/>
                <a:gd name="T1" fmla="*/ 0 h 885"/>
                <a:gd name="T2" fmla="*/ 9 w 30"/>
                <a:gd name="T3" fmla="*/ 299 h 885"/>
                <a:gd name="T4" fmla="*/ 0 60000 65536"/>
                <a:gd name="T5" fmla="*/ 0 60000 65536"/>
                <a:gd name="T6" fmla="*/ 0 w 30"/>
                <a:gd name="T7" fmla="*/ 0 h 885"/>
                <a:gd name="T8" fmla="*/ 30 w 30"/>
                <a:gd name="T9" fmla="*/ 885 h 88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" h="885">
                  <a:moveTo>
                    <a:pt x="0" y="0"/>
                  </a:moveTo>
                  <a:lnTo>
                    <a:pt x="30" y="885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6" name="Freeform 81"/>
            <p:cNvSpPr>
              <a:spLocks/>
            </p:cNvSpPr>
            <p:nvPr/>
          </p:nvSpPr>
          <p:spPr bwMode="auto">
            <a:xfrm>
              <a:off x="5736" y="9797"/>
              <a:ext cx="37" cy="862"/>
            </a:xfrm>
            <a:custGeom>
              <a:avLst/>
              <a:gdLst>
                <a:gd name="T0" fmla="*/ 0 w 45"/>
                <a:gd name="T1" fmla="*/ 0 h 1005"/>
                <a:gd name="T2" fmla="*/ 12 w 45"/>
                <a:gd name="T3" fmla="*/ 344 h 1005"/>
                <a:gd name="T4" fmla="*/ 0 60000 65536"/>
                <a:gd name="T5" fmla="*/ 0 60000 65536"/>
                <a:gd name="T6" fmla="*/ 0 w 45"/>
                <a:gd name="T7" fmla="*/ 0 h 1005"/>
                <a:gd name="T8" fmla="*/ 45 w 45"/>
                <a:gd name="T9" fmla="*/ 1005 h 100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5" h="1005">
                  <a:moveTo>
                    <a:pt x="0" y="0"/>
                  </a:moveTo>
                  <a:lnTo>
                    <a:pt x="45" y="1005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Freeform 82"/>
            <p:cNvSpPr>
              <a:spLocks/>
            </p:cNvSpPr>
            <p:nvPr/>
          </p:nvSpPr>
          <p:spPr bwMode="auto">
            <a:xfrm>
              <a:off x="5887" y="9720"/>
              <a:ext cx="38" cy="913"/>
            </a:xfrm>
            <a:custGeom>
              <a:avLst/>
              <a:gdLst>
                <a:gd name="T0" fmla="*/ 0 w 45"/>
                <a:gd name="T1" fmla="*/ 0 h 1065"/>
                <a:gd name="T2" fmla="*/ 14 w 45"/>
                <a:gd name="T3" fmla="*/ 363 h 1065"/>
                <a:gd name="T4" fmla="*/ 0 60000 65536"/>
                <a:gd name="T5" fmla="*/ 0 60000 65536"/>
                <a:gd name="T6" fmla="*/ 0 w 45"/>
                <a:gd name="T7" fmla="*/ 0 h 1065"/>
                <a:gd name="T8" fmla="*/ 45 w 45"/>
                <a:gd name="T9" fmla="*/ 1065 h 106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5" h="1065">
                  <a:moveTo>
                    <a:pt x="0" y="0"/>
                  </a:moveTo>
                  <a:lnTo>
                    <a:pt x="45" y="1065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Freeform 83"/>
            <p:cNvSpPr>
              <a:spLocks/>
            </p:cNvSpPr>
            <p:nvPr/>
          </p:nvSpPr>
          <p:spPr bwMode="auto">
            <a:xfrm>
              <a:off x="6051" y="9605"/>
              <a:ext cx="37" cy="990"/>
            </a:xfrm>
            <a:custGeom>
              <a:avLst/>
              <a:gdLst>
                <a:gd name="T0" fmla="*/ 0 w 44"/>
                <a:gd name="T1" fmla="*/ 0 h 1155"/>
                <a:gd name="T2" fmla="*/ 13 w 44"/>
                <a:gd name="T3" fmla="*/ 393 h 1155"/>
                <a:gd name="T4" fmla="*/ 0 60000 65536"/>
                <a:gd name="T5" fmla="*/ 0 60000 65536"/>
                <a:gd name="T6" fmla="*/ 0 w 44"/>
                <a:gd name="T7" fmla="*/ 0 h 1155"/>
                <a:gd name="T8" fmla="*/ 44 w 44"/>
                <a:gd name="T9" fmla="*/ 1155 h 115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4" h="1155">
                  <a:moveTo>
                    <a:pt x="0" y="0"/>
                  </a:moveTo>
                  <a:lnTo>
                    <a:pt x="44" y="1155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9" name="Freeform 84"/>
            <p:cNvSpPr>
              <a:spLocks/>
            </p:cNvSpPr>
            <p:nvPr/>
          </p:nvSpPr>
          <p:spPr bwMode="auto">
            <a:xfrm>
              <a:off x="6214" y="9489"/>
              <a:ext cx="48" cy="1065"/>
            </a:xfrm>
            <a:custGeom>
              <a:avLst/>
              <a:gdLst>
                <a:gd name="T0" fmla="*/ 0 w 57"/>
                <a:gd name="T1" fmla="*/ 0 h 1243"/>
                <a:gd name="T2" fmla="*/ 17 w 57"/>
                <a:gd name="T3" fmla="*/ 421 h 1243"/>
                <a:gd name="T4" fmla="*/ 0 60000 65536"/>
                <a:gd name="T5" fmla="*/ 0 60000 65536"/>
                <a:gd name="T6" fmla="*/ 0 w 57"/>
                <a:gd name="T7" fmla="*/ 0 h 1243"/>
                <a:gd name="T8" fmla="*/ 57 w 57"/>
                <a:gd name="T9" fmla="*/ 1243 h 124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7" h="1243">
                  <a:moveTo>
                    <a:pt x="0" y="0"/>
                  </a:moveTo>
                  <a:lnTo>
                    <a:pt x="57" y="1243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0" name="Freeform 85"/>
            <p:cNvSpPr>
              <a:spLocks/>
            </p:cNvSpPr>
            <p:nvPr/>
          </p:nvSpPr>
          <p:spPr bwMode="auto">
            <a:xfrm>
              <a:off x="6376" y="9333"/>
              <a:ext cx="63" cy="1170"/>
            </a:xfrm>
            <a:custGeom>
              <a:avLst/>
              <a:gdLst>
                <a:gd name="T0" fmla="*/ 0 w 75"/>
                <a:gd name="T1" fmla="*/ 0 h 1365"/>
                <a:gd name="T2" fmla="*/ 23 w 75"/>
                <a:gd name="T3" fmla="*/ 465 h 1365"/>
                <a:gd name="T4" fmla="*/ 0 60000 65536"/>
                <a:gd name="T5" fmla="*/ 0 60000 65536"/>
                <a:gd name="T6" fmla="*/ 0 w 75"/>
                <a:gd name="T7" fmla="*/ 0 h 1365"/>
                <a:gd name="T8" fmla="*/ 75 w 75"/>
                <a:gd name="T9" fmla="*/ 1365 h 136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5" h="1365">
                  <a:moveTo>
                    <a:pt x="0" y="0"/>
                  </a:moveTo>
                  <a:lnTo>
                    <a:pt x="75" y="1365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1" name="Freeform 86"/>
            <p:cNvSpPr>
              <a:spLocks/>
            </p:cNvSpPr>
            <p:nvPr/>
          </p:nvSpPr>
          <p:spPr bwMode="auto">
            <a:xfrm>
              <a:off x="6565" y="9192"/>
              <a:ext cx="76" cy="1273"/>
            </a:xfrm>
            <a:custGeom>
              <a:avLst/>
              <a:gdLst>
                <a:gd name="T0" fmla="*/ 0 w 91"/>
                <a:gd name="T1" fmla="*/ 0 h 1485"/>
                <a:gd name="T2" fmla="*/ 26 w 91"/>
                <a:gd name="T3" fmla="*/ 506 h 1485"/>
                <a:gd name="T4" fmla="*/ 0 60000 65536"/>
                <a:gd name="T5" fmla="*/ 0 60000 65536"/>
                <a:gd name="T6" fmla="*/ 0 w 91"/>
                <a:gd name="T7" fmla="*/ 0 h 1485"/>
                <a:gd name="T8" fmla="*/ 91 w 91"/>
                <a:gd name="T9" fmla="*/ 1485 h 148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1" h="1485">
                  <a:moveTo>
                    <a:pt x="0" y="0"/>
                  </a:moveTo>
                  <a:lnTo>
                    <a:pt x="91" y="1485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2" name="Freeform 87"/>
            <p:cNvSpPr>
              <a:spLocks/>
            </p:cNvSpPr>
            <p:nvPr/>
          </p:nvSpPr>
          <p:spPr bwMode="auto">
            <a:xfrm>
              <a:off x="6742" y="9064"/>
              <a:ext cx="75" cy="1350"/>
            </a:xfrm>
            <a:custGeom>
              <a:avLst/>
              <a:gdLst>
                <a:gd name="T0" fmla="*/ 0 w 90"/>
                <a:gd name="T1" fmla="*/ 0 h 1575"/>
                <a:gd name="T2" fmla="*/ 25 w 90"/>
                <a:gd name="T3" fmla="*/ 536 h 1575"/>
                <a:gd name="T4" fmla="*/ 0 60000 65536"/>
                <a:gd name="T5" fmla="*/ 0 60000 65536"/>
                <a:gd name="T6" fmla="*/ 0 w 90"/>
                <a:gd name="T7" fmla="*/ 0 h 1575"/>
                <a:gd name="T8" fmla="*/ 90 w 90"/>
                <a:gd name="T9" fmla="*/ 1575 h 157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" h="1575">
                  <a:moveTo>
                    <a:pt x="0" y="0"/>
                  </a:moveTo>
                  <a:lnTo>
                    <a:pt x="90" y="1575"/>
                  </a:lnTo>
                </a:path>
              </a:pathLst>
            </a:custGeom>
            <a:grp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3" name="Freeform 88"/>
            <p:cNvSpPr>
              <a:spLocks/>
            </p:cNvSpPr>
            <p:nvPr/>
          </p:nvSpPr>
          <p:spPr bwMode="auto">
            <a:xfrm>
              <a:off x="6907" y="8973"/>
              <a:ext cx="89" cy="1389"/>
            </a:xfrm>
            <a:custGeom>
              <a:avLst/>
              <a:gdLst>
                <a:gd name="T0" fmla="*/ 0 w 105"/>
                <a:gd name="T1" fmla="*/ 0 h 1620"/>
                <a:gd name="T2" fmla="*/ 33 w 105"/>
                <a:gd name="T3" fmla="*/ 551 h 1620"/>
                <a:gd name="T4" fmla="*/ 0 60000 65536"/>
                <a:gd name="T5" fmla="*/ 0 60000 65536"/>
                <a:gd name="T6" fmla="*/ 0 w 105"/>
                <a:gd name="T7" fmla="*/ 0 h 1620"/>
                <a:gd name="T8" fmla="*/ 105 w 105"/>
                <a:gd name="T9" fmla="*/ 1620 h 16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5" h="1620">
                  <a:moveTo>
                    <a:pt x="0" y="0"/>
                  </a:moveTo>
                  <a:lnTo>
                    <a:pt x="105" y="1620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4" name="Freeform 89"/>
            <p:cNvSpPr>
              <a:spLocks/>
            </p:cNvSpPr>
            <p:nvPr/>
          </p:nvSpPr>
          <p:spPr bwMode="auto">
            <a:xfrm>
              <a:off x="7084" y="8818"/>
              <a:ext cx="88" cy="1505"/>
            </a:xfrm>
            <a:custGeom>
              <a:avLst/>
              <a:gdLst>
                <a:gd name="T0" fmla="*/ 0 w 105"/>
                <a:gd name="T1" fmla="*/ 0 h 1755"/>
                <a:gd name="T2" fmla="*/ 31 w 105"/>
                <a:gd name="T3" fmla="*/ 599 h 1755"/>
                <a:gd name="T4" fmla="*/ 0 60000 65536"/>
                <a:gd name="T5" fmla="*/ 0 60000 65536"/>
                <a:gd name="T6" fmla="*/ 0 w 105"/>
                <a:gd name="T7" fmla="*/ 0 h 1755"/>
                <a:gd name="T8" fmla="*/ 105 w 105"/>
                <a:gd name="T9" fmla="*/ 1755 h 175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5" h="1755">
                  <a:moveTo>
                    <a:pt x="0" y="0"/>
                  </a:moveTo>
                  <a:lnTo>
                    <a:pt x="105" y="1755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5" name="Text Box 90"/>
            <p:cNvSpPr txBox="1">
              <a:spLocks noChangeArrowheads="1"/>
            </p:cNvSpPr>
            <p:nvPr/>
          </p:nvSpPr>
          <p:spPr bwMode="auto">
            <a:xfrm>
              <a:off x="6375" y="8465"/>
              <a:ext cx="479" cy="30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1" hangingPunct="1"/>
              <a:r>
                <a:rPr lang="cs-CZ" sz="1200" dirty="0">
                  <a:latin typeface="Tahoma" pitchFamily="34" charset="0"/>
                </a:rPr>
                <a:t>R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4856" name="Line 91"/>
            <p:cNvSpPr>
              <a:spLocks noChangeShapeType="1"/>
            </p:cNvSpPr>
            <p:nvPr/>
          </p:nvSpPr>
          <p:spPr bwMode="auto">
            <a:xfrm>
              <a:off x="6711" y="8774"/>
              <a:ext cx="383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7" name="Text Box 92"/>
            <p:cNvSpPr txBox="1">
              <a:spLocks noChangeArrowheads="1"/>
            </p:cNvSpPr>
            <p:nvPr/>
          </p:nvSpPr>
          <p:spPr bwMode="auto">
            <a:xfrm>
              <a:off x="8098" y="8774"/>
              <a:ext cx="623" cy="30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1" hangingPunct="1"/>
              <a:r>
                <a:rPr lang="cs-CZ" sz="1200" dirty="0">
                  <a:latin typeface="Tahoma" pitchFamily="34" charset="0"/>
                </a:rPr>
                <a:t>C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4858" name="Line 93"/>
            <p:cNvSpPr>
              <a:spLocks noChangeShapeType="1"/>
            </p:cNvSpPr>
            <p:nvPr/>
          </p:nvSpPr>
          <p:spPr bwMode="auto">
            <a:xfrm flipH="1">
              <a:off x="8003" y="8928"/>
              <a:ext cx="383" cy="309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9" name="Line 94"/>
            <p:cNvSpPr>
              <a:spLocks noChangeShapeType="1"/>
            </p:cNvSpPr>
            <p:nvPr/>
          </p:nvSpPr>
          <p:spPr bwMode="auto">
            <a:xfrm flipH="1">
              <a:off x="8051" y="9699"/>
              <a:ext cx="143" cy="309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0" name="Text Box 95"/>
            <p:cNvSpPr txBox="1">
              <a:spLocks noChangeArrowheads="1"/>
            </p:cNvSpPr>
            <p:nvPr/>
          </p:nvSpPr>
          <p:spPr bwMode="auto">
            <a:xfrm>
              <a:off x="8386" y="10471"/>
              <a:ext cx="957" cy="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cs-CZ" sz="1200">
                  <a:latin typeface="Tahoma" pitchFamily="34" charset="0"/>
                </a:rPr>
                <a:t>F</a:t>
              </a:r>
              <a:endParaRPr lang="cs-CZ">
                <a:latin typeface="Tahoma" pitchFamily="34" charset="0"/>
              </a:endParaRPr>
            </a:p>
          </p:txBody>
        </p:sp>
        <p:sp>
          <p:nvSpPr>
            <p:cNvPr id="34861" name="Line 96"/>
            <p:cNvSpPr>
              <a:spLocks noChangeShapeType="1"/>
            </p:cNvSpPr>
            <p:nvPr/>
          </p:nvSpPr>
          <p:spPr bwMode="auto">
            <a:xfrm flipH="1" flipV="1">
              <a:off x="8003" y="10317"/>
              <a:ext cx="478" cy="30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2" name="Text Box 97"/>
            <p:cNvSpPr txBox="1">
              <a:spLocks noChangeArrowheads="1"/>
            </p:cNvSpPr>
            <p:nvPr/>
          </p:nvSpPr>
          <p:spPr bwMode="auto">
            <a:xfrm>
              <a:off x="3167" y="11706"/>
              <a:ext cx="6224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bg2"/>
                </a:solidFill>
                <a:latin typeface="Tahoma" pitchFamily="34" charset="0"/>
              </a:endParaRPr>
            </a:p>
          </p:txBody>
        </p:sp>
        <p:sp>
          <p:nvSpPr>
            <p:cNvPr id="34863" name="Freeform 98"/>
            <p:cNvSpPr>
              <a:spLocks/>
            </p:cNvSpPr>
            <p:nvPr/>
          </p:nvSpPr>
          <p:spPr bwMode="auto">
            <a:xfrm>
              <a:off x="7248" y="8703"/>
              <a:ext cx="75" cy="1569"/>
            </a:xfrm>
            <a:custGeom>
              <a:avLst/>
              <a:gdLst>
                <a:gd name="T0" fmla="*/ 0 w 89"/>
                <a:gd name="T1" fmla="*/ 0 h 1830"/>
                <a:gd name="T2" fmla="*/ 27 w 89"/>
                <a:gd name="T3" fmla="*/ 623 h 1830"/>
                <a:gd name="T4" fmla="*/ 0 60000 65536"/>
                <a:gd name="T5" fmla="*/ 0 60000 65536"/>
                <a:gd name="T6" fmla="*/ 0 w 89"/>
                <a:gd name="T7" fmla="*/ 0 h 1830"/>
                <a:gd name="T8" fmla="*/ 89 w 89"/>
                <a:gd name="T9" fmla="*/ 1830 h 18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" h="1830">
                  <a:moveTo>
                    <a:pt x="0" y="0"/>
                  </a:moveTo>
                  <a:lnTo>
                    <a:pt x="89" y="1830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4" name="Freeform 99"/>
            <p:cNvSpPr>
              <a:spLocks/>
            </p:cNvSpPr>
            <p:nvPr/>
          </p:nvSpPr>
          <p:spPr bwMode="auto">
            <a:xfrm>
              <a:off x="7411" y="8587"/>
              <a:ext cx="89" cy="1646"/>
            </a:xfrm>
            <a:custGeom>
              <a:avLst/>
              <a:gdLst>
                <a:gd name="T0" fmla="*/ 0 w 105"/>
                <a:gd name="T1" fmla="*/ 0 h 1920"/>
                <a:gd name="T2" fmla="*/ 33 w 105"/>
                <a:gd name="T3" fmla="*/ 653 h 1920"/>
                <a:gd name="T4" fmla="*/ 0 60000 65536"/>
                <a:gd name="T5" fmla="*/ 0 60000 65536"/>
                <a:gd name="T6" fmla="*/ 0 w 105"/>
                <a:gd name="T7" fmla="*/ 0 h 1920"/>
                <a:gd name="T8" fmla="*/ 105 w 105"/>
                <a:gd name="T9" fmla="*/ 1920 h 19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5" h="1920">
                  <a:moveTo>
                    <a:pt x="0" y="0"/>
                  </a:moveTo>
                  <a:lnTo>
                    <a:pt x="105" y="1920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5" name="Freeform 100"/>
            <p:cNvSpPr>
              <a:spLocks/>
            </p:cNvSpPr>
            <p:nvPr/>
          </p:nvSpPr>
          <p:spPr bwMode="auto">
            <a:xfrm>
              <a:off x="7572" y="8465"/>
              <a:ext cx="79" cy="1729"/>
            </a:xfrm>
            <a:custGeom>
              <a:avLst/>
              <a:gdLst>
                <a:gd name="T0" fmla="*/ 0 w 94"/>
                <a:gd name="T1" fmla="*/ 0 h 2017"/>
                <a:gd name="T2" fmla="*/ 28 w 94"/>
                <a:gd name="T3" fmla="*/ 687 h 2017"/>
                <a:gd name="T4" fmla="*/ 0 60000 65536"/>
                <a:gd name="T5" fmla="*/ 0 60000 65536"/>
                <a:gd name="T6" fmla="*/ 0 w 94"/>
                <a:gd name="T7" fmla="*/ 0 h 2017"/>
                <a:gd name="T8" fmla="*/ 94 w 94"/>
                <a:gd name="T9" fmla="*/ 2017 h 20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4" h="2017">
                  <a:moveTo>
                    <a:pt x="0" y="0"/>
                  </a:moveTo>
                  <a:lnTo>
                    <a:pt x="94" y="2017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6" name="Freeform 101"/>
            <p:cNvSpPr>
              <a:spLocks/>
            </p:cNvSpPr>
            <p:nvPr/>
          </p:nvSpPr>
          <p:spPr bwMode="auto">
            <a:xfrm>
              <a:off x="5635" y="9899"/>
              <a:ext cx="25" cy="785"/>
            </a:xfrm>
            <a:custGeom>
              <a:avLst/>
              <a:gdLst>
                <a:gd name="T0" fmla="*/ 0 w 30"/>
                <a:gd name="T1" fmla="*/ 0 h 916"/>
                <a:gd name="T2" fmla="*/ 9 w 30"/>
                <a:gd name="T3" fmla="*/ 311 h 916"/>
                <a:gd name="T4" fmla="*/ 0 60000 65536"/>
                <a:gd name="T5" fmla="*/ 0 60000 65536"/>
                <a:gd name="T6" fmla="*/ 0 w 30"/>
                <a:gd name="T7" fmla="*/ 0 h 916"/>
                <a:gd name="T8" fmla="*/ 30 w 30"/>
                <a:gd name="T9" fmla="*/ 916 h 91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" h="916">
                  <a:moveTo>
                    <a:pt x="0" y="0"/>
                  </a:moveTo>
                  <a:lnTo>
                    <a:pt x="30" y="916"/>
                  </a:lnTo>
                </a:path>
              </a:pathLst>
            </a:custGeom>
            <a:grp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8" name="Text Box 103"/>
            <p:cNvSpPr txBox="1">
              <a:spLocks noChangeArrowheads="1"/>
            </p:cNvSpPr>
            <p:nvPr/>
          </p:nvSpPr>
          <p:spPr bwMode="auto">
            <a:xfrm>
              <a:off x="6014" y="9700"/>
              <a:ext cx="1664" cy="4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</a:pPr>
              <a:r>
                <a:rPr lang="cs-CZ" sz="1000" dirty="0" err="1">
                  <a:latin typeface="Tahoma" pitchFamily="34" charset="0"/>
                </a:rPr>
                <a:t>Contribution</a:t>
              </a:r>
              <a:r>
                <a:rPr lang="cs-CZ" sz="1000" dirty="0">
                  <a:latin typeface="Tahoma" pitchFamily="34" charset="0"/>
                </a:rPr>
                <a:t> </a:t>
              </a:r>
              <a:r>
                <a:rPr lang="cs-CZ" sz="1000" dirty="0" err="1">
                  <a:latin typeface="Tahoma" pitchFamily="34" charset="0"/>
                </a:rPr>
                <a:t>margin</a:t>
              </a:r>
              <a:endParaRPr lang="cs-CZ" dirty="0">
                <a:latin typeface="Tahoma" pitchFamily="34" charset="0"/>
              </a:endParaRPr>
            </a:p>
          </p:txBody>
        </p:sp>
        <p:sp>
          <p:nvSpPr>
            <p:cNvPr id="34869" name="Freeform 104"/>
            <p:cNvSpPr>
              <a:spLocks/>
            </p:cNvSpPr>
            <p:nvPr/>
          </p:nvSpPr>
          <p:spPr bwMode="auto">
            <a:xfrm>
              <a:off x="5002" y="9770"/>
              <a:ext cx="630" cy="463"/>
            </a:xfrm>
            <a:custGeom>
              <a:avLst/>
              <a:gdLst>
                <a:gd name="T0" fmla="*/ 0 w 750"/>
                <a:gd name="T1" fmla="*/ 0 h 540"/>
                <a:gd name="T2" fmla="*/ 221 w 750"/>
                <a:gd name="T3" fmla="*/ 183 h 540"/>
                <a:gd name="T4" fmla="*/ 0 60000 65536"/>
                <a:gd name="T5" fmla="*/ 0 60000 65536"/>
                <a:gd name="T6" fmla="*/ 0 w 750"/>
                <a:gd name="T7" fmla="*/ 0 h 540"/>
                <a:gd name="T8" fmla="*/ 750 w 750"/>
                <a:gd name="T9" fmla="*/ 540 h 5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50" h="540">
                  <a:moveTo>
                    <a:pt x="0" y="0"/>
                  </a:moveTo>
                  <a:lnTo>
                    <a:pt x="750" y="540"/>
                  </a:ln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881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Task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Break-even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point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graph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cs-CZ"/>
          </a:p>
        </p:txBody>
      </p:sp>
      <p:graphicFrame>
        <p:nvGraphicFramePr>
          <p:cNvPr id="1126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096731"/>
              </p:ext>
            </p:extLst>
          </p:nvPr>
        </p:nvGraphicFramePr>
        <p:xfrm>
          <a:off x="1949450" y="1501775"/>
          <a:ext cx="8258175" cy="482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Dokument" r:id="rId3" imgW="5399683" imgH="3157673" progId="Word.Document.12">
                  <p:embed/>
                </p:oleObj>
              </mc:Choice>
              <mc:Fallback>
                <p:oleObj name="Dokument" r:id="rId3" imgW="5399683" imgH="3157673" progId="Word.Document.12">
                  <p:embed/>
                  <p:pic>
                    <p:nvPicPr>
                      <p:cNvPr id="1126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1501775"/>
                        <a:ext cx="8258175" cy="48244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8714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396181" y="0"/>
            <a:ext cx="9881419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nature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contribution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margin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related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revenues</a:t>
            </a:r>
            <a:endParaRPr lang="cs-CZ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50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523999" y="1196976"/>
                <a:ext cx="9547123" cy="5661025"/>
              </a:xfrm>
            </p:spPr>
            <p:txBody>
              <a:bodyPr>
                <a:normAutofit fontScale="85000" lnSpcReduction="10000"/>
              </a:bodyPr>
              <a:lstStyle/>
              <a:p>
                <a:pPr marL="180975" indent="0">
                  <a:spcBef>
                    <a:spcPct val="50000"/>
                  </a:spcBef>
                  <a:buNone/>
                  <a:tabLst>
                    <a:tab pos="533400" algn="l"/>
                    <a:tab pos="2781300" algn="l"/>
                    <a:tab pos="8343900" algn="r"/>
                  </a:tabLst>
                  <a:defRPr/>
                </a:pPr>
                <a:r>
                  <a:rPr lang="cs-CZ" dirty="0">
                    <a:latin typeface="Times New Roman" pitchFamily="18" charset="0"/>
                    <a:cs typeface="Times New Roman" pitchFamily="18" charset="0"/>
                  </a:rPr>
                  <a:t>Based on </a:t>
                </a:r>
                <a:r>
                  <a:rPr lang="cs-CZ" dirty="0" err="1">
                    <a:latin typeface="Times New Roman" pitchFamily="18" charset="0"/>
                    <a:cs typeface="Times New Roman" pitchFamily="18" charset="0"/>
                  </a:rPr>
                  <a:t>previous</a:t>
                </a:r>
                <a:r>
                  <a:rPr lang="cs-CZ" dirty="0">
                    <a:latin typeface="Times New Roman" pitchFamily="18" charset="0"/>
                    <a:cs typeface="Times New Roman" pitchFamily="18" charset="0"/>
                  </a:rPr>
                  <a:t> relations: </a:t>
                </a:r>
              </a:p>
              <a:p>
                <a:pPr marL="180975" indent="0">
                  <a:spcBef>
                    <a:spcPct val="50000"/>
                  </a:spcBef>
                  <a:buNone/>
                  <a:tabLst>
                    <a:tab pos="533400" algn="l"/>
                    <a:tab pos="2781300" algn="l"/>
                    <a:tab pos="8343900" algn="r"/>
                  </a:tabLst>
                  <a:defRPr/>
                </a:pPr>
                <a:endParaRPr lang="cs-CZ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180975" indent="0">
                  <a:spcBef>
                    <a:spcPct val="50000"/>
                  </a:spcBef>
                  <a:buNone/>
                  <a:tabLst>
                    <a:tab pos="533400" algn="l"/>
                    <a:tab pos="2781300" algn="l"/>
                    <a:tab pos="8343900" algn="r"/>
                  </a:tabLst>
                  <a:defRPr/>
                </a:pPr>
                <a:r>
                  <a:rPr lang="cs-CZ" i="1" dirty="0">
                    <a:latin typeface="Times New Roman" pitchFamily="18" charset="0"/>
                    <a:cs typeface="Times New Roman" pitchFamily="18" charset="0"/>
                  </a:rPr>
                  <a:t>	ER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cs-CZ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          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𝑡h𝑒𝑛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     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cs-CZ" i="1">
                        <a:latin typeface="Cambria Math" panose="02040503050406030204" pitchFamily="18" charset="0"/>
                      </a:rPr>
                      <m:t>=1−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cs-CZ" i="1" dirty="0"/>
              </a:p>
              <a:p>
                <a:pPr marL="180975" indent="0">
                  <a:spcBef>
                    <a:spcPct val="50000"/>
                  </a:spcBef>
                  <a:buNone/>
                  <a:tabLst>
                    <a:tab pos="533400" algn="l"/>
                    <a:tab pos="2781300" algn="l"/>
                    <a:tab pos="8343900" algn="r"/>
                  </a:tabLst>
                  <a:defRPr/>
                </a:pPr>
                <a:endParaRPr lang="cs-CZ" i="1" dirty="0"/>
              </a:p>
              <a:p>
                <a:pPr marL="180975" indent="0">
                  <a:spcBef>
                    <a:spcPct val="50000"/>
                  </a:spcBef>
                  <a:buNone/>
                  <a:tabLst>
                    <a:tab pos="533400" algn="l"/>
                    <a:tab pos="2781300" algn="l"/>
                    <a:tab pos="8343900" algn="r"/>
                  </a:tabLs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cs-CZ" i="1">
                          <a:latin typeface="Cambria Math" panose="02040503050406030204" pitchFamily="18" charset="0"/>
                        </a:rPr>
                        <m:t>≡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cs-CZ" i="1" dirty="0"/>
              </a:p>
              <a:p>
                <a:pPr marL="180975" indent="0">
                  <a:spcBef>
                    <a:spcPct val="50000"/>
                  </a:spcBef>
                  <a:buNone/>
                  <a:tabLst>
                    <a:tab pos="533400" algn="l"/>
                    <a:tab pos="2781300" algn="l"/>
                    <a:tab pos="8343900" algn="r"/>
                  </a:tabLst>
                  <a:defRPr/>
                </a:pPr>
                <a:endParaRPr lang="cs-CZ" i="1" dirty="0"/>
              </a:p>
              <a:p>
                <a:pPr marL="180975" indent="0">
                  <a:spcBef>
                    <a:spcPct val="50000"/>
                  </a:spcBef>
                  <a:buNone/>
                  <a:tabLst>
                    <a:tab pos="533400" algn="l"/>
                    <a:tab pos="2781300" algn="l"/>
                    <a:tab pos="8343900" algn="r"/>
                  </a:tabLst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𝐸𝑅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cs-CZ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180975" indent="0">
                  <a:spcBef>
                    <a:spcPct val="50000"/>
                  </a:spcBef>
                  <a:buNone/>
                  <a:tabLst>
                    <a:tab pos="533400" algn="l"/>
                    <a:tab pos="2781300" algn="l"/>
                    <a:tab pos="8343900" algn="r"/>
                  </a:tabLst>
                  <a:defRPr/>
                </a:pPr>
                <a:r>
                  <a:rPr lang="cs-CZ" i="1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𝐵𝐸𝑃</m:t>
                        </m:r>
                      </m:sub>
                    </m:sSub>
                    <m:r>
                      <a:rPr lang="cs-CZ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𝑐𝑚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</a:p>
              <a:p>
                <a:pPr marL="180975" indent="0">
                  <a:spcBef>
                    <a:spcPct val="50000"/>
                  </a:spcBef>
                  <a:buNone/>
                  <a:tabLst>
                    <a:tab pos="533400" algn="l"/>
                    <a:tab pos="2781300" algn="l"/>
                    <a:tab pos="8343900" algn="r"/>
                  </a:tabLst>
                  <a:defRPr/>
                </a:pPr>
                <a:endParaRPr lang="cs-CZ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80975" indent="0">
                  <a:spcBef>
                    <a:spcPct val="50000"/>
                  </a:spcBef>
                  <a:buNone/>
                  <a:tabLst>
                    <a:tab pos="533400" algn="l"/>
                    <a:tab pos="2781300" algn="l"/>
                    <a:tab pos="8343900" algn="r"/>
                  </a:tabLst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𝐸𝑅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𝑐𝑚</m:t>
                              </m:r>
                            </m:e>
                            <m:sub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80975" indent="0">
                  <a:spcBef>
                    <a:spcPct val="50000"/>
                  </a:spcBef>
                  <a:buNone/>
                  <a:tabLst>
                    <a:tab pos="533400" algn="l"/>
                    <a:tab pos="2781300" algn="l"/>
                    <a:tab pos="8343900" algn="r"/>
                  </a:tabLst>
                  <a:defRPr/>
                </a:pPr>
                <a:r>
                  <a:rPr lang="cs-CZ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endParaRPr lang="cs-CZ" dirty="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50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523999" y="1196976"/>
                <a:ext cx="9547123" cy="5661025"/>
              </a:xfrm>
              <a:blipFill>
                <a:blip r:embed="rId3"/>
                <a:stretch>
                  <a:fillRect t="-215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93302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4451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Outline of the lecture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break-even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point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27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396181" y="0"/>
            <a:ext cx="9881419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nature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contribution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margin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related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production</a:t>
            </a:r>
            <a:endParaRPr lang="cs-CZ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3999" y="1196976"/>
            <a:ext cx="9547123" cy="5661025"/>
          </a:xfrm>
        </p:spPr>
        <p:txBody>
          <a:bodyPr>
            <a:normAutofit lnSpcReduction="10000"/>
          </a:bodyPr>
          <a:lstStyle/>
          <a:p>
            <a:pPr marL="180975" indent="0">
              <a:spcBef>
                <a:spcPct val="50000"/>
              </a:spcBef>
              <a:buNone/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dirty="0" err="1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previous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relations: </a:t>
            </a:r>
          </a:p>
          <a:p>
            <a:pPr marL="180975" indent="0">
              <a:spcBef>
                <a:spcPct val="50000"/>
              </a:spcBef>
              <a:buNone/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	ER = R – (v∙Q + F)</a:t>
            </a:r>
          </a:p>
          <a:p>
            <a:pPr marL="180975" indent="0">
              <a:spcBef>
                <a:spcPct val="50000"/>
              </a:spcBef>
              <a:buNone/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	ER = p . Q – v∙Q - F</a:t>
            </a:r>
          </a:p>
          <a:p>
            <a:pPr marL="180975" indent="0">
              <a:spcBef>
                <a:spcPct val="50000"/>
              </a:spcBef>
              <a:buNone/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ER =</a:t>
            </a:r>
            <a:r>
              <a:rPr lang="cs-CZ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(p – v)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∙Q - F               	 (1) </a:t>
            </a:r>
          </a:p>
          <a:p>
            <a:pPr marL="180975" indent="0">
              <a:spcBef>
                <a:spcPct val="50000"/>
              </a:spcBef>
              <a:buNone/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ER =</a:t>
            </a:r>
            <a:r>
              <a:rPr lang="cs-CZ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cm 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∙ Q – F   </a:t>
            </a:r>
          </a:p>
          <a:p>
            <a:pPr marL="180975" indent="0">
              <a:spcBef>
                <a:spcPct val="50000"/>
              </a:spcBef>
              <a:buNone/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ER =</a:t>
            </a:r>
            <a:r>
              <a:rPr lang="cs-CZ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cs-CZ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– F                                                </a:t>
            </a:r>
            <a:r>
              <a:rPr lang="cs-CZ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180975" indent="0">
              <a:spcBef>
                <a:spcPct val="50000"/>
              </a:spcBef>
              <a:buNone/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dirty="0" err="1"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: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 marL="180975" indent="0">
              <a:spcBef>
                <a:spcPct val="50000"/>
              </a:spcBef>
              <a:buNone/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(p – v) = cm	„</a:t>
            </a:r>
            <a:r>
              <a:rPr lang="cs-CZ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contribution</a:t>
            </a:r>
            <a:r>
              <a:rPr lang="cs-CZ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margin</a:t>
            </a:r>
            <a:r>
              <a:rPr lang="cs-CZ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“ per unit.  			[CZK/</a:t>
            </a:r>
            <a:r>
              <a:rPr lang="cs-CZ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pc</a:t>
            </a:r>
            <a:r>
              <a:rPr lang="cs-CZ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CZK/t…]</a:t>
            </a:r>
          </a:p>
          <a:p>
            <a:pPr marL="180975" indent="0">
              <a:spcBef>
                <a:spcPct val="50000"/>
              </a:spcBef>
              <a:buNone/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(p–v) </a:t>
            </a:r>
            <a:r>
              <a:rPr lang="en-US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Q = CM	„</a:t>
            </a:r>
            <a:r>
              <a:rPr lang="cs-CZ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volume</a:t>
            </a:r>
            <a:r>
              <a:rPr lang="cs-CZ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contribution</a:t>
            </a:r>
            <a:r>
              <a:rPr lang="cs-CZ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margin</a:t>
            </a:r>
            <a:r>
              <a:rPr lang="cs-CZ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“   			[CZK]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507310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99277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Break-even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point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graph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use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contribution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margin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(CM)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479102"/>
              </p:ext>
            </p:extLst>
          </p:nvPr>
        </p:nvGraphicFramePr>
        <p:xfrm>
          <a:off x="485775" y="1054100"/>
          <a:ext cx="8275638" cy="557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Document" r:id="rId4" imgW="5782031" imgH="3894260" progId="Word.Document.8">
                  <p:embed/>
                </p:oleObj>
              </mc:Choice>
              <mc:Fallback>
                <p:oleObj name="Document" r:id="rId4" imgW="5782031" imgH="3894260" progId="Word.Document.8">
                  <p:embed/>
                  <p:pic>
                    <p:nvPicPr>
                      <p:cNvPr id="8194" name="Object 5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1054100"/>
                        <a:ext cx="8275638" cy="55705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328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99277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Break-even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point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graph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use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contribution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i="1" dirty="0" err="1">
                <a:latin typeface="Times New Roman" pitchFamily="18" charset="0"/>
                <a:cs typeface="Times New Roman" pitchFamily="18" charset="0"/>
              </a:rPr>
              <a:t>margin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 (CM)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145377"/>
              </p:ext>
            </p:extLst>
          </p:nvPr>
        </p:nvGraphicFramePr>
        <p:xfrm>
          <a:off x="392113" y="1277938"/>
          <a:ext cx="9088437" cy="556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Document" r:id="rId4" imgW="5987247" imgH="3665652" progId="Word.Document.8">
                  <p:embed/>
                </p:oleObj>
              </mc:Choice>
              <mc:Fallback>
                <p:oleObj name="Document" r:id="rId4" imgW="5987247" imgH="3665652" progId="Word.Document.8">
                  <p:embed/>
                  <p:pic>
                    <p:nvPicPr>
                      <p:cNvPr id="921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1277938"/>
                        <a:ext cx="9088437" cy="55610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234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formulas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(cm per unit)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5387858" y="3160232"/>
                <a:ext cx="1618264" cy="6521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cs-CZ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𝐸𝑅</m:t>
                          </m:r>
                          <m:r>
                            <a:rPr lang="cs-CZ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858" y="3160232"/>
                <a:ext cx="1618264" cy="6521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838200" y="2516777"/>
            <a:ext cx="2410097" cy="3660186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5322872" y="2445927"/>
            <a:ext cx="1748236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1755" marR="71755" algn="just">
              <a:lnSpc>
                <a:spcPct val="120000"/>
              </a:lnSpc>
              <a:spcAft>
                <a:spcPts val="0"/>
              </a:spcAft>
            </a:pPr>
            <a:r>
              <a:rPr lang="cs-CZ" i="1">
                <a:latin typeface="Times New Roman" panose="02020603050405020304" pitchFamily="18" charset="0"/>
                <a:ea typeface="Calibri" panose="020F0502020204030204" pitchFamily="34" charset="0"/>
              </a:rPr>
              <a:t>ER = </a:t>
            </a:r>
            <a:r>
              <a:rPr lang="cs-CZ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cm∙Q</a:t>
            </a:r>
            <a:r>
              <a:rPr lang="cs-CZ" i="1" dirty="0">
                <a:latin typeface="Times New Roman" panose="02020603050405020304" pitchFamily="18" charset="0"/>
                <a:ea typeface="Calibri" panose="020F0502020204030204" pitchFamily="34" charset="0"/>
              </a:rPr>
              <a:t> – 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délník 8"/>
              <p:cNvSpPr/>
              <p:nvPr/>
            </p:nvSpPr>
            <p:spPr>
              <a:xfrm>
                <a:off x="5387858" y="3959555"/>
                <a:ext cx="1385829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𝐵𝐸𝑃</m:t>
                          </m:r>
                        </m:sub>
                      </m:sSub>
                      <m:r>
                        <a:rPr lang="cs-CZ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𝑐𝑚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858" y="3959555"/>
                <a:ext cx="1385829" cy="6109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délník 9"/>
          <p:cNvSpPr/>
          <p:nvPr/>
        </p:nvSpPr>
        <p:spPr>
          <a:xfrm>
            <a:off x="5393819" y="4959923"/>
            <a:ext cx="1422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i="1" dirty="0">
                <a:latin typeface="Times New Roman" panose="02020603050405020304" pitchFamily="18" charset="0"/>
                <a:ea typeface="Calibri" panose="020F0502020204030204" pitchFamily="34" charset="0"/>
              </a:rPr>
              <a:t>CM = R – C</a:t>
            </a:r>
            <a:r>
              <a:rPr lang="cs-CZ" i="1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délník 10"/>
              <p:cNvSpPr/>
              <p:nvPr/>
            </p:nvSpPr>
            <p:spPr>
              <a:xfrm>
                <a:off x="5379746" y="5604357"/>
                <a:ext cx="14325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cs-CZ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cs-CZ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cs-CZ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1" name="Obdélní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746" y="5604357"/>
                <a:ext cx="1432508" cy="369332"/>
              </a:xfrm>
              <a:prstGeom prst="rect">
                <a:avLst/>
              </a:prstGeom>
              <a:blipFill>
                <a:blip r:embed="rId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499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954087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Utilization of contribution margin in managerial practice</a:t>
            </a:r>
            <a:endParaRPr lang="cs-CZ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714375"/>
            <a:ext cx="9144000" cy="5949950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wide application in a number of managerial decision-making tasks and calculations that are targeted to areas: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etermi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business unit, for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relevant period,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nalysis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profit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entity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contribution margin,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assessing the contribution of individual products (product groups) on profit of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company.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9142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0255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Utilization of contribution margin in managerial practice</a:t>
            </a:r>
            <a:endParaRPr lang="cs-CZ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357314"/>
            <a:ext cx="9144000" cy="5500687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margin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has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wide application in a number of managerial decision-making tasks and calculations that are targeted to areas: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clusion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contract with a lower price for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customer in case of unfulfilled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 for a given period,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of economic contribution of individual products (product groups) in total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company,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individual distribution channels on overall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ct val="50000"/>
              </a:spcBef>
              <a:buSzPct val="100000"/>
              <a:buNone/>
              <a:defRPr/>
            </a:pP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3454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5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584325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800" dirty="0" err="1"/>
              <a:t>Contribution</a:t>
            </a:r>
            <a:r>
              <a:rPr lang="cs-CZ" sz="2800" dirty="0"/>
              <a:t> </a:t>
            </a:r>
            <a:r>
              <a:rPr lang="cs-CZ" sz="2800" dirty="0" err="1"/>
              <a:t>margin</a:t>
            </a:r>
            <a:r>
              <a:rPr lang="cs-CZ" sz="2800" dirty="0"/>
              <a:t> to </a:t>
            </a:r>
            <a:r>
              <a:rPr lang="cs-CZ" sz="2800" dirty="0" err="1"/>
              <a:t>cover</a:t>
            </a:r>
            <a:r>
              <a:rPr lang="cs-CZ" sz="2800" dirty="0"/>
              <a:t> </a:t>
            </a:r>
            <a:r>
              <a:rPr lang="cs-CZ" sz="2800" dirty="0" err="1"/>
              <a:t>fixed</a:t>
            </a:r>
            <a:r>
              <a:rPr lang="cs-CZ" sz="2800" dirty="0"/>
              <a:t> </a:t>
            </a:r>
            <a:r>
              <a:rPr lang="cs-CZ" sz="2800" dirty="0" err="1"/>
              <a:t>costs</a:t>
            </a:r>
            <a:r>
              <a:rPr lang="cs-CZ" sz="2800" dirty="0"/>
              <a:t> and profit</a:t>
            </a:r>
            <a:br>
              <a:rPr lang="cs-CZ" dirty="0"/>
            </a:br>
            <a:r>
              <a:rPr lang="cs-CZ" sz="2400" dirty="0"/>
              <a:t>1</a:t>
            </a:r>
            <a:r>
              <a:rPr lang="cs-CZ" dirty="0"/>
              <a:t>  </a:t>
            </a:r>
            <a:r>
              <a:rPr lang="cs-CZ" sz="1600" i="1" dirty="0"/>
              <a:t>not </a:t>
            </a:r>
            <a:r>
              <a:rPr lang="cs-CZ" sz="1600" i="1" dirty="0" err="1"/>
              <a:t>fully</a:t>
            </a:r>
            <a:r>
              <a:rPr lang="cs-CZ" sz="1600" i="1" dirty="0"/>
              <a:t> </a:t>
            </a:r>
            <a:r>
              <a:rPr lang="cs-CZ" sz="1600" i="1" dirty="0" err="1"/>
              <a:t>covered</a:t>
            </a:r>
            <a:r>
              <a:rPr lang="cs-CZ" sz="1600" i="1" dirty="0"/>
              <a:t> </a:t>
            </a:r>
            <a:r>
              <a:rPr lang="cs-CZ" sz="1600" i="1" dirty="0" err="1"/>
              <a:t>fixed</a:t>
            </a:r>
            <a:r>
              <a:rPr lang="cs-CZ" sz="1600" i="1" dirty="0"/>
              <a:t> </a:t>
            </a:r>
            <a:r>
              <a:rPr lang="cs-CZ" sz="1600" i="1" dirty="0" err="1"/>
              <a:t>costs</a:t>
            </a:r>
            <a:r>
              <a:rPr lang="en-US" sz="1600" i="1" dirty="0"/>
              <a:t>=&gt;</a:t>
            </a:r>
            <a:r>
              <a:rPr lang="cs-CZ" sz="1600" i="1" dirty="0"/>
              <a:t> </a:t>
            </a:r>
            <a:r>
              <a:rPr lang="cs-CZ" sz="1600" i="1" dirty="0" err="1"/>
              <a:t>loss</a:t>
            </a:r>
            <a:br>
              <a:rPr lang="cs-CZ" sz="1600" i="1" dirty="0"/>
            </a:br>
            <a:r>
              <a:rPr lang="cs-CZ" sz="2400" i="1" dirty="0"/>
              <a:t>2   </a:t>
            </a:r>
            <a:r>
              <a:rPr lang="cs-CZ" sz="1600" i="1" dirty="0"/>
              <a:t> </a:t>
            </a:r>
            <a:r>
              <a:rPr lang="cs-CZ" sz="1600" i="1" dirty="0" err="1"/>
              <a:t>fully</a:t>
            </a:r>
            <a:r>
              <a:rPr lang="cs-CZ" sz="1600" i="1" dirty="0"/>
              <a:t> </a:t>
            </a:r>
            <a:r>
              <a:rPr lang="cs-CZ" sz="1600" i="1" dirty="0" err="1"/>
              <a:t>covered</a:t>
            </a:r>
            <a:r>
              <a:rPr lang="cs-CZ" sz="1600" i="1" dirty="0"/>
              <a:t> </a:t>
            </a:r>
            <a:r>
              <a:rPr lang="cs-CZ" sz="1600" i="1" dirty="0" err="1"/>
              <a:t>fixed</a:t>
            </a:r>
            <a:r>
              <a:rPr lang="cs-CZ" sz="1600" i="1" dirty="0"/>
              <a:t> </a:t>
            </a:r>
            <a:r>
              <a:rPr lang="cs-CZ" sz="1600" i="1" dirty="0" err="1"/>
              <a:t>costs</a:t>
            </a:r>
            <a:r>
              <a:rPr lang="cs-CZ" sz="1600" i="1" dirty="0"/>
              <a:t> (2a) and </a:t>
            </a:r>
            <a:r>
              <a:rPr lang="cs-CZ" sz="1600" i="1" dirty="0" err="1"/>
              <a:t>another</a:t>
            </a:r>
            <a:r>
              <a:rPr lang="cs-CZ" sz="1600" i="1" dirty="0"/>
              <a:t> part </a:t>
            </a:r>
            <a:r>
              <a:rPr lang="cs-CZ" sz="1600" i="1" dirty="0" err="1"/>
              <a:t>of</a:t>
            </a:r>
            <a:r>
              <a:rPr lang="cs-CZ" sz="1600" i="1" dirty="0"/>
              <a:t> </a:t>
            </a:r>
            <a:r>
              <a:rPr lang="cs-CZ" sz="1600" i="1" dirty="0" err="1"/>
              <a:t>contribution</a:t>
            </a:r>
            <a:r>
              <a:rPr lang="cs-CZ" sz="1600" i="1" dirty="0"/>
              <a:t> </a:t>
            </a:r>
            <a:r>
              <a:rPr lang="cs-CZ" sz="1600" i="1" dirty="0" err="1"/>
              <a:t>margin</a:t>
            </a:r>
            <a:r>
              <a:rPr lang="cs-CZ" sz="1600" i="1" dirty="0"/>
              <a:t> </a:t>
            </a:r>
            <a:r>
              <a:rPr lang="cs-CZ" sz="1600" i="1" dirty="0" err="1"/>
              <a:t>forms</a:t>
            </a:r>
            <a:r>
              <a:rPr lang="cs-CZ" sz="1600" i="1" dirty="0"/>
              <a:t> profit</a:t>
            </a:r>
            <a:endParaRPr lang="en-US" dirty="0"/>
          </a:p>
        </p:txBody>
      </p:sp>
      <p:graphicFrame>
        <p:nvGraphicFramePr>
          <p:cNvPr id="1536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935832"/>
              </p:ext>
            </p:extLst>
          </p:nvPr>
        </p:nvGraphicFramePr>
        <p:xfrm>
          <a:off x="2208213" y="2224088"/>
          <a:ext cx="7773987" cy="463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Document" r:id="rId3" imgW="5761150" imgH="3433803" progId="Word.Document.8">
                  <p:embed/>
                </p:oleObj>
              </mc:Choice>
              <mc:Fallback>
                <p:oleObj name="Document" r:id="rId3" imgW="5761150" imgH="3433803" progId="Word.Document.8">
                  <p:embed/>
                  <p:pic>
                    <p:nvPicPr>
                      <p:cNvPr id="15362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2224088"/>
                        <a:ext cx="7773987" cy="46339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54857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512</Words>
  <Application>Microsoft Office PowerPoint</Application>
  <PresentationFormat>Širokoúhlá obrazovka</PresentationFormat>
  <Paragraphs>79</Paragraphs>
  <Slides>13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Tahoma</vt:lpstr>
      <vt:lpstr>Times New Roman</vt:lpstr>
      <vt:lpstr>Wingdings</vt:lpstr>
      <vt:lpstr>Motiv Office</vt:lpstr>
      <vt:lpstr>Document</vt:lpstr>
      <vt:lpstr>Dokument</vt:lpstr>
      <vt:lpstr>Contribution margin</vt:lpstr>
      <vt:lpstr>Prezentace aplikace PowerPoint</vt:lpstr>
      <vt:lpstr>Economic nature of contribution margin related to production</vt:lpstr>
      <vt:lpstr>Prezentace aplikace PowerPoint</vt:lpstr>
      <vt:lpstr>Prezentace aplikace PowerPoint</vt:lpstr>
      <vt:lpstr>Contribution margin in formulas (cm per unit)</vt:lpstr>
      <vt:lpstr>Utilization of contribution margin in managerial practice</vt:lpstr>
      <vt:lpstr>Utilization of contribution margin in managerial practice</vt:lpstr>
      <vt:lpstr>Contribution margin to cover fixed costs and profit 1  not fully covered fixed costs=&gt; loss 2    fully covered fixed costs (2a) and another part of contribution margin forms profit</vt:lpstr>
      <vt:lpstr>Break even point graph when cm&lt;0</vt:lpstr>
      <vt:lpstr>Contribution margin at break-even point</vt:lpstr>
      <vt:lpstr>Task: Break-even point graph when p &lt; v</vt:lpstr>
      <vt:lpstr>Economic nature of contribution margin related to revenues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119</cp:revision>
  <cp:lastPrinted>2019-10-31T07:42:53Z</cp:lastPrinted>
  <dcterms:created xsi:type="dcterms:W3CDTF">2016-11-25T20:36:16Z</dcterms:created>
  <dcterms:modified xsi:type="dcterms:W3CDTF">2025-03-24T07:26:45Z</dcterms:modified>
</cp:coreProperties>
</file>