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7" r:id="rId2"/>
    <p:sldId id="256" r:id="rId3"/>
    <p:sldId id="281" r:id="rId4"/>
    <p:sldId id="282" r:id="rId5"/>
    <p:sldId id="286" r:id="rId6"/>
    <p:sldId id="287" r:id="rId7"/>
    <p:sldId id="288" r:id="rId8"/>
    <p:sldId id="289" r:id="rId9"/>
    <p:sldId id="290" r:id="rId10"/>
    <p:sldId id="292" r:id="rId11"/>
    <p:sldId id="293" r:id="rId12"/>
    <p:sldId id="294" r:id="rId13"/>
    <p:sldId id="295" r:id="rId14"/>
    <p:sldId id="298" r:id="rId15"/>
    <p:sldId id="300" r:id="rId16"/>
    <p:sldId id="301" r:id="rId17"/>
    <p:sldId id="303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7" r:id="rId29"/>
    <p:sldId id="318" r:id="rId30"/>
    <p:sldId id="319" r:id="rId31"/>
    <p:sldId id="320" r:id="rId32"/>
    <p:sldId id="321" r:id="rId33"/>
    <p:sldId id="322" r:id="rId34"/>
    <p:sldId id="272" r:id="rId3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l0001" initials="r" lastIdx="0" clrIdx="0">
    <p:extLst>
      <p:ext uri="{19B8F6BF-5375-455C-9EA6-DF929625EA0E}">
        <p15:presenceInfo xmlns:p15="http://schemas.microsoft.com/office/powerpoint/2012/main" userId="ryl00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958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1"/>
            <a:ext cx="2944958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6C999-7526-4413-A619-85A7F408B9CC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4958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28243"/>
            <a:ext cx="2944958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2DDB-DEA6-44FC-BF21-F5E5100327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433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8B05C-CBC1-48BA-8DDA-B326C8912743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7D6C3-0596-4EAE-8497-B3B57F3F50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34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7D6C3-0596-4EAE-8497-B3B57F3F50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16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Compiling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935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Compiling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balance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sheet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006238"/>
            <a:ext cx="9691439" cy="4009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Inc.- June 30 Balance </a:t>
            </a:r>
            <a:r>
              <a:rPr 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Sheets</a:t>
            </a:r>
            <a:r>
              <a:rPr 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(mil. USD)</a:t>
            </a:r>
          </a:p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525082"/>
              </p:ext>
            </p:extLst>
          </p:nvPr>
        </p:nvGraphicFramePr>
        <p:xfrm>
          <a:off x="395536" y="1275606"/>
          <a:ext cx="9948613" cy="5240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847">
                  <a:extLst>
                    <a:ext uri="{9D8B030D-6E8A-4147-A177-3AD203B41FA5}">
                      <a16:colId xmlns:a16="http://schemas.microsoft.com/office/drawing/2014/main" val="2851592334"/>
                    </a:ext>
                  </a:extLst>
                </a:gridCol>
                <a:gridCol w="1278102">
                  <a:extLst>
                    <a:ext uri="{9D8B030D-6E8A-4147-A177-3AD203B41FA5}">
                      <a16:colId xmlns:a16="http://schemas.microsoft.com/office/drawing/2014/main" val="3085353169"/>
                    </a:ext>
                  </a:extLst>
                </a:gridCol>
                <a:gridCol w="1150358">
                  <a:extLst>
                    <a:ext uri="{9D8B030D-6E8A-4147-A177-3AD203B41FA5}">
                      <a16:colId xmlns:a16="http://schemas.microsoft.com/office/drawing/2014/main" val="2379808604"/>
                    </a:ext>
                  </a:extLst>
                </a:gridCol>
                <a:gridCol w="2438552">
                  <a:extLst>
                    <a:ext uri="{9D8B030D-6E8A-4147-A177-3AD203B41FA5}">
                      <a16:colId xmlns:a16="http://schemas.microsoft.com/office/drawing/2014/main" val="391027337"/>
                    </a:ext>
                  </a:extLst>
                </a:gridCol>
                <a:gridCol w="1319001">
                  <a:extLst>
                    <a:ext uri="{9D8B030D-6E8A-4147-A177-3AD203B41FA5}">
                      <a16:colId xmlns:a16="http://schemas.microsoft.com/office/drawing/2014/main" val="1350877417"/>
                    </a:ext>
                  </a:extLst>
                </a:gridCol>
                <a:gridCol w="1216753">
                  <a:extLst>
                    <a:ext uri="{9D8B030D-6E8A-4147-A177-3AD203B41FA5}">
                      <a16:colId xmlns:a16="http://schemas.microsoft.com/office/drawing/2014/main" val="3967011457"/>
                    </a:ext>
                  </a:extLst>
                </a:gridCol>
              </a:tblGrid>
              <a:tr h="353861">
                <a:tc>
                  <a:txBody>
                    <a:bodyPr/>
                    <a:lstStyle/>
                    <a:p>
                      <a:r>
                        <a:rPr lang="cs-CZ" dirty="0" err="1"/>
                        <a:t>Assets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Liabilities</a:t>
                      </a:r>
                      <a:r>
                        <a:rPr lang="cs-CZ" dirty="0"/>
                        <a:t> and </a:t>
                      </a:r>
                      <a:r>
                        <a:rPr lang="cs-CZ" dirty="0" err="1"/>
                        <a:t>Equity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744844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/>
                        <a:t>Cash and </a:t>
                      </a:r>
                      <a:r>
                        <a:rPr lang="cs-CZ" sz="1200" dirty="0" err="1"/>
                        <a:t>equivalents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Accounts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payable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943239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Short</a:t>
                      </a:r>
                      <a:r>
                        <a:rPr lang="cs-CZ" sz="1200" dirty="0"/>
                        <a:t> term </a:t>
                      </a:r>
                      <a:r>
                        <a:rPr lang="cs-CZ" sz="1200" dirty="0" err="1"/>
                        <a:t>investments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Other-short</a:t>
                      </a:r>
                      <a:r>
                        <a:rPr lang="cs-CZ" sz="1200" dirty="0"/>
                        <a:t> term </a:t>
                      </a:r>
                      <a:r>
                        <a:rPr lang="cs-CZ" sz="1200" dirty="0" err="1"/>
                        <a:t>liabilities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766329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Short</a:t>
                      </a:r>
                      <a:r>
                        <a:rPr lang="cs-CZ" sz="1200" dirty="0"/>
                        <a:t>-term </a:t>
                      </a:r>
                      <a:r>
                        <a:rPr lang="cs-CZ" sz="1200" dirty="0" err="1"/>
                        <a:t>financial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property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1" dirty="0" err="1"/>
                        <a:t>Total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current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liabilities</a:t>
                      </a:r>
                      <a:endParaRPr lang="cs-CZ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865110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Raw</a:t>
                      </a:r>
                      <a:r>
                        <a:rPr lang="cs-CZ" sz="1200" baseline="0" dirty="0"/>
                        <a:t> </a:t>
                      </a:r>
                      <a:r>
                        <a:rPr lang="cs-CZ" sz="1200" baseline="0" dirty="0" err="1"/>
                        <a:t>materials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420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380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Bank </a:t>
                      </a:r>
                      <a:r>
                        <a:rPr lang="cs-CZ" sz="1200" dirty="0" err="1"/>
                        <a:t>loans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959318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Work</a:t>
                      </a:r>
                      <a:r>
                        <a:rPr lang="cs-CZ" sz="1200" dirty="0"/>
                        <a:t>-in-</a:t>
                      </a:r>
                      <a:r>
                        <a:rPr lang="cs-CZ" sz="1200" dirty="0" err="1"/>
                        <a:t>process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Other</a:t>
                      </a:r>
                      <a:r>
                        <a:rPr lang="cs-CZ" sz="1200" baseline="0" dirty="0"/>
                        <a:t> long-term </a:t>
                      </a:r>
                      <a:r>
                        <a:rPr lang="cs-CZ" sz="1200" baseline="0" dirty="0" err="1"/>
                        <a:t>liabilities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428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374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54758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Finished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products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Total</a:t>
                      </a:r>
                      <a:r>
                        <a:rPr lang="cs-CZ" sz="1200" dirty="0"/>
                        <a:t> long-term </a:t>
                      </a:r>
                      <a:r>
                        <a:rPr lang="cs-CZ" sz="1200" dirty="0" err="1"/>
                        <a:t>liabilities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587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197716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inventories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526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1" dirty="0" err="1"/>
                        <a:t>Total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debt</a:t>
                      </a:r>
                      <a:endParaRPr lang="cs-CZ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064431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Accounts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receivable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324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Preferred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stock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513673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b="1" dirty="0" err="1"/>
                        <a:t>Total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current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assets</a:t>
                      </a:r>
                      <a:endParaRPr lang="cs-CZ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1,044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Common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stock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320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8113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Tangible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investment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property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625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1200" dirty="0" err="1"/>
                        <a:t>Retained</a:t>
                      </a:r>
                      <a:r>
                        <a:rPr lang="cs-CZ" sz="1200" baseline="0" dirty="0"/>
                        <a:t> </a:t>
                      </a:r>
                      <a:r>
                        <a:rPr lang="cs-CZ" sz="1200" baseline="0" dirty="0" err="1"/>
                        <a:t>earnings</a:t>
                      </a:r>
                      <a:endParaRPr lang="cs-CZ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1200" dirty="0"/>
                        <a:t>952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1200" dirty="0"/>
                        <a:t>717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9414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1200" dirty="0" err="1"/>
                        <a:t>Intangible</a:t>
                      </a:r>
                      <a:r>
                        <a:rPr lang="cs-CZ" sz="1200" baseline="0" dirty="0"/>
                        <a:t> </a:t>
                      </a:r>
                      <a:r>
                        <a:rPr lang="cs-CZ" sz="1200" baseline="0" dirty="0" err="1"/>
                        <a:t>investment</a:t>
                      </a:r>
                      <a:r>
                        <a:rPr lang="cs-CZ" sz="1200" baseline="0" dirty="0"/>
                        <a:t> </a:t>
                      </a:r>
                      <a:r>
                        <a:rPr lang="cs-CZ" sz="1200" baseline="0" dirty="0" err="1"/>
                        <a:t>property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967222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Financial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investments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1200" b="1" dirty="0" err="1"/>
                        <a:t>Total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common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equity</a:t>
                      </a:r>
                      <a:endParaRPr lang="cs-CZ" sz="1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1200" dirty="0"/>
                        <a:t>1,342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cs-CZ" sz="1200" dirty="0"/>
                        <a:t>1,107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214954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b="1" dirty="0" err="1"/>
                        <a:t>Total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fixed</a:t>
                      </a:r>
                      <a:r>
                        <a:rPr lang="cs-CZ" sz="1200" b="1" dirty="0"/>
                        <a:t> </a:t>
                      </a:r>
                      <a:r>
                        <a:rPr lang="cs-CZ" sz="1200" b="1" dirty="0" err="1"/>
                        <a:t>assets</a:t>
                      </a:r>
                      <a:endParaRPr lang="cs-CZ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1,156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920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734860"/>
                  </a:ext>
                </a:extLst>
              </a:tr>
              <a:tr h="353861">
                <a:tc>
                  <a:txBody>
                    <a:bodyPr/>
                    <a:lstStyle/>
                    <a:p>
                      <a:r>
                        <a:rPr lang="cs-CZ" sz="1200" dirty="0" err="1"/>
                        <a:t>Total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assets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1,770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Total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liabilities</a:t>
                      </a:r>
                      <a:r>
                        <a:rPr lang="cs-CZ" sz="1200" dirty="0"/>
                        <a:t> and </a:t>
                      </a:r>
                      <a:r>
                        <a:rPr lang="cs-CZ" sz="1200" dirty="0" err="1"/>
                        <a:t>equity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1,770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198151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499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935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Compiling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balance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sheet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ether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long-term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long-term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127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935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Compiling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balance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sheet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´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entitle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 dividend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Preferred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preference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profit.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190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92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glance,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business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575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92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ABC Inc.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„Net Sales“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Inc.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December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(Mil. USD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Data)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13995"/>
              </p:ext>
            </p:extLst>
          </p:nvPr>
        </p:nvGraphicFramePr>
        <p:xfrm>
          <a:off x="724024" y="3853391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4074477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01144267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506612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269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Net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554987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226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92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65675"/>
              </p:ext>
            </p:extLst>
          </p:nvPr>
        </p:nvGraphicFramePr>
        <p:xfrm>
          <a:off x="395534" y="1500716"/>
          <a:ext cx="8127999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4383441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0056209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586287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600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Cost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goods</a:t>
                      </a:r>
                      <a:r>
                        <a:rPr lang="cs-CZ" dirty="0"/>
                        <a:t> 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391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Gross 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260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529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Distribution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administration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59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Depreciation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amortization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58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/>
                        <a:t>Operating</a:t>
                      </a:r>
                      <a:r>
                        <a:rPr lang="cs-CZ" b="1" dirty="0"/>
                        <a:t> </a:t>
                      </a:r>
                      <a:r>
                        <a:rPr lang="cs-CZ" b="1" dirty="0" err="1"/>
                        <a:t>Income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384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Interest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/>
                        <a:t>Income</a:t>
                      </a:r>
                      <a:r>
                        <a:rPr lang="cs-CZ" b="1" dirty="0"/>
                        <a:t> </a:t>
                      </a:r>
                      <a:r>
                        <a:rPr lang="cs-CZ" b="1" dirty="0" err="1"/>
                        <a:t>before</a:t>
                      </a:r>
                      <a:r>
                        <a:rPr lang="cs-CZ" b="1" dirty="0"/>
                        <a:t> </a:t>
                      </a:r>
                      <a:r>
                        <a:rPr lang="cs-CZ" b="1" dirty="0" err="1"/>
                        <a:t>taxes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431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Taxes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69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Net </a:t>
                      </a:r>
                      <a:r>
                        <a:rPr lang="cs-CZ" b="1" dirty="0" err="1"/>
                        <a:t>income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915177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816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92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639618"/>
              </p:ext>
            </p:extLst>
          </p:nvPr>
        </p:nvGraphicFramePr>
        <p:xfrm>
          <a:off x="395534" y="1500716"/>
          <a:ext cx="8127999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4383441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0056209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586287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600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Operating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costs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391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EBITDA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529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Depreciation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amortization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59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EBIT (</a:t>
                      </a:r>
                      <a:r>
                        <a:rPr lang="cs-CZ" b="1" dirty="0" err="1"/>
                        <a:t>operating</a:t>
                      </a:r>
                      <a:r>
                        <a:rPr lang="cs-CZ" b="1" baseline="0" dirty="0"/>
                        <a:t> </a:t>
                      </a:r>
                      <a:r>
                        <a:rPr lang="cs-CZ" b="1" baseline="0" dirty="0" err="1"/>
                        <a:t>income</a:t>
                      </a:r>
                      <a:r>
                        <a:rPr lang="cs-CZ" b="1" baseline="0" dirty="0"/>
                        <a:t>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58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Interest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384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Taxes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431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Net </a:t>
                      </a:r>
                      <a:r>
                        <a:rPr lang="cs-CZ" b="1" dirty="0" err="1"/>
                        <a:t>income</a:t>
                      </a:r>
                      <a:r>
                        <a:rPr lang="cs-CZ" b="1" dirty="0"/>
                        <a:t> </a:t>
                      </a:r>
                      <a:r>
                        <a:rPr lang="cs-CZ" b="1" dirty="0" err="1"/>
                        <a:t>before</a:t>
                      </a:r>
                      <a:r>
                        <a:rPr lang="cs-CZ" b="1" dirty="0"/>
                        <a:t> </a:t>
                      </a:r>
                      <a:r>
                        <a:rPr lang="cs-CZ" b="1" dirty="0" err="1"/>
                        <a:t>preferred</a:t>
                      </a:r>
                      <a:r>
                        <a:rPr lang="cs-CZ" b="1" dirty="0"/>
                        <a:t> </a:t>
                      </a:r>
                      <a:r>
                        <a:rPr lang="cs-CZ" b="1" dirty="0" err="1"/>
                        <a:t>dividends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69545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541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8565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– public limited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company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899925"/>
              </p:ext>
            </p:extLst>
          </p:nvPr>
        </p:nvGraphicFramePr>
        <p:xfrm>
          <a:off x="395534" y="1500716"/>
          <a:ext cx="8127999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1391">
                  <a:extLst>
                    <a:ext uri="{9D8B030D-6E8A-4147-A177-3AD203B41FA5}">
                      <a16:colId xmlns:a16="http://schemas.microsoft.com/office/drawing/2014/main" val="354383441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600562091"/>
                    </a:ext>
                  </a:extLst>
                </a:gridCol>
                <a:gridCol w="1313108">
                  <a:extLst>
                    <a:ext uri="{9D8B030D-6E8A-4147-A177-3AD203B41FA5}">
                      <a16:colId xmlns:a16="http://schemas.microsoft.com/office/drawing/2014/main" val="6586287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600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760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690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391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Cost</a:t>
                      </a:r>
                      <a:r>
                        <a:rPr lang="cs-CZ" b="0" dirty="0"/>
                        <a:t> </a:t>
                      </a:r>
                      <a:r>
                        <a:rPr lang="cs-CZ" b="0" dirty="0" err="1"/>
                        <a:t>of</a:t>
                      </a:r>
                      <a:r>
                        <a:rPr lang="cs-CZ" b="0" dirty="0"/>
                        <a:t>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430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529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/>
                        <a:t>Gross 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59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Operating</a:t>
                      </a:r>
                      <a:r>
                        <a:rPr lang="cs-CZ" b="0" dirty="0"/>
                        <a:t> </a:t>
                      </a:r>
                      <a:r>
                        <a:rPr lang="cs-CZ" b="0" dirty="0" err="1"/>
                        <a:t>expenses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58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Operating</a:t>
                      </a:r>
                      <a:r>
                        <a:rPr lang="cs-CZ" b="0" dirty="0"/>
                        <a:t> 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384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Interest</a:t>
                      </a:r>
                      <a:r>
                        <a:rPr lang="cs-CZ" b="0" dirty="0"/>
                        <a:t> </a:t>
                      </a:r>
                      <a:r>
                        <a:rPr lang="cs-CZ" b="0" dirty="0" err="1"/>
                        <a:t>payable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/>
                        <a:t>Profit </a:t>
                      </a:r>
                      <a:r>
                        <a:rPr lang="cs-CZ" b="0" dirty="0" err="1"/>
                        <a:t>before</a:t>
                      </a:r>
                      <a:r>
                        <a:rPr lang="cs-CZ" b="0" dirty="0"/>
                        <a:t> </a:t>
                      </a:r>
                      <a:r>
                        <a:rPr lang="cs-CZ" b="0" dirty="0" err="1"/>
                        <a:t>taxation</a:t>
                      </a:r>
                      <a:r>
                        <a:rPr lang="cs-CZ" b="0" dirty="0"/>
                        <a:t> (</a:t>
                      </a:r>
                      <a:r>
                        <a:rPr lang="cs-CZ" b="0" dirty="0" err="1"/>
                        <a:t>net</a:t>
                      </a:r>
                      <a:r>
                        <a:rPr lang="cs-CZ" b="0" baseline="0" dirty="0"/>
                        <a:t> profit)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431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Corporation</a:t>
                      </a:r>
                      <a:r>
                        <a:rPr lang="cs-CZ" b="0" dirty="0"/>
                        <a:t>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69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/>
                        <a:t>Profit </a:t>
                      </a:r>
                      <a:r>
                        <a:rPr lang="cs-CZ" b="0" dirty="0" err="1"/>
                        <a:t>after</a:t>
                      </a:r>
                      <a:r>
                        <a:rPr lang="cs-CZ" b="0" dirty="0"/>
                        <a:t>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712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Dividends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836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0" dirty="0" err="1"/>
                        <a:t>Retained</a:t>
                      </a:r>
                      <a:r>
                        <a:rPr lang="cs-CZ" b="0" dirty="0"/>
                        <a:t> profit </a:t>
                      </a:r>
                      <a:r>
                        <a:rPr lang="cs-CZ" b="0" dirty="0" err="1"/>
                        <a:t>for</a:t>
                      </a:r>
                      <a:r>
                        <a:rPr lang="cs-CZ" b="0" dirty="0"/>
                        <a:t> </a:t>
                      </a:r>
                      <a:r>
                        <a:rPr lang="cs-CZ" b="0" dirty="0" err="1"/>
                        <a:t>the</a:t>
                      </a:r>
                      <a:r>
                        <a:rPr lang="cs-CZ" b="0" dirty="0"/>
                        <a:t> </a:t>
                      </a:r>
                      <a:r>
                        <a:rPr lang="cs-CZ" b="0" dirty="0" err="1"/>
                        <a:t>year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1992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668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92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(direct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matarials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direct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EBITDA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minus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rent,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Gross profit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gross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minus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selling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recaputulation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accrued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period.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1517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92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Presenting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income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gross profit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subtraction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EBIT =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source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34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445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basic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Recognizing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Reporting cash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Modifying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096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Showing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 on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shares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equity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tendency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chief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invariability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medium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transmitting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reffered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retained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activity-oriented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discloses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redistribution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670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096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Showing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 on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shares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equity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owner´s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partner´s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stockholders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´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endParaRPr 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725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096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Showing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 on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shares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equity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market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price.it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tax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and, as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performance. 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obligatory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(IAS)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(GAAP).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show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retained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undistributed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reporting period.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proceeds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88412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096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Showing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 on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shares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equity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´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outstanding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market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quoted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capitalization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150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844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Reporting cash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flow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cash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non-cash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subtracted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subtracted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in reality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non-cash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as such has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cash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Investing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0129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844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Reporting cash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flow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summarizes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Inc.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2017 (mil. USD)</a:t>
            </a:r>
          </a:p>
          <a:p>
            <a:endParaRPr 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866239"/>
              </p:ext>
            </p:extLst>
          </p:nvPr>
        </p:nvGraphicFramePr>
        <p:xfrm>
          <a:off x="724024" y="2792306"/>
          <a:ext cx="8128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4559">
                  <a:extLst>
                    <a:ext uri="{9D8B030D-6E8A-4147-A177-3AD203B41FA5}">
                      <a16:colId xmlns:a16="http://schemas.microsoft.com/office/drawing/2014/main" val="879590561"/>
                    </a:ext>
                  </a:extLst>
                </a:gridCol>
                <a:gridCol w="2773441">
                  <a:extLst>
                    <a:ext uri="{9D8B030D-6E8A-4147-A177-3AD203B41FA5}">
                      <a16:colId xmlns:a16="http://schemas.microsoft.com/office/drawing/2014/main" val="1043593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Cash </a:t>
                      </a:r>
                      <a:r>
                        <a:rPr lang="cs-CZ" dirty="0" err="1"/>
                        <a:t>at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beginning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year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997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Operating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activities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87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Net </a:t>
                      </a:r>
                      <a:r>
                        <a:rPr lang="cs-CZ" dirty="0" err="1"/>
                        <a:t>income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705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Non-cash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adjustments</a:t>
                      </a:r>
                      <a:r>
                        <a:rPr lang="cs-CZ" baseline="0" dirty="0"/>
                        <a:t>: </a:t>
                      </a:r>
                      <a:r>
                        <a:rPr lang="cs-CZ" baseline="0" dirty="0" err="1"/>
                        <a:t>depreciation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709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Changes</a:t>
                      </a:r>
                      <a:r>
                        <a:rPr lang="cs-CZ" dirty="0"/>
                        <a:t> in </a:t>
                      </a:r>
                      <a:r>
                        <a:rPr lang="cs-CZ" dirty="0" err="1"/>
                        <a:t>working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capital</a:t>
                      </a:r>
                      <a:r>
                        <a:rPr lang="cs-CZ" dirty="0"/>
                        <a:t>: </a:t>
                      </a:r>
                      <a:r>
                        <a:rPr lang="cs-CZ" dirty="0" err="1"/>
                        <a:t>increase</a:t>
                      </a:r>
                      <a:r>
                        <a:rPr lang="cs-CZ" dirty="0"/>
                        <a:t> in </a:t>
                      </a:r>
                      <a:r>
                        <a:rPr lang="cs-CZ" dirty="0" err="1"/>
                        <a:t>inventories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(200.0)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059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Increase</a:t>
                      </a:r>
                      <a:r>
                        <a:rPr lang="cs-CZ" dirty="0"/>
                        <a:t> in </a:t>
                      </a:r>
                      <a:r>
                        <a:rPr lang="cs-CZ" dirty="0" err="1"/>
                        <a:t>accounts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receivable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(60.0)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1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Increase</a:t>
                      </a:r>
                      <a:r>
                        <a:rPr lang="cs-CZ" dirty="0"/>
                        <a:t> in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accounts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payable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33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Increase</a:t>
                      </a:r>
                      <a:r>
                        <a:rPr lang="cs-CZ" dirty="0"/>
                        <a:t> in </a:t>
                      </a:r>
                      <a:r>
                        <a:rPr lang="cs-CZ" dirty="0" err="1"/>
                        <a:t>accruals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945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Cash </a:t>
                      </a:r>
                      <a:r>
                        <a:rPr lang="cs-CZ" dirty="0" err="1"/>
                        <a:t>provided</a:t>
                      </a:r>
                      <a:r>
                        <a:rPr lang="cs-CZ" dirty="0"/>
                        <a:t> by </a:t>
                      </a:r>
                      <a:r>
                        <a:rPr lang="cs-CZ" dirty="0" err="1"/>
                        <a:t>operating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activities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(2.5)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592261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0887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844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Reporting cash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flow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480053"/>
              </p:ext>
            </p:extLst>
          </p:nvPr>
        </p:nvGraphicFramePr>
        <p:xfrm>
          <a:off x="724024" y="1550126"/>
          <a:ext cx="8128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4559">
                  <a:extLst>
                    <a:ext uri="{9D8B030D-6E8A-4147-A177-3AD203B41FA5}">
                      <a16:colId xmlns:a16="http://schemas.microsoft.com/office/drawing/2014/main" val="879590561"/>
                    </a:ext>
                  </a:extLst>
                </a:gridCol>
                <a:gridCol w="2773441">
                  <a:extLst>
                    <a:ext uri="{9D8B030D-6E8A-4147-A177-3AD203B41FA5}">
                      <a16:colId xmlns:a16="http://schemas.microsoft.com/office/drawing/2014/main" val="1043593060"/>
                    </a:ext>
                  </a:extLst>
                </a:gridCol>
              </a:tblGrid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Investing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activities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997528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Changes</a:t>
                      </a:r>
                      <a:r>
                        <a:rPr lang="cs-CZ" dirty="0"/>
                        <a:t> in </a:t>
                      </a:r>
                      <a:r>
                        <a:rPr lang="cs-CZ" dirty="0" err="1"/>
                        <a:t>fixed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assets</a:t>
                      </a:r>
                      <a:r>
                        <a:rPr lang="cs-CZ" baseline="0" dirty="0"/>
                        <a:t>: </a:t>
                      </a:r>
                      <a:r>
                        <a:rPr lang="cs-CZ" baseline="0" dirty="0" err="1"/>
                        <a:t>new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investments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(230.0)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879793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/>
                        <a:t>Cash </a:t>
                      </a:r>
                      <a:r>
                        <a:rPr lang="cs-CZ" dirty="0" err="1"/>
                        <a:t>provided</a:t>
                      </a:r>
                      <a:r>
                        <a:rPr lang="cs-CZ" dirty="0"/>
                        <a:t> by </a:t>
                      </a:r>
                      <a:r>
                        <a:rPr lang="cs-CZ" dirty="0" err="1"/>
                        <a:t>investing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activities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(232.5)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705983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Financing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activities</a:t>
                      </a:r>
                      <a:r>
                        <a:rPr lang="cs-CZ" dirty="0"/>
                        <a:t>: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Increase</a:t>
                      </a:r>
                      <a:r>
                        <a:rPr lang="cs-CZ" baseline="0" dirty="0"/>
                        <a:t> in </a:t>
                      </a:r>
                      <a:r>
                        <a:rPr lang="cs-CZ" baseline="0" dirty="0" err="1"/>
                        <a:t>accounts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payable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709310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Sale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short</a:t>
                      </a:r>
                      <a:r>
                        <a:rPr lang="cs-CZ" dirty="0"/>
                        <a:t>-term </a:t>
                      </a:r>
                      <a:r>
                        <a:rPr lang="cs-CZ" dirty="0" err="1"/>
                        <a:t>investments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059202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Repayments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long-term </a:t>
                      </a:r>
                      <a:r>
                        <a:rPr lang="cs-CZ" dirty="0" err="1"/>
                        <a:t>debts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11462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Increase</a:t>
                      </a:r>
                      <a:r>
                        <a:rPr lang="cs-CZ" dirty="0"/>
                        <a:t> in </a:t>
                      </a:r>
                      <a:r>
                        <a:rPr lang="cs-CZ" dirty="0" err="1"/>
                        <a:t>bonds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outstanding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33209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 err="1"/>
                        <a:t>Paid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out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dividends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(61.5)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945737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/>
                        <a:t>Cash </a:t>
                      </a:r>
                      <a:r>
                        <a:rPr lang="cs-CZ" dirty="0" err="1"/>
                        <a:t>provided</a:t>
                      </a:r>
                      <a:r>
                        <a:rPr lang="cs-CZ" dirty="0"/>
                        <a:t> by </a:t>
                      </a:r>
                      <a:r>
                        <a:rPr lang="cs-CZ" dirty="0" err="1"/>
                        <a:t>financing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activities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592261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/>
                        <a:t>Cash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changes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during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year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(5.0)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180633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r>
                        <a:rPr lang="cs-CZ" dirty="0"/>
                        <a:t>Cash </a:t>
                      </a:r>
                      <a:r>
                        <a:rPr lang="cs-CZ" dirty="0" err="1"/>
                        <a:t>at</a:t>
                      </a:r>
                      <a:r>
                        <a:rPr lang="cs-CZ" dirty="0"/>
                        <a:t> end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of</a:t>
                      </a:r>
                      <a:r>
                        <a:rPr lang="cs-CZ" baseline="0" dirty="0"/>
                        <a:t> </a:t>
                      </a:r>
                      <a:r>
                        <a:rPr lang="cs-CZ" baseline="0" dirty="0" err="1"/>
                        <a:t>year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983783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431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844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Reporting cash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flow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Accrual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accrual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recognized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not as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expenditure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period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0897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17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Modifying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modification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NOPAT</a:t>
            </a:r>
          </a:p>
          <a:p>
            <a:pPr lvl="1"/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(FCF)</a:t>
            </a:r>
            <a:endParaRPr 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920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17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Modifying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income-generating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acquisition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investor-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supplied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accrued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deducting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9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733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Reviewing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basic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statements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8280920" cy="33789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Skupina 1"/>
          <p:cNvGrpSpPr/>
          <p:nvPr/>
        </p:nvGrpSpPr>
        <p:grpSpPr>
          <a:xfrm>
            <a:off x="778432" y="1471643"/>
            <a:ext cx="8520881" cy="4644021"/>
            <a:chOff x="778432" y="586741"/>
            <a:chExt cx="8520881" cy="6271259"/>
          </a:xfrm>
        </p:grpSpPr>
        <p:sp>
          <p:nvSpPr>
            <p:cNvPr id="9" name="Zástupný symbol pro obsah 2"/>
            <p:cNvSpPr txBox="1">
              <a:spLocks/>
            </p:cNvSpPr>
            <p:nvPr/>
          </p:nvSpPr>
          <p:spPr>
            <a:xfrm>
              <a:off x="1018393" y="3479075"/>
              <a:ext cx="8280920" cy="337892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cs-CZ" sz="24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Financial</a:t>
              </a:r>
              <a:r>
                <a:rPr lang="cs-CZ" sz="24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cs-CZ" sz="24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statements</a:t>
              </a:r>
              <a:r>
                <a:rPr lang="cs-CZ" sz="24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lvl="1"/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Balance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sheet</a:t>
              </a:r>
              <a:endPara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1"/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Income</a:t>
              </a:r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statement</a:t>
              </a:r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(Profit and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loss</a:t>
              </a:r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account</a:t>
              </a:r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 lvl="1"/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Equity</a:t>
              </a:r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statement</a:t>
              </a:r>
              <a:endPara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1"/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Cash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flow</a:t>
              </a:r>
              <a:r>
                <a:rPr lang="cs-CZ" altLang="cs-CZ" sz="2000" b="1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cs-CZ" altLang="cs-CZ" sz="2000" b="1" dirty="0" err="1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statement</a:t>
              </a:r>
              <a:endParaRPr lang="en-GB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" name="Picture 2" descr="VÃ½sledek obrÃ¡zku pro management definitio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432" y="586741"/>
              <a:ext cx="5715000" cy="2143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5696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17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Modifying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NOPAT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susceptible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influence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eliminated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EBIT by (1 – tax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EBIT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120.0 milion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tax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35 %,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120.0 * (1 – 0.35) = 120 * 0.65 = 78 milion</a:t>
            </a:r>
            <a:endParaRPr 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9861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17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Modifying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(FCF):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Sooner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accumulated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part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more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free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(FCF)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Repayment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made.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FCF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arrived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FCF =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gross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FCF = NOPAT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gross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endParaRPr 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3892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17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Modifying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Net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derivation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substracted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plus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plant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1940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17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Modifying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data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</a:t>
            </a:r>
            <a:endParaRPr 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plural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transport,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advertising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endParaRPr 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9852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0409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Conclusions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75606"/>
            <a:ext cx="8280920" cy="4541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subtracted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synonym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stockholders´ownership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reflects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4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79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Recognizing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assets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liabilities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8280920" cy="3780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Tangible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referred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as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such as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machinery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conveyance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furnishing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these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growing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cultivation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rudimentary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draught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plant and </a:t>
            </a:r>
            <a:r>
              <a:rPr 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lvl="1"/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Intangible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software, know-how,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patents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licences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GB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910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79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Recognizing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assets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liabilities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8280920" cy="3780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Recipients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management.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Stockholders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prosperity by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finance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outside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profitability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prospects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tax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alike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accuracy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322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79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Recognizing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assets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liabilities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8280920" cy="3780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tangible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immovable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intangible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cash,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miscellaneous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receivables</a:t>
            </a:r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46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79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Recognizing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assets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liabilities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bought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Cash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maturity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more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convertible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period. (Cash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miscellaneous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Debtors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supplied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immovable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vehicles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furniture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843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79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Recognizing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assets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liabilities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tax +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-term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creditors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owner´s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undistributed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part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such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wealth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joint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basic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42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79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Recognizing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assets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liabilities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226408"/>
            <a:ext cx="9691439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Creditors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(AM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payable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enroute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opposite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show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Long-term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Repayments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loans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Owner´s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Reserve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reserve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unexpected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Obligatory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Shareholders´equity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plus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Undistributed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(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retained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reinvestment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stockholders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agreement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07232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2740</Words>
  <Application>Microsoft Office PowerPoint</Application>
  <PresentationFormat>Širokoúhlá obrazovka</PresentationFormat>
  <Paragraphs>402</Paragraphs>
  <Slides>34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Motiv Office</vt:lpstr>
      <vt:lpstr>Compiling financial statements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116</cp:revision>
  <cp:lastPrinted>2019-11-05T10:41:54Z</cp:lastPrinted>
  <dcterms:created xsi:type="dcterms:W3CDTF">2016-11-25T20:36:16Z</dcterms:created>
  <dcterms:modified xsi:type="dcterms:W3CDTF">2025-03-24T07:27:32Z</dcterms:modified>
</cp:coreProperties>
</file>