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56" r:id="rId3"/>
    <p:sldId id="306" r:id="rId4"/>
    <p:sldId id="307" r:id="rId5"/>
    <p:sldId id="308" r:id="rId6"/>
    <p:sldId id="309" r:id="rId7"/>
    <p:sldId id="310" r:id="rId8"/>
    <p:sldId id="311" r:id="rId9"/>
    <p:sldId id="328" r:id="rId10"/>
    <p:sldId id="312" r:id="rId11"/>
    <p:sldId id="313" r:id="rId12"/>
    <p:sldId id="314" r:id="rId13"/>
    <p:sldId id="317" r:id="rId14"/>
    <p:sldId id="315" r:id="rId15"/>
    <p:sldId id="316" r:id="rId16"/>
    <p:sldId id="329" r:id="rId17"/>
    <p:sldId id="318" r:id="rId18"/>
    <p:sldId id="330" r:id="rId19"/>
    <p:sldId id="320" r:id="rId20"/>
    <p:sldId id="319" r:id="rId21"/>
    <p:sldId id="331" r:id="rId22"/>
    <p:sldId id="332" r:id="rId23"/>
    <p:sldId id="333" r:id="rId24"/>
    <p:sldId id="334" r:id="rId25"/>
    <p:sldId id="346" r:id="rId26"/>
    <p:sldId id="345" r:id="rId27"/>
    <p:sldId id="337" r:id="rId28"/>
    <p:sldId id="338" r:id="rId29"/>
    <p:sldId id="339" r:id="rId30"/>
    <p:sldId id="344" r:id="rId31"/>
    <p:sldId id="341" r:id="rId32"/>
    <p:sldId id="321" r:id="rId33"/>
    <p:sldId id="322" r:id="rId34"/>
    <p:sldId id="342" r:id="rId35"/>
    <p:sldId id="305" r:id="rId36"/>
    <p:sldId id="343" r:id="rId37"/>
    <p:sldId id="272" r:id="rId38"/>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l0001" initials="r" lastIdx="0" clrIdx="0">
    <p:extLst>
      <p:ext uri="{19B8F6BF-5375-455C-9EA6-DF929625EA0E}">
        <p15:presenceInfo xmlns:p15="http://schemas.microsoft.com/office/powerpoint/2012/main" userId="ryl00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A604D-6670-451F-B195-0595E0D6B97D}" type="datetimeFigureOut">
              <a:rPr lang="cs-CZ" smtClean="0"/>
              <a:t>24.03.2025</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B227625-0965-487F-A826-F95F96D445EF}" type="slidenum">
              <a:rPr lang="cs-CZ" smtClean="0"/>
              <a:t>‹#›</a:t>
            </a:fld>
            <a:endParaRPr lang="cs-CZ"/>
          </a:p>
        </p:txBody>
      </p:sp>
    </p:spTree>
    <p:extLst>
      <p:ext uri="{BB962C8B-B14F-4D97-AF65-F5344CB8AC3E}">
        <p14:creationId xmlns:p14="http://schemas.microsoft.com/office/powerpoint/2010/main" val="251996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F44E6F-2CB7-4591-ADA1-66738C5C8859}" type="datetimeFigureOut">
              <a:rPr lang="cs-CZ" smtClean="0"/>
              <a:t>24.03.2025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84797B5-A302-47DA-A3BE-71C1944DA2A9}" type="slidenum">
              <a:rPr lang="cs-CZ" smtClean="0"/>
              <a:t>‹#›</a:t>
            </a:fld>
            <a:endParaRPr lang="cs-CZ"/>
          </a:p>
        </p:txBody>
      </p:sp>
    </p:spTree>
    <p:extLst>
      <p:ext uri="{BB962C8B-B14F-4D97-AF65-F5344CB8AC3E}">
        <p14:creationId xmlns:p14="http://schemas.microsoft.com/office/powerpoint/2010/main" val="369210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84797B5-A302-47DA-A3BE-71C1944DA2A9}" type="slidenum">
              <a:rPr lang="cs-CZ" smtClean="0"/>
              <a:t>1</a:t>
            </a:fld>
            <a:endParaRPr lang="cs-CZ"/>
          </a:p>
        </p:txBody>
      </p:sp>
    </p:spTree>
    <p:extLst>
      <p:ext uri="{BB962C8B-B14F-4D97-AF65-F5344CB8AC3E}">
        <p14:creationId xmlns:p14="http://schemas.microsoft.com/office/powerpoint/2010/main" val="225687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ctr"/>
            <a:r>
              <a:rPr lang="cs-CZ" sz="5333" b="1" dirty="0" err="1">
                <a:solidFill>
                  <a:schemeClr val="bg1"/>
                </a:solidFill>
                <a:latin typeface="Times New Roman" panose="02020603050405020304" pitchFamily="18" charset="0"/>
                <a:cs typeface="Times New Roman" panose="02020603050405020304" pitchFamily="18" charset="0"/>
              </a:rPr>
              <a:t>Inventory</a:t>
            </a:r>
            <a:r>
              <a:rPr lang="cs-CZ" sz="5333" b="1">
                <a:solidFill>
                  <a:schemeClr val="bg1"/>
                </a:solidFill>
                <a:latin typeface="Times New Roman" panose="02020603050405020304" pitchFamily="18" charset="0"/>
                <a:cs typeface="Times New Roman" panose="02020603050405020304" pitchFamily="18" charset="0"/>
              </a:rPr>
              <a:t> management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072285" y="4965171"/>
            <a:ext cx="3890744"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a:solidFill>
                  <a:srgbClr val="307871"/>
                </a:solidFill>
                <a:latin typeface="Times New Roman" panose="02020603050405020304" pitchFamily="18" charset="0"/>
                <a:cs typeface="Times New Roman" panose="02020603050405020304" pitchFamily="18" charset="0"/>
              </a:rPr>
              <a:t>Ing. Žaneta </a:t>
            </a:r>
            <a:r>
              <a:rPr lang="cs-CZ" altLang="cs-CZ" sz="2400" b="1" dirty="0" err="1">
                <a:solidFill>
                  <a:srgbClr val="307871"/>
                </a:solidFill>
                <a:latin typeface="Times New Roman" panose="02020603050405020304" pitchFamily="18" charset="0"/>
                <a:cs typeface="Times New Roman" panose="02020603050405020304" pitchFamily="18" charset="0"/>
              </a:rPr>
              <a:t>Rylková</a:t>
            </a:r>
            <a:r>
              <a:rPr lang="cs-CZ" altLang="cs-CZ" sz="2400" b="1" dirty="0">
                <a:solidFill>
                  <a:srgbClr val="307871"/>
                </a:solidFill>
                <a:latin typeface="Times New Roman" panose="02020603050405020304" pitchFamily="18" charset="0"/>
                <a:cs typeface="Times New Roman" panose="02020603050405020304" pitchFamily="18" charset="0"/>
              </a:rPr>
              <a:t>, Ph.D.</a:t>
            </a:r>
            <a:endParaRPr lang="en-GB" altLang="cs-CZ" sz="2400" b="1" dirty="0">
              <a:solidFill>
                <a:srgbClr val="307871"/>
              </a:solidFill>
              <a:latin typeface="Times New Roman" panose="02020603050405020304" pitchFamily="18" charset="0"/>
              <a:cs typeface="Times New Roman" panose="02020603050405020304" pitchFamily="18" charset="0"/>
            </a:endParaRPr>
          </a:p>
          <a:p>
            <a:pPr algn="r"/>
            <a:r>
              <a:rPr lang="cs-CZ" altLang="cs-CZ" sz="2400" dirty="0" err="1">
                <a:solidFill>
                  <a:srgbClr val="307871"/>
                </a:solidFill>
                <a:latin typeface="Times New Roman" panose="02020603050405020304" pitchFamily="18" charset="0"/>
                <a:cs typeface="Times New Roman" panose="02020603050405020304" pitchFamily="18" charset="0"/>
              </a:rPr>
              <a:t>Managerial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Economics</a:t>
            </a:r>
            <a:endParaRPr lang="en-GB" altLang="cs-CZ" sz="2400" dirty="0">
              <a:solidFill>
                <a:srgbClr val="307871"/>
              </a:solidFill>
              <a:latin typeface="Times New Roman" panose="02020603050405020304" pitchFamily="18" charset="0"/>
              <a:cs typeface="Times New Roman" panose="02020603050405020304" pitchFamily="18" charset="0"/>
            </a:endParaRPr>
          </a:p>
          <a:p>
            <a:pPr algn="r"/>
            <a:endParaRPr lang="en-GB" alt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Inventory</a:t>
            </a:r>
            <a:r>
              <a:rPr lang="cs-CZ" sz="2800" b="1" dirty="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r>
              <a:rPr lang="cs-CZ" sz="2400" dirty="0">
                <a:latin typeface="Times New Roman" pitchFamily="18" charset="0"/>
                <a:cs typeface="Times New Roman" pitchFamily="18" charset="0"/>
              </a:rPr>
              <a:t>In </a:t>
            </a:r>
            <a:r>
              <a:rPr lang="cs-CZ" sz="2400" dirty="0" err="1">
                <a:latin typeface="Times New Roman" pitchFamily="18" charset="0"/>
                <a:cs typeface="Times New Roman" pitchFamily="18" charset="0"/>
              </a:rPr>
              <a:t>terms</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of</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operational</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inventory</a:t>
            </a:r>
            <a:r>
              <a:rPr lang="cs-CZ" sz="2400" dirty="0">
                <a:latin typeface="Times New Roman" pitchFamily="18" charset="0"/>
                <a:cs typeface="Times New Roman" pitchFamily="18" charset="0"/>
              </a:rPr>
              <a:t> management, </a:t>
            </a:r>
            <a:r>
              <a:rPr lang="cs-CZ" sz="2400" dirty="0" err="1">
                <a:latin typeface="Times New Roman" pitchFamily="18" charset="0"/>
                <a:cs typeface="Times New Roman" pitchFamily="18" charset="0"/>
              </a:rPr>
              <a:t>the</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functional</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classification</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of</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stocks</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is</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applied</a:t>
            </a:r>
            <a:r>
              <a:rPr lang="cs-CZ" sz="2400" dirty="0">
                <a:latin typeface="Times New Roman" pitchFamily="18" charset="0"/>
                <a:cs typeface="Times New Roman" pitchFamily="18" charset="0"/>
              </a:rPr>
              <a:t> to:</a:t>
            </a:r>
          </a:p>
          <a:p>
            <a:pPr marL="0" indent="0">
              <a:lnSpc>
                <a:spcPct val="120000"/>
              </a:lnSpc>
              <a:spcBef>
                <a:spcPts val="600"/>
              </a:spcBef>
              <a:spcAft>
                <a:spcPts val="600"/>
              </a:spcAft>
              <a:buClr>
                <a:srgbClr val="FFFF00"/>
              </a:buClr>
              <a:buSzPct val="100000"/>
              <a:buFont typeface="Wingdings" pitchFamily="2" charset="2"/>
              <a:buChar char="Ø"/>
              <a:tabLst>
                <a:tab pos="447675" algn="l"/>
                <a:tab pos="2686050" algn="l"/>
                <a:tab pos="5200650" algn="l"/>
                <a:tab pos="6191250" algn="l"/>
                <a:tab pos="8610600" algn="r"/>
              </a:tabLst>
              <a:defRPr/>
            </a:pPr>
            <a:r>
              <a:rPr lang="cs-CZ" sz="2400" dirty="0">
                <a:solidFill>
                  <a:srgbClr val="FF0000"/>
                </a:solidFill>
                <a:latin typeface="Times New Roman" pitchFamily="18" charset="0"/>
                <a:cs typeface="Times New Roman" pitchFamily="18" charset="0"/>
              </a:rPr>
              <a:t>	</a:t>
            </a:r>
            <a:r>
              <a:rPr lang="cs-CZ" sz="2400" b="1" dirty="0" err="1">
                <a:latin typeface="Times New Roman" pitchFamily="18" charset="0"/>
                <a:cs typeface="Times New Roman" pitchFamily="18" charset="0"/>
              </a:rPr>
              <a:t>Common</a:t>
            </a:r>
            <a:r>
              <a:rPr lang="cs-CZ" sz="2400" b="1" dirty="0">
                <a:latin typeface="Times New Roman" pitchFamily="18" charset="0"/>
                <a:cs typeface="Times New Roman" pitchFamily="18" charset="0"/>
              </a:rPr>
              <a:t> </a:t>
            </a:r>
            <a:r>
              <a:rPr lang="cs-CZ" sz="2400" b="1" dirty="0" err="1">
                <a:latin typeface="Times New Roman" pitchFamily="18" charset="0"/>
                <a:cs typeface="Times New Roman" pitchFamily="18" charset="0"/>
              </a:rPr>
              <a:t>stock</a:t>
            </a:r>
            <a:r>
              <a:rPr lang="cs-CZ" sz="2400" b="1" dirty="0">
                <a:latin typeface="Times New Roman" pitchFamily="18" charset="0"/>
                <a:cs typeface="Times New Roman" pitchFamily="18" charset="0"/>
              </a:rPr>
              <a:t> </a:t>
            </a:r>
            <a:r>
              <a:rPr lang="cs-CZ" sz="2400" b="1" dirty="0" err="1">
                <a:latin typeface="Times New Roman" pitchFamily="18" charset="0"/>
                <a:cs typeface="Times New Roman" pitchFamily="18" charset="0"/>
              </a:rPr>
              <a:t>level</a:t>
            </a:r>
            <a:r>
              <a:rPr lang="cs-CZ" sz="2400" b="1" dirty="0">
                <a:latin typeface="Times New Roman" pitchFamily="18" charset="0"/>
                <a:cs typeface="Times New Roman" pitchFamily="18" charset="0"/>
              </a:rPr>
              <a:t> (</a:t>
            </a:r>
            <a:r>
              <a:rPr lang="cs-CZ" sz="2400" b="1" dirty="0" err="1">
                <a:latin typeface="Times New Roman" pitchFamily="18" charset="0"/>
                <a:cs typeface="Times New Roman" pitchFamily="18" charset="0"/>
              </a:rPr>
              <a:t>turnover</a:t>
            </a:r>
            <a:r>
              <a:rPr lang="cs-CZ" sz="2400" b="1" dirty="0">
                <a:latin typeface="Times New Roman" pitchFamily="18" charset="0"/>
                <a:cs typeface="Times New Roman" pitchFamily="18" charset="0"/>
              </a:rPr>
              <a:t>), </a:t>
            </a:r>
            <a:r>
              <a:rPr lang="en-US" sz="2400" dirty="0">
                <a:latin typeface="Times New Roman" panose="02020603050405020304" pitchFamily="18" charset="0"/>
                <a:cs typeface="Times New Roman" panose="02020603050405020304" pitchFamily="18" charset="0"/>
              </a:rPr>
              <a:t>which covers material delivery requirements between two deliveries. During the delivery cycle, the normal inventory is reduced from the maximum value at the time of delivery to the minimum value before the next delivery</a:t>
            </a:r>
            <a:r>
              <a:rPr lang="cs-CZ" sz="2400" dirty="0">
                <a:latin typeface="Times New Roman" panose="02020603050405020304" pitchFamily="18" charset="0"/>
                <a:cs typeface="Times New Roman" panose="02020603050405020304" pitchFamily="18" charset="0"/>
              </a:rPr>
              <a:t>.</a:t>
            </a:r>
          </a:p>
          <a:p>
            <a:pPr lvl="1" indent="-342900">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a:latin typeface="Times New Roman" pitchFamily="18" charset="0"/>
                <a:cs typeface="Times New Roman" pitchFamily="18" charset="0"/>
              </a:rPr>
              <a:t>minimum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r>
              <a:rPr lang="cs-CZ" dirty="0">
                <a:latin typeface="Times New Roman" pitchFamily="18" charset="0"/>
                <a:cs typeface="Times New Roman" pitchFamily="18" charset="0"/>
              </a:rPr>
              <a:t> 	</a:t>
            </a:r>
          </a:p>
          <a:p>
            <a:pPr lvl="1" indent="-342900">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err="1">
                <a:latin typeface="Times New Roman" pitchFamily="18" charset="0"/>
                <a:cs typeface="Times New Roman" pitchFamily="18" charset="0"/>
              </a:rPr>
              <a:t>reorder</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r>
              <a:rPr lang="cs-CZ" dirty="0">
                <a:latin typeface="Times New Roman" pitchFamily="18" charset="0"/>
                <a:cs typeface="Times New Roman" pitchFamily="18" charset="0"/>
              </a:rPr>
              <a:t> </a:t>
            </a:r>
          </a:p>
          <a:p>
            <a:pPr lvl="1" indent="-342900">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a:latin typeface="Times New Roman" pitchFamily="18" charset="0"/>
                <a:cs typeface="Times New Roman" pitchFamily="18" charset="0"/>
              </a:rPr>
              <a:t>maximum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endParaRPr lang="cs-CZ"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10</a:t>
            </a:fld>
            <a:endParaRPr lang="cs-CZ"/>
          </a:p>
        </p:txBody>
      </p:sp>
    </p:spTree>
    <p:extLst>
      <p:ext uri="{BB962C8B-B14F-4D97-AF65-F5344CB8AC3E}">
        <p14:creationId xmlns:p14="http://schemas.microsoft.com/office/powerpoint/2010/main" val="338263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76859"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Common</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stock</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level</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2900" indent="-342900">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a:latin typeface="Times New Roman" pitchFamily="18" charset="0"/>
                <a:cs typeface="Times New Roman" pitchFamily="18" charset="0"/>
              </a:rPr>
              <a:t>minimum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below this level the operations is effected and we can secure  reaching this level by setting a reordering point.</a:t>
            </a:r>
            <a:endParaRPr lang="cs-CZ" sz="2000" dirty="0">
              <a:latin typeface="Times New Roman" pitchFamily="18" charset="0"/>
              <a:cs typeface="Times New Roman" pitchFamily="18" charset="0"/>
            </a:endParaRPr>
          </a:p>
          <a:p>
            <a:pPr marL="882900" indent="-342900">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err="1">
                <a:latin typeface="Times New Roman" pitchFamily="18" charset="0"/>
                <a:cs typeface="Times New Roman" pitchFamily="18" charset="0"/>
              </a:rPr>
              <a:t>reorder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a minimum amount of an item which a company holds in stock, such that, when stock falls to this amount, the item must be reordered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Reorder</a:t>
            </a:r>
            <a:r>
              <a:rPr lang="cs-CZ" sz="2000" dirty="0">
                <a:latin typeface="Times New Roman" panose="02020603050405020304" pitchFamily="18" charset="0"/>
                <a:cs typeface="Times New Roman" panose="02020603050405020304" pitchFamily="18" charset="0"/>
              </a:rPr>
              <a:t> point </a:t>
            </a:r>
            <a:r>
              <a:rPr lang="cs-CZ" sz="2000" dirty="0" err="1">
                <a:latin typeface="Times New Roman" panose="02020603050405020304" pitchFamily="18" charset="0"/>
                <a:cs typeface="Times New Roman" panose="02020603050405020304" pitchFamily="18" charset="0"/>
              </a:rPr>
              <a:t>formula</a:t>
            </a:r>
            <a:r>
              <a:rPr lang="cs-CZ" sz="2000" dirty="0">
                <a:latin typeface="Times New Roman" panose="02020603050405020304" pitchFamily="18" charset="0"/>
                <a:cs typeface="Times New Roman" panose="02020603050405020304" pitchFamily="18" charset="0"/>
              </a:rPr>
              <a:t> = (</a:t>
            </a:r>
            <a:r>
              <a:rPr lang="cs-CZ" sz="2000" dirty="0" err="1">
                <a:latin typeface="Times New Roman" panose="02020603050405020304" pitchFamily="18" charset="0"/>
                <a:cs typeface="Times New Roman" panose="02020603050405020304" pitchFamily="18" charset="0"/>
              </a:rPr>
              <a:t>average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daily</a:t>
            </a:r>
            <a:r>
              <a:rPr lang="cs-CZ" sz="2000" dirty="0">
                <a:latin typeface="Times New Roman" panose="02020603050405020304" pitchFamily="18" charset="0"/>
                <a:cs typeface="Times New Roman" panose="02020603050405020304" pitchFamily="18" charset="0"/>
              </a:rPr>
              <a:t> unit sales x </a:t>
            </a:r>
            <a:r>
              <a:rPr lang="cs-CZ" sz="2000" dirty="0" err="1">
                <a:latin typeface="Times New Roman" panose="02020603050405020304" pitchFamily="18" charset="0"/>
                <a:cs typeface="Times New Roman" panose="02020603050405020304" pitchFamily="18" charset="0"/>
              </a:rPr>
              <a:t>delivery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lead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time</a:t>
            </a:r>
            <a:r>
              <a:rPr lang="cs-CZ" sz="2000" dirty="0">
                <a:latin typeface="Times New Roman" panose="02020603050405020304" pitchFamily="18" charset="0"/>
                <a:cs typeface="Times New Roman" panose="02020603050405020304" pitchFamily="18" charset="0"/>
              </a:rPr>
              <a:t>)+</a:t>
            </a:r>
            <a:r>
              <a:rPr lang="cs-CZ" sz="2000" dirty="0" err="1">
                <a:latin typeface="Times New Roman" panose="02020603050405020304" pitchFamily="18" charset="0"/>
                <a:cs typeface="Times New Roman" panose="02020603050405020304" pitchFamily="18" charset="0"/>
              </a:rPr>
              <a:t>safety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stock</a:t>
            </a:r>
            <a:endParaRPr lang="cs-CZ" sz="2000" dirty="0">
              <a:latin typeface="Times New Roman" pitchFamily="18" charset="0"/>
              <a:cs typeface="Times New Roman" pitchFamily="18" charset="0"/>
            </a:endParaRPr>
          </a:p>
          <a:p>
            <a:pPr marL="882900" indent="-342900">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a:latin typeface="Times New Roman" pitchFamily="18" charset="0"/>
                <a:cs typeface="Times New Roman" pitchFamily="18" charset="0"/>
              </a:rPr>
              <a:t>maximum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is the quantity of material above which the stock of an item should not normally be allowed to go. This level is fixed after taking into account such factors as: capital, rate of consumption of materials, storage space available, insurance cost, risk of deterioration and obsolescence and economic order quantity, etc. </a:t>
            </a:r>
            <a:endParaRPr lang="cs-CZ" sz="2000"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11</a:t>
            </a:fld>
            <a:endParaRPr lang="cs-CZ"/>
          </a:p>
        </p:txBody>
      </p:sp>
    </p:spTree>
    <p:extLst>
      <p:ext uri="{BB962C8B-B14F-4D97-AF65-F5344CB8AC3E}">
        <p14:creationId xmlns:p14="http://schemas.microsoft.com/office/powerpoint/2010/main" val="236544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42415" cy="523220"/>
          </a:xfrm>
          <a:prstGeom prst="rect">
            <a:avLst/>
          </a:prstGeom>
        </p:spPr>
        <p:txBody>
          <a:bodyPr wrap="none">
            <a:spAutoFit/>
          </a:bodyPr>
          <a:lstStyle/>
          <a:p>
            <a:pPr lvl="0">
              <a:defRPr/>
            </a:pPr>
            <a:r>
              <a:rPr lang="cs-CZ" sz="2800" b="1" i="1" dirty="0">
                <a:latin typeface="Times New Roman" pitchFamily="18" charset="0"/>
                <a:cs typeface="Times New Roman" pitchFamily="18" charset="0"/>
              </a:rPr>
              <a:t>Basic </a:t>
            </a:r>
            <a:r>
              <a:rPr lang="cs-CZ" sz="2800" b="1" i="1" dirty="0" err="1">
                <a:latin typeface="Times New Roman" pitchFamily="18" charset="0"/>
                <a:cs typeface="Times New Roman" pitchFamily="18" charset="0"/>
              </a:rPr>
              <a:t>concepts</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Technical</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 </a:t>
            </a:r>
            <a:r>
              <a:rPr lang="cs-CZ" sz="2000" dirty="0" err="1">
                <a:latin typeface="Times New Roman" pitchFamily="18" charset="0"/>
                <a:cs typeface="Times New Roman" pitchFamily="18" charset="0"/>
              </a:rPr>
              <a:t>before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usage</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a:t>
            </a:r>
          </a:p>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Seasonal</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performance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these </a:t>
            </a:r>
            <a:r>
              <a:rPr lang="cs-CZ" sz="2000"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fluctuates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with</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seasnons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example</a:t>
            </a:r>
            <a:r>
              <a:rPr lang="cs-CZ" sz="2000" dirty="0">
                <a:latin typeface="Times New Roman" pitchFamily="18" charset="0"/>
                <a:cs typeface="Times New Roman" pitchFamily="18" charset="0"/>
              </a:rPr>
              <a:t>, retail </a:t>
            </a:r>
            <a:r>
              <a:rPr lang="cs-CZ" sz="2000" dirty="0" err="1">
                <a:latin typeface="Times New Roman" pitchFamily="18" charset="0"/>
                <a:cs typeface="Times New Roman" pitchFamily="18" charset="0"/>
              </a:rPr>
              <a:t>companies´sales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profits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often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increase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Christmas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start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school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year</a:t>
            </a:r>
            <a:r>
              <a:rPr lang="cs-CZ" sz="2000" dirty="0">
                <a:latin typeface="Times New Roman" pitchFamily="18" charset="0"/>
                <a:cs typeface="Times New Roman" pitchFamily="18" charset="0"/>
              </a:rPr>
              <a:t>.</a:t>
            </a:r>
          </a:p>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Emergency</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 </a:t>
            </a:r>
            <a:r>
              <a:rPr lang="en-US" sz="2000" dirty="0">
                <a:latin typeface="Times New Roman" pitchFamily="18" charset="0"/>
                <a:cs typeface="Times New Roman" pitchFamily="18" charset="0"/>
              </a:rPr>
              <a:t>Quantity of a material, parts, or supplies that must be kept on hand at all times to provide for an effective response to an emergency.</a:t>
            </a:r>
            <a:endParaRPr lang="cs-CZ" sz="2000" dirty="0">
              <a:latin typeface="Times New Roman" pitchFamily="18" charset="0"/>
              <a:cs typeface="Times New Roman" pitchFamily="18" charset="0"/>
            </a:endParaRPr>
          </a:p>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Speculative</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a:t>
            </a:r>
            <a:r>
              <a:rPr lang="cs-CZ" sz="2000" b="1"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a stock with a high degree of risk. A speculative stock may offer the possibility of substantial returns to compensate for its higher risk profile</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tend to be clustered in sectors such as mining, energy and biotechnology</a:t>
            </a:r>
            <a:r>
              <a:rPr lang="cs-CZ" sz="2000" dirty="0">
                <a:latin typeface="Times New Roman" panose="02020603050405020304" pitchFamily="18" charset="0"/>
                <a:cs typeface="Times New Roman" panose="02020603050405020304" pitchFamily="18" charset="0"/>
              </a:rPr>
              <a:t>.</a:t>
            </a:r>
            <a:endParaRPr lang="cs-CZ" sz="2000" b="1"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12</a:t>
            </a:fld>
            <a:endParaRPr lang="cs-CZ"/>
          </a:p>
        </p:txBody>
      </p:sp>
    </p:spTree>
    <p:extLst>
      <p:ext uri="{BB962C8B-B14F-4D97-AF65-F5344CB8AC3E}">
        <p14:creationId xmlns:p14="http://schemas.microsoft.com/office/powerpoint/2010/main" val="395520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4796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Safety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Safety</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covers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deviations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average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daily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usage</a:t>
            </a:r>
            <a:r>
              <a:rPr lang="cs-CZ" sz="2000" dirty="0">
                <a:latin typeface="Times New Roman" pitchFamily="18" charset="0"/>
                <a:cs typeface="Times New Roman" pitchFamily="18" charset="0"/>
              </a:rPr>
              <a:t> (s),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delivery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cycle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time</a:t>
            </a:r>
            <a:r>
              <a:rPr lang="cs-CZ" sz="2000" dirty="0">
                <a:latin typeface="Times New Roman" pitchFamily="18" charset="0"/>
                <a:cs typeface="Times New Roman" pitchFamily="18" charset="0"/>
              </a:rPr>
              <a:t> (c),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delivery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(D). </a:t>
            </a:r>
            <a:br>
              <a:rPr lang="cs-CZ" sz="2000" dirty="0">
                <a:latin typeface="Times New Roman" pitchFamily="18" charset="0"/>
                <a:cs typeface="Times New Roman" pitchFamily="18" charset="0"/>
              </a:rPr>
            </a:br>
            <a:r>
              <a:rPr lang="cs-CZ" sz="2000" dirty="0" err="1">
                <a:latin typeface="Times New Roman" pitchFamily="18" charset="0"/>
                <a:cs typeface="Times New Roman" pitchFamily="18" charset="0"/>
              </a:rPr>
              <a:t>Safety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object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standardization</a:t>
            </a:r>
            <a:r>
              <a:rPr lang="cs-CZ" sz="2000" dirty="0">
                <a:latin typeface="Times New Roman" pitchFamily="18" charset="0"/>
                <a:cs typeface="Times New Roman" pitchFamily="18" charset="0"/>
              </a:rPr>
              <a:t>. </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latin typeface="Times New Roman" pitchFamily="18" charset="0"/>
                <a:cs typeface="Times New Roman" pitchFamily="18" charset="0"/>
              </a:rPr>
              <a:t>Because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lead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times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usage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rates</a:t>
            </a:r>
            <a:r>
              <a:rPr lang="cs-CZ" sz="2000" dirty="0">
                <a:latin typeface="Times New Roman" pitchFamily="18" charset="0"/>
                <a:cs typeface="Times New Roman" pitchFamily="18" charset="0"/>
              </a:rPr>
              <a:t> are not </a:t>
            </a:r>
            <a:r>
              <a:rPr lang="cs-CZ" sz="2000" dirty="0" err="1">
                <a:latin typeface="Times New Roman" pitchFamily="18" charset="0"/>
                <a:cs typeface="Times New Roman" pitchFamily="18" charset="0"/>
              </a:rPr>
              <a:t>precise</a:t>
            </a:r>
            <a:r>
              <a:rPr lang="cs-CZ" sz="2000" dirty="0">
                <a:latin typeface="Times New Roman" pitchFamily="18" charset="0"/>
                <a:cs typeface="Times New Roman" pitchFamily="18" charset="0"/>
              </a:rPr>
              <a:t>, most </a:t>
            </a:r>
            <a:r>
              <a:rPr lang="cs-CZ" sz="2000" dirty="0" err="1">
                <a:latin typeface="Times New Roman" pitchFamily="18" charset="0"/>
                <a:cs typeface="Times New Roman" pitchFamily="18" charset="0"/>
              </a:rPr>
              <a:t>firms</a:t>
            </a:r>
            <a:r>
              <a:rPr lang="cs-CZ" sz="2000" dirty="0">
                <a:latin typeface="Times New Roman" pitchFamily="18" charset="0"/>
                <a:cs typeface="Times New Roman" pitchFamily="18" charset="0"/>
              </a:rPr>
              <a:t> hold </a:t>
            </a:r>
            <a:r>
              <a:rPr lang="cs-CZ" sz="2000" dirty="0" err="1">
                <a:latin typeface="Times New Roman" pitchFamily="18" charset="0"/>
                <a:cs typeface="Times New Roman" pitchFamily="18" charset="0"/>
              </a:rPr>
              <a:t>safety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 extra </a:t>
            </a:r>
            <a:r>
              <a:rPr lang="cs-CZ" sz="2000" dirty="0" err="1">
                <a:latin typeface="Times New Roman" pitchFamily="18" charset="0"/>
                <a:cs typeface="Times New Roman" pitchFamily="18" charset="0"/>
              </a:rPr>
              <a:t>inventory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held</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prevent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stockouts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important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items</a:t>
            </a:r>
            <a:r>
              <a:rPr lang="cs-CZ" sz="20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reorder</a:t>
            </a:r>
            <a:r>
              <a:rPr lang="cs-CZ" sz="2000" dirty="0">
                <a:latin typeface="Times New Roman" pitchFamily="18" charset="0"/>
                <a:cs typeface="Times New Roman" pitchFamily="18" charset="0"/>
              </a:rPr>
              <a:t> point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point </a:t>
            </a:r>
            <a:r>
              <a:rPr lang="cs-CZ" sz="2000" dirty="0" err="1">
                <a:latin typeface="Times New Roman" pitchFamily="18" charset="0"/>
                <a:cs typeface="Times New Roman" pitchFamily="18" charset="0"/>
              </a:rPr>
              <a:t>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which</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reorder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inventory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expressed</a:t>
            </a:r>
            <a:r>
              <a:rPr lang="cs-CZ" sz="2000" dirty="0">
                <a:latin typeface="Times New Roman" pitchFamily="18" charset="0"/>
                <a:cs typeface="Times New Roman" pitchFamily="18" charset="0"/>
              </a:rPr>
              <a:t> as </a:t>
            </a:r>
            <a:r>
              <a:rPr lang="cs-CZ" sz="2000" dirty="0" err="1">
                <a:latin typeface="Times New Roman" pitchFamily="18" charset="0"/>
                <a:cs typeface="Times New Roman" pitchFamily="18" charset="0"/>
              </a:rPr>
              <a:t>days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lead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time</a:t>
            </a:r>
            <a:r>
              <a:rPr lang="cs-CZ" sz="2000" dirty="0">
                <a:latin typeface="Times New Roman" pitchFamily="18" charset="0"/>
                <a:cs typeface="Times New Roman" pitchFamily="18" charset="0"/>
              </a:rPr>
              <a:t> x </a:t>
            </a:r>
            <a:r>
              <a:rPr lang="cs-CZ" sz="2000" dirty="0" err="1">
                <a:latin typeface="Times New Roman" pitchFamily="18" charset="0"/>
                <a:cs typeface="Times New Roman" pitchFamily="18" charset="0"/>
              </a:rPr>
              <a:t>daily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usage</a:t>
            </a:r>
            <a:endParaRPr lang="cs-CZ" sz="2000"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13</a:t>
            </a:fld>
            <a:endParaRPr lang="cs-CZ"/>
          </a:p>
        </p:txBody>
      </p:sp>
    </p:spTree>
    <p:extLst>
      <p:ext uri="{BB962C8B-B14F-4D97-AF65-F5344CB8AC3E}">
        <p14:creationId xmlns:p14="http://schemas.microsoft.com/office/powerpoint/2010/main" val="15564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148345"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control</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pic>
        <p:nvPicPr>
          <p:cNvPr id="6" name="Zástupný symbol pro obsah 3"/>
          <p:cNvPicPr>
            <a:picLocks/>
          </p:cNvPicPr>
          <p:nvPr/>
        </p:nvPicPr>
        <p:blipFill rotWithShape="1">
          <a:blip r:embed="rId3"/>
          <a:srcRect l="11642" t="30625" r="48589" b="25283"/>
          <a:stretch/>
        </p:blipFill>
        <p:spPr bwMode="auto">
          <a:xfrm>
            <a:off x="905961" y="1544974"/>
            <a:ext cx="7272808" cy="3739413"/>
          </a:xfrm>
          <a:prstGeom prst="rect">
            <a:avLst/>
          </a:prstGeom>
          <a:ln>
            <a:noFill/>
          </a:ln>
          <a:extLst>
            <a:ext uri="{53640926-AAD7-44D8-BBD7-CCE9431645EC}">
              <a14:shadowObscured xmlns:a14="http://schemas.microsoft.com/office/drawing/2010/main"/>
            </a:ext>
          </a:extLst>
        </p:spPr>
      </p:pic>
      <p:sp>
        <p:nvSpPr>
          <p:cNvPr id="2" name="Zástupný symbol pro číslo snímku 1"/>
          <p:cNvSpPr>
            <a:spLocks noGrp="1"/>
          </p:cNvSpPr>
          <p:nvPr>
            <p:ph type="sldNum" sz="quarter" idx="12"/>
          </p:nvPr>
        </p:nvSpPr>
        <p:spPr/>
        <p:txBody>
          <a:bodyPr/>
          <a:lstStyle/>
          <a:p>
            <a:fld id="{2DA23C2D-3845-4F8C-9F64-DBE4B5B8108A}" type="slidenum">
              <a:rPr lang="cs-CZ" smtClean="0"/>
              <a:t>14</a:t>
            </a:fld>
            <a:endParaRPr lang="cs-CZ"/>
          </a:p>
        </p:txBody>
      </p:sp>
    </p:spTree>
    <p:extLst>
      <p:ext uri="{BB962C8B-B14F-4D97-AF65-F5344CB8AC3E}">
        <p14:creationId xmlns:p14="http://schemas.microsoft.com/office/powerpoint/2010/main" val="142331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1553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Process</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common</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level</a:t>
            </a:r>
            <a:r>
              <a:rPr lang="cs-CZ" sz="2800" b="1" i="1" dirty="0">
                <a:latin typeface="Times New Roman" pitchFamily="18" charset="0"/>
                <a:cs typeface="Times New Roman" pitchFamily="18" charset="0"/>
              </a:rPr>
              <a:t> (Z</a:t>
            </a:r>
            <a:r>
              <a:rPr lang="cs-CZ" b="1" i="1" dirty="0">
                <a:latin typeface="Times New Roman" pitchFamily="18" charset="0"/>
                <a:cs typeface="Times New Roman" pitchFamily="18" charset="0"/>
              </a:rPr>
              <a:t>C</a:t>
            </a:r>
            <a:r>
              <a:rPr lang="cs-CZ" sz="2800" b="1" i="1" dirty="0">
                <a:latin typeface="Times New Roman" pitchFamily="18" charset="0"/>
                <a:cs typeface="Times New Roman" pitchFamily="18" charset="0"/>
              </a:rPr>
              <a:t>)in </a:t>
            </a:r>
            <a:r>
              <a:rPr lang="cs-CZ" sz="2800" b="1" i="1" dirty="0" err="1">
                <a:latin typeface="Times New Roman" pitchFamily="18" charset="0"/>
                <a:cs typeface="Times New Roman" pitchFamily="18" charset="0"/>
              </a:rPr>
              <a:t>time</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180744475"/>
              </p:ext>
            </p:extLst>
          </p:nvPr>
        </p:nvGraphicFramePr>
        <p:xfrm>
          <a:off x="392113" y="960438"/>
          <a:ext cx="8985250" cy="5356225"/>
        </p:xfrm>
        <a:graphic>
          <a:graphicData uri="http://schemas.openxmlformats.org/presentationml/2006/ole">
            <mc:AlternateContent xmlns:mc="http://schemas.openxmlformats.org/markup-compatibility/2006">
              <mc:Choice xmlns:v="urn:schemas-microsoft-com:vml" Requires="v">
                <p:oleObj spid="_x0000_s1123" name="Document" r:id="rId4" imgW="5780231" imgH="3446764" progId="Word.Document.8">
                  <p:embed/>
                </p:oleObj>
              </mc:Choice>
              <mc:Fallback>
                <p:oleObj name="Document" r:id="rId4" imgW="5780231" imgH="3446764" progId="Word.Document.8">
                  <p:embed/>
                  <p:pic>
                    <p:nvPicPr>
                      <p:cNvPr id="16386" name="Object 2"/>
                      <p:cNvPicPr>
                        <a:picLocks noGrp="1" noChangeAspect="1" noChangeArrowheads="1"/>
                      </p:cNvPicPr>
                      <p:nvPr/>
                    </p:nvPicPr>
                    <p:blipFill>
                      <a:blip r:embed="rId5"/>
                      <a:srcRect/>
                      <a:stretch>
                        <a:fillRect/>
                      </a:stretch>
                    </p:blipFill>
                    <p:spPr bwMode="auto">
                      <a:xfrm>
                        <a:off x="392113" y="960438"/>
                        <a:ext cx="8985250" cy="5356225"/>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15</a:t>
            </a:fld>
            <a:endParaRPr lang="cs-CZ"/>
          </a:p>
        </p:txBody>
      </p:sp>
    </p:spTree>
    <p:extLst>
      <p:ext uri="{BB962C8B-B14F-4D97-AF65-F5344CB8AC3E}">
        <p14:creationId xmlns:p14="http://schemas.microsoft.com/office/powerpoint/2010/main" val="396900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950942"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Development</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common</a:t>
            </a:r>
            <a:r>
              <a:rPr lang="cs-CZ" sz="2800" b="1" i="1" dirty="0">
                <a:latin typeface="Times New Roman" pitchFamily="18" charset="0"/>
                <a:cs typeface="Times New Roman" pitchFamily="18" charset="0"/>
              </a:rPr>
              <a:t> and </a:t>
            </a:r>
            <a:r>
              <a:rPr lang="cs-CZ" sz="2800" b="1" i="1" dirty="0" err="1">
                <a:latin typeface="Times New Roman" pitchFamily="18" charset="0"/>
                <a:cs typeface="Times New Roman" pitchFamily="18" charset="0"/>
              </a:rPr>
              <a:t>technical</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stocks</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10" name="Objekt 9"/>
          <p:cNvGraphicFramePr>
            <a:graphicFrameLocks noChangeAspect="1"/>
          </p:cNvGraphicFramePr>
          <p:nvPr>
            <p:extLst>
              <p:ext uri="{D42A27DB-BD31-4B8C-83A1-F6EECF244321}">
                <p14:modId xmlns:p14="http://schemas.microsoft.com/office/powerpoint/2010/main" val="3433466345"/>
              </p:ext>
            </p:extLst>
          </p:nvPr>
        </p:nvGraphicFramePr>
        <p:xfrm>
          <a:off x="541338" y="904875"/>
          <a:ext cx="8789987" cy="5299982"/>
        </p:xfrm>
        <a:graphic>
          <a:graphicData uri="http://schemas.openxmlformats.org/presentationml/2006/ole">
            <mc:AlternateContent xmlns:mc="http://schemas.openxmlformats.org/markup-compatibility/2006">
              <mc:Choice xmlns:v="urn:schemas-microsoft-com:vml" Requires="v">
                <p:oleObj spid="_x0000_s7248" name="Dokument" r:id="rId4" imgW="5840356" imgH="3935661" progId="Word.Document.12">
                  <p:embed/>
                </p:oleObj>
              </mc:Choice>
              <mc:Fallback>
                <p:oleObj name="Dokument" r:id="rId4" imgW="5840356" imgH="3935661" progId="Word.Document.12">
                  <p:embed/>
                  <p:pic>
                    <p:nvPicPr>
                      <p:cNvPr id="2" name="Objekt 1"/>
                      <p:cNvPicPr>
                        <a:picLocks noChangeAspect="1" noChangeArrowheads="1"/>
                      </p:cNvPicPr>
                      <p:nvPr/>
                    </p:nvPicPr>
                    <p:blipFill>
                      <a:blip r:embed="rId5"/>
                      <a:srcRect/>
                      <a:stretch>
                        <a:fillRect/>
                      </a:stretch>
                    </p:blipFill>
                    <p:spPr bwMode="auto">
                      <a:xfrm>
                        <a:off x="541338" y="904875"/>
                        <a:ext cx="8789987" cy="5299982"/>
                      </a:xfrm>
                      <a:prstGeom prst="rect">
                        <a:avLst/>
                      </a:prstGeom>
                      <a:solidFill>
                        <a:schemeClr val="bg2"/>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16</a:t>
            </a:fld>
            <a:endParaRPr lang="cs-CZ"/>
          </a:p>
        </p:txBody>
      </p:sp>
    </p:spTree>
    <p:extLst>
      <p:ext uri="{BB962C8B-B14F-4D97-AF65-F5344CB8AC3E}">
        <p14:creationId xmlns:p14="http://schemas.microsoft.com/office/powerpoint/2010/main" val="242121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4796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Safety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193084655"/>
              </p:ext>
            </p:extLst>
          </p:nvPr>
        </p:nvGraphicFramePr>
        <p:xfrm>
          <a:off x="580103" y="972557"/>
          <a:ext cx="8888413" cy="5275263"/>
        </p:xfrm>
        <a:graphic>
          <a:graphicData uri="http://schemas.openxmlformats.org/presentationml/2006/ole">
            <mc:AlternateContent xmlns:mc="http://schemas.openxmlformats.org/markup-compatibility/2006">
              <mc:Choice xmlns:v="urn:schemas-microsoft-com:vml" Requires="v">
                <p:oleObj spid="_x0000_s2144" name="Document" r:id="rId4" imgW="6144749" imgH="3660188" progId="Word.Document.8">
                  <p:embed/>
                </p:oleObj>
              </mc:Choice>
              <mc:Fallback>
                <p:oleObj name="Document" r:id="rId4" imgW="6144749" imgH="3660188" progId="Word.Document.8">
                  <p:embed/>
                  <p:pic>
                    <p:nvPicPr>
                      <p:cNvPr id="18434" name="Object 4"/>
                      <p:cNvPicPr>
                        <a:picLocks noChangeAspect="1" noChangeArrowheads="1"/>
                      </p:cNvPicPr>
                      <p:nvPr/>
                    </p:nvPicPr>
                    <p:blipFill>
                      <a:blip r:embed="rId5"/>
                      <a:srcRect/>
                      <a:stretch>
                        <a:fillRect/>
                      </a:stretch>
                    </p:blipFill>
                    <p:spPr bwMode="auto">
                      <a:xfrm>
                        <a:off x="580103" y="972557"/>
                        <a:ext cx="8888413" cy="5275263"/>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17</a:t>
            </a:fld>
            <a:endParaRPr lang="cs-CZ"/>
          </a:p>
        </p:txBody>
      </p:sp>
    </p:spTree>
    <p:extLst>
      <p:ext uri="{BB962C8B-B14F-4D97-AF65-F5344CB8AC3E}">
        <p14:creationId xmlns:p14="http://schemas.microsoft.com/office/powerpoint/2010/main" val="409316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4796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Safety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2" name="TextovéPole 1"/>
          <p:cNvSpPr txBox="1"/>
          <p:nvPr/>
        </p:nvSpPr>
        <p:spPr>
          <a:xfrm>
            <a:off x="2029097" y="1200869"/>
            <a:ext cx="4206240" cy="426720"/>
          </a:xfrm>
          <a:prstGeom prst="rect">
            <a:avLst/>
          </a:prstGeom>
          <a:noFill/>
        </p:spPr>
        <p:txBody>
          <a:bodyPr wrap="square" rtlCol="0">
            <a:spAutoFit/>
          </a:bodyPr>
          <a:lstStyle/>
          <a:p>
            <a:endParaRPr lang="cs-CZ"/>
          </a:p>
        </p:txBody>
      </p:sp>
      <p:pic>
        <p:nvPicPr>
          <p:cNvPr id="9" name="Obrázek 8"/>
          <p:cNvPicPr/>
          <p:nvPr/>
        </p:nvPicPr>
        <p:blipFill rotWithShape="1">
          <a:blip r:embed="rId3"/>
          <a:srcRect l="18782" t="27513" r="41799" b="24280"/>
          <a:stretch/>
        </p:blipFill>
        <p:spPr bwMode="auto">
          <a:xfrm>
            <a:off x="855406" y="1366684"/>
            <a:ext cx="7640894" cy="4640826"/>
          </a:xfrm>
          <a:prstGeom prst="rect">
            <a:avLst/>
          </a:prstGeom>
          <a:ln>
            <a:noFill/>
          </a:ln>
          <a:extLst>
            <a:ext uri="{53640926-AAD7-44D8-BBD7-CCE9431645EC}">
              <a14:shadowObscured xmlns:a14="http://schemas.microsoft.com/office/drawing/2010/main"/>
            </a:ext>
          </a:extLst>
        </p:spPr>
      </p:pic>
      <p:sp>
        <p:nvSpPr>
          <p:cNvPr id="3" name="Zástupný symbol pro číslo snímku 2"/>
          <p:cNvSpPr>
            <a:spLocks noGrp="1"/>
          </p:cNvSpPr>
          <p:nvPr>
            <p:ph type="sldNum" sz="quarter" idx="12"/>
          </p:nvPr>
        </p:nvSpPr>
        <p:spPr/>
        <p:txBody>
          <a:bodyPr/>
          <a:lstStyle/>
          <a:p>
            <a:fld id="{2DA23C2D-3845-4F8C-9F64-DBE4B5B8108A}" type="slidenum">
              <a:rPr lang="cs-CZ" smtClean="0"/>
              <a:t>18</a:t>
            </a:fld>
            <a:endParaRPr lang="cs-CZ"/>
          </a:p>
        </p:txBody>
      </p:sp>
    </p:spTree>
    <p:extLst>
      <p:ext uri="{BB962C8B-B14F-4D97-AF65-F5344CB8AC3E}">
        <p14:creationId xmlns:p14="http://schemas.microsoft.com/office/powerpoint/2010/main" val="358519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72050"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Safety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example</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280856999"/>
              </p:ext>
            </p:extLst>
          </p:nvPr>
        </p:nvGraphicFramePr>
        <p:xfrm>
          <a:off x="560438" y="1226408"/>
          <a:ext cx="9099550" cy="4543425"/>
        </p:xfrm>
        <a:graphic>
          <a:graphicData uri="http://schemas.openxmlformats.org/presentationml/2006/ole">
            <mc:AlternateContent xmlns:mc="http://schemas.openxmlformats.org/markup-compatibility/2006">
              <mc:Choice xmlns:v="urn:schemas-microsoft-com:vml" Requires="v">
                <p:oleObj spid="_x0000_s4190" name="Dokument" r:id="rId4" imgW="6356016" imgH="3186394" progId="Word.Document.12">
                  <p:embed/>
                </p:oleObj>
              </mc:Choice>
              <mc:Fallback>
                <p:oleObj name="Dokument" r:id="rId4" imgW="6356016" imgH="3186394" progId="Word.Document.12">
                  <p:embed/>
                  <p:pic>
                    <p:nvPicPr>
                      <p:cNvPr id="20482" name="Object 2"/>
                      <p:cNvPicPr>
                        <a:picLocks noChangeAspect="1" noChangeArrowheads="1"/>
                      </p:cNvPicPr>
                      <p:nvPr/>
                    </p:nvPicPr>
                    <p:blipFill>
                      <a:blip r:embed="rId5"/>
                      <a:srcRect/>
                      <a:stretch>
                        <a:fillRect/>
                      </a:stretch>
                    </p:blipFill>
                    <p:spPr bwMode="auto">
                      <a:xfrm>
                        <a:off x="560438" y="1226408"/>
                        <a:ext cx="9099550" cy="4543425"/>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19</a:t>
            </a:fld>
            <a:endParaRPr lang="cs-CZ"/>
          </a:p>
        </p:txBody>
      </p:sp>
    </p:spTree>
    <p:extLst>
      <p:ext uri="{BB962C8B-B14F-4D97-AF65-F5344CB8AC3E}">
        <p14:creationId xmlns:p14="http://schemas.microsoft.com/office/powerpoint/2010/main" val="127634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solidFill>
                  <a:srgbClr val="307871"/>
                </a:solidFill>
                <a:latin typeface="Times New Roman" panose="02020603050405020304" pitchFamily="18" charset="0"/>
                <a:cs typeface="Times New Roman" panose="02020603050405020304" pitchFamily="18" charset="0"/>
              </a:rPr>
              <a:t>Supply </a:t>
            </a:r>
            <a:r>
              <a:rPr lang="cs-CZ" sz="2400" dirty="0" err="1">
                <a:solidFill>
                  <a:srgbClr val="307871"/>
                </a:solidFill>
                <a:latin typeface="Times New Roman" panose="02020603050405020304" pitchFamily="18" charset="0"/>
                <a:cs typeface="Times New Roman" panose="02020603050405020304" pitchFamily="18" charset="0"/>
              </a:rPr>
              <a:t>chain</a:t>
            </a:r>
            <a:endParaRPr lang="cs-CZ" sz="2400" dirty="0">
              <a:solidFill>
                <a:srgbClr val="307871"/>
              </a:solidFill>
              <a:latin typeface="Times New Roman" panose="02020603050405020304" pitchFamily="18" charset="0"/>
              <a:cs typeface="Times New Roman" panose="02020603050405020304" pitchFamily="18" charset="0"/>
            </a:endParaRPr>
          </a:p>
          <a:p>
            <a:r>
              <a:rPr lang="cs-CZ" altLang="cs-CZ" sz="2400" dirty="0" err="1">
                <a:solidFill>
                  <a:srgbClr val="307871"/>
                </a:solidFill>
                <a:latin typeface="Times New Roman" panose="02020603050405020304" pitchFamily="18" charset="0"/>
                <a:cs typeface="Times New Roman" panose="02020603050405020304" pitchFamily="18" charset="0"/>
              </a:rPr>
              <a:t>Types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stock</a:t>
            </a:r>
            <a:endParaRPr lang="cs-CZ" altLang="cs-CZ" sz="2400" dirty="0">
              <a:solidFill>
                <a:srgbClr val="307871"/>
              </a:solidFill>
              <a:latin typeface="Times New Roman" panose="02020603050405020304" pitchFamily="18" charset="0"/>
              <a:cs typeface="Times New Roman" panose="02020603050405020304" pitchFamily="18" charset="0"/>
            </a:endParaRPr>
          </a:p>
          <a:p>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management</a:t>
            </a:r>
          </a:p>
          <a:p>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a:solidFill>
                  <a:srgbClr val="307871"/>
                </a:solidFill>
                <a:latin typeface="Times New Roman" panose="02020603050405020304" pitchFamily="18" charset="0"/>
                <a:cs typeface="Times New Roman" panose="02020603050405020304" pitchFamily="18" charset="0"/>
              </a:rPr>
              <a:t>optimization</a:t>
            </a:r>
            <a:endParaRPr lang="cs-CZ" altLang="cs-CZ" sz="2400" dirty="0">
              <a:solidFill>
                <a:srgbClr val="307871"/>
              </a:solidFill>
              <a:latin typeface="Times New Roman" panose="02020603050405020304" pitchFamily="18" charset="0"/>
              <a:cs typeface="Times New Roman" panose="02020603050405020304" pitchFamily="18" charset="0"/>
            </a:endParaRPr>
          </a:p>
          <a:p>
            <a:endParaRPr lang="en-GB" altLang="cs-CZ" sz="2400" dirty="0">
              <a:solidFill>
                <a:srgbClr val="307871"/>
              </a:solidFill>
              <a:latin typeface="Times New Roman" panose="02020603050405020304" pitchFamily="18" charset="0"/>
              <a:cs typeface="Times New Roman" panose="02020603050405020304"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a:t>
            </a:fld>
            <a:endParaRPr lang="cs-CZ"/>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92036"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Safety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calculation</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81676038"/>
              </p:ext>
            </p:extLst>
          </p:nvPr>
        </p:nvGraphicFramePr>
        <p:xfrm>
          <a:off x="458230" y="972557"/>
          <a:ext cx="9059863" cy="5503863"/>
        </p:xfrm>
        <a:graphic>
          <a:graphicData uri="http://schemas.openxmlformats.org/presentationml/2006/ole">
            <mc:AlternateContent xmlns:mc="http://schemas.openxmlformats.org/markup-compatibility/2006">
              <mc:Choice xmlns:v="urn:schemas-microsoft-com:vml" Requires="v">
                <p:oleObj spid="_x0000_s3167" name="Document" r:id="rId4" imgW="6044491" imgH="3630730" progId="Word.Document.8">
                  <p:embed/>
                </p:oleObj>
              </mc:Choice>
              <mc:Fallback>
                <p:oleObj name="Document" r:id="rId4" imgW="6044491" imgH="3630730" progId="Word.Document.8">
                  <p:embed/>
                  <p:pic>
                    <p:nvPicPr>
                      <p:cNvPr id="19458" name="Object 5"/>
                      <p:cNvPicPr>
                        <a:picLocks noChangeAspect="1" noChangeArrowheads="1"/>
                      </p:cNvPicPr>
                      <p:nvPr/>
                    </p:nvPicPr>
                    <p:blipFill>
                      <a:blip r:embed="rId5"/>
                      <a:srcRect/>
                      <a:stretch>
                        <a:fillRect/>
                      </a:stretch>
                    </p:blipFill>
                    <p:spPr bwMode="auto">
                      <a:xfrm>
                        <a:off x="458230" y="972557"/>
                        <a:ext cx="9059863" cy="5503863"/>
                      </a:xfrm>
                      <a:prstGeom prst="rect">
                        <a:avLst/>
                      </a:prstGeom>
                      <a:no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20</a:t>
            </a:fld>
            <a:endParaRPr lang="cs-CZ"/>
          </a:p>
        </p:txBody>
      </p:sp>
    </p:spTree>
    <p:extLst>
      <p:ext uri="{BB962C8B-B14F-4D97-AF65-F5344CB8AC3E}">
        <p14:creationId xmlns:p14="http://schemas.microsoft.com/office/powerpoint/2010/main" val="51635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53975"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Operational</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purchasing</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planning</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aim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purchasing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determine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need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a:t>
            </a:r>
            <a:r>
              <a:rPr lang="cs-CZ" sz="1800" i="1" dirty="0">
                <a:latin typeface="Times New Roman" pitchFamily="18" charset="0"/>
                <a:cs typeface="Times New Roman" pitchFamily="18" charset="0"/>
              </a:rPr>
              <a:t>(to </a:t>
            </a:r>
            <a:r>
              <a:rPr lang="cs-CZ" sz="1800" i="1" dirty="0" err="1">
                <a:latin typeface="Times New Roman" pitchFamily="18" charset="0"/>
                <a:cs typeface="Times New Roman" pitchFamily="18" charset="0"/>
              </a:rPr>
              <a:t>meet</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the</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requirements</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of</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the</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production</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process</a:t>
            </a:r>
            <a:r>
              <a:rPr lang="cs-CZ" sz="1800" i="1"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realized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through</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b="1" dirty="0">
                <a:solidFill>
                  <a:srgbClr val="FFC000"/>
                </a:solidFill>
                <a:latin typeface="Times New Roman" pitchFamily="18" charset="0"/>
                <a:cs typeface="Times New Roman" pitchFamily="18" charset="0"/>
              </a:rPr>
              <a:t>balance </a:t>
            </a:r>
            <a:r>
              <a:rPr lang="cs-CZ" sz="2000" b="1" dirty="0" err="1">
                <a:solidFill>
                  <a:srgbClr val="FFC000"/>
                </a:solidFill>
                <a:latin typeface="Times New Roman" pitchFamily="18" charset="0"/>
                <a:cs typeface="Times New Roman" pitchFamily="18" charset="0"/>
              </a:rPr>
              <a:t>method</a:t>
            </a:r>
            <a:r>
              <a:rPr lang="cs-CZ" sz="2000" b="1" dirty="0">
                <a:solidFill>
                  <a:srgbClr val="FFC000"/>
                </a:solidFill>
                <a:latin typeface="Times New Roman" pitchFamily="18" charset="0"/>
                <a:cs typeface="Times New Roman" pitchFamily="18" charset="0"/>
              </a:rPr>
              <a:t>. </a:t>
            </a:r>
            <a:r>
              <a:rPr lang="cs-CZ" sz="2000" dirty="0" err="1">
                <a:latin typeface="Times New Roman" pitchFamily="18" charset="0"/>
                <a:cs typeface="Times New Roman" pitchFamily="18" charset="0"/>
              </a:rPr>
              <a:t>It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solves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balance </a:t>
            </a:r>
            <a:r>
              <a:rPr lang="cs-CZ" sz="2000" dirty="0" err="1">
                <a:latin typeface="Times New Roman" pitchFamily="18" charset="0"/>
                <a:cs typeface="Times New Roman" pitchFamily="18" charset="0"/>
              </a:rPr>
              <a:t>between</a:t>
            </a:r>
            <a:r>
              <a:rPr lang="cs-CZ" sz="2000" dirty="0">
                <a:latin typeface="Times New Roman" pitchFamily="18" charset="0"/>
                <a:cs typeface="Times New Roman" pitchFamily="18" charset="0"/>
              </a:rPr>
              <a:t> </a:t>
            </a:r>
            <a:r>
              <a:rPr lang="cs-CZ" sz="2000" dirty="0" err="1">
                <a:solidFill>
                  <a:srgbClr val="FFC000"/>
                </a:solidFill>
                <a:latin typeface="Times New Roman" pitchFamily="18" charset="0"/>
                <a:cs typeface="Times New Roman" pitchFamily="18" charset="0"/>
              </a:rPr>
              <a:t>resources</a:t>
            </a:r>
            <a:r>
              <a:rPr lang="cs-CZ" sz="2000" dirty="0">
                <a:solidFill>
                  <a:srgbClr val="FFC000"/>
                </a:solidFill>
                <a:latin typeface="Times New Roman" pitchFamily="18" charset="0"/>
                <a:cs typeface="Times New Roman" pitchFamily="18" charset="0"/>
              </a:rPr>
              <a:t> </a:t>
            </a:r>
            <a:r>
              <a:rPr lang="cs-CZ" sz="2000" dirty="0">
                <a:latin typeface="Times New Roman" pitchFamily="18" charset="0"/>
                <a:cs typeface="Times New Roman" pitchFamily="18" charset="0"/>
              </a:rPr>
              <a:t>and </a:t>
            </a:r>
            <a:r>
              <a:rPr lang="cs-CZ" sz="2000" dirty="0" err="1">
                <a:solidFill>
                  <a:srgbClr val="FFC000"/>
                </a:solidFill>
                <a:latin typeface="Times New Roman" pitchFamily="18" charset="0"/>
                <a:cs typeface="Times New Roman" pitchFamily="18" charset="0"/>
              </a:rPr>
              <a:t>requirement</a:t>
            </a:r>
            <a:r>
              <a:rPr lang="cs-CZ" sz="2000" dirty="0">
                <a:solidFill>
                  <a:srgbClr val="FFC000"/>
                </a:solidFill>
                <a:latin typeface="Times New Roman" pitchFamily="18" charset="0"/>
                <a:cs typeface="Times New Roman" pitchFamily="18" charset="0"/>
              </a:rPr>
              <a:t>.</a:t>
            </a:r>
          </a:p>
          <a:p>
            <a:pPr marL="0" indent="0">
              <a:spcBef>
                <a:spcPts val="600"/>
              </a:spcBef>
              <a:spcAft>
                <a:spcPts val="1800"/>
              </a:spcAft>
              <a:buFont typeface="Wingdings" pitchFamily="2" charset="2"/>
              <a:buNone/>
              <a:tabLst>
                <a:tab pos="1793875" algn="l"/>
              </a:tabLst>
            </a:pPr>
            <a:r>
              <a:rPr lang="cs-CZ" sz="2000" u="sng" dirty="0" err="1">
                <a:latin typeface="Times New Roman" pitchFamily="18" charset="0"/>
                <a:cs typeface="Times New Roman" pitchFamily="18" charset="0"/>
              </a:rPr>
              <a:t>Resources</a:t>
            </a:r>
            <a:r>
              <a:rPr lang="cs-CZ" sz="2000" u="sng" dirty="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i="1" dirty="0" err="1">
                <a:latin typeface="Times New Roman" pitchFamily="18" charset="0"/>
                <a:cs typeface="Times New Roman" pitchFamily="18" charset="0"/>
              </a:rPr>
              <a:t>stock</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relevant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material</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item</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at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beginning</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refrerence</a:t>
            </a:r>
            <a:r>
              <a:rPr lang="cs-CZ" sz="2000" i="1" dirty="0">
                <a:latin typeface="Times New Roman" pitchFamily="18" charset="0"/>
                <a:cs typeface="Times New Roman" pitchFamily="18" charset="0"/>
              </a:rPr>
              <a:t> period	 </a:t>
            </a:r>
            <a:r>
              <a:rPr lang="cs-CZ" sz="1800" i="1" dirty="0">
                <a:latin typeface="Times New Roman" pitchFamily="18" charset="0"/>
                <a:cs typeface="Times New Roman" pitchFamily="18" charset="0"/>
              </a:rPr>
              <a:t>(</a:t>
            </a:r>
            <a:r>
              <a:rPr lang="cs-CZ" sz="1800" i="1" dirty="0" err="1">
                <a:latin typeface="Times New Roman" pitchFamily="18" charset="0"/>
                <a:cs typeface="Times New Roman" pitchFamily="18" charset="0"/>
              </a:rPr>
              <a:t>stock</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at</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the</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beginning</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of</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the</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planned</a:t>
            </a:r>
            <a:r>
              <a:rPr lang="cs-CZ" sz="1800" i="1" dirty="0">
                <a:latin typeface="Times New Roman" pitchFamily="18" charset="0"/>
                <a:cs typeface="Times New Roman" pitchFamily="18" charset="0"/>
              </a:rPr>
              <a:t> period) </a:t>
            </a:r>
            <a:r>
              <a:rPr lang="cs-CZ" sz="2000" i="1" dirty="0">
                <a:latin typeface="Times New Roman" pitchFamily="18" charset="0"/>
                <a:cs typeface="Times New Roman" pitchFamily="18" charset="0"/>
              </a:rPr>
              <a:t>and  </a:t>
            </a:r>
            <a:r>
              <a:rPr lang="cs-CZ" sz="2000" i="1" dirty="0" err="1">
                <a:latin typeface="Times New Roman" pitchFamily="18" charset="0"/>
                <a:cs typeface="Times New Roman" pitchFamily="18" charset="0"/>
              </a:rPr>
              <a:t>supplies</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relevant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material</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item</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from</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supplier</a:t>
            </a:r>
            <a:r>
              <a:rPr lang="cs-CZ" sz="2000" i="1" dirty="0">
                <a:latin typeface="Times New Roman" pitchFamily="18" charset="0"/>
                <a:cs typeface="Times New Roman" pitchFamily="18" charset="0"/>
              </a:rPr>
              <a:t>.</a:t>
            </a:r>
          </a:p>
          <a:p>
            <a:pPr marL="0" indent="0">
              <a:spcBef>
                <a:spcPts val="600"/>
              </a:spcBef>
              <a:spcAft>
                <a:spcPts val="1800"/>
              </a:spcAft>
              <a:buFont typeface="Wingdings" pitchFamily="2" charset="2"/>
              <a:buNone/>
              <a:tabLst>
                <a:tab pos="1793875" algn="l"/>
              </a:tabLst>
            </a:pPr>
            <a:r>
              <a:rPr lang="cs-CZ" sz="2000" u="sng" dirty="0" err="1">
                <a:latin typeface="Times New Roman" pitchFamily="18" charset="0"/>
                <a:cs typeface="Times New Roman" pitchFamily="18" charset="0"/>
              </a:rPr>
              <a:t>Requirement</a:t>
            </a:r>
            <a:r>
              <a:rPr lang="cs-CZ" sz="2000" u="sng" dirty="0">
                <a:latin typeface="Times New Roman" pitchFamily="18" charset="0"/>
                <a:cs typeface="Times New Roman" pitchFamily="18" charset="0"/>
              </a:rPr>
              <a:t>:</a:t>
            </a:r>
            <a:r>
              <a:rPr lang="cs-CZ" sz="2000" dirty="0">
                <a:latin typeface="Times New Roman" pitchFamily="18" charset="0"/>
                <a:cs typeface="Times New Roman" pitchFamily="18" charset="0"/>
              </a:rPr>
              <a:t> 	</a:t>
            </a:r>
            <a:r>
              <a:rPr lang="cs-CZ" sz="2000" i="1" dirty="0" err="1">
                <a:latin typeface="Times New Roman" pitchFamily="18" charset="0"/>
                <a:cs typeface="Times New Roman" pitchFamily="18" charset="0"/>
              </a:rPr>
              <a:t>consumption</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relevant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material</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item</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for</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period and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expected</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required</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stock</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level</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at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end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reference period (</a:t>
            </a:r>
            <a:r>
              <a:rPr lang="cs-CZ" sz="2000" i="1" dirty="0" err="1">
                <a:latin typeface="Times New Roman" pitchFamily="18" charset="0"/>
                <a:cs typeface="Times New Roman" pitchFamily="18" charset="0"/>
              </a:rPr>
              <a:t>may</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be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at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amount</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the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safe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stock</a:t>
            </a:r>
            <a:r>
              <a:rPr lang="cs-CZ" sz="2000" i="1" dirty="0">
                <a:latin typeface="Times New Roman" pitchFamily="18" charset="0"/>
                <a:cs typeface="Times New Roman" pitchFamily="18" charset="0"/>
              </a:rPr>
              <a:t>)</a:t>
            </a:r>
            <a:r>
              <a:rPr lang="cs-CZ" sz="1800" i="1" dirty="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buFont typeface="Wingdings" pitchFamily="2" charset="2"/>
              <a:buNone/>
              <a:tabLst>
                <a:tab pos="1793875" algn="l"/>
              </a:tabLst>
            </a:pPr>
            <a:r>
              <a:rPr lang="cs-CZ" sz="2000" i="1" u="sng" dirty="0" err="1">
                <a:latin typeface="Times New Roman" pitchFamily="18" charset="0"/>
                <a:cs typeface="Times New Roman" pitchFamily="18" charset="0"/>
              </a:rPr>
              <a:t>Note</a:t>
            </a:r>
            <a:r>
              <a:rPr lang="cs-CZ" sz="2000" i="1" u="sng" dirty="0">
                <a:latin typeface="Times New Roman" pitchFamily="18" charset="0"/>
                <a:cs typeface="Times New Roman" pitchFamily="18" charset="0"/>
              </a:rPr>
              <a:t>:</a:t>
            </a:r>
            <a:r>
              <a:rPr lang="cs-CZ" sz="2000" i="1" dirty="0">
                <a:latin typeface="Times New Roman" pitchFamily="18" charset="0"/>
                <a:cs typeface="Times New Roman" pitchFamily="18" charset="0"/>
              </a:rPr>
              <a:t> 	</a:t>
            </a:r>
            <a:r>
              <a:rPr lang="cs-CZ" sz="1800" i="1" dirty="0">
                <a:latin typeface="Times New Roman" pitchFamily="18" charset="0"/>
                <a:cs typeface="Times New Roman" pitchFamily="18" charset="0"/>
              </a:rPr>
              <a:t>In </a:t>
            </a:r>
            <a:r>
              <a:rPr lang="cs-CZ" sz="1800" i="1" dirty="0" err="1">
                <a:latin typeface="Times New Roman" pitchFamily="18" charset="0"/>
                <a:cs typeface="Times New Roman" pitchFamily="18" charset="0"/>
              </a:rPr>
              <a:t>terms</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of</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used</a:t>
            </a:r>
            <a:r>
              <a:rPr lang="cs-CZ" sz="1800" i="1" dirty="0">
                <a:latin typeface="Times New Roman" pitchFamily="18" charset="0"/>
                <a:cs typeface="Times New Roman" pitchFamily="18" charset="0"/>
              </a:rPr>
              <a:t> terminology </a:t>
            </a:r>
            <a:r>
              <a:rPr lang="cs-CZ" sz="1800" i="1" dirty="0" err="1">
                <a:latin typeface="Times New Roman" pitchFamily="18" charset="0"/>
                <a:cs typeface="Times New Roman" pitchFamily="18" charset="0"/>
              </a:rPr>
              <a:t>it</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is</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necessary</a:t>
            </a:r>
            <a:r>
              <a:rPr lang="cs-CZ" sz="1800" i="1" dirty="0">
                <a:latin typeface="Times New Roman" pitchFamily="18" charset="0"/>
                <a:cs typeface="Times New Roman" pitchFamily="18" charset="0"/>
              </a:rPr>
              <a:t> to </a:t>
            </a:r>
            <a:r>
              <a:rPr lang="cs-CZ" sz="1800" i="1" dirty="0" err="1">
                <a:latin typeface="Times New Roman" pitchFamily="18" charset="0"/>
                <a:cs typeface="Times New Roman" pitchFamily="18" charset="0"/>
              </a:rPr>
              <a:t>distinguish</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between</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the</a:t>
            </a:r>
            <a:r>
              <a:rPr lang="cs-CZ" sz="1800" i="1" dirty="0">
                <a:latin typeface="Times New Roman" pitchFamily="18" charset="0"/>
                <a:cs typeface="Times New Roman" pitchFamily="18" charset="0"/>
              </a:rPr>
              <a:t> </a:t>
            </a:r>
            <a:r>
              <a:rPr lang="cs-CZ" sz="1800" i="1" dirty="0" err="1">
                <a:latin typeface="Times New Roman" pitchFamily="18" charset="0"/>
                <a:cs typeface="Times New Roman" pitchFamily="18" charset="0"/>
              </a:rPr>
              <a:t>terms</a:t>
            </a:r>
            <a:r>
              <a:rPr lang="cs-CZ" sz="1800" i="1" dirty="0">
                <a:latin typeface="Times New Roman" pitchFamily="18" charset="0"/>
                <a:cs typeface="Times New Roman" pitchFamily="18" charset="0"/>
              </a:rPr>
              <a:t> </a:t>
            </a:r>
            <a:r>
              <a:rPr lang="cs-CZ" sz="1800" b="1" i="1" dirty="0">
                <a:solidFill>
                  <a:srgbClr val="FFC000"/>
                </a:solidFill>
                <a:latin typeface="Times New Roman" pitchFamily="18" charset="0"/>
                <a:cs typeface="Times New Roman" pitchFamily="18" charset="0"/>
              </a:rPr>
              <a:t>„</a:t>
            </a:r>
            <a:r>
              <a:rPr lang="cs-CZ" sz="1800" b="1" i="1" dirty="0" err="1">
                <a:solidFill>
                  <a:srgbClr val="FFC000"/>
                </a:solidFill>
                <a:latin typeface="Times New Roman" pitchFamily="18" charset="0"/>
                <a:cs typeface="Times New Roman" pitchFamily="18" charset="0"/>
              </a:rPr>
              <a:t>consumption</a:t>
            </a:r>
            <a:r>
              <a:rPr lang="cs-CZ" sz="1800" b="1" i="1" dirty="0">
                <a:solidFill>
                  <a:srgbClr val="FFC000"/>
                </a:solidFill>
                <a:latin typeface="Times New Roman" pitchFamily="18" charset="0"/>
                <a:cs typeface="Times New Roman" pitchFamily="18" charset="0"/>
              </a:rPr>
              <a:t>“ and „</a:t>
            </a:r>
            <a:r>
              <a:rPr lang="cs-CZ" sz="1800" b="1" i="1" dirty="0" err="1">
                <a:solidFill>
                  <a:srgbClr val="FFC000"/>
                </a:solidFill>
                <a:latin typeface="Times New Roman" pitchFamily="18" charset="0"/>
                <a:cs typeface="Times New Roman" pitchFamily="18" charset="0"/>
              </a:rPr>
              <a:t>need</a:t>
            </a:r>
            <a:r>
              <a:rPr lang="cs-CZ" sz="1800" b="1" i="1" dirty="0">
                <a:solidFill>
                  <a:srgbClr val="FFC000"/>
                </a:solidFill>
                <a:latin typeface="Times New Roman" pitchFamily="18" charset="0"/>
                <a:cs typeface="Times New Roman" pitchFamily="18" charset="0"/>
              </a:rPr>
              <a:t>“</a:t>
            </a:r>
            <a:endParaRPr lang="en-US" sz="2000" b="1" i="1" u="sng" dirty="0">
              <a:solidFill>
                <a:srgbClr val="FFC000"/>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21</a:t>
            </a:fld>
            <a:endParaRPr lang="cs-CZ"/>
          </a:p>
        </p:txBody>
      </p:sp>
    </p:spTree>
    <p:extLst>
      <p:ext uri="{BB962C8B-B14F-4D97-AF65-F5344CB8AC3E}">
        <p14:creationId xmlns:p14="http://schemas.microsoft.com/office/powerpoint/2010/main" val="371816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53975"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Operational</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purchasing</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planning</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5"/>
            <a:ext cx="8280920" cy="3226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pPr>
            <a:r>
              <a:rPr lang="cs-CZ" sz="2000" u="sng" dirty="0" err="1">
                <a:latin typeface="Times New Roman" pitchFamily="18" charset="0"/>
                <a:cs typeface="Times New Roman" pitchFamily="18" charset="0"/>
              </a:rPr>
              <a:t>The</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following</a:t>
            </a:r>
            <a:r>
              <a:rPr lang="cs-CZ" sz="2000" u="sng" dirty="0">
                <a:latin typeface="Times New Roman" pitchFamily="18" charset="0"/>
                <a:cs typeface="Times New Roman" pitchFamily="18" charset="0"/>
              </a:rPr>
              <a:t> balance </a:t>
            </a:r>
            <a:r>
              <a:rPr lang="cs-CZ" sz="2000" u="sng" dirty="0" err="1">
                <a:latin typeface="Times New Roman" pitchFamily="18" charset="0"/>
                <a:cs typeface="Times New Roman" pitchFamily="18" charset="0"/>
              </a:rPr>
              <a:t>equation</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applies</a:t>
            </a:r>
            <a:r>
              <a:rPr lang="cs-CZ" sz="2000" u="sng" dirty="0">
                <a:latin typeface="Times New Roman" pitchFamily="18" charset="0"/>
                <a:cs typeface="Times New Roman" pitchFamily="18" charset="0"/>
              </a:rPr>
              <a:t>:</a:t>
            </a:r>
          </a:p>
          <a:p>
            <a:pPr marL="0" indent="0">
              <a:spcBef>
                <a:spcPts val="600"/>
              </a:spcBef>
              <a:spcAft>
                <a:spcPts val="1800"/>
              </a:spcAft>
              <a:buFont typeface="Wingdings" pitchFamily="2" charset="2"/>
              <a:buNone/>
            </a:pPr>
            <a:r>
              <a:rPr lang="cs-CZ" sz="2000" i="1" dirty="0">
                <a:latin typeface="Times New Roman" pitchFamily="18" charset="0"/>
                <a:cs typeface="Times New Roman" pitchFamily="18" charset="0"/>
              </a:rPr>
              <a:t>	     		 </a:t>
            </a:r>
            <a:r>
              <a:rPr lang="cs-CZ" sz="2000" i="1" dirty="0" err="1">
                <a:solidFill>
                  <a:srgbClr val="00B050"/>
                </a:solidFill>
                <a:latin typeface="Times New Roman" pitchFamily="18" charset="0"/>
                <a:cs typeface="Times New Roman" pitchFamily="18" charset="0"/>
              </a:rPr>
              <a:t>Resources</a:t>
            </a:r>
            <a:r>
              <a:rPr lang="cs-CZ" sz="2000" i="1" dirty="0">
                <a:solidFill>
                  <a:srgbClr val="00B050"/>
                </a:solidFill>
                <a:latin typeface="Times New Roman" pitchFamily="18" charset="0"/>
                <a:cs typeface="Times New Roman" pitchFamily="18" charset="0"/>
              </a:rPr>
              <a:t> </a:t>
            </a:r>
            <a:r>
              <a:rPr lang="cs-CZ" sz="2000" i="1" dirty="0">
                <a:latin typeface="Times New Roman" pitchFamily="18" charset="0"/>
                <a:cs typeface="Times New Roman" pitchFamily="18" charset="0"/>
              </a:rPr>
              <a:t>= </a:t>
            </a:r>
            <a:r>
              <a:rPr lang="cs-CZ" sz="2000" i="1" dirty="0" err="1">
                <a:solidFill>
                  <a:srgbClr val="FFC000"/>
                </a:solidFill>
                <a:latin typeface="Times New Roman" pitchFamily="18" charset="0"/>
                <a:cs typeface="Times New Roman" pitchFamily="18" charset="0"/>
              </a:rPr>
              <a:t>Requirements</a:t>
            </a:r>
            <a:endParaRPr lang="cs-CZ" sz="2000" i="1" dirty="0">
              <a:solidFill>
                <a:srgbClr val="FFC000"/>
              </a:solidFill>
              <a:latin typeface="Times New Roman" pitchFamily="18" charset="0"/>
              <a:cs typeface="Times New Roman" pitchFamily="18" charset="0"/>
            </a:endParaRPr>
          </a:p>
          <a:p>
            <a:pPr marL="0" indent="0">
              <a:spcBef>
                <a:spcPts val="600"/>
              </a:spcBef>
              <a:spcAft>
                <a:spcPts val="1800"/>
              </a:spcAft>
              <a:buFont typeface="Wingdings" pitchFamily="2" charset="2"/>
              <a:buNone/>
            </a:pPr>
            <a:endParaRPr lang="cs-CZ" sz="2000" i="1" dirty="0">
              <a:latin typeface="Times New Roman" pitchFamily="18" charset="0"/>
              <a:cs typeface="Times New Roman" pitchFamily="18" charset="0"/>
            </a:endParaRPr>
          </a:p>
          <a:p>
            <a:pPr marL="0" indent="0">
              <a:spcBef>
                <a:spcPts val="600"/>
              </a:spcBef>
              <a:spcAft>
                <a:spcPts val="1800"/>
              </a:spcAft>
              <a:buFont typeface="Wingdings" pitchFamily="2" charset="2"/>
              <a:buNone/>
            </a:pPr>
            <a:r>
              <a:rPr lang="cs-CZ" sz="2000" i="1" dirty="0">
                <a:solidFill>
                  <a:srgbClr val="FFC000"/>
                </a:solidFill>
                <a:latin typeface="Times New Roman" pitchFamily="18" charset="0"/>
                <a:cs typeface="Times New Roman" pitchFamily="18" charset="0"/>
              </a:rPr>
              <a:t> </a:t>
            </a:r>
            <a:r>
              <a:rPr lang="cs-CZ" sz="2000" i="1" dirty="0" err="1">
                <a:solidFill>
                  <a:srgbClr val="00B050"/>
                </a:solidFill>
                <a:latin typeface="Times New Roman" pitchFamily="18" charset="0"/>
                <a:cs typeface="Times New Roman" pitchFamily="18" charset="0"/>
              </a:rPr>
              <a:t>Stock</a:t>
            </a:r>
            <a:r>
              <a:rPr lang="cs-CZ" sz="2000" i="1" baseline="-25000" dirty="0" err="1">
                <a:solidFill>
                  <a:srgbClr val="00B050"/>
                </a:solidFill>
                <a:latin typeface="Times New Roman" pitchFamily="18" charset="0"/>
                <a:cs typeface="Times New Roman" pitchFamily="18" charset="0"/>
              </a:rPr>
              <a:t>INITIAL</a:t>
            </a:r>
            <a:r>
              <a:rPr lang="cs-CZ" sz="2000" i="1" baseline="-25000" dirty="0">
                <a:solidFill>
                  <a:srgbClr val="00B050"/>
                </a:solidFill>
                <a:latin typeface="Times New Roman" pitchFamily="18" charset="0"/>
                <a:cs typeface="Times New Roman" pitchFamily="18" charset="0"/>
              </a:rPr>
              <a:t>  </a:t>
            </a:r>
            <a:r>
              <a:rPr lang="cs-CZ" sz="2000" i="1" dirty="0">
                <a:solidFill>
                  <a:srgbClr val="00B050"/>
                </a:solidFill>
                <a:latin typeface="Times New Roman" pitchFamily="18" charset="0"/>
                <a:cs typeface="Times New Roman" pitchFamily="18" charset="0"/>
              </a:rPr>
              <a:t>+ </a:t>
            </a:r>
            <a:r>
              <a:rPr lang="cs-CZ" sz="2000" i="1" dirty="0" err="1">
                <a:solidFill>
                  <a:srgbClr val="00B050"/>
                </a:solidFill>
                <a:latin typeface="Times New Roman" pitchFamily="18" charset="0"/>
                <a:cs typeface="Times New Roman" pitchFamily="18" charset="0"/>
              </a:rPr>
              <a:t>Delivery</a:t>
            </a:r>
            <a:r>
              <a:rPr lang="cs-CZ" sz="2000" i="1" dirty="0">
                <a:solidFill>
                  <a:srgbClr val="00B050"/>
                </a:solidFill>
                <a:latin typeface="Times New Roman" pitchFamily="18" charset="0"/>
                <a:cs typeface="Times New Roman" pitchFamily="18" charset="0"/>
              </a:rPr>
              <a:t>  </a:t>
            </a:r>
            <a:r>
              <a:rPr lang="cs-CZ" sz="2000" i="1" dirty="0">
                <a:latin typeface="Times New Roman" pitchFamily="18" charset="0"/>
                <a:cs typeface="Times New Roman" pitchFamily="18" charset="0"/>
              </a:rPr>
              <a:t>=</a:t>
            </a:r>
            <a:r>
              <a:rPr lang="cs-CZ" sz="2000" i="1" dirty="0">
                <a:solidFill>
                  <a:srgbClr val="FFC000"/>
                </a:solidFill>
                <a:latin typeface="Times New Roman" pitchFamily="18" charset="0"/>
                <a:cs typeface="Times New Roman" pitchFamily="18" charset="0"/>
              </a:rPr>
              <a:t>   </a:t>
            </a:r>
            <a:r>
              <a:rPr lang="cs-CZ" sz="2000" i="1" dirty="0" err="1">
                <a:solidFill>
                  <a:srgbClr val="FFC000"/>
                </a:solidFill>
                <a:latin typeface="Times New Roman" pitchFamily="18" charset="0"/>
                <a:cs typeface="Times New Roman" pitchFamily="18" charset="0"/>
              </a:rPr>
              <a:t>Consumption</a:t>
            </a:r>
            <a:r>
              <a:rPr lang="cs-CZ" sz="2000" i="1" dirty="0">
                <a:solidFill>
                  <a:srgbClr val="FFC000"/>
                </a:solidFill>
                <a:latin typeface="Times New Roman" pitchFamily="18" charset="0"/>
                <a:cs typeface="Times New Roman" pitchFamily="18" charset="0"/>
              </a:rPr>
              <a:t> + </a:t>
            </a:r>
            <a:r>
              <a:rPr lang="cs-CZ" sz="2000" i="1" dirty="0" err="1">
                <a:solidFill>
                  <a:srgbClr val="FFC000"/>
                </a:solidFill>
                <a:latin typeface="Times New Roman" pitchFamily="18" charset="0"/>
                <a:cs typeface="Times New Roman" pitchFamily="18" charset="0"/>
              </a:rPr>
              <a:t>Stock</a:t>
            </a:r>
            <a:r>
              <a:rPr lang="cs-CZ" sz="2000" i="1" baseline="-25000" dirty="0" err="1">
                <a:solidFill>
                  <a:srgbClr val="FFC000"/>
                </a:solidFill>
                <a:latin typeface="Times New Roman" pitchFamily="18" charset="0"/>
                <a:cs typeface="Times New Roman" pitchFamily="18" charset="0"/>
              </a:rPr>
              <a:t>FINAL</a:t>
            </a:r>
            <a:endParaRPr lang="cs-CZ" sz="2000" i="1" dirty="0">
              <a:solidFill>
                <a:srgbClr val="FFC000"/>
              </a:solidFill>
              <a:latin typeface="Times New Roman" pitchFamily="18" charset="0"/>
              <a:cs typeface="Times New Roman" pitchFamily="18" charset="0"/>
            </a:endParaRPr>
          </a:p>
          <a:p>
            <a:pPr marL="0" indent="0">
              <a:spcBef>
                <a:spcPts val="600"/>
              </a:spcBef>
              <a:spcAft>
                <a:spcPts val="1800"/>
              </a:spcAft>
              <a:buFont typeface="Wingdings" pitchFamily="2" charset="2"/>
              <a:buNone/>
            </a:pPr>
            <a:r>
              <a:rPr lang="cs-CZ" sz="2000" i="1" dirty="0">
                <a:latin typeface="Times New Roman" pitchFamily="18" charset="0"/>
                <a:cs typeface="Times New Roman" pitchFamily="18" charset="0"/>
              </a:rPr>
              <a:t>	         Z</a:t>
            </a:r>
            <a:r>
              <a:rPr lang="cs-CZ" sz="2000" i="1" baseline="-25000" dirty="0">
                <a:latin typeface="Times New Roman" pitchFamily="18" charset="0"/>
                <a:cs typeface="Times New Roman" pitchFamily="18" charset="0"/>
              </a:rPr>
              <a:t>I </a:t>
            </a:r>
            <a:r>
              <a:rPr lang="cs-CZ" sz="2000" i="1" dirty="0">
                <a:latin typeface="Times New Roman" pitchFamily="18" charset="0"/>
                <a:cs typeface="Times New Roman" pitchFamily="18" charset="0"/>
              </a:rPr>
              <a:t> + D	  =	                  C  +  Z</a:t>
            </a:r>
            <a:r>
              <a:rPr lang="cs-CZ" sz="2000" i="1" baseline="-25000" dirty="0">
                <a:latin typeface="Times New Roman" pitchFamily="18" charset="0"/>
                <a:cs typeface="Times New Roman" pitchFamily="18" charset="0"/>
              </a:rPr>
              <a:t>F</a:t>
            </a:r>
          </a:p>
          <a:p>
            <a:pPr marL="0" indent="0">
              <a:spcBef>
                <a:spcPts val="600"/>
              </a:spcBef>
              <a:spcAft>
                <a:spcPts val="1800"/>
              </a:spcAft>
              <a:buFont typeface="Wingdings" pitchFamily="2" charset="2"/>
              <a:buNone/>
            </a:pPr>
            <a:r>
              <a:rPr lang="cs-CZ" sz="2000" i="1" baseline="-25000" dirty="0">
                <a:latin typeface="Times New Roman" pitchFamily="18" charset="0"/>
                <a:cs typeface="Times New Roman" pitchFamily="18" charset="0"/>
              </a:rPr>
              <a:t> </a:t>
            </a:r>
            <a:r>
              <a:rPr lang="cs-CZ" sz="2000" i="1" dirty="0" err="1">
                <a:latin typeface="Times New Roman" pitchFamily="18" charset="0"/>
                <a:cs typeface="Times New Roman" pitchFamily="18" charset="0"/>
              </a:rPr>
              <a:t>Note</a:t>
            </a:r>
            <a:r>
              <a:rPr lang="cs-CZ" sz="2000" i="1" dirty="0">
                <a:latin typeface="Times New Roman" pitchFamily="18" charset="0"/>
                <a:cs typeface="Times New Roman" pitchFamily="18" charset="0"/>
              </a:rPr>
              <a:t>: </a:t>
            </a:r>
            <a:r>
              <a:rPr lang="cs-CZ" sz="1600" i="1" dirty="0">
                <a:latin typeface="Times New Roman" pitchFamily="18" charset="0"/>
                <a:cs typeface="Times New Roman" pitchFamily="18" charset="0"/>
              </a:rPr>
              <a:t>in </a:t>
            </a:r>
            <a:r>
              <a:rPr lang="cs-CZ" sz="1600" i="1" dirty="0" err="1">
                <a:latin typeface="Times New Roman" pitchFamily="18" charset="0"/>
                <a:cs typeface="Times New Roman" pitchFamily="18" charset="0"/>
              </a:rPr>
              <a:t>the</a:t>
            </a:r>
            <a:r>
              <a:rPr lang="cs-CZ" sz="1600" i="1" dirty="0">
                <a:latin typeface="Times New Roman" pitchFamily="18" charset="0"/>
                <a:cs typeface="Times New Roman" pitchFamily="18" charset="0"/>
              </a:rPr>
              <a:t> Framework </a:t>
            </a:r>
            <a:r>
              <a:rPr lang="cs-CZ" sz="1600" i="1" dirty="0" err="1">
                <a:latin typeface="Times New Roman" pitchFamily="18" charset="0"/>
                <a:cs typeface="Times New Roman" pitchFamily="18" charset="0"/>
              </a:rPr>
              <a:t>of</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the</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planning</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mechanism</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it</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is</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sometimes</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assumed</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that</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the</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final</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stock</a:t>
            </a:r>
            <a:r>
              <a:rPr lang="cs-CZ" sz="1600" i="1" dirty="0">
                <a:latin typeface="Times New Roman" pitchFamily="18" charset="0"/>
                <a:cs typeface="Times New Roman" pitchFamily="18" charset="0"/>
              </a:rPr>
              <a:t> </a:t>
            </a:r>
            <a:r>
              <a:rPr lang="cs-CZ" sz="2000" i="1" dirty="0">
                <a:latin typeface="Times New Roman" pitchFamily="18" charset="0"/>
                <a:cs typeface="Times New Roman" pitchFamily="18" charset="0"/>
              </a:rPr>
              <a:t>Z</a:t>
            </a:r>
            <a:r>
              <a:rPr lang="cs-CZ" sz="2000" i="1" baseline="-25000" dirty="0">
                <a:latin typeface="Times New Roman" pitchFamily="18" charset="0"/>
                <a:cs typeface="Times New Roman" pitchFamily="18" charset="0"/>
              </a:rPr>
              <a:t>F</a:t>
            </a:r>
            <a:r>
              <a:rPr lang="cs-CZ" sz="20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is</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at</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the</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amount</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of</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the</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safety</a:t>
            </a:r>
            <a:r>
              <a:rPr lang="cs-CZ" sz="1600" i="1" dirty="0">
                <a:latin typeface="Times New Roman" pitchFamily="18" charset="0"/>
                <a:cs typeface="Times New Roman" pitchFamily="18" charset="0"/>
              </a:rPr>
              <a:t> </a:t>
            </a:r>
            <a:r>
              <a:rPr lang="cs-CZ" sz="1600" i="1" dirty="0" err="1">
                <a:latin typeface="Times New Roman" pitchFamily="18" charset="0"/>
                <a:cs typeface="Times New Roman" pitchFamily="18" charset="0"/>
              </a:rPr>
              <a:t>stock</a:t>
            </a:r>
            <a:r>
              <a:rPr lang="cs-CZ" sz="1600" i="1" dirty="0">
                <a:latin typeface="Times New Roman" pitchFamily="18" charset="0"/>
                <a:cs typeface="Times New Roman" pitchFamily="18" charset="0"/>
              </a:rPr>
              <a:t> Z</a:t>
            </a:r>
            <a:r>
              <a:rPr lang="cs-CZ" sz="1600" i="1" baseline="-25000" dirty="0">
                <a:latin typeface="Times New Roman" pitchFamily="18" charset="0"/>
                <a:cs typeface="Times New Roman" pitchFamily="18" charset="0"/>
              </a:rPr>
              <a:t>S</a:t>
            </a:r>
            <a:r>
              <a:rPr lang="cs-CZ" sz="1600" i="1" dirty="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cxnSp>
        <p:nvCxnSpPr>
          <p:cNvPr id="3" name="Přímá spojnice se šipkou 2"/>
          <p:cNvCxnSpPr/>
          <p:nvPr/>
        </p:nvCxnSpPr>
        <p:spPr>
          <a:xfrm flipH="1">
            <a:off x="2389239" y="2182761"/>
            <a:ext cx="1573161" cy="77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5073445" y="2202426"/>
            <a:ext cx="835742" cy="74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2DA23C2D-3845-4F8C-9F64-DBE4B5B8108A}" type="slidenum">
              <a:rPr lang="cs-CZ" smtClean="0"/>
              <a:t>22</a:t>
            </a:fld>
            <a:endParaRPr lang="cs-CZ"/>
          </a:p>
        </p:txBody>
      </p:sp>
    </p:spTree>
    <p:extLst>
      <p:ext uri="{BB962C8B-B14F-4D97-AF65-F5344CB8AC3E}">
        <p14:creationId xmlns:p14="http://schemas.microsoft.com/office/powerpoint/2010/main" val="281884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740167"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Operational</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purchasing</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planning</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planning</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for</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November</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
        <p:nvSpPr>
          <p:cNvPr id="2" name="Obdélník 1"/>
          <p:cNvSpPr/>
          <p:nvPr/>
        </p:nvSpPr>
        <p:spPr>
          <a:xfrm>
            <a:off x="760775" y="1890117"/>
            <a:ext cx="8383225" cy="3570208"/>
          </a:xfrm>
          <a:prstGeom prst="rect">
            <a:avLst/>
          </a:prstGeom>
        </p:spPr>
        <p:txBody>
          <a:bodyPr wrap="square">
            <a:spAutoFit/>
          </a:bodyPr>
          <a:lstStyle/>
          <a:p>
            <a:r>
              <a:rPr lang="cs-CZ" dirty="0"/>
              <a:t>Table Balance </a:t>
            </a:r>
            <a:r>
              <a:rPr lang="cs-CZ" dirty="0" err="1"/>
              <a:t>of</a:t>
            </a:r>
            <a:r>
              <a:rPr lang="cs-CZ" dirty="0"/>
              <a:t> </a:t>
            </a:r>
            <a:r>
              <a:rPr lang="cs-CZ" dirty="0" err="1"/>
              <a:t>resources</a:t>
            </a:r>
            <a:r>
              <a:rPr lang="cs-CZ" dirty="0"/>
              <a:t> and </a:t>
            </a:r>
            <a:r>
              <a:rPr lang="cs-CZ" dirty="0" err="1"/>
              <a:t>requirements</a:t>
            </a:r>
            <a:endParaRPr lang="cs-CZ" dirty="0"/>
          </a:p>
          <a:p>
            <a:endParaRPr lang="cs-CZ" sz="1600" dirty="0"/>
          </a:p>
          <a:p>
            <a:endParaRPr lang="cs-CZ" sz="1600" dirty="0"/>
          </a:p>
          <a:p>
            <a:endParaRPr lang="cs-CZ" sz="1600" dirty="0"/>
          </a:p>
          <a:p>
            <a:endParaRPr lang="cs-CZ" sz="1600" dirty="0"/>
          </a:p>
          <a:p>
            <a:endParaRPr lang="cs-CZ" sz="1600" dirty="0"/>
          </a:p>
          <a:p>
            <a:endParaRPr lang="cs-CZ" sz="1600" dirty="0"/>
          </a:p>
          <a:p>
            <a:endParaRPr lang="cs-CZ" sz="1600" dirty="0"/>
          </a:p>
          <a:p>
            <a:endParaRPr lang="cs-CZ" sz="1600" dirty="0"/>
          </a:p>
          <a:p>
            <a:endParaRPr lang="cs-CZ" sz="1600" dirty="0"/>
          </a:p>
          <a:p>
            <a:endParaRPr lang="cs-CZ" sz="1600" dirty="0"/>
          </a:p>
          <a:p>
            <a:r>
              <a:rPr lang="cs-CZ" sz="1600" b="1" i="1" dirty="0">
                <a:solidFill>
                  <a:schemeClr val="accent2">
                    <a:lumMod val="75000"/>
                  </a:schemeClr>
                </a:solidFill>
              </a:rPr>
              <a:t>Z</a:t>
            </a:r>
            <a:r>
              <a:rPr lang="cs-CZ" sz="1600" b="1" i="1" baseline="-25000" dirty="0">
                <a:solidFill>
                  <a:schemeClr val="accent2">
                    <a:lumMod val="75000"/>
                  </a:schemeClr>
                </a:solidFill>
              </a:rPr>
              <a:t>INITIAL</a:t>
            </a:r>
            <a:r>
              <a:rPr lang="cs-CZ" sz="1600" b="1" i="1" dirty="0">
                <a:solidFill>
                  <a:schemeClr val="accent2">
                    <a:lumMod val="75000"/>
                  </a:schemeClr>
                </a:solidFill>
              </a:rPr>
              <a:t> </a:t>
            </a:r>
            <a:r>
              <a:rPr lang="cs-CZ" sz="1600" b="1" i="1" baseline="-25000" dirty="0">
                <a:solidFill>
                  <a:schemeClr val="accent2">
                    <a:lumMod val="75000"/>
                  </a:schemeClr>
                </a:solidFill>
              </a:rPr>
              <a:t>NOVEMBER</a:t>
            </a:r>
            <a:r>
              <a:rPr lang="cs-CZ" sz="1600" b="1" i="1" dirty="0">
                <a:solidFill>
                  <a:schemeClr val="accent2">
                    <a:lumMod val="75000"/>
                  </a:schemeClr>
                </a:solidFill>
              </a:rPr>
              <a:t> =  Z</a:t>
            </a:r>
            <a:r>
              <a:rPr lang="cs-CZ" sz="1600" b="1" i="1" baseline="-25000" dirty="0">
                <a:solidFill>
                  <a:schemeClr val="accent2">
                    <a:lumMod val="75000"/>
                  </a:schemeClr>
                </a:solidFill>
              </a:rPr>
              <a:t>FINAL OCTOBER</a:t>
            </a:r>
            <a:endParaRPr lang="cs-CZ" sz="1600" b="1" i="1" dirty="0">
              <a:solidFill>
                <a:schemeClr val="accent2">
                  <a:lumMod val="75000"/>
                </a:schemeClr>
              </a:solidFill>
            </a:endParaRPr>
          </a:p>
          <a:p>
            <a:endParaRPr lang="cs-CZ" sz="1600" dirty="0">
              <a:solidFill>
                <a:schemeClr val="accent2">
                  <a:lumMod val="75000"/>
                </a:schemeClr>
              </a:solidFill>
            </a:endParaRPr>
          </a:p>
          <a:p>
            <a:endParaRPr lang="cs-CZ" sz="1600" dirty="0">
              <a:solidFill>
                <a:schemeClr val="accent2">
                  <a:lumMod val="75000"/>
                </a:schemeClr>
              </a:solidFill>
            </a:endParaRPr>
          </a:p>
        </p:txBody>
      </p:sp>
      <p:sp>
        <p:nvSpPr>
          <p:cNvPr id="6" name="Obdélník 5"/>
          <p:cNvSpPr/>
          <p:nvPr/>
        </p:nvSpPr>
        <p:spPr>
          <a:xfrm>
            <a:off x="817257" y="5017050"/>
            <a:ext cx="3970767" cy="369332"/>
          </a:xfrm>
          <a:prstGeom prst="rect">
            <a:avLst/>
          </a:prstGeom>
        </p:spPr>
        <p:txBody>
          <a:bodyPr wrap="square">
            <a:spAutoFit/>
          </a:bodyPr>
          <a:lstStyle/>
          <a:p>
            <a:r>
              <a:rPr lang="cs-CZ" b="1" i="1" dirty="0">
                <a:solidFill>
                  <a:schemeClr val="accent2">
                    <a:lumMod val="75000"/>
                  </a:schemeClr>
                </a:solidFill>
              </a:rPr>
              <a:t>Z</a:t>
            </a:r>
            <a:r>
              <a:rPr lang="cs-CZ" b="1" i="1" baseline="-25000" dirty="0">
                <a:solidFill>
                  <a:schemeClr val="accent2">
                    <a:lumMod val="75000"/>
                  </a:schemeClr>
                </a:solidFill>
              </a:rPr>
              <a:t>FINAL NOVEMBER </a:t>
            </a:r>
            <a:r>
              <a:rPr lang="cs-CZ" b="1" i="1" dirty="0">
                <a:solidFill>
                  <a:schemeClr val="accent2">
                    <a:lumMod val="75000"/>
                  </a:schemeClr>
                </a:solidFill>
              </a:rPr>
              <a:t>= Z</a:t>
            </a:r>
            <a:r>
              <a:rPr lang="cs-CZ" b="1" i="1" baseline="-25000" dirty="0">
                <a:solidFill>
                  <a:schemeClr val="accent2">
                    <a:lumMod val="75000"/>
                  </a:schemeClr>
                </a:solidFill>
              </a:rPr>
              <a:t>INITIAL DECEMBER</a:t>
            </a:r>
            <a:r>
              <a:rPr lang="cs-CZ" b="1" i="1" dirty="0">
                <a:solidFill>
                  <a:schemeClr val="accent2">
                    <a:lumMod val="75000"/>
                  </a:schemeClr>
                </a:solidFill>
              </a:rPr>
              <a:t> </a:t>
            </a:r>
          </a:p>
        </p:txBody>
      </p:sp>
      <p:graphicFrame>
        <p:nvGraphicFramePr>
          <p:cNvPr id="3" name="Tabulka 2"/>
          <p:cNvGraphicFramePr>
            <a:graphicFrameLocks noGrp="1"/>
          </p:cNvGraphicFramePr>
          <p:nvPr>
            <p:extLst>
              <p:ext uri="{D42A27DB-BD31-4B8C-83A1-F6EECF244321}">
                <p14:modId xmlns:p14="http://schemas.microsoft.com/office/powerpoint/2010/main" val="622114769"/>
              </p:ext>
            </p:extLst>
          </p:nvPr>
        </p:nvGraphicFramePr>
        <p:xfrm>
          <a:off x="964848" y="2919179"/>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25325990"/>
                    </a:ext>
                  </a:extLst>
                </a:gridCol>
                <a:gridCol w="4064000">
                  <a:extLst>
                    <a:ext uri="{9D8B030D-6E8A-4147-A177-3AD203B41FA5}">
                      <a16:colId xmlns:a16="http://schemas.microsoft.com/office/drawing/2014/main" val="2057207143"/>
                    </a:ext>
                  </a:extLst>
                </a:gridCol>
              </a:tblGrid>
              <a:tr h="370840">
                <a:tc>
                  <a:txBody>
                    <a:bodyPr/>
                    <a:lstStyle/>
                    <a:p>
                      <a:r>
                        <a:rPr lang="cs-CZ" sz="1800" i="1" dirty="0" err="1">
                          <a:solidFill>
                            <a:schemeClr val="tx1"/>
                          </a:solidFill>
                          <a:latin typeface="Times New Roman" pitchFamily="18" charset="0"/>
                          <a:cs typeface="Times New Roman" pitchFamily="18" charset="0"/>
                        </a:rPr>
                        <a:t>Resources</a:t>
                      </a:r>
                      <a:endParaRPr lang="cs-CZ"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err="1">
                          <a:solidFill>
                            <a:schemeClr val="tx1"/>
                          </a:solidFill>
                          <a:latin typeface="Times New Roman" pitchFamily="18" charset="0"/>
                          <a:cs typeface="Times New Roman" pitchFamily="18" charset="0"/>
                        </a:rPr>
                        <a:t>Requirements</a:t>
                      </a:r>
                      <a:endParaRPr lang="cs-CZ" sz="1800" i="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445261874"/>
                  </a:ext>
                </a:extLst>
              </a:tr>
              <a:tr h="370840">
                <a:tc>
                  <a:txBody>
                    <a:bodyPr/>
                    <a:lstStyle/>
                    <a:p>
                      <a:r>
                        <a:rPr lang="cs-CZ" sz="1800" i="1" dirty="0" err="1">
                          <a:solidFill>
                            <a:schemeClr val="tx1"/>
                          </a:solidFill>
                          <a:latin typeface="Times New Roman" pitchFamily="18" charset="0"/>
                          <a:cs typeface="Times New Roman" pitchFamily="18" charset="0"/>
                        </a:rPr>
                        <a:t>Stock</a:t>
                      </a:r>
                      <a:r>
                        <a:rPr lang="cs-CZ" sz="1800" i="1" baseline="-25000" dirty="0" err="1">
                          <a:solidFill>
                            <a:schemeClr val="tx1"/>
                          </a:solidFill>
                          <a:latin typeface="Times New Roman" pitchFamily="18" charset="0"/>
                          <a:cs typeface="Times New Roman" pitchFamily="18" charset="0"/>
                        </a:rPr>
                        <a:t>INITIAL</a:t>
                      </a:r>
                      <a:r>
                        <a:rPr lang="cs-CZ" sz="1800" i="1" baseline="-25000" dirty="0">
                          <a:solidFill>
                            <a:schemeClr val="tx1"/>
                          </a:solidFill>
                          <a:latin typeface="Times New Roman" pitchFamily="18" charset="0"/>
                          <a:cs typeface="Times New Roman" pitchFamily="18" charset="0"/>
                        </a:rPr>
                        <a:t>  </a:t>
                      </a:r>
                      <a:r>
                        <a:rPr lang="cs-CZ" sz="1800" i="0" baseline="0" dirty="0">
                          <a:solidFill>
                            <a:schemeClr val="tx1"/>
                          </a:solidFill>
                          <a:latin typeface="+mn-lt"/>
                          <a:cs typeface="+mn-cs"/>
                        </a:rPr>
                        <a:t>                           125 000 </a:t>
                      </a:r>
                      <a:r>
                        <a:rPr lang="cs-CZ" sz="1800" i="0" baseline="0" dirty="0" err="1">
                          <a:solidFill>
                            <a:schemeClr val="tx1"/>
                          </a:solidFill>
                          <a:latin typeface="+mn-lt"/>
                          <a:cs typeface="+mn-cs"/>
                        </a:rPr>
                        <a:t>pcs</a:t>
                      </a:r>
                      <a:endParaRPr lang="cs-CZ" sz="1800" i="1" baseline="-25000" dirty="0">
                        <a:solidFill>
                          <a:schemeClr val="tx1"/>
                        </a:solidFill>
                        <a:latin typeface="Times New Roman" pitchFamily="18" charset="0"/>
                        <a:cs typeface="Times New Roman" pitchFamily="18" charset="0"/>
                      </a:endParaRPr>
                    </a:p>
                  </a:txBody>
                  <a:tcPr/>
                </a:tc>
                <a:tc>
                  <a:txBody>
                    <a:bodyPr/>
                    <a:lstStyle/>
                    <a:p>
                      <a:r>
                        <a:rPr lang="cs-CZ" sz="1800" i="1" dirty="0" err="1">
                          <a:solidFill>
                            <a:schemeClr val="tx1"/>
                          </a:solidFill>
                          <a:latin typeface="Times New Roman" pitchFamily="18" charset="0"/>
                          <a:cs typeface="Times New Roman" pitchFamily="18" charset="0"/>
                        </a:rPr>
                        <a:t>Consumption</a:t>
                      </a:r>
                      <a:r>
                        <a:rPr lang="cs-CZ" sz="1800" i="1" dirty="0">
                          <a:solidFill>
                            <a:schemeClr val="tx1"/>
                          </a:solidFill>
                          <a:latin typeface="Times New Roman" pitchFamily="18" charset="0"/>
                          <a:cs typeface="Times New Roman" pitchFamily="18" charset="0"/>
                        </a:rPr>
                        <a:t>                           </a:t>
                      </a:r>
                      <a:r>
                        <a:rPr lang="cs-CZ" sz="1800" i="0" dirty="0">
                          <a:solidFill>
                            <a:schemeClr val="tx1"/>
                          </a:solidFill>
                          <a:latin typeface="Times New Roman" pitchFamily="18" charset="0"/>
                          <a:cs typeface="Times New Roman" pitchFamily="18" charset="0"/>
                        </a:rPr>
                        <a:t>617 000 </a:t>
                      </a:r>
                      <a:r>
                        <a:rPr lang="cs-CZ" sz="1800" i="0" dirty="0" err="1">
                          <a:solidFill>
                            <a:schemeClr val="tx1"/>
                          </a:solidFill>
                          <a:latin typeface="Times New Roman" pitchFamily="18" charset="0"/>
                          <a:cs typeface="Times New Roman" pitchFamily="18" charset="0"/>
                        </a:rPr>
                        <a:t>pcs</a:t>
                      </a:r>
                      <a:endParaRPr lang="cs-CZ" b="1" i="0" dirty="0">
                        <a:solidFill>
                          <a:schemeClr val="tx1"/>
                        </a:solidFill>
                      </a:endParaRPr>
                    </a:p>
                  </a:txBody>
                  <a:tcPr/>
                </a:tc>
                <a:extLst>
                  <a:ext uri="{0D108BD9-81ED-4DB2-BD59-A6C34878D82A}">
                    <a16:rowId xmlns:a16="http://schemas.microsoft.com/office/drawing/2014/main" val="1088158480"/>
                  </a:ext>
                </a:extLst>
              </a:tr>
              <a:tr h="370840">
                <a:tc>
                  <a:txBody>
                    <a:bodyPr/>
                    <a:lstStyle/>
                    <a:p>
                      <a:r>
                        <a:rPr lang="cs-CZ" sz="1800" i="1" dirty="0" err="1">
                          <a:solidFill>
                            <a:schemeClr val="tx1"/>
                          </a:solidFill>
                          <a:latin typeface="Times New Roman" pitchFamily="18" charset="0"/>
                          <a:cs typeface="Times New Roman" pitchFamily="18" charset="0"/>
                        </a:rPr>
                        <a:t>Delivery</a:t>
                      </a:r>
                      <a:r>
                        <a:rPr lang="cs-CZ" sz="1800" i="1" dirty="0">
                          <a:solidFill>
                            <a:schemeClr val="tx1"/>
                          </a:solidFill>
                          <a:latin typeface="Times New Roman" pitchFamily="18" charset="0"/>
                          <a:cs typeface="Times New Roman" pitchFamily="18" charset="0"/>
                        </a:rPr>
                        <a:t>                              </a:t>
                      </a:r>
                      <a:r>
                        <a:rPr lang="cs-CZ" sz="1800" i="0" dirty="0">
                          <a:solidFill>
                            <a:schemeClr val="tx1"/>
                          </a:solidFill>
                          <a:latin typeface="Times New Roman" pitchFamily="18" charset="0"/>
                          <a:cs typeface="Times New Roman" pitchFamily="18" charset="0"/>
                        </a:rPr>
                        <a:t>562 000 </a:t>
                      </a:r>
                      <a:r>
                        <a:rPr lang="cs-CZ" sz="1800" i="0" dirty="0" err="1">
                          <a:solidFill>
                            <a:schemeClr val="tx1"/>
                          </a:solidFill>
                          <a:latin typeface="Times New Roman" pitchFamily="18" charset="0"/>
                          <a:cs typeface="Times New Roman" pitchFamily="18" charset="0"/>
                        </a:rPr>
                        <a:t>pcs</a:t>
                      </a:r>
                      <a:endParaRPr lang="cs-CZ"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err="1">
                          <a:solidFill>
                            <a:schemeClr val="tx1"/>
                          </a:solidFill>
                          <a:latin typeface="Times New Roman" pitchFamily="18" charset="0"/>
                          <a:cs typeface="Times New Roman" pitchFamily="18" charset="0"/>
                        </a:rPr>
                        <a:t>Stock</a:t>
                      </a:r>
                      <a:r>
                        <a:rPr lang="cs-CZ" sz="1800" i="1" baseline="-25000" dirty="0" err="1">
                          <a:solidFill>
                            <a:schemeClr val="tx1"/>
                          </a:solidFill>
                          <a:latin typeface="Times New Roman" pitchFamily="18" charset="0"/>
                          <a:cs typeface="Times New Roman" pitchFamily="18" charset="0"/>
                        </a:rPr>
                        <a:t>FINAL</a:t>
                      </a:r>
                      <a:r>
                        <a:rPr lang="cs-CZ" sz="1800" i="1" baseline="-25000" dirty="0">
                          <a:solidFill>
                            <a:schemeClr val="tx1"/>
                          </a:solidFill>
                          <a:latin typeface="Times New Roman" pitchFamily="18" charset="0"/>
                          <a:cs typeface="Times New Roman" pitchFamily="18" charset="0"/>
                        </a:rPr>
                        <a:t> </a:t>
                      </a:r>
                      <a:r>
                        <a:rPr lang="cs-CZ" sz="1800" i="1" baseline="0" dirty="0">
                          <a:solidFill>
                            <a:schemeClr val="tx1"/>
                          </a:solidFill>
                          <a:latin typeface="Times New Roman" pitchFamily="18" charset="0"/>
                          <a:cs typeface="Times New Roman" pitchFamily="18" charset="0"/>
                        </a:rPr>
                        <a:t>                                 </a:t>
                      </a:r>
                      <a:r>
                        <a:rPr lang="cs-CZ" sz="1800" i="0" baseline="0" dirty="0">
                          <a:solidFill>
                            <a:schemeClr val="tx1"/>
                          </a:solidFill>
                          <a:latin typeface="Times New Roman" pitchFamily="18" charset="0"/>
                          <a:cs typeface="Times New Roman" pitchFamily="18" charset="0"/>
                        </a:rPr>
                        <a:t>70 000 </a:t>
                      </a:r>
                      <a:r>
                        <a:rPr lang="cs-CZ" sz="1800" i="0" baseline="0" dirty="0" err="1">
                          <a:solidFill>
                            <a:schemeClr val="tx1"/>
                          </a:solidFill>
                          <a:latin typeface="Times New Roman" pitchFamily="18" charset="0"/>
                          <a:cs typeface="Times New Roman" pitchFamily="18" charset="0"/>
                        </a:rPr>
                        <a:t>pcs</a:t>
                      </a:r>
                      <a:endParaRPr lang="cs-CZ" sz="1800" i="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501277322"/>
                  </a:ext>
                </a:extLst>
              </a:tr>
              <a:tr h="370840">
                <a:tc>
                  <a:txBody>
                    <a:bodyPr/>
                    <a:lstStyle/>
                    <a:p>
                      <a:r>
                        <a:rPr lang="cs-CZ" dirty="0" err="1"/>
                        <a:t>Total</a:t>
                      </a:r>
                      <a:r>
                        <a:rPr lang="cs-CZ" baseline="0" dirty="0"/>
                        <a:t> </a:t>
                      </a:r>
                      <a:r>
                        <a:rPr lang="cs-CZ" baseline="0" dirty="0" err="1"/>
                        <a:t>resources</a:t>
                      </a:r>
                      <a:r>
                        <a:rPr lang="cs-CZ" baseline="0" dirty="0"/>
                        <a:t>                     687 000 </a:t>
                      </a:r>
                      <a:r>
                        <a:rPr lang="cs-CZ" baseline="0" dirty="0" err="1"/>
                        <a:t>pcs</a:t>
                      </a:r>
                      <a:endParaRPr lang="cs-CZ" dirty="0"/>
                    </a:p>
                  </a:txBody>
                  <a:tcPr/>
                </a:tc>
                <a:tc>
                  <a:txBody>
                    <a:bodyPr/>
                    <a:lstStyle/>
                    <a:p>
                      <a:r>
                        <a:rPr lang="cs-CZ" dirty="0" err="1"/>
                        <a:t>Total</a:t>
                      </a:r>
                      <a:r>
                        <a:rPr lang="cs-CZ" baseline="0" dirty="0"/>
                        <a:t> </a:t>
                      </a:r>
                      <a:r>
                        <a:rPr lang="cs-CZ" baseline="0" dirty="0" err="1"/>
                        <a:t>requirements</a:t>
                      </a:r>
                      <a:r>
                        <a:rPr lang="cs-CZ" baseline="0" dirty="0"/>
                        <a:t>                   687 000 </a:t>
                      </a:r>
                      <a:r>
                        <a:rPr lang="cs-CZ" baseline="0" dirty="0" err="1"/>
                        <a:t>pcs</a:t>
                      </a:r>
                      <a:endParaRPr lang="cs-CZ" dirty="0"/>
                    </a:p>
                  </a:txBody>
                  <a:tcPr/>
                </a:tc>
                <a:extLst>
                  <a:ext uri="{0D108BD9-81ED-4DB2-BD59-A6C34878D82A}">
                    <a16:rowId xmlns:a16="http://schemas.microsoft.com/office/drawing/2014/main" val="1357697534"/>
                  </a:ext>
                </a:extLst>
              </a:tr>
            </a:tbl>
          </a:graphicData>
        </a:graphic>
      </p:graphicFrame>
      <p:sp>
        <p:nvSpPr>
          <p:cNvPr id="9" name="Zástupný symbol pro číslo snímku 8"/>
          <p:cNvSpPr>
            <a:spLocks noGrp="1"/>
          </p:cNvSpPr>
          <p:nvPr>
            <p:ph type="sldNum" sz="quarter" idx="12"/>
          </p:nvPr>
        </p:nvSpPr>
        <p:spPr/>
        <p:txBody>
          <a:bodyPr/>
          <a:lstStyle/>
          <a:p>
            <a:fld id="{2DA23C2D-3845-4F8C-9F64-DBE4B5B8108A}" type="slidenum">
              <a:rPr lang="cs-CZ" smtClean="0"/>
              <a:t>23</a:t>
            </a:fld>
            <a:endParaRPr lang="cs-CZ"/>
          </a:p>
        </p:txBody>
      </p:sp>
    </p:spTree>
    <p:extLst>
      <p:ext uri="{BB962C8B-B14F-4D97-AF65-F5344CB8AC3E}">
        <p14:creationId xmlns:p14="http://schemas.microsoft.com/office/powerpoint/2010/main" val="2820830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53975"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Operational</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purchasing</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planning</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4" y="1275606"/>
            <a:ext cx="10360072" cy="4855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None/>
            </a:pPr>
            <a:r>
              <a:rPr lang="cs-CZ" sz="2000" i="1" dirty="0">
                <a:latin typeface="Times New Roman" panose="02020603050405020304" pitchFamily="18" charset="0"/>
                <a:cs typeface="Times New Roman" panose="02020603050405020304" pitchFamily="18" charset="0"/>
              </a:rPr>
              <a:t>I</a:t>
            </a:r>
            <a:r>
              <a:rPr lang="en-US" sz="2000" i="1" dirty="0">
                <a:latin typeface="Times New Roman" panose="02020603050405020304" pitchFamily="18" charset="0"/>
                <a:cs typeface="Times New Roman" panose="02020603050405020304" pitchFamily="18" charset="0"/>
              </a:rPr>
              <a:t>n accordance with the balancing rule in the table Balance of resources and </a:t>
            </a:r>
            <a:r>
              <a:rPr lang="cs-CZ" sz="2000" i="1" dirty="0" err="1">
                <a:latin typeface="Times New Roman" panose="02020603050405020304" pitchFamily="18" charset="0"/>
                <a:cs typeface="Times New Roman" panose="02020603050405020304" pitchFamily="18" charset="0"/>
              </a:rPr>
              <a:t>requirements</a:t>
            </a:r>
            <a:r>
              <a:rPr lang="en-US" sz="2000" i="1" dirty="0">
                <a:latin typeface="Times New Roman" panose="02020603050405020304" pitchFamily="18" charset="0"/>
                <a:cs typeface="Times New Roman" panose="02020603050405020304" pitchFamily="18" charset="0"/>
              </a:rPr>
              <a:t>:</a:t>
            </a:r>
            <a:endParaRPr lang="cs-CZ" sz="2000" i="1" dirty="0">
              <a:latin typeface="Times New Roman" panose="02020603050405020304" pitchFamily="18" charset="0"/>
              <a:cs typeface="Times New Roman" panose="02020603050405020304" pitchFamily="18" charset="0"/>
            </a:endParaRPr>
          </a:p>
          <a:p>
            <a:pPr marL="0" indent="0">
              <a:spcBef>
                <a:spcPct val="50000"/>
              </a:spcBef>
              <a:buNone/>
            </a:pPr>
            <a:r>
              <a:rPr lang="cs-CZ" sz="2000" i="1" dirty="0">
                <a:latin typeface="Times New Roman" pitchFamily="18" charset="0"/>
                <a:cs typeface="Times New Roman" pitchFamily="18" charset="0"/>
              </a:rPr>
              <a:t>	</a:t>
            </a:r>
            <a:r>
              <a:rPr lang="cs-CZ" sz="2400" i="1" dirty="0">
                <a:latin typeface="Times New Roman" pitchFamily="18" charset="0"/>
                <a:cs typeface="Times New Roman" pitchFamily="18" charset="0"/>
              </a:rPr>
              <a:t>Z</a:t>
            </a:r>
            <a:r>
              <a:rPr lang="cs-CZ" sz="2400" i="1" baseline="-25000" dirty="0">
                <a:latin typeface="Times New Roman" pitchFamily="18" charset="0"/>
                <a:cs typeface="Times New Roman" pitchFamily="18" charset="0"/>
              </a:rPr>
              <a:t>I</a:t>
            </a:r>
            <a:r>
              <a:rPr lang="cs-CZ" sz="2400" i="1" dirty="0">
                <a:latin typeface="Times New Roman" pitchFamily="18" charset="0"/>
                <a:cs typeface="Times New Roman" pitchFamily="18" charset="0"/>
              </a:rPr>
              <a:t> + D = C + Z</a:t>
            </a:r>
            <a:r>
              <a:rPr lang="cs-CZ" sz="2400" i="1" baseline="-25000" dirty="0">
                <a:latin typeface="Times New Roman" pitchFamily="18" charset="0"/>
                <a:cs typeface="Times New Roman" pitchFamily="18" charset="0"/>
              </a:rPr>
              <a:t>F</a:t>
            </a:r>
            <a:endParaRPr lang="cs-CZ" sz="2000" baseline="-25000" dirty="0">
              <a:latin typeface="Times New Roman" pitchFamily="18" charset="0"/>
              <a:cs typeface="Times New Roman" pitchFamily="18" charset="0"/>
            </a:endParaRPr>
          </a:p>
          <a:p>
            <a:pPr marL="0" indent="0">
              <a:spcBef>
                <a:spcPct val="50000"/>
              </a:spcBef>
              <a:buNone/>
            </a:pPr>
            <a:r>
              <a:rPr lang="cs-CZ" sz="2000" dirty="0" err="1">
                <a:latin typeface="Times New Roman" pitchFamily="18" charset="0"/>
                <a:cs typeface="Times New Roman" pitchFamily="18" charset="0"/>
              </a:rPr>
              <a:t>Where</a:t>
            </a:r>
            <a:r>
              <a:rPr lang="cs-CZ" sz="2000" dirty="0">
                <a:latin typeface="Times New Roman" pitchFamily="18" charset="0"/>
                <a:cs typeface="Times New Roman" pitchFamily="18" charset="0"/>
              </a:rPr>
              <a:t>:</a:t>
            </a:r>
          </a:p>
          <a:p>
            <a:pPr marL="0" indent="0">
              <a:spcBef>
                <a:spcPct val="50000"/>
              </a:spcBef>
              <a:buNone/>
            </a:pPr>
            <a:r>
              <a:rPr lang="cs-CZ" sz="2000" dirty="0">
                <a:latin typeface="Times New Roman" pitchFamily="18" charset="0"/>
                <a:cs typeface="Times New Roman" pitchFamily="18" charset="0"/>
              </a:rPr>
              <a:t>	</a:t>
            </a:r>
            <a:r>
              <a:rPr lang="cs-CZ" sz="2000" i="1" dirty="0">
                <a:latin typeface="Times New Roman" pitchFamily="18" charset="0"/>
                <a:cs typeface="Times New Roman" pitchFamily="18" charset="0"/>
              </a:rPr>
              <a:t>Z</a:t>
            </a:r>
            <a:r>
              <a:rPr lang="cs-CZ" sz="2000" i="1" baseline="-25000" dirty="0">
                <a:latin typeface="Times New Roman" pitchFamily="18" charset="0"/>
                <a:cs typeface="Times New Roman" pitchFamily="18" charset="0"/>
              </a:rPr>
              <a:t>I</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Inital</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stock</a:t>
            </a:r>
            <a:r>
              <a:rPr lang="cs-CZ" sz="2000" i="1" dirty="0">
                <a:latin typeface="Times New Roman" pitchFamily="18" charset="0"/>
                <a:cs typeface="Times New Roman" pitchFamily="18" charset="0"/>
              </a:rPr>
              <a:t> (</a:t>
            </a:r>
            <a:r>
              <a:rPr lang="cs-CZ" sz="1800" i="1" dirty="0">
                <a:latin typeface="Times New Roman" pitchFamily="18" charset="0"/>
                <a:cs typeface="Times New Roman" pitchFamily="18" charset="0"/>
              </a:rPr>
              <a:t>in natural </a:t>
            </a:r>
            <a:r>
              <a:rPr lang="cs-CZ" sz="1800" i="1" dirty="0" err="1">
                <a:latin typeface="Times New Roman" pitchFamily="18" charset="0"/>
                <a:cs typeface="Times New Roman" pitchFamily="18" charset="0"/>
              </a:rPr>
              <a:t>units</a:t>
            </a:r>
            <a:r>
              <a:rPr lang="cs-CZ" sz="1800" i="1" dirty="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ct val="50000"/>
              </a:spcBef>
              <a:buNone/>
            </a:pPr>
            <a:r>
              <a:rPr lang="cs-CZ" sz="2000" i="1" dirty="0">
                <a:latin typeface="Times New Roman" pitchFamily="18" charset="0"/>
                <a:cs typeface="Times New Roman" pitchFamily="18" charset="0"/>
              </a:rPr>
              <a:t>	D		</a:t>
            </a:r>
            <a:r>
              <a:rPr lang="cs-CZ" sz="2000" i="1" dirty="0" err="1">
                <a:latin typeface="Times New Roman" pitchFamily="18" charset="0"/>
                <a:cs typeface="Times New Roman" pitchFamily="18" charset="0"/>
              </a:rPr>
              <a:t>Delivery</a:t>
            </a:r>
            <a:r>
              <a:rPr lang="cs-CZ" sz="2000" i="1" dirty="0">
                <a:latin typeface="Times New Roman" pitchFamily="18" charset="0"/>
                <a:cs typeface="Times New Roman" pitchFamily="18" charset="0"/>
              </a:rPr>
              <a:t> </a:t>
            </a:r>
            <a:r>
              <a:rPr lang="cs-CZ" sz="1800" i="1" dirty="0">
                <a:latin typeface="Times New Roman" pitchFamily="18" charset="0"/>
                <a:cs typeface="Times New Roman" pitchFamily="18" charset="0"/>
              </a:rPr>
              <a:t>(</a:t>
            </a:r>
            <a:r>
              <a:rPr lang="cs-CZ" sz="1800" i="1" dirty="0" err="1">
                <a:latin typeface="Times New Roman" pitchFamily="18" charset="0"/>
                <a:cs typeface="Times New Roman" pitchFamily="18" charset="0"/>
              </a:rPr>
              <a:t>purchase</a:t>
            </a:r>
            <a:r>
              <a:rPr lang="cs-CZ" sz="18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required</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material</a:t>
            </a:r>
            <a:r>
              <a:rPr lang="cs-CZ" sz="2000" i="1" dirty="0">
                <a:latin typeface="Times New Roman" pitchFamily="18" charset="0"/>
                <a:cs typeface="Times New Roman" pitchFamily="18" charset="0"/>
              </a:rPr>
              <a:t> </a:t>
            </a:r>
            <a:r>
              <a:rPr lang="cs-CZ" sz="1800" i="1" dirty="0">
                <a:latin typeface="Times New Roman" pitchFamily="18" charset="0"/>
                <a:cs typeface="Times New Roman" pitchFamily="18" charset="0"/>
              </a:rPr>
              <a:t>(natural </a:t>
            </a:r>
            <a:r>
              <a:rPr lang="cs-CZ" sz="1800" i="1" dirty="0" err="1">
                <a:latin typeface="Times New Roman" pitchFamily="18" charset="0"/>
                <a:cs typeface="Times New Roman" pitchFamily="18" charset="0"/>
              </a:rPr>
              <a:t>units</a:t>
            </a:r>
            <a:r>
              <a:rPr lang="cs-CZ" sz="1800" i="1" dirty="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ct val="50000"/>
              </a:spcBef>
              <a:buNone/>
            </a:pPr>
            <a:r>
              <a:rPr lang="cs-CZ" sz="2000" i="1" dirty="0">
                <a:latin typeface="Times New Roman" pitchFamily="18" charset="0"/>
                <a:cs typeface="Times New Roman" pitchFamily="18" charset="0"/>
              </a:rPr>
              <a:t>	C		</a:t>
            </a:r>
            <a:r>
              <a:rPr lang="cs-CZ" sz="2000" i="1" dirty="0" err="1">
                <a:latin typeface="Times New Roman" pitchFamily="18" charset="0"/>
                <a:cs typeface="Times New Roman" pitchFamily="18" charset="0"/>
              </a:rPr>
              <a:t>Consumption</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of</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material</a:t>
            </a:r>
            <a:r>
              <a:rPr lang="cs-CZ" sz="2000" i="1" dirty="0">
                <a:latin typeface="Times New Roman" pitchFamily="18" charset="0"/>
                <a:cs typeface="Times New Roman" pitchFamily="18" charset="0"/>
              </a:rPr>
              <a:t> in </a:t>
            </a:r>
            <a:r>
              <a:rPr lang="cs-CZ" sz="2000" i="1" dirty="0" err="1">
                <a:latin typeface="Times New Roman" pitchFamily="18" charset="0"/>
                <a:cs typeface="Times New Roman" pitchFamily="18" charset="0"/>
              </a:rPr>
              <a:t>production</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process</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or</a:t>
            </a:r>
            <a:r>
              <a:rPr lang="cs-CZ" sz="2000" i="1" dirty="0">
                <a:latin typeface="Times New Roman" pitchFamily="18" charset="0"/>
                <a:cs typeface="Times New Roman" pitchFamily="18" charset="0"/>
              </a:rPr>
              <a:t> in </a:t>
            </a:r>
            <a:r>
              <a:rPr lang="cs-CZ" sz="2000" i="1" dirty="0" err="1">
                <a:latin typeface="Times New Roman" pitchFamily="18" charset="0"/>
                <a:cs typeface="Times New Roman" pitchFamily="18" charset="0"/>
              </a:rPr>
              <a:t>service</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process</a:t>
            </a:r>
            <a:r>
              <a:rPr lang="cs-CZ" sz="2000" i="1" dirty="0">
                <a:latin typeface="Times New Roman" pitchFamily="18" charset="0"/>
                <a:cs typeface="Times New Roman" pitchFamily="18" charset="0"/>
              </a:rPr>
              <a:t>				 </a:t>
            </a:r>
            <a:r>
              <a:rPr lang="cs-CZ" sz="1800" i="1" dirty="0">
                <a:latin typeface="Times New Roman" pitchFamily="18" charset="0"/>
                <a:cs typeface="Times New Roman" pitchFamily="18" charset="0"/>
              </a:rPr>
              <a:t>(natural </a:t>
            </a:r>
            <a:r>
              <a:rPr lang="cs-CZ" sz="1800" i="1" dirty="0" err="1">
                <a:latin typeface="Times New Roman" pitchFamily="18" charset="0"/>
                <a:cs typeface="Times New Roman" pitchFamily="18" charset="0"/>
              </a:rPr>
              <a:t>units</a:t>
            </a:r>
            <a:r>
              <a:rPr lang="cs-CZ" sz="1800" i="1" dirty="0">
                <a:latin typeface="Times New Roman" pitchFamily="18" charset="0"/>
                <a:cs typeface="Times New Roman" pitchFamily="18" charset="0"/>
              </a:rPr>
              <a:t>)</a:t>
            </a:r>
            <a:endParaRPr lang="cs-CZ" sz="2000" dirty="0">
              <a:latin typeface="Times New Roman" pitchFamily="18" charset="0"/>
              <a:cs typeface="Times New Roman" pitchFamily="18" charset="0"/>
            </a:endParaRPr>
          </a:p>
          <a:p>
            <a:pPr marL="0" indent="0">
              <a:spcBef>
                <a:spcPct val="50000"/>
              </a:spcBef>
              <a:buNone/>
            </a:pPr>
            <a:r>
              <a:rPr lang="cs-CZ" sz="2000" i="1" dirty="0">
                <a:latin typeface="Times New Roman" pitchFamily="18" charset="0"/>
                <a:cs typeface="Times New Roman" pitchFamily="18" charset="0"/>
              </a:rPr>
              <a:t>	Z</a:t>
            </a:r>
            <a:r>
              <a:rPr lang="cs-CZ" sz="2000" i="1" baseline="-25000" dirty="0">
                <a:latin typeface="Times New Roman" pitchFamily="18" charset="0"/>
                <a:cs typeface="Times New Roman" pitchFamily="18" charset="0"/>
              </a:rPr>
              <a:t>F</a:t>
            </a:r>
            <a:r>
              <a:rPr lang="cs-CZ" sz="2000" dirty="0">
                <a:latin typeface="Times New Roman" pitchFamily="18" charset="0"/>
                <a:cs typeface="Times New Roman" pitchFamily="18" charset="0"/>
              </a:rPr>
              <a:t>		</a:t>
            </a:r>
            <a:r>
              <a:rPr lang="cs-CZ" sz="2000" i="1" dirty="0" err="1">
                <a:latin typeface="Times New Roman" pitchFamily="18" charset="0"/>
                <a:cs typeface="Times New Roman" pitchFamily="18" charset="0"/>
              </a:rPr>
              <a:t>Final</a:t>
            </a:r>
            <a:r>
              <a:rPr lang="cs-CZ" sz="2000" i="1" dirty="0">
                <a:latin typeface="Times New Roman" pitchFamily="18" charset="0"/>
                <a:cs typeface="Times New Roman" pitchFamily="18" charset="0"/>
              </a:rPr>
              <a:t> </a:t>
            </a:r>
            <a:r>
              <a:rPr lang="cs-CZ" sz="2000" i="1" dirty="0" err="1">
                <a:latin typeface="Times New Roman" pitchFamily="18" charset="0"/>
                <a:cs typeface="Times New Roman" pitchFamily="18" charset="0"/>
              </a:rPr>
              <a:t>stock</a:t>
            </a:r>
            <a:r>
              <a:rPr lang="cs-CZ" sz="2000" i="1" dirty="0">
                <a:latin typeface="Times New Roman" pitchFamily="18" charset="0"/>
                <a:cs typeface="Times New Roman" pitchFamily="18" charset="0"/>
              </a:rPr>
              <a:t> in a </a:t>
            </a:r>
            <a:r>
              <a:rPr lang="cs-CZ" sz="2000" i="1" dirty="0" err="1">
                <a:latin typeface="Times New Roman" pitchFamily="18" charset="0"/>
                <a:cs typeface="Times New Roman" pitchFamily="18" charset="0"/>
              </a:rPr>
              <a:t>certain</a:t>
            </a:r>
            <a:r>
              <a:rPr lang="cs-CZ" sz="2000" i="1" dirty="0">
                <a:latin typeface="Times New Roman" pitchFamily="18" charset="0"/>
                <a:cs typeface="Times New Roman" pitchFamily="18" charset="0"/>
              </a:rPr>
              <a:t> period </a:t>
            </a:r>
            <a:r>
              <a:rPr lang="cs-CZ" sz="1800" i="1" dirty="0">
                <a:latin typeface="Times New Roman" pitchFamily="18" charset="0"/>
                <a:cs typeface="Times New Roman" pitchFamily="18" charset="0"/>
              </a:rPr>
              <a:t>(natural </a:t>
            </a:r>
            <a:r>
              <a:rPr lang="cs-CZ" sz="1800" i="1" dirty="0" err="1">
                <a:latin typeface="Times New Roman" pitchFamily="18" charset="0"/>
                <a:cs typeface="Times New Roman" pitchFamily="18" charset="0"/>
              </a:rPr>
              <a:t>units</a:t>
            </a:r>
            <a:r>
              <a:rPr lang="cs-CZ" sz="1800" i="1" dirty="0">
                <a:latin typeface="Times New Roman" pitchFamily="18" charset="0"/>
                <a:cs typeface="Times New Roman" pitchFamily="18" charset="0"/>
              </a:rPr>
              <a:t>)</a:t>
            </a:r>
            <a:endParaRPr lang="cs-CZ" sz="2000" dirty="0">
              <a:latin typeface="Times New Roman" pitchFamily="18" charset="0"/>
              <a:cs typeface="Times New Roman" pitchFamily="18" charset="0"/>
            </a:endParaRPr>
          </a:p>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24</a:t>
            </a:fld>
            <a:endParaRPr lang="cs-CZ"/>
          </a:p>
        </p:txBody>
      </p:sp>
    </p:spTree>
    <p:extLst>
      <p:ext uri="{BB962C8B-B14F-4D97-AF65-F5344CB8AC3E}">
        <p14:creationId xmlns:p14="http://schemas.microsoft.com/office/powerpoint/2010/main" val="2277204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effectLst/>
              <a:uLnTx/>
              <a:uFillTx/>
            </a:endParaRPr>
          </a:p>
        </p:txBody>
      </p:sp>
      <mc:AlternateContent xmlns:mc="http://schemas.openxmlformats.org/markup-compatibility/2006" xmlns:a14="http://schemas.microsoft.com/office/drawing/2010/main">
        <mc:Choice Requires="a14">
          <p:sp>
            <p:nvSpPr>
              <p:cNvPr id="7" name="Zástupný symbol pro obsah 2"/>
              <p:cNvSpPr txBox="1">
                <a:spLocks/>
              </p:cNvSpPr>
              <p:nvPr/>
            </p:nvSpPr>
            <p:spPr>
              <a:xfrm>
                <a:off x="395535" y="1275606"/>
                <a:ext cx="9288395" cy="355765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t>T</a:t>
                </a:r>
                <a:r>
                  <a:rPr lang="en-US" sz="2400" dirty="0"/>
                  <a:t>he decisive element in determining the amount of inventories is the sales activity, which determines the necessary amount of inventories through the production process. The following relationships and ties apply</a:t>
                </a:r>
                <a:r>
                  <a:rPr lang="cs-CZ" sz="2400" dirty="0"/>
                  <a:t>:</a:t>
                </a:r>
              </a:p>
              <a:p>
                <a:pPr marL="0" indent="0">
                  <a:buNone/>
                </a:pPr>
                <a14:m>
                  <m:oMath xmlns:m="http://schemas.openxmlformats.org/officeDocument/2006/math">
                    <m:r>
                      <a:rPr lang="cs-CZ" altLang="cs-CZ" sz="2400" b="0" i="1" smtClean="0">
                        <a:solidFill>
                          <a:srgbClr val="002060"/>
                        </a:solidFill>
                        <a:latin typeface="Cambria Math" panose="02040503050406030204" pitchFamily="18" charset="0"/>
                        <a:cs typeface="Times New Roman" panose="02020603050405020304" pitchFamily="18" charset="0"/>
                      </a:rPr>
                      <m:t>𝑄</m:t>
                    </m:r>
                    <m:r>
                      <a:rPr lang="cs-CZ" altLang="cs-CZ" sz="2400" b="0" i="1" smtClean="0">
                        <a:solidFill>
                          <a:srgbClr val="002060"/>
                        </a:solidFill>
                        <a:latin typeface="Cambria Math" panose="02040503050406030204" pitchFamily="18" charset="0"/>
                        <a:cs typeface="Times New Roman" panose="02020603050405020304" pitchFamily="18" charset="0"/>
                      </a:rPr>
                      <m:t>=</m:t>
                    </m:r>
                    <m:sSub>
                      <m:sSubPr>
                        <m:ctrlPr>
                          <a:rPr lang="cs-CZ" altLang="cs-CZ" sz="2400" b="0" i="1" smtClean="0">
                            <a:solidFill>
                              <a:srgbClr val="002060"/>
                            </a:solidFill>
                            <a:latin typeface="Cambria Math" panose="02040503050406030204" pitchFamily="18" charset="0"/>
                            <a:cs typeface="Times New Roman" panose="02020603050405020304" pitchFamily="18" charset="0"/>
                          </a:rPr>
                        </m:ctrlPr>
                      </m:sSubPr>
                      <m:e>
                        <m:r>
                          <a:rPr lang="cs-CZ" altLang="cs-CZ" sz="2400" b="0" i="1" smtClean="0">
                            <a:solidFill>
                              <a:srgbClr val="002060"/>
                            </a:solidFill>
                            <a:latin typeface="Cambria Math" panose="02040503050406030204" pitchFamily="18" charset="0"/>
                            <a:cs typeface="Times New Roman" panose="02020603050405020304" pitchFamily="18" charset="0"/>
                          </a:rPr>
                          <m:t>𝑇</m:t>
                        </m:r>
                      </m:e>
                      <m:sub>
                        <m:r>
                          <a:rPr lang="cs-CZ" altLang="cs-CZ" sz="2400" b="0" i="1" smtClean="0">
                            <a:solidFill>
                              <a:srgbClr val="002060"/>
                            </a:solidFill>
                            <a:latin typeface="Cambria Math" panose="02040503050406030204" pitchFamily="18" charset="0"/>
                            <a:cs typeface="Times New Roman" panose="02020603050405020304" pitchFamily="18" charset="0"/>
                          </a:rPr>
                          <m:t>𝑃</m:t>
                        </m:r>
                        <m:r>
                          <a:rPr lang="cs-CZ" altLang="cs-CZ" sz="2400" b="0" i="1" smtClean="0">
                            <a:solidFill>
                              <a:srgbClr val="002060"/>
                            </a:solidFill>
                            <a:latin typeface="Cambria Math" panose="02040503050406030204" pitchFamily="18" charset="0"/>
                            <a:cs typeface="Times New Roman" panose="02020603050405020304" pitchFamily="18" charset="0"/>
                          </a:rPr>
                          <m:t> (</m:t>
                        </m:r>
                        <m:r>
                          <a:rPr lang="cs-CZ" altLang="cs-CZ" sz="2400" b="0" i="1" smtClean="0">
                            <a:solidFill>
                              <a:srgbClr val="002060"/>
                            </a:solidFill>
                            <a:latin typeface="Cambria Math" panose="02040503050406030204" pitchFamily="18" charset="0"/>
                            <a:cs typeface="Times New Roman" panose="02020603050405020304" pitchFamily="18" charset="0"/>
                          </a:rPr>
                          <m:t>𝑑𝑎𝑦</m:t>
                        </m:r>
                        <m:r>
                          <a:rPr lang="cs-CZ" altLang="cs-CZ" sz="2400" b="0" i="1" smtClean="0">
                            <a:solidFill>
                              <a:srgbClr val="002060"/>
                            </a:solidFill>
                            <a:latin typeface="Cambria Math" panose="02040503050406030204" pitchFamily="18" charset="0"/>
                            <a:cs typeface="Times New Roman" panose="02020603050405020304" pitchFamily="18" charset="0"/>
                          </a:rPr>
                          <m:t>)</m:t>
                        </m:r>
                      </m:sub>
                    </m:sSub>
                  </m:oMath>
                </a14:m>
                <a:r>
                  <a:rPr lang="cs-CZ" altLang="cs-CZ" sz="2400" dirty="0">
                    <a:solidFill>
                      <a:srgbClr val="002060"/>
                    </a:solidFill>
                    <a:latin typeface="Times New Roman" panose="02020603050405020304" pitchFamily="18" charset="0"/>
                    <a:cs typeface="Times New Roman" panose="02020603050405020304" pitchFamily="18" charset="0"/>
                  </a:rPr>
                  <a:t>* d * V</a:t>
                </a:r>
              </a:p>
              <a:p>
                <a:pPr marL="0" indent="0">
                  <a:buNone/>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dirty="0">
                    <a:solidFill>
                      <a:srgbClr val="002060"/>
                    </a:solidFill>
                    <a:latin typeface="Times New Roman" panose="02020603050405020304" pitchFamily="18" charset="0"/>
                    <a:cs typeface="Times New Roman" panose="02020603050405020304" pitchFamily="18" charset="0"/>
                  </a:rPr>
                  <a:t>Q 		</a:t>
                </a:r>
                <a:r>
                  <a:rPr lang="cs-CZ" altLang="cs-CZ" sz="2400" dirty="0" err="1">
                    <a:solidFill>
                      <a:srgbClr val="002060"/>
                    </a:solidFill>
                    <a:latin typeface="Times New Roman" panose="02020603050405020304" pitchFamily="18" charset="0"/>
                    <a:cs typeface="Times New Roman" panose="02020603050405020304" pitchFamily="18" charset="0"/>
                  </a:rPr>
                  <a:t>quantity</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of</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production</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dirty="0" err="1">
                    <a:solidFill>
                      <a:srgbClr val="002060"/>
                    </a:solidFill>
                    <a:latin typeface="Times New Roman" panose="02020603050405020304" pitchFamily="18" charset="0"/>
                    <a:cs typeface="Times New Roman" panose="02020603050405020304" pitchFamily="18" charset="0"/>
                  </a:rPr>
                  <a:t>Tp</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day</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average</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time</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fund</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productive</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hours</a:t>
                </a:r>
                <a:r>
                  <a:rPr lang="cs-CZ" altLang="cs-CZ" sz="2400" dirty="0">
                    <a:solidFill>
                      <a:srgbClr val="002060"/>
                    </a:solidFill>
                    <a:latin typeface="Times New Roman" panose="02020603050405020304" pitchFamily="18" charset="0"/>
                    <a:cs typeface="Times New Roman" panose="02020603050405020304" pitchFamily="18" charset="0"/>
                  </a:rPr>
                  <a:t>)</a:t>
                </a:r>
              </a:p>
              <a:p>
                <a:pPr marL="0" indent="0">
                  <a:buNone/>
                </a:pPr>
                <a:r>
                  <a:rPr lang="cs-CZ" altLang="cs-CZ" sz="2400" dirty="0">
                    <a:solidFill>
                      <a:srgbClr val="002060"/>
                    </a:solidFill>
                    <a:latin typeface="Times New Roman" panose="02020603050405020304" pitchFamily="18" charset="0"/>
                    <a:cs typeface="Times New Roman" panose="02020603050405020304" pitchFamily="18" charset="0"/>
                  </a:rPr>
                  <a:t>d		</a:t>
                </a:r>
                <a:r>
                  <a:rPr lang="cs-CZ" altLang="cs-CZ" sz="2400" dirty="0" err="1">
                    <a:solidFill>
                      <a:srgbClr val="002060"/>
                    </a:solidFill>
                    <a:latin typeface="Times New Roman" panose="02020603050405020304" pitchFamily="18" charset="0"/>
                    <a:cs typeface="Times New Roman" panose="02020603050405020304" pitchFamily="18" charset="0"/>
                  </a:rPr>
                  <a:t>number</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of</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days</a:t>
                </a:r>
                <a:r>
                  <a:rPr lang="cs-CZ" altLang="cs-CZ" sz="2400" dirty="0">
                    <a:solidFill>
                      <a:srgbClr val="002060"/>
                    </a:solidFill>
                    <a:latin typeface="Times New Roman" panose="02020603050405020304" pitchFamily="18" charset="0"/>
                    <a:cs typeface="Times New Roman" panose="02020603050405020304" pitchFamily="18" charset="0"/>
                  </a:rPr>
                  <a:t> in </a:t>
                </a:r>
                <a:r>
                  <a:rPr lang="cs-CZ" altLang="cs-CZ" sz="2400" dirty="0" err="1">
                    <a:solidFill>
                      <a:srgbClr val="002060"/>
                    </a:solidFill>
                    <a:latin typeface="Times New Roman" panose="02020603050405020304" pitchFamily="18" charset="0"/>
                    <a:cs typeface="Times New Roman" panose="02020603050405020304" pitchFamily="18" charset="0"/>
                  </a:rPr>
                  <a:t>evaluated</a:t>
                </a:r>
                <a:r>
                  <a:rPr lang="cs-CZ" altLang="cs-CZ" sz="2400" dirty="0">
                    <a:solidFill>
                      <a:srgbClr val="002060"/>
                    </a:solidFill>
                    <a:latin typeface="Times New Roman" panose="02020603050405020304" pitchFamily="18" charset="0"/>
                    <a:cs typeface="Times New Roman" panose="02020603050405020304" pitchFamily="18" charset="0"/>
                  </a:rPr>
                  <a:t> period</a:t>
                </a:r>
              </a:p>
              <a:p>
                <a:pPr marL="0" indent="0">
                  <a:buNone/>
                </a:pPr>
                <a:r>
                  <a:rPr lang="cs-CZ" altLang="cs-CZ" sz="2400" dirty="0">
                    <a:solidFill>
                      <a:srgbClr val="002060"/>
                    </a:solidFill>
                    <a:latin typeface="Times New Roman" panose="02020603050405020304" pitchFamily="18" charset="0"/>
                    <a:cs typeface="Times New Roman" panose="02020603050405020304" pitchFamily="18" charset="0"/>
                  </a:rPr>
                  <a:t>V		output </a:t>
                </a:r>
                <a:r>
                  <a:rPr lang="cs-CZ" altLang="cs-CZ" sz="2400" dirty="0" err="1">
                    <a:solidFill>
                      <a:srgbClr val="002060"/>
                    </a:solidFill>
                    <a:latin typeface="Times New Roman" panose="02020603050405020304" pitchFamily="18" charset="0"/>
                    <a:cs typeface="Times New Roman" panose="02020603050405020304" pitchFamily="18" charset="0"/>
                  </a:rPr>
                  <a:t>of</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production</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facilities</a:t>
                </a:r>
                <a:endParaRPr lang="en-GB" altLang="cs-CZ" sz="24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Zástupný symbol pro obsah 2"/>
              <p:cNvSpPr txBox="1">
                <a:spLocks noRot="1" noChangeAspect="1" noMove="1" noResize="1" noEditPoints="1" noAdjustHandles="1" noChangeArrowheads="1" noChangeShapeType="1" noTextEdit="1"/>
              </p:cNvSpPr>
              <p:nvPr/>
            </p:nvSpPr>
            <p:spPr>
              <a:xfrm>
                <a:off x="395535" y="1275606"/>
                <a:ext cx="9288395" cy="3557651"/>
              </a:xfrm>
              <a:prstGeom prst="rect">
                <a:avLst/>
              </a:prstGeom>
              <a:blipFill>
                <a:blip r:embed="rId3"/>
                <a:stretch>
                  <a:fillRect l="-853" t="-1027" b="-3425"/>
                </a:stretch>
              </a:blipFill>
            </p:spPr>
            <p:txBody>
              <a:bodyPr/>
              <a:lstStyle/>
              <a:p>
                <a:r>
                  <a:rPr lang="cs-CZ">
                    <a:noFill/>
                  </a:rPr>
                  <a:t> </a:t>
                </a:r>
              </a:p>
            </p:txBody>
          </p:sp>
        </mc:Fallback>
      </mc:AlternateContent>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25</a:t>
            </a:fld>
            <a:endParaRPr lang="cs-CZ"/>
          </a:p>
        </p:txBody>
      </p:sp>
    </p:spTree>
    <p:extLst>
      <p:ext uri="{BB962C8B-B14F-4D97-AF65-F5344CB8AC3E}">
        <p14:creationId xmlns:p14="http://schemas.microsoft.com/office/powerpoint/2010/main" val="398202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ovéPole 1"/>
              <p:cNvSpPr txBox="1"/>
              <p:nvPr/>
            </p:nvSpPr>
            <p:spPr>
              <a:xfrm>
                <a:off x="760775" y="1544974"/>
                <a:ext cx="5299336" cy="1384995"/>
              </a:xfrm>
              <a:prstGeom prst="rect">
                <a:avLst/>
              </a:prstGeom>
              <a:noFill/>
            </p:spPr>
            <p:txBody>
              <a:bodyPr wrap="none" lIns="0" tIns="0" rIns="0" bIns="0" rtlCol="0">
                <a:spAutoFit/>
              </a:bodyPr>
              <a:lstStyle/>
              <a:p>
                <a:r>
                  <a:rPr lang="cs-CZ" dirty="0"/>
                  <a:t>s(c)= </a:t>
                </a:r>
                <a14:m>
                  <m:oMath xmlns:m="http://schemas.openxmlformats.org/officeDocument/2006/math">
                    <m:r>
                      <a:rPr lang="cs-CZ" b="0" i="1" smtClean="0">
                        <a:latin typeface="Cambria Math" panose="02040503050406030204" pitchFamily="18" charset="0"/>
                      </a:rPr>
                      <m:t>𝑇𝐸𝑆𝐶</m:t>
                    </m:r>
                    <m:r>
                      <a:rPr lang="cs-CZ" b="0" i="1" smtClean="0">
                        <a:latin typeface="Cambria Math" panose="02040503050406030204" pitchFamily="18" charset="0"/>
                      </a:rPr>
                      <m:t> ∗</m:t>
                    </m:r>
                    <m:r>
                      <a:rPr lang="cs-CZ" b="0" i="1" smtClean="0">
                        <a:latin typeface="Cambria Math" panose="02040503050406030204" pitchFamily="18" charset="0"/>
                      </a:rPr>
                      <m:t>𝑄</m:t>
                    </m:r>
                  </m:oMath>
                </a14:m>
                <a:endParaRPr lang="cs-CZ" b="0" dirty="0"/>
              </a:p>
              <a:p>
                <a:endParaRPr lang="cs-CZ" dirty="0"/>
              </a:p>
              <a:p>
                <a:r>
                  <a:rPr lang="cs-CZ" dirty="0"/>
                  <a:t>TESC 	</a:t>
                </a:r>
                <a:r>
                  <a:rPr lang="cs-CZ" dirty="0" err="1"/>
                  <a:t>technical</a:t>
                </a:r>
                <a:r>
                  <a:rPr lang="cs-CZ" dirty="0"/>
                  <a:t> and </a:t>
                </a:r>
                <a:r>
                  <a:rPr lang="cs-CZ" dirty="0" err="1"/>
                  <a:t>economic</a:t>
                </a:r>
                <a:r>
                  <a:rPr lang="cs-CZ" dirty="0"/>
                  <a:t> standard </a:t>
                </a:r>
                <a:r>
                  <a:rPr lang="cs-CZ" dirty="0" err="1"/>
                  <a:t>consumption</a:t>
                </a:r>
                <a:endParaRPr lang="cs-CZ" dirty="0"/>
              </a:p>
              <a:p>
                <a:r>
                  <a:rPr lang="cs-CZ" dirty="0"/>
                  <a:t>Q 	</a:t>
                </a:r>
                <a:r>
                  <a:rPr lang="cs-CZ" dirty="0" err="1"/>
                  <a:t>quantity</a:t>
                </a:r>
                <a:r>
                  <a:rPr lang="cs-CZ" dirty="0"/>
                  <a:t> </a:t>
                </a:r>
                <a:r>
                  <a:rPr lang="cs-CZ" dirty="0" err="1"/>
                  <a:t>of</a:t>
                </a:r>
                <a:r>
                  <a:rPr lang="cs-CZ" dirty="0"/>
                  <a:t> </a:t>
                </a:r>
                <a:r>
                  <a:rPr lang="cs-CZ" dirty="0" err="1"/>
                  <a:t>production</a:t>
                </a:r>
                <a:r>
                  <a:rPr lang="cs-CZ" dirty="0"/>
                  <a:t> </a:t>
                </a:r>
                <a:r>
                  <a:rPr lang="cs-CZ" dirty="0" err="1"/>
                  <a:t>consumption</a:t>
                </a:r>
                <a:endParaRPr lang="cs-CZ" dirty="0"/>
              </a:p>
              <a:p>
                <a:r>
                  <a:rPr lang="cs-CZ" dirty="0"/>
                  <a:t>c (s)	</a:t>
                </a:r>
                <a:r>
                  <a:rPr lang="cs-CZ" dirty="0" err="1"/>
                  <a:t>total</a:t>
                </a:r>
                <a:r>
                  <a:rPr lang="cs-CZ" dirty="0"/>
                  <a:t> </a:t>
                </a:r>
                <a:r>
                  <a:rPr lang="cs-CZ" dirty="0" err="1"/>
                  <a:t>consumption</a:t>
                </a:r>
                <a:r>
                  <a:rPr lang="cs-CZ" dirty="0"/>
                  <a:t> </a:t>
                </a:r>
                <a:r>
                  <a:rPr lang="cs-CZ" dirty="0" err="1"/>
                  <a:t>of</a:t>
                </a:r>
                <a:r>
                  <a:rPr lang="cs-CZ" dirty="0"/>
                  <a:t> </a:t>
                </a:r>
                <a:r>
                  <a:rPr lang="cs-CZ" dirty="0" err="1"/>
                  <a:t>material</a:t>
                </a:r>
                <a:r>
                  <a:rPr lang="cs-CZ" dirty="0"/>
                  <a:t> (</a:t>
                </a:r>
                <a:r>
                  <a:rPr lang="cs-CZ" dirty="0" err="1"/>
                  <a:t>daily</a:t>
                </a:r>
                <a:r>
                  <a:rPr lang="cs-CZ" dirty="0"/>
                  <a:t>)</a:t>
                </a:r>
              </a:p>
            </p:txBody>
          </p:sp>
        </mc:Choice>
        <mc:Fallback xmlns="">
          <p:sp>
            <p:nvSpPr>
              <p:cNvPr id="2" name="TextovéPole 1"/>
              <p:cNvSpPr txBox="1">
                <a:spLocks noRot="1" noChangeAspect="1" noMove="1" noResize="1" noEditPoints="1" noAdjustHandles="1" noChangeArrowheads="1" noChangeShapeType="1" noTextEdit="1"/>
              </p:cNvSpPr>
              <p:nvPr/>
            </p:nvSpPr>
            <p:spPr>
              <a:xfrm>
                <a:off x="760775" y="1544974"/>
                <a:ext cx="5299336" cy="1384995"/>
              </a:xfrm>
              <a:prstGeom prst="rect">
                <a:avLst/>
              </a:prstGeom>
              <a:blipFill rotWithShape="0">
                <a:blip r:embed="rId3"/>
                <a:stretch>
                  <a:fillRect l="-2762" t="-5702" r="-2071" b="-9211"/>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26</a:t>
            </a:fld>
            <a:endParaRPr lang="cs-CZ"/>
          </a:p>
        </p:txBody>
      </p:sp>
    </p:spTree>
    <p:extLst>
      <p:ext uri="{BB962C8B-B14F-4D97-AF65-F5344CB8AC3E}">
        <p14:creationId xmlns:p14="http://schemas.microsoft.com/office/powerpoint/2010/main" val="368013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Obdélník 1"/>
              <p:cNvSpPr/>
              <p:nvPr/>
            </p:nvSpPr>
            <p:spPr>
              <a:xfrm>
                <a:off x="987318" y="1450268"/>
                <a:ext cx="7111653" cy="5355312"/>
              </a:xfrm>
              <a:prstGeom prst="rect">
                <a:avLst/>
              </a:prstGeom>
            </p:spPr>
            <p:txBody>
              <a:bodyPr wrap="square">
                <a:spAutoFit/>
              </a:bodyPr>
              <a:lstStyle/>
              <a:p>
                <a:r>
                  <a:rPr lang="cs-CZ" dirty="0"/>
                  <a:t>T</a:t>
                </a:r>
                <a:r>
                  <a:rPr lang="en-US" dirty="0"/>
                  <a:t>he amount of material </a:t>
                </a:r>
                <a:r>
                  <a:rPr lang="cs-CZ" dirty="0" err="1"/>
                  <a:t>required</a:t>
                </a:r>
                <a:r>
                  <a:rPr lang="en-US" dirty="0"/>
                  <a:t> is dependent</a:t>
                </a:r>
                <a:r>
                  <a:rPr lang="cs-CZ" dirty="0"/>
                  <a:t> on:</a:t>
                </a:r>
              </a:p>
              <a:p>
                <a:pPr marL="285750" indent="-285750">
                  <a:buFont typeface="Arial" panose="020B0604020202020204" pitchFamily="34" charset="0"/>
                  <a:buChar char="•"/>
                </a:pPr>
                <a:r>
                  <a:rPr lang="en-US" dirty="0"/>
                  <a:t>the amount of </a:t>
                </a:r>
                <a:r>
                  <a:rPr lang="cs-CZ" dirty="0"/>
                  <a:t>1 </a:t>
                </a:r>
                <a:r>
                  <a:rPr lang="cs-CZ" dirty="0" err="1"/>
                  <a:t>day</a:t>
                </a:r>
                <a:r>
                  <a:rPr lang="en-US" dirty="0"/>
                  <a:t> consumption</a:t>
                </a:r>
                <a:endParaRPr lang="cs-CZ" dirty="0"/>
              </a:p>
              <a:p>
                <a:pPr marL="285750" indent="-285750">
                  <a:buFont typeface="Arial" panose="020B0604020202020204" pitchFamily="34" charset="0"/>
                  <a:buChar char="•"/>
                </a:pPr>
                <a:r>
                  <a:rPr lang="en-US" dirty="0"/>
                  <a:t>delivery conditions, and the length of the delivery cycle</a:t>
                </a:r>
                <a:endParaRPr lang="cs-CZ" dirty="0"/>
              </a:p>
              <a:p>
                <a:pPr marL="285750" indent="-285750">
                  <a:buFont typeface="Arial" panose="020B0604020202020204" pitchFamily="34" charset="0"/>
                  <a:buChar char="•"/>
                </a:pPr>
                <a:endParaRPr lang="cs-CZ" dirty="0"/>
              </a:p>
              <a:p>
                <a:pPr marL="742950" lvl="1" indent="-285750">
                  <a:buFont typeface="Arial" panose="020B0604020202020204" pitchFamily="34" charset="0"/>
                  <a:buChar char="•"/>
                </a:pP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𝑍</m:t>
                        </m:r>
                      </m:e>
                      <m:sub>
                        <m:r>
                          <a:rPr lang="cs-CZ" b="0" i="1" smtClean="0">
                            <a:latin typeface="Cambria Math" panose="02040503050406030204" pitchFamily="18" charset="0"/>
                          </a:rPr>
                          <m:t>𝐶𝑚𝑎𝑥</m:t>
                        </m:r>
                      </m:sub>
                    </m:sSub>
                  </m:oMath>
                </a14:m>
                <a:r>
                  <a:rPr lang="cs-CZ" dirty="0"/>
                  <a:t>= s*</a:t>
                </a: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𝑐</m:t>
                        </m:r>
                      </m:sub>
                    </m:sSub>
                  </m:oMath>
                </a14:m>
                <a:r>
                  <a:rPr lang="cs-CZ" dirty="0"/>
                  <a:t>		maximum </a:t>
                </a:r>
                <a:r>
                  <a:rPr lang="cs-CZ" dirty="0" err="1"/>
                  <a:t>common</a:t>
                </a:r>
                <a:r>
                  <a:rPr lang="cs-CZ" dirty="0"/>
                  <a:t> </a:t>
                </a:r>
                <a:r>
                  <a:rPr lang="cs-CZ" dirty="0" err="1"/>
                  <a:t>stock</a:t>
                </a:r>
                <a:endParaRPr lang="cs-CZ" dirty="0"/>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𝑍</m:t>
                        </m:r>
                      </m:e>
                      <m:sub>
                        <m:r>
                          <a:rPr lang="cs-CZ" i="1">
                            <a:latin typeface="Cambria Math" panose="02040503050406030204" pitchFamily="18" charset="0"/>
                          </a:rPr>
                          <m:t>𝑚𝑎𝑥</m:t>
                        </m:r>
                      </m:sub>
                    </m:sSub>
                  </m:oMath>
                </a14:m>
                <a:r>
                  <a:rPr lang="cs-CZ" dirty="0"/>
                  <a:t>= s*</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m:t>
                        </m:r>
                        <m:r>
                          <a:rPr lang="cs-CZ" i="1">
                            <a:latin typeface="Cambria Math" panose="02040503050406030204" pitchFamily="18" charset="0"/>
                          </a:rPr>
                          <m:t>𝑡</m:t>
                        </m:r>
                      </m:e>
                      <m:sub>
                        <m:r>
                          <a:rPr lang="cs-CZ" i="1">
                            <a:latin typeface="Cambria Math" panose="02040503050406030204" pitchFamily="18" charset="0"/>
                          </a:rPr>
                          <m:t>𝑐</m:t>
                        </m:r>
                      </m:sub>
                    </m:sSub>
                  </m:oMath>
                </a14:m>
                <a:r>
                  <a:rPr lang="cs-CZ" dirty="0"/>
                  <a:t>+</a:t>
                </a:r>
                <a14:m>
                  <m:oMath xmlns:m="http://schemas.openxmlformats.org/officeDocument/2006/math">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𝑡</m:t>
                        </m:r>
                      </m:e>
                      <m:sub>
                        <m:r>
                          <a:rPr lang="cs-CZ" b="0" i="1" dirty="0" smtClean="0">
                            <a:latin typeface="Cambria Math" panose="02040503050406030204" pitchFamily="18" charset="0"/>
                          </a:rPr>
                          <m:t>𝑡</m:t>
                        </m:r>
                      </m:sub>
                    </m:sSub>
                  </m:oMath>
                </a14:m>
                <a:r>
                  <a:rPr lang="cs-CZ" dirty="0"/>
                  <a:t>+</a:t>
                </a:r>
                <a14:m>
                  <m:oMath xmlns:m="http://schemas.openxmlformats.org/officeDocument/2006/math">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𝑡</m:t>
                        </m:r>
                      </m:e>
                      <m:sub>
                        <m:r>
                          <a:rPr lang="cs-CZ" b="0" i="1" dirty="0" smtClean="0">
                            <a:latin typeface="Cambria Math" panose="02040503050406030204" pitchFamily="18" charset="0"/>
                          </a:rPr>
                          <m:t>𝑠</m:t>
                        </m:r>
                      </m:sub>
                    </m:sSub>
                    <m:r>
                      <a:rPr lang="cs-CZ" b="0" i="1" dirty="0" smtClean="0">
                        <a:latin typeface="Cambria Math" panose="02040503050406030204" pitchFamily="18" charset="0"/>
                      </a:rPr>
                      <m:t>)</m:t>
                    </m:r>
                  </m:oMath>
                </a14:m>
                <a:r>
                  <a:rPr lang="cs-CZ" dirty="0"/>
                  <a:t>	maximum </a:t>
                </a:r>
                <a:r>
                  <a:rPr lang="cs-CZ" dirty="0" err="1"/>
                  <a:t>total</a:t>
                </a:r>
                <a:r>
                  <a:rPr lang="cs-CZ" dirty="0"/>
                  <a:t> </a:t>
                </a:r>
                <a:r>
                  <a:rPr lang="cs-CZ" dirty="0" err="1"/>
                  <a:t>stock</a:t>
                </a:r>
                <a:endParaRPr lang="cs-CZ" dirty="0"/>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𝑐</m:t>
                        </m:r>
                      </m:sub>
                    </m:sSub>
                  </m:oMath>
                </a14:m>
                <a:r>
                  <a:rPr lang="cs-CZ" dirty="0"/>
                  <a:t>	</a:t>
                </a:r>
                <a:r>
                  <a:rPr lang="cs-CZ" dirty="0" err="1"/>
                  <a:t>material</a:t>
                </a:r>
                <a:r>
                  <a:rPr lang="cs-CZ" dirty="0"/>
                  <a:t> </a:t>
                </a:r>
                <a:r>
                  <a:rPr lang="cs-CZ" dirty="0" err="1"/>
                  <a:t>delivery</a:t>
                </a:r>
                <a:r>
                  <a:rPr lang="cs-CZ" dirty="0"/>
                  <a:t> </a:t>
                </a:r>
                <a:r>
                  <a:rPr lang="cs-CZ" dirty="0" err="1"/>
                  <a:t>cycle</a:t>
                </a:r>
                <a:r>
                  <a:rPr lang="cs-CZ" dirty="0"/>
                  <a:t> (</a:t>
                </a:r>
                <a:r>
                  <a:rPr lang="cs-CZ" dirty="0" err="1"/>
                  <a:t>days</a:t>
                </a:r>
                <a:r>
                  <a:rPr lang="cs-CZ" dirty="0"/>
                  <a:t>)</a:t>
                </a:r>
              </a:p>
              <a:p>
                <a:pPr lvl="1"/>
                <a:endParaRPr lang="cs-CZ" dirty="0"/>
              </a:p>
              <a:p>
                <a:pPr marL="742950" lvl="1" indent="-285750">
                  <a:buFont typeface="Arial" panose="020B0604020202020204" pitchFamily="34" charset="0"/>
                  <a:buChar char="•"/>
                </a:pPr>
                <a14:m>
                  <m:oMath xmlns:m="http://schemas.openxmlformats.org/officeDocument/2006/math">
                    <m:sSub>
                      <m:sSubPr>
                        <m:ctrlPr>
                          <a:rPr lang="cs-CZ" i="1" dirty="0">
                            <a:latin typeface="Cambria Math" panose="02040503050406030204" pitchFamily="18" charset="0"/>
                          </a:rPr>
                        </m:ctrlPr>
                      </m:sSubPr>
                      <m:e>
                        <m:r>
                          <a:rPr lang="cs-CZ" i="1" dirty="0">
                            <a:latin typeface="Cambria Math" panose="02040503050406030204" pitchFamily="18" charset="0"/>
                          </a:rPr>
                          <m:t>𝑡</m:t>
                        </m:r>
                      </m:e>
                      <m:sub>
                        <m:r>
                          <a:rPr lang="cs-CZ" i="1" dirty="0">
                            <a:latin typeface="Cambria Math" panose="02040503050406030204" pitchFamily="18" charset="0"/>
                          </a:rPr>
                          <m:t>𝑡</m:t>
                        </m:r>
                      </m:sub>
                    </m:sSub>
                  </m:oMath>
                </a14:m>
                <a:r>
                  <a:rPr lang="cs-CZ" i="1" dirty="0">
                    <a:latin typeface="Cambria Math" panose="02040503050406030204" pitchFamily="18" charset="0"/>
                  </a:rPr>
                  <a:t>	</a:t>
                </a:r>
                <a:r>
                  <a:rPr lang="cs-CZ" dirty="0" err="1">
                    <a:latin typeface="Cambria Math" panose="02040503050406030204" pitchFamily="18" charset="0"/>
                  </a:rPr>
                  <a:t>technical</a:t>
                </a:r>
                <a:r>
                  <a:rPr lang="cs-CZ" dirty="0">
                    <a:latin typeface="Cambria Math" panose="02040503050406030204" pitchFamily="18" charset="0"/>
                  </a:rPr>
                  <a:t> </a:t>
                </a:r>
                <a:r>
                  <a:rPr lang="cs-CZ" dirty="0" err="1">
                    <a:latin typeface="Cambria Math" panose="02040503050406030204" pitchFamily="18" charset="0"/>
                  </a:rPr>
                  <a:t>stock</a:t>
                </a:r>
                <a:r>
                  <a:rPr lang="cs-CZ" dirty="0">
                    <a:latin typeface="Cambria Math" panose="02040503050406030204" pitchFamily="18" charset="0"/>
                  </a:rPr>
                  <a:t> (</a:t>
                </a:r>
                <a:r>
                  <a:rPr lang="cs-CZ" dirty="0" err="1">
                    <a:latin typeface="Cambria Math" panose="02040503050406030204" pitchFamily="18" charset="0"/>
                  </a:rPr>
                  <a:t>days</a:t>
                </a:r>
                <a:r>
                  <a:rPr lang="cs-CZ" dirty="0">
                    <a:latin typeface="Cambria Math" panose="02040503050406030204" pitchFamily="18" charset="0"/>
                  </a:rPr>
                  <a:t>), </a:t>
                </a:r>
                <a:r>
                  <a:rPr lang="cs-CZ" dirty="0" err="1">
                    <a:latin typeface="Cambria Math" panose="02040503050406030204" pitchFamily="18" charset="0"/>
                  </a:rPr>
                  <a:t>for</a:t>
                </a:r>
                <a:r>
                  <a:rPr lang="cs-CZ" dirty="0">
                    <a:latin typeface="Cambria Math" panose="02040503050406030204" pitchFamily="18" charset="0"/>
                  </a:rPr>
                  <a:t> </a:t>
                </a:r>
                <a:r>
                  <a:rPr lang="cs-CZ" dirty="0" err="1">
                    <a:latin typeface="Cambria Math" panose="02040503050406030204" pitchFamily="18" charset="0"/>
                  </a:rPr>
                  <a:t>example</a:t>
                </a:r>
                <a:r>
                  <a:rPr lang="cs-CZ" dirty="0">
                    <a:latin typeface="Cambria Math" panose="02040503050406030204" pitchFamily="18" charset="0"/>
                  </a:rPr>
                  <a:t> </a:t>
                </a:r>
                <a:r>
                  <a:rPr lang="cs-CZ" dirty="0" err="1">
                    <a:latin typeface="Cambria Math" panose="02040503050406030204" pitchFamily="18" charset="0"/>
                  </a:rPr>
                  <a:t>for</a:t>
                </a:r>
                <a:r>
                  <a:rPr lang="cs-CZ" dirty="0">
                    <a:latin typeface="Cambria Math" panose="02040503050406030204" pitchFamily="18" charset="0"/>
                  </a:rPr>
                  <a:t> </a:t>
                </a:r>
                <a:r>
                  <a:rPr lang="cs-CZ" dirty="0" err="1">
                    <a:latin typeface="Cambria Math" panose="02040503050406030204" pitchFamily="18" charset="0"/>
                  </a:rPr>
                  <a:t>drying</a:t>
                </a:r>
                <a:r>
                  <a:rPr lang="cs-CZ" dirty="0">
                    <a:latin typeface="Cambria Math" panose="02040503050406030204" pitchFamily="18" charset="0"/>
                  </a:rPr>
                  <a:t> </a:t>
                </a:r>
                <a:r>
                  <a:rPr lang="cs-CZ" dirty="0" err="1">
                    <a:latin typeface="Cambria Math" panose="02040503050406030204" pitchFamily="18" charset="0"/>
                  </a:rPr>
                  <a:t>wood</a:t>
                </a:r>
                <a:endParaRPr lang="cs-CZ" dirty="0">
                  <a:latin typeface="Cambria Math" panose="02040503050406030204" pitchFamily="18" charset="0"/>
                </a:endParaRPr>
              </a:p>
              <a:p>
                <a:pPr marL="742950" lvl="1" indent="-285750">
                  <a:buFont typeface="Arial" panose="020B0604020202020204" pitchFamily="34" charset="0"/>
                  <a:buChar char="•"/>
                </a:pPr>
                <a:endParaRPr lang="cs-CZ" i="1" dirty="0">
                  <a:latin typeface="Cambria Math" panose="02040503050406030204" pitchFamily="18" charset="0"/>
                </a:endParaRPr>
              </a:p>
              <a:p>
                <a:pPr marL="742950" lvl="1" indent="-285750">
                  <a:buFont typeface="Arial" panose="020B0604020202020204" pitchFamily="34" charset="0"/>
                  <a:buChar char="•"/>
                </a:pPr>
                <a14:m>
                  <m:oMath xmlns:m="http://schemas.openxmlformats.org/officeDocument/2006/math">
                    <m:sSub>
                      <m:sSubPr>
                        <m:ctrlPr>
                          <a:rPr lang="cs-CZ" i="1" dirty="0">
                            <a:latin typeface="Cambria Math" panose="02040503050406030204" pitchFamily="18" charset="0"/>
                          </a:rPr>
                        </m:ctrlPr>
                      </m:sSubPr>
                      <m:e>
                        <m:r>
                          <a:rPr lang="cs-CZ" i="1" dirty="0">
                            <a:latin typeface="Cambria Math" panose="02040503050406030204" pitchFamily="18" charset="0"/>
                          </a:rPr>
                          <m:t>𝑡</m:t>
                        </m:r>
                      </m:e>
                      <m:sub>
                        <m:r>
                          <a:rPr lang="cs-CZ" i="1" dirty="0">
                            <a:latin typeface="Cambria Math" panose="02040503050406030204" pitchFamily="18" charset="0"/>
                          </a:rPr>
                          <m:t>𝑠</m:t>
                        </m:r>
                      </m:sub>
                    </m:sSub>
                  </m:oMath>
                </a14:m>
                <a:r>
                  <a:rPr lang="cs-CZ" dirty="0"/>
                  <a:t>	</a:t>
                </a:r>
                <a:r>
                  <a:rPr lang="cs-CZ" dirty="0" err="1"/>
                  <a:t>safety</a:t>
                </a:r>
                <a:r>
                  <a:rPr lang="cs-CZ" dirty="0"/>
                  <a:t> </a:t>
                </a:r>
                <a:r>
                  <a:rPr lang="cs-CZ" dirty="0" err="1"/>
                  <a:t>stock</a:t>
                </a:r>
                <a:r>
                  <a:rPr lang="cs-CZ" dirty="0"/>
                  <a:t> (</a:t>
                </a:r>
                <a:r>
                  <a:rPr lang="cs-CZ" dirty="0" err="1"/>
                  <a:t>days</a:t>
                </a:r>
                <a:r>
                  <a:rPr lang="cs-CZ"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mc:Choice>
        <mc:Fallback xmlns="">
          <p:sp>
            <p:nvSpPr>
              <p:cNvPr id="2" name="Obdélník 1"/>
              <p:cNvSpPr>
                <a:spLocks noRot="1" noChangeAspect="1" noMove="1" noResize="1" noEditPoints="1" noAdjustHandles="1" noChangeArrowheads="1" noChangeShapeType="1" noTextEdit="1"/>
              </p:cNvSpPr>
              <p:nvPr/>
            </p:nvSpPr>
            <p:spPr>
              <a:xfrm>
                <a:off x="987318" y="1450268"/>
                <a:ext cx="7111653" cy="5355312"/>
              </a:xfrm>
              <a:prstGeom prst="rect">
                <a:avLst/>
              </a:prstGeom>
              <a:blipFill>
                <a:blip r:embed="rId3"/>
                <a:stretch>
                  <a:fillRect l="-771" t="-683"/>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27</a:t>
            </a:fld>
            <a:endParaRPr lang="cs-CZ"/>
          </a:p>
        </p:txBody>
      </p:sp>
    </p:spTree>
    <p:extLst>
      <p:ext uri="{BB962C8B-B14F-4D97-AF65-F5344CB8AC3E}">
        <p14:creationId xmlns:p14="http://schemas.microsoft.com/office/powerpoint/2010/main" val="78986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Obdélník 1"/>
              <p:cNvSpPr/>
              <p:nvPr/>
            </p:nvSpPr>
            <p:spPr>
              <a:xfrm>
                <a:off x="1061736" y="1544974"/>
                <a:ext cx="9028562" cy="1477328"/>
              </a:xfrm>
              <a:prstGeom prst="rect">
                <a:avLst/>
              </a:prstGeom>
            </p:spPr>
            <p:txBody>
              <a:bodyPr wrap="none">
                <a:spAutoFit/>
              </a:bodyPr>
              <a:lstStyle/>
              <a:p>
                <a14:m>
                  <m:oMath xmlns:m="http://schemas.openxmlformats.org/officeDocument/2006/math">
                    <m:r>
                      <a:rPr lang="cs-CZ" i="1">
                        <a:latin typeface="Cambria Math" panose="02040503050406030204" pitchFamily="18" charset="0"/>
                      </a:rPr>
                      <m:t>𝑇𝑆</m:t>
                    </m:r>
                    <m:r>
                      <a:rPr lang="cs-CZ" i="0">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𝑐</m:t>
                        </m:r>
                      </m:sub>
                    </m:sSub>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𝑡</m:t>
                        </m:r>
                      </m:sub>
                    </m:sSub>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𝑠</m:t>
                        </m:r>
                      </m:sub>
                    </m:sSub>
                  </m:oMath>
                </a14:m>
                <a:r>
                  <a:rPr lang="cs-CZ" dirty="0"/>
                  <a:t>				</a:t>
                </a:r>
                <a:r>
                  <a:rPr lang="cs-CZ" dirty="0" err="1"/>
                  <a:t>time</a:t>
                </a:r>
                <a:r>
                  <a:rPr lang="cs-CZ" dirty="0"/>
                  <a:t> standard </a:t>
                </a:r>
                <a:r>
                  <a:rPr lang="cs-CZ" dirty="0" err="1"/>
                  <a:t>for</a:t>
                </a:r>
                <a:r>
                  <a:rPr lang="cs-CZ" dirty="0"/>
                  <a:t> </a:t>
                </a:r>
                <a:r>
                  <a:rPr lang="cs-CZ" dirty="0" err="1"/>
                  <a:t>individual</a:t>
                </a:r>
                <a:r>
                  <a:rPr lang="cs-CZ" dirty="0"/>
                  <a:t> </a:t>
                </a:r>
                <a:r>
                  <a:rPr lang="cs-CZ" dirty="0" err="1"/>
                  <a:t>stock</a:t>
                </a:r>
                <a:r>
                  <a:rPr lang="cs-CZ" dirty="0"/>
                  <a:t> </a:t>
                </a:r>
                <a:r>
                  <a:rPr lang="cs-CZ" dirty="0" err="1"/>
                  <a:t>item</a:t>
                </a:r>
                <a:r>
                  <a:rPr lang="cs-CZ" dirty="0"/>
                  <a:t> [</a:t>
                </a:r>
                <a:r>
                  <a:rPr lang="cs-CZ" dirty="0" err="1"/>
                  <a:t>days</a:t>
                </a:r>
                <a:r>
                  <a:rPr lang="cs-CZ" dirty="0"/>
                  <a:t>]</a:t>
                </a:r>
              </a:p>
              <a:p>
                <a:endParaRPr lang="cs-CZ" dirty="0"/>
              </a:p>
              <a:p>
                <a:endParaRPr lang="cs-CZ" dirty="0"/>
              </a:p>
              <a:p>
                <a:endParaRPr lang="cs-CZ" dirty="0"/>
              </a:p>
              <a:p>
                <a14:m>
                  <m:oMath xmlns:m="http://schemas.openxmlformats.org/officeDocument/2006/math">
                    <m:r>
                      <a:rPr lang="cs-CZ" i="1">
                        <a:latin typeface="Cambria Math" panose="02040503050406030204" pitchFamily="18" charset="0"/>
                      </a:rPr>
                      <m:t>𝑇𝑆</m:t>
                    </m:r>
                    <m:r>
                      <a:rPr lang="cs-CZ">
                        <a:latin typeface="Cambria Math" panose="02040503050406030204" pitchFamily="18" charset="0"/>
                      </a:rPr>
                      <m:t>=</m:t>
                    </m:r>
                  </m:oMath>
                </a14:m>
                <a:r>
                  <a:rPr lang="cs-CZ" dirty="0"/>
                  <a:t>1/2</a:t>
                </a:r>
                <a14:m>
                  <m:oMath xmlns:m="http://schemas.openxmlformats.org/officeDocument/2006/math">
                    <m:r>
                      <a:rPr lang="cs-CZ">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𝑐</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𝑡</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𝑠</m:t>
                        </m:r>
                      </m:sub>
                    </m:sSub>
                  </m:oMath>
                </a14:m>
                <a:r>
                  <a:rPr lang="cs-CZ" dirty="0"/>
                  <a:t>			</a:t>
                </a:r>
                <a:r>
                  <a:rPr lang="cs-CZ" dirty="0" err="1"/>
                  <a:t>time</a:t>
                </a:r>
                <a:r>
                  <a:rPr lang="cs-CZ" dirty="0"/>
                  <a:t> standard (</a:t>
                </a:r>
                <a:r>
                  <a:rPr lang="cs-CZ" dirty="0" err="1"/>
                  <a:t>for</a:t>
                </a:r>
                <a:r>
                  <a:rPr lang="cs-CZ" dirty="0"/>
                  <a:t> more </a:t>
                </a:r>
                <a:r>
                  <a:rPr lang="cs-CZ" dirty="0" err="1"/>
                  <a:t>stock</a:t>
                </a:r>
                <a:r>
                  <a:rPr lang="cs-CZ" dirty="0"/>
                  <a:t> </a:t>
                </a:r>
                <a:r>
                  <a:rPr lang="cs-CZ" dirty="0" err="1"/>
                  <a:t>items</a:t>
                </a:r>
                <a:r>
                  <a:rPr lang="cs-CZ" dirty="0"/>
                  <a:t> [</a:t>
                </a:r>
                <a:r>
                  <a:rPr lang="cs-CZ" dirty="0" err="1"/>
                  <a:t>days</a:t>
                </a:r>
                <a:r>
                  <a:rPr lang="cs-CZ" dirty="0"/>
                  <a:t>])</a:t>
                </a:r>
              </a:p>
            </p:txBody>
          </p:sp>
        </mc:Choice>
        <mc:Fallback xmlns="">
          <p:sp>
            <p:nvSpPr>
              <p:cNvPr id="2" name="Obdélník 1"/>
              <p:cNvSpPr>
                <a:spLocks noRot="1" noChangeAspect="1" noMove="1" noResize="1" noEditPoints="1" noAdjustHandles="1" noChangeArrowheads="1" noChangeShapeType="1" noTextEdit="1"/>
              </p:cNvSpPr>
              <p:nvPr/>
            </p:nvSpPr>
            <p:spPr>
              <a:xfrm>
                <a:off x="1061736" y="1544974"/>
                <a:ext cx="9028562" cy="1477328"/>
              </a:xfrm>
              <a:prstGeom prst="rect">
                <a:avLst/>
              </a:prstGeom>
              <a:blipFill>
                <a:blip r:embed="rId3"/>
                <a:stretch>
                  <a:fillRect t="-2058" b="-5350"/>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28</a:t>
            </a:fld>
            <a:endParaRPr lang="cs-CZ"/>
          </a:p>
        </p:txBody>
      </p:sp>
    </p:spTree>
    <p:extLst>
      <p:ext uri="{BB962C8B-B14F-4D97-AF65-F5344CB8AC3E}">
        <p14:creationId xmlns:p14="http://schemas.microsoft.com/office/powerpoint/2010/main" val="355712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1553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Process</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common</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level</a:t>
            </a:r>
            <a:r>
              <a:rPr lang="cs-CZ" sz="2800" b="1" i="1" dirty="0">
                <a:latin typeface="Times New Roman" pitchFamily="18" charset="0"/>
                <a:cs typeface="Times New Roman" pitchFamily="18" charset="0"/>
              </a:rPr>
              <a:t> (Z</a:t>
            </a:r>
            <a:r>
              <a:rPr lang="cs-CZ" b="1" i="1" dirty="0">
                <a:latin typeface="Times New Roman" pitchFamily="18" charset="0"/>
                <a:cs typeface="Times New Roman" pitchFamily="18" charset="0"/>
              </a:rPr>
              <a:t>C</a:t>
            </a:r>
            <a:r>
              <a:rPr lang="cs-CZ" sz="2800" b="1" i="1" dirty="0">
                <a:latin typeface="Times New Roman" pitchFamily="18" charset="0"/>
                <a:cs typeface="Times New Roman" pitchFamily="18" charset="0"/>
              </a:rPr>
              <a:t>)in </a:t>
            </a:r>
            <a:r>
              <a:rPr lang="cs-CZ" sz="2800" b="1" i="1" dirty="0" err="1">
                <a:latin typeface="Times New Roman" pitchFamily="18" charset="0"/>
                <a:cs typeface="Times New Roman" pitchFamily="18" charset="0"/>
              </a:rPr>
              <a:t>time</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543352198"/>
              </p:ext>
            </p:extLst>
          </p:nvPr>
        </p:nvGraphicFramePr>
        <p:xfrm>
          <a:off x="388938" y="960438"/>
          <a:ext cx="8953500" cy="5332412"/>
        </p:xfrm>
        <a:graphic>
          <a:graphicData uri="http://schemas.openxmlformats.org/presentationml/2006/ole">
            <mc:AlternateContent xmlns:mc="http://schemas.openxmlformats.org/markup-compatibility/2006">
              <mc:Choice xmlns:v="urn:schemas-microsoft-com:vml" Requires="v">
                <p:oleObj spid="_x0000_s14407" name="Document" r:id="rId4" imgW="5794369" imgH="3452137" progId="Word.Document.8">
                  <p:embed/>
                </p:oleObj>
              </mc:Choice>
              <mc:Fallback>
                <p:oleObj name="Document" r:id="rId4" imgW="5794369" imgH="3452137" progId="Word.Document.8">
                  <p:embed/>
                  <p:pic>
                    <p:nvPicPr>
                      <p:cNvPr id="9" name="Object 2"/>
                      <p:cNvPicPr>
                        <a:picLocks noGrp="1" noChangeAspect="1" noChangeArrowheads="1"/>
                      </p:cNvPicPr>
                      <p:nvPr/>
                    </p:nvPicPr>
                    <p:blipFill>
                      <a:blip r:embed="rId5"/>
                      <a:srcRect/>
                      <a:stretch>
                        <a:fillRect/>
                      </a:stretch>
                    </p:blipFill>
                    <p:spPr bwMode="auto">
                      <a:xfrm>
                        <a:off x="388938" y="960438"/>
                        <a:ext cx="8953500" cy="5332412"/>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29</a:t>
            </a:fld>
            <a:endParaRPr lang="cs-CZ"/>
          </a:p>
        </p:txBody>
      </p:sp>
    </p:spTree>
    <p:extLst>
      <p:ext uri="{BB962C8B-B14F-4D97-AF65-F5344CB8AC3E}">
        <p14:creationId xmlns:p14="http://schemas.microsoft.com/office/powerpoint/2010/main" val="196440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193229" cy="523220"/>
          </a:xfrm>
          <a:prstGeom prst="rect">
            <a:avLst/>
          </a:prstGeom>
        </p:spPr>
        <p:txBody>
          <a:bodyPr wrap="none">
            <a:spAutoFit/>
          </a:bodyPr>
          <a:lstStyle/>
          <a:p>
            <a:pPr lvl="0">
              <a:defRPr/>
            </a:pPr>
            <a:r>
              <a:rPr lang="cs-CZ" sz="2800" b="1" dirty="0">
                <a:latin typeface="Times New Roman" panose="02020603050405020304" pitchFamily="18" charset="0"/>
                <a:cs typeface="Times New Roman" panose="02020603050405020304" pitchFamily="18" charset="0"/>
              </a:rPr>
              <a:t>Supply </a:t>
            </a:r>
            <a:r>
              <a:rPr lang="cs-CZ" sz="2800" b="1" dirty="0" err="1">
                <a:latin typeface="Times New Roman" panose="02020603050405020304" pitchFamily="18" charset="0"/>
                <a:cs typeface="Times New Roman" panose="02020603050405020304" pitchFamily="18" charset="0"/>
              </a:rPr>
              <a:t>chain</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latin typeface="Times New Roman" panose="02020603050405020304" pitchFamily="18" charset="0"/>
                <a:cs typeface="Times New Roman" panose="02020603050405020304" pitchFamily="18" charset="0"/>
              </a:rPr>
              <a:t>Supply </a:t>
            </a:r>
            <a:r>
              <a:rPr lang="cs-CZ" sz="2400" dirty="0" err="1">
                <a:latin typeface="Times New Roman" panose="02020603050405020304" pitchFamily="18" charset="0"/>
                <a:cs typeface="Times New Roman" panose="02020603050405020304" pitchFamily="18" charset="0"/>
              </a:rPr>
              <a:t>chain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includes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all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atcitivies</a:t>
            </a:r>
            <a:r>
              <a:rPr lang="cs-CZ" sz="2400" dirty="0">
                <a:latin typeface="Times New Roman" panose="02020603050405020304" pitchFamily="18" charset="0"/>
                <a:cs typeface="Times New Roman" panose="02020603050405020304" pitchFamily="18" charset="0"/>
              </a:rPr>
              <a:t> in </a:t>
            </a:r>
            <a:r>
              <a:rPr lang="cs-CZ" sz="2400" dirty="0" err="1">
                <a:latin typeface="Times New Roman" panose="02020603050405020304" pitchFamily="18" charset="0"/>
                <a:cs typeface="Times New Roman" panose="02020603050405020304" pitchFamily="18" charset="0"/>
              </a:rPr>
              <a:t>transforming</a:t>
            </a:r>
            <a:r>
              <a:rPr lang="cs-CZ" sz="2400" dirty="0">
                <a:latin typeface="Times New Roman" panose="02020603050405020304" pitchFamily="18" charset="0"/>
                <a:cs typeface="Times New Roman" panose="02020603050405020304" pitchFamily="18" charset="0"/>
              </a:rPr>
              <a:t> natural </a:t>
            </a:r>
            <a:r>
              <a:rPr lang="cs-CZ" sz="2400" dirty="0" err="1">
                <a:latin typeface="Times New Roman" panose="02020603050405020304" pitchFamily="18" charset="0"/>
                <a:cs typeface="Times New Roman" panose="02020603050405020304" pitchFamily="18" charset="0"/>
              </a:rPr>
              <a:t>resources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raw</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materials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components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into</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finished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delivering</a:t>
            </a:r>
            <a:r>
              <a:rPr lang="cs-CZ" sz="2400" dirty="0">
                <a:latin typeface="Times New Roman" panose="02020603050405020304" pitchFamily="18" charset="0"/>
                <a:cs typeface="Times New Roman" panose="02020603050405020304" pitchFamily="18" charset="0"/>
              </a:rPr>
              <a:t> to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end </a:t>
            </a:r>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a:t>
            </a:r>
          </a:p>
          <a:p>
            <a:r>
              <a:rPr lang="cs-CZ" sz="2400" dirty="0">
                <a:latin typeface="Times New Roman" panose="02020603050405020304" pitchFamily="18" charset="0"/>
                <a:cs typeface="Times New Roman" panose="02020603050405020304" pitchFamily="18" charset="0"/>
              </a:rPr>
              <a:t>Supply </a:t>
            </a:r>
            <a:r>
              <a:rPr lang="cs-CZ" sz="2400" dirty="0" err="1">
                <a:latin typeface="Times New Roman" panose="02020603050405020304" pitchFamily="18" charset="0"/>
                <a:cs typeface="Times New Roman" panose="02020603050405020304" pitchFamily="18" charset="0"/>
              </a:rPr>
              <a:t>chain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is</a:t>
            </a:r>
            <a:r>
              <a:rPr lang="cs-CZ" sz="2400" dirty="0">
                <a:latin typeface="Times New Roman" panose="02020603050405020304" pitchFamily="18" charset="0"/>
                <a:cs typeface="Times New Roman" panose="02020603050405020304" pitchFamily="18" charset="0"/>
              </a:rPr>
              <a:t> a </a:t>
            </a:r>
            <a:r>
              <a:rPr lang="cs-CZ" sz="2400" dirty="0" err="1">
                <a:latin typeface="Times New Roman" panose="02020603050405020304" pitchFamily="18" charset="0"/>
                <a:cs typeface="Times New Roman" panose="02020603050405020304" pitchFamily="18" charset="0"/>
              </a:rPr>
              <a:t>sequence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suppliers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transporters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warehouses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manufacturers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wholesalers</a:t>
            </a:r>
            <a:r>
              <a:rPr lang="cs-CZ" sz="2400" dirty="0">
                <a:latin typeface="Times New Roman" panose="02020603050405020304" pitchFamily="18" charset="0"/>
                <a:cs typeface="Times New Roman" panose="02020603050405020304" pitchFamily="18" charset="0"/>
              </a:rPr>
              <a:t>/</a:t>
            </a:r>
            <a:r>
              <a:rPr lang="cs-CZ" sz="2400" dirty="0" err="1">
                <a:latin typeface="Times New Roman" panose="02020603050405020304" pitchFamily="18" charset="0"/>
                <a:cs typeface="Times New Roman" panose="02020603050405020304" pitchFamily="18" charset="0"/>
              </a:rPr>
              <a:t>distributors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retailers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final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customers</a:t>
            </a:r>
            <a:r>
              <a:rPr lang="cs-CZ" sz="2400" dirty="0">
                <a:latin typeface="Times New Roman" panose="02020603050405020304" pitchFamily="18" charset="0"/>
                <a:cs typeface="Times New Roman" panose="02020603050405020304"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3</a:t>
            </a:fld>
            <a:endParaRPr lang="cs-CZ"/>
          </a:p>
        </p:txBody>
      </p:sp>
    </p:spTree>
    <p:extLst>
      <p:ext uri="{BB962C8B-B14F-4D97-AF65-F5344CB8AC3E}">
        <p14:creationId xmlns:p14="http://schemas.microsoft.com/office/powerpoint/2010/main" val="145266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ovéPole 1"/>
              <p:cNvSpPr txBox="1"/>
              <p:nvPr/>
            </p:nvSpPr>
            <p:spPr>
              <a:xfrm>
                <a:off x="775780" y="1477518"/>
                <a:ext cx="6434917" cy="46892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1" i="1" smtClean="0">
                              <a:latin typeface="Cambria Math" panose="02040503050406030204" pitchFamily="18" charset="0"/>
                            </a:rPr>
                            <m:t>𝒏𝒖𝒎𝒃𝒆𝒓</m:t>
                          </m:r>
                          <m:r>
                            <a:rPr lang="cs-CZ" b="1" i="1" smtClean="0">
                              <a:latin typeface="Cambria Math" panose="02040503050406030204" pitchFamily="18" charset="0"/>
                            </a:rPr>
                            <m:t> </m:t>
                          </m:r>
                          <m:r>
                            <a:rPr lang="cs-CZ" b="1" i="1" smtClean="0">
                              <a:latin typeface="Cambria Math" panose="02040503050406030204" pitchFamily="18" charset="0"/>
                            </a:rPr>
                            <m:t>𝒐𝒇</m:t>
                          </m:r>
                          <m:r>
                            <a:rPr lang="cs-CZ" b="1" i="1" smtClean="0">
                              <a:latin typeface="Cambria Math" panose="02040503050406030204" pitchFamily="18" charset="0"/>
                            </a:rPr>
                            <m:t> </m:t>
                          </m:r>
                          <m:r>
                            <a:rPr lang="cs-CZ" b="1" i="1" smtClean="0">
                              <a:latin typeface="Cambria Math" panose="02040503050406030204" pitchFamily="18" charset="0"/>
                            </a:rPr>
                            <m:t>𝒅𝒆𝒍𝒊𝒗𝒆𝒓𝒊𝒆𝒔</m:t>
                          </m:r>
                          <m:r>
                            <a:rPr lang="cs-CZ" b="1" i="1" smtClean="0">
                              <a:latin typeface="Cambria Math" panose="02040503050406030204" pitchFamily="18" charset="0"/>
                            </a:rPr>
                            <m:t> </m:t>
                          </m:r>
                          <m:d>
                            <m:dPr>
                              <m:ctrlPr>
                                <a:rPr lang="cs-CZ" b="1" i="1" smtClean="0">
                                  <a:latin typeface="Cambria Math" panose="02040503050406030204" pitchFamily="18" charset="0"/>
                                </a:rPr>
                              </m:ctrlPr>
                            </m:dPr>
                            <m:e>
                              <m:r>
                                <a:rPr lang="cs-CZ" b="1" i="1" smtClean="0">
                                  <a:latin typeface="Cambria Math" panose="02040503050406030204" pitchFamily="18" charset="0"/>
                                </a:rPr>
                                <m:t>𝒐𝒓𝒅𝒆𝒓𝒔</m:t>
                              </m:r>
                            </m:e>
                          </m:d>
                          <m:r>
                            <a:rPr lang="cs-CZ" b="0" i="1" smtClean="0">
                              <a:latin typeface="Cambria Math" panose="02040503050406030204" pitchFamily="18" charset="0"/>
                            </a:rPr>
                            <m:t> </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𝑛𝑢𝑚𝑏𝑒𝑟</m:t>
                              </m:r>
                            </m:e>
                          </m:d>
                          <m:r>
                            <a:rPr lang="cs-CZ" b="0" i="1" smtClean="0">
                              <a:latin typeface="Cambria Math" panose="02040503050406030204" pitchFamily="18" charset="0"/>
                            </a:rPr>
                            <m:t> </m:t>
                          </m:r>
                          <m:r>
                            <a:rPr lang="cs-CZ" b="0" i="1" smtClean="0">
                              <a:latin typeface="Cambria Math" panose="02040503050406030204" pitchFamily="18" charset="0"/>
                            </a:rPr>
                            <m:t>𝑛</m:t>
                          </m:r>
                        </m:e>
                        <m:sub>
                          <m:r>
                            <a:rPr lang="cs-CZ" b="0" i="1" smtClean="0">
                              <a:latin typeface="Cambria Math" panose="02040503050406030204" pitchFamily="18" charset="0"/>
                            </a:rPr>
                            <m:t>𝑜</m:t>
                          </m:r>
                        </m:sub>
                      </m:sSub>
                      <m:r>
                        <a:rPr lang="cs-CZ" i="1" smtClean="0">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𝑃</m:t>
                          </m:r>
                        </m:num>
                        <m:den>
                          <m:r>
                            <a:rPr lang="cs-CZ" b="0" i="1" smtClean="0">
                              <a:latin typeface="Cambria Math" panose="02040503050406030204" pitchFamily="18" charset="0"/>
                            </a:rPr>
                            <m:t>𝐷</m:t>
                          </m:r>
                        </m:den>
                      </m:f>
                    </m:oMath>
                  </m:oMathPara>
                </a14:m>
                <a:endParaRPr lang="cs-CZ" dirty="0"/>
              </a:p>
              <a:p>
                <a:endParaRPr lang="cs-CZ" dirty="0"/>
              </a:p>
              <a:p>
                <a:r>
                  <a:rPr lang="cs-CZ" dirty="0"/>
                  <a:t>P	</a:t>
                </a:r>
                <a:r>
                  <a:rPr lang="cs-CZ" dirty="0" err="1"/>
                  <a:t>demand</a:t>
                </a:r>
                <a:r>
                  <a:rPr lang="cs-CZ" dirty="0"/>
                  <a:t> (natural </a:t>
                </a:r>
                <a:r>
                  <a:rPr lang="cs-CZ" dirty="0" err="1"/>
                  <a:t>units</a:t>
                </a:r>
                <a:r>
                  <a:rPr lang="cs-CZ" dirty="0"/>
                  <a:t>)</a:t>
                </a:r>
              </a:p>
              <a:p>
                <a:r>
                  <a:rPr lang="cs-CZ" dirty="0"/>
                  <a:t>D	</a:t>
                </a:r>
                <a:r>
                  <a:rPr lang="cs-CZ" dirty="0" err="1"/>
                  <a:t>delivery</a:t>
                </a:r>
                <a:r>
                  <a:rPr lang="cs-CZ" dirty="0"/>
                  <a:t> </a:t>
                </a:r>
                <a:r>
                  <a:rPr lang="cs-CZ" dirty="0" err="1"/>
                  <a:t>of</a:t>
                </a:r>
                <a:r>
                  <a:rPr lang="cs-CZ" dirty="0"/>
                  <a:t> </a:t>
                </a:r>
                <a:r>
                  <a:rPr lang="cs-CZ" dirty="0" err="1"/>
                  <a:t>required</a:t>
                </a:r>
                <a:r>
                  <a:rPr lang="cs-CZ" dirty="0"/>
                  <a:t> </a:t>
                </a:r>
                <a:r>
                  <a:rPr lang="cs-CZ" dirty="0" err="1"/>
                  <a:t>material</a:t>
                </a:r>
                <a:r>
                  <a:rPr lang="cs-CZ" dirty="0"/>
                  <a:t> per </a:t>
                </a:r>
                <a:r>
                  <a:rPr lang="cs-CZ" dirty="0" err="1"/>
                  <a:t>year</a:t>
                </a:r>
                <a:r>
                  <a:rPr lang="cs-CZ" dirty="0"/>
                  <a:t> (natural </a:t>
                </a:r>
                <a:r>
                  <a:rPr lang="cs-CZ" dirty="0" err="1"/>
                  <a:t>units</a:t>
                </a:r>
                <a:r>
                  <a:rPr lang="cs-CZ" dirty="0"/>
                  <a:t>)</a:t>
                </a:r>
              </a:p>
              <a:p>
                <a:endParaRPr lang="cs-CZ" dirty="0"/>
              </a:p>
              <a:p>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𝑐</m:t>
                        </m:r>
                      </m:sub>
                    </m:sSub>
                    <m:r>
                      <a:rPr lang="cs-CZ" i="1" smtClean="0">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360</m:t>
                        </m:r>
                      </m:num>
                      <m:den>
                        <m:sSub>
                          <m:sSubPr>
                            <m:ctrlPr>
                              <a:rPr lang="cs-CZ" i="1" smtClean="0">
                                <a:latin typeface="Cambria Math" panose="02040503050406030204" pitchFamily="18" charset="0"/>
                              </a:rPr>
                            </m:ctrlPr>
                          </m:sSubPr>
                          <m:e>
                            <m:r>
                              <a:rPr lang="cs-CZ" b="0" i="1" smtClean="0">
                                <a:latin typeface="Cambria Math" panose="02040503050406030204" pitchFamily="18" charset="0"/>
                              </a:rPr>
                              <m:t>𝑛</m:t>
                            </m:r>
                          </m:e>
                          <m:sub>
                            <m:r>
                              <a:rPr lang="cs-CZ" b="0" i="1" smtClean="0">
                                <a:latin typeface="Cambria Math" panose="02040503050406030204" pitchFamily="18" charset="0"/>
                              </a:rPr>
                              <m:t>𝑜</m:t>
                            </m:r>
                          </m:sub>
                        </m:sSub>
                      </m:den>
                    </m:f>
                  </m:oMath>
                </a14:m>
                <a:r>
                  <a:rPr lang="cs-CZ" dirty="0"/>
                  <a:t>=</a:t>
                </a:r>
                <a14:m>
                  <m:oMath xmlns:m="http://schemas.openxmlformats.org/officeDocument/2006/math">
                    <m:f>
                      <m:fPr>
                        <m:ctrlPr>
                          <a:rPr lang="cs-CZ" i="1" dirty="0" smtClean="0">
                            <a:latin typeface="Cambria Math" panose="02040503050406030204" pitchFamily="18" charset="0"/>
                          </a:rPr>
                        </m:ctrlPr>
                      </m:fPr>
                      <m:num>
                        <m:r>
                          <a:rPr lang="cs-CZ" b="0" i="1" dirty="0" smtClean="0">
                            <a:latin typeface="Cambria Math" panose="02040503050406030204" pitchFamily="18" charset="0"/>
                          </a:rPr>
                          <m:t>360</m:t>
                        </m:r>
                      </m:num>
                      <m:den>
                        <m:f>
                          <m:fPr>
                            <m:ctrlPr>
                              <a:rPr lang="cs-CZ" i="1" dirty="0" smtClean="0">
                                <a:latin typeface="Cambria Math" panose="02040503050406030204" pitchFamily="18" charset="0"/>
                              </a:rPr>
                            </m:ctrlPr>
                          </m:fPr>
                          <m:num>
                            <m:r>
                              <a:rPr lang="cs-CZ" b="0" i="1" dirty="0" smtClean="0">
                                <a:latin typeface="Cambria Math" panose="02040503050406030204" pitchFamily="18" charset="0"/>
                              </a:rPr>
                              <m:t>𝑃</m:t>
                            </m:r>
                          </m:num>
                          <m:den>
                            <m:r>
                              <a:rPr lang="cs-CZ" b="0" i="1" dirty="0" smtClean="0">
                                <a:latin typeface="Cambria Math" panose="02040503050406030204" pitchFamily="18" charset="0"/>
                              </a:rPr>
                              <m:t>𝐷</m:t>
                            </m:r>
                          </m:den>
                        </m:f>
                      </m:den>
                    </m:f>
                  </m:oMath>
                </a14:m>
                <a:r>
                  <a:rPr lang="cs-CZ" dirty="0"/>
                  <a:t>= </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panose="02040503050406030204" pitchFamily="18" charset="0"/>
                          </a:rPr>
                          <m:t>360 ∗</m:t>
                        </m:r>
                        <m:r>
                          <a:rPr lang="cs-CZ" b="0" i="1" smtClean="0">
                            <a:latin typeface="Cambria Math" panose="02040503050406030204" pitchFamily="18" charset="0"/>
                          </a:rPr>
                          <m:t>𝐷</m:t>
                        </m:r>
                      </m:num>
                      <m:den>
                        <m:r>
                          <a:rPr lang="cs-CZ" b="0" i="1" smtClean="0">
                            <a:latin typeface="Cambria Math" panose="02040503050406030204" pitchFamily="18" charset="0"/>
                          </a:rPr>
                          <m:t>𝑃</m:t>
                        </m:r>
                      </m:den>
                    </m:f>
                  </m:oMath>
                </a14:m>
                <a:r>
                  <a:rPr lang="cs-CZ" dirty="0"/>
                  <a:t>	</a:t>
                </a:r>
                <a:r>
                  <a:rPr lang="cs-CZ" dirty="0" err="1"/>
                  <a:t>tc</a:t>
                </a:r>
                <a:r>
                  <a:rPr lang="cs-CZ" dirty="0"/>
                  <a:t> </a:t>
                </a:r>
                <a:r>
                  <a:rPr lang="cs-CZ" dirty="0" err="1"/>
                  <a:t>delivery</a:t>
                </a:r>
                <a:r>
                  <a:rPr lang="cs-CZ" dirty="0"/>
                  <a:t> </a:t>
                </a:r>
                <a:r>
                  <a:rPr lang="cs-CZ" dirty="0" err="1"/>
                  <a:t>cycle</a:t>
                </a:r>
                <a:r>
                  <a:rPr lang="cs-CZ" dirty="0"/>
                  <a:t> (</a:t>
                </a:r>
                <a:r>
                  <a:rPr lang="cs-CZ" dirty="0" err="1"/>
                  <a:t>days</a:t>
                </a:r>
                <a:r>
                  <a:rPr lang="cs-CZ" dirty="0"/>
                  <a:t>)</a:t>
                </a:r>
              </a:p>
              <a:p>
                <a:endParaRPr lang="cs-CZ" dirty="0"/>
              </a:p>
              <a:p>
                <a:r>
                  <a:rPr lang="cs-CZ" b="1" dirty="0" err="1"/>
                  <a:t>Inventory</a:t>
                </a:r>
                <a:r>
                  <a:rPr lang="cs-CZ" b="1" dirty="0"/>
                  <a:t> </a:t>
                </a:r>
                <a:r>
                  <a:rPr lang="cs-CZ" b="1" dirty="0" err="1"/>
                  <a:t>turnover</a:t>
                </a:r>
                <a:r>
                  <a:rPr lang="cs-CZ" b="1" dirty="0"/>
                  <a:t> </a:t>
                </a:r>
                <a:r>
                  <a:rPr lang="cs-CZ" b="1" dirty="0" err="1"/>
                  <a:t>rate</a:t>
                </a:r>
                <a:endParaRPr lang="cs-CZ" b="1" dirty="0"/>
              </a:p>
              <a:p>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𝑛</m:t>
                        </m:r>
                      </m:e>
                      <m:sub>
                        <m:r>
                          <a:rPr lang="cs-CZ" b="0" i="1" smtClean="0">
                            <a:latin typeface="Cambria Math" panose="02040503050406030204" pitchFamily="18" charset="0"/>
                          </a:rPr>
                          <m:t>𝑡𝑢𝑟𝑛𝑜𝑣𝑒𝑟</m:t>
                        </m:r>
                      </m:sub>
                    </m:sSub>
                  </m:oMath>
                </a14:m>
                <a:r>
                  <a:rPr lang="cs-CZ" dirty="0"/>
                  <a:t>=</a:t>
                </a:r>
                <a14:m>
                  <m:oMath xmlns:m="http://schemas.openxmlformats.org/officeDocument/2006/math">
                    <m:f>
                      <m:fPr>
                        <m:ctrlPr>
                          <a:rPr lang="cs-CZ" i="1" dirty="0" smtClean="0">
                            <a:latin typeface="Cambria Math" panose="02040503050406030204" pitchFamily="18" charset="0"/>
                          </a:rPr>
                        </m:ctrlPr>
                      </m:fPr>
                      <m:num>
                        <m:r>
                          <a:rPr lang="cs-CZ" b="0" i="1" dirty="0" smtClean="0">
                            <a:latin typeface="Cambria Math" panose="02040503050406030204" pitchFamily="18" charset="0"/>
                          </a:rPr>
                          <m:t>𝐶</m:t>
                        </m:r>
                      </m:num>
                      <m:den>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𝑍</m:t>
                            </m:r>
                          </m:e>
                          <m:sub>
                            <m:r>
                              <a:rPr lang="cs-CZ" i="1" dirty="0" smtClean="0">
                                <a:latin typeface="Cambria Math" panose="02040503050406030204" pitchFamily="18" charset="0"/>
                              </a:rPr>
                              <m:t>ø</m:t>
                            </m:r>
                          </m:sub>
                        </m:sSub>
                      </m:den>
                    </m:f>
                  </m:oMath>
                </a14:m>
                <a:endParaRPr lang="cs-CZ" dirty="0"/>
              </a:p>
              <a:p>
                <a:endParaRPr lang="cs-CZ" sz="1000" dirty="0"/>
              </a:p>
              <a:p>
                <a:r>
                  <a:rPr lang="cs-CZ" dirty="0"/>
                  <a:t>C(S) </a:t>
                </a:r>
                <a:r>
                  <a:rPr lang="cs-CZ" dirty="0" err="1"/>
                  <a:t>year-round</a:t>
                </a:r>
                <a:r>
                  <a:rPr lang="cs-CZ" dirty="0"/>
                  <a:t> </a:t>
                </a:r>
                <a:r>
                  <a:rPr lang="cs-CZ" dirty="0" err="1"/>
                  <a:t>consumption</a:t>
                </a:r>
                <a:endParaRPr lang="cs-CZ" dirty="0"/>
              </a:p>
              <a:p>
                <a:endParaRPr lang="cs-CZ" sz="1000" dirty="0"/>
              </a:p>
              <a:p>
                <a:r>
                  <a:rPr lang="cs-CZ" b="1" dirty="0" err="1"/>
                  <a:t>Inventory</a:t>
                </a:r>
                <a:r>
                  <a:rPr lang="cs-CZ" b="1" dirty="0"/>
                  <a:t> </a:t>
                </a:r>
                <a:r>
                  <a:rPr lang="cs-CZ" b="1" dirty="0" err="1"/>
                  <a:t>turnover</a:t>
                </a:r>
                <a:r>
                  <a:rPr lang="cs-CZ" b="1" dirty="0"/>
                  <a:t> </a:t>
                </a:r>
                <a:r>
                  <a:rPr lang="cs-CZ" b="1" dirty="0" err="1"/>
                  <a:t>time</a:t>
                </a:r>
                <a:endParaRPr lang="cs-CZ" b="1" dirty="0"/>
              </a:p>
              <a:p>
                <a:endParaRPr lang="cs-CZ" dirty="0"/>
              </a:p>
              <a:p>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𝑡</m:t>
                        </m:r>
                      </m:e>
                      <m:sub>
                        <m:r>
                          <a:rPr lang="cs-CZ" i="1">
                            <a:latin typeface="Cambria Math" panose="02040503050406030204" pitchFamily="18" charset="0"/>
                          </a:rPr>
                          <m:t>𝑡𝑢𝑟𝑛𝑜𝑣𝑒𝑟</m:t>
                        </m:r>
                      </m:sub>
                    </m:sSub>
                  </m:oMath>
                </a14:m>
                <a:r>
                  <a:rPr lang="cs-CZ" dirty="0"/>
                  <a:t>=</a:t>
                </a:r>
                <a14:m>
                  <m:oMath xmlns:m="http://schemas.openxmlformats.org/officeDocument/2006/math">
                    <m:f>
                      <m:fPr>
                        <m:ctrlPr>
                          <a:rPr lang="cs-CZ" i="1" dirty="0">
                            <a:latin typeface="Cambria Math" panose="02040503050406030204" pitchFamily="18" charset="0"/>
                          </a:rPr>
                        </m:ctrlPr>
                      </m:fPr>
                      <m:num>
                        <m:r>
                          <a:rPr lang="cs-CZ" b="0" i="1" dirty="0" smtClean="0">
                            <a:latin typeface="Cambria Math" panose="02040503050406030204" pitchFamily="18" charset="0"/>
                          </a:rPr>
                          <m:t>360</m:t>
                        </m:r>
                      </m:num>
                      <m:den>
                        <m:sSub>
                          <m:sSubPr>
                            <m:ctrlPr>
                              <a:rPr lang="cs-CZ" i="1" dirty="0">
                                <a:latin typeface="Cambria Math" panose="02040503050406030204" pitchFamily="18" charset="0"/>
                              </a:rPr>
                            </m:ctrlPr>
                          </m:sSubPr>
                          <m:e>
                            <m:r>
                              <a:rPr lang="cs-CZ" b="0" i="1" dirty="0" smtClean="0">
                                <a:latin typeface="Cambria Math" panose="02040503050406030204" pitchFamily="18" charset="0"/>
                              </a:rPr>
                              <m:t>𝑛</m:t>
                            </m:r>
                          </m:e>
                          <m:sub>
                            <m:r>
                              <a:rPr lang="cs-CZ" b="0" i="1" dirty="0" smtClean="0">
                                <a:latin typeface="Cambria Math" panose="02040503050406030204" pitchFamily="18" charset="0"/>
                              </a:rPr>
                              <m:t>𝑡𝑢𝑟𝑛𝑜𝑣𝑒𝑟</m:t>
                            </m:r>
                          </m:sub>
                        </m:sSub>
                      </m:den>
                    </m:f>
                  </m:oMath>
                </a14:m>
                <a:r>
                  <a:rPr lang="cs-CZ" dirty="0"/>
                  <a:t>= </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panose="02040503050406030204" pitchFamily="18" charset="0"/>
                          </a:rPr>
                          <m:t>360∗</m:t>
                        </m:r>
                        <m:sSub>
                          <m:sSubPr>
                            <m:ctrlPr>
                              <a:rPr lang="cs-CZ" i="1" dirty="0">
                                <a:latin typeface="Cambria Math" panose="02040503050406030204" pitchFamily="18" charset="0"/>
                              </a:rPr>
                            </m:ctrlPr>
                          </m:sSubPr>
                          <m:e>
                            <m:r>
                              <a:rPr lang="cs-CZ" i="1" dirty="0">
                                <a:latin typeface="Cambria Math" panose="02040503050406030204" pitchFamily="18" charset="0"/>
                              </a:rPr>
                              <m:t>𝑍</m:t>
                            </m:r>
                          </m:e>
                          <m:sub>
                            <m:r>
                              <a:rPr lang="cs-CZ" i="1" dirty="0">
                                <a:latin typeface="Cambria Math" panose="02040503050406030204" pitchFamily="18" charset="0"/>
                              </a:rPr>
                              <m:t>ø</m:t>
                            </m:r>
                          </m:sub>
                        </m:sSub>
                      </m:num>
                      <m:den>
                        <m:r>
                          <a:rPr lang="cs-CZ" b="0" i="1" smtClean="0">
                            <a:latin typeface="Cambria Math" panose="02040503050406030204" pitchFamily="18" charset="0"/>
                          </a:rPr>
                          <m:t>𝐶</m:t>
                        </m:r>
                      </m:den>
                    </m:f>
                  </m:oMath>
                </a14:m>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775780" y="1477518"/>
                <a:ext cx="6434917" cy="4689232"/>
              </a:xfrm>
              <a:prstGeom prst="rect">
                <a:avLst/>
              </a:prstGeom>
              <a:blipFill rotWithShape="0">
                <a:blip r:embed="rId3"/>
                <a:stretch>
                  <a:fillRect l="-2178" b="-130"/>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30</a:t>
            </a:fld>
            <a:endParaRPr lang="cs-CZ"/>
          </a:p>
        </p:txBody>
      </p:sp>
    </p:spTree>
    <p:extLst>
      <p:ext uri="{BB962C8B-B14F-4D97-AF65-F5344CB8AC3E}">
        <p14:creationId xmlns:p14="http://schemas.microsoft.com/office/powerpoint/2010/main" val="3843100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5105885"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Operative</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sp>
        <p:nvSpPr>
          <p:cNvPr id="2" name="Obdélník 1"/>
          <p:cNvSpPr/>
          <p:nvPr/>
        </p:nvSpPr>
        <p:spPr>
          <a:xfrm>
            <a:off x="1042219" y="2044006"/>
            <a:ext cx="8101781" cy="2031325"/>
          </a:xfrm>
          <a:prstGeom prst="rect">
            <a:avLst/>
          </a:prstGeom>
        </p:spPr>
        <p:txBody>
          <a:bodyPr wrap="square">
            <a:spAutoFit/>
          </a:bodyPr>
          <a:lstStyle/>
          <a:p>
            <a:pPr>
              <a:spcBef>
                <a:spcPct val="50000"/>
              </a:spcBef>
              <a:defRPr/>
            </a:pPr>
            <a:r>
              <a:rPr lang="cs-CZ" dirty="0" err="1">
                <a:latin typeface="Times New Roman" pitchFamily="18" charset="0"/>
                <a:cs typeface="Times New Roman" pitchFamily="18" charset="0"/>
              </a:rPr>
              <a:t>The</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amount</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of</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stocks</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can</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be</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expressed</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through</a:t>
            </a:r>
            <a:r>
              <a:rPr lang="cs-CZ" dirty="0">
                <a:latin typeface="Times New Roman" pitchFamily="18" charset="0"/>
                <a:cs typeface="Times New Roman" pitchFamily="18" charset="0"/>
              </a:rPr>
              <a:t>:</a:t>
            </a:r>
          </a:p>
          <a:p>
            <a:pPr marL="960438" lvl="1" indent="-503238">
              <a:spcBef>
                <a:spcPct val="50000"/>
              </a:spcBef>
              <a:defRPr/>
            </a:pPr>
            <a:r>
              <a:rPr lang="cs-CZ" sz="2400" dirty="0" err="1">
                <a:latin typeface="Times New Roman" pitchFamily="18" charset="0"/>
                <a:cs typeface="Times New Roman" pitchFamily="18" charset="0"/>
              </a:rPr>
              <a:t>Time</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expression</a:t>
            </a:r>
            <a:r>
              <a:rPr lang="cs-CZ" sz="2400" dirty="0">
                <a:latin typeface="Times New Roman" pitchFamily="18" charset="0"/>
                <a:cs typeface="Times New Roman" pitchFamily="18" charset="0"/>
              </a:rPr>
              <a:t> </a:t>
            </a:r>
            <a:r>
              <a:rPr lang="cs-CZ" sz="2400" i="1" dirty="0">
                <a:latin typeface="Times New Roman" pitchFamily="18" charset="0"/>
                <a:cs typeface="Times New Roman" pitchFamily="18" charset="0"/>
              </a:rPr>
              <a:t>(</a:t>
            </a:r>
            <a:r>
              <a:rPr lang="cs-CZ" sz="2400" i="1" dirty="0" err="1">
                <a:latin typeface="Times New Roman" pitchFamily="18" charset="0"/>
                <a:cs typeface="Times New Roman" pitchFamily="18" charset="0"/>
              </a:rPr>
              <a:t>Time</a:t>
            </a:r>
            <a:r>
              <a:rPr lang="cs-CZ" sz="2400" i="1" dirty="0">
                <a:latin typeface="Times New Roman" pitchFamily="18" charset="0"/>
                <a:cs typeface="Times New Roman" pitchFamily="18" charset="0"/>
              </a:rPr>
              <a:t> standard </a:t>
            </a:r>
            <a:r>
              <a:rPr lang="cs-CZ" sz="2400" i="1" dirty="0" err="1">
                <a:latin typeface="Times New Roman" pitchFamily="18" charset="0"/>
                <a:cs typeface="Times New Roman" pitchFamily="18" charset="0"/>
              </a:rPr>
              <a:t>of</a:t>
            </a:r>
            <a:r>
              <a:rPr lang="cs-CZ" sz="2400" i="1" dirty="0">
                <a:latin typeface="Times New Roman" pitchFamily="18" charset="0"/>
                <a:cs typeface="Times New Roman" pitchFamily="18" charset="0"/>
              </a:rPr>
              <a:t> </a:t>
            </a:r>
            <a:r>
              <a:rPr lang="cs-CZ" sz="2400" i="1" dirty="0" err="1">
                <a:latin typeface="Times New Roman" pitchFamily="18" charset="0"/>
                <a:cs typeface="Times New Roman" pitchFamily="18" charset="0"/>
              </a:rPr>
              <a:t>stock</a:t>
            </a:r>
            <a:r>
              <a:rPr lang="cs-CZ" sz="2400" i="1" dirty="0">
                <a:latin typeface="Times New Roman" pitchFamily="18" charset="0"/>
                <a:cs typeface="Times New Roman" pitchFamily="18" charset="0"/>
              </a:rPr>
              <a:t> TS), </a:t>
            </a:r>
          </a:p>
          <a:p>
            <a:pPr marL="960438" lvl="1" indent="-503238">
              <a:spcBef>
                <a:spcPct val="50000"/>
              </a:spcBef>
              <a:defRPr/>
            </a:pPr>
            <a:r>
              <a:rPr lang="cs-CZ" sz="2400" dirty="0">
                <a:latin typeface="Times New Roman" pitchFamily="18" charset="0"/>
                <a:cs typeface="Times New Roman" pitchFamily="18" charset="0"/>
              </a:rPr>
              <a:t>Natural </a:t>
            </a:r>
            <a:r>
              <a:rPr lang="cs-CZ" sz="2400" dirty="0" err="1">
                <a:latin typeface="Times New Roman" pitchFamily="18" charset="0"/>
                <a:cs typeface="Times New Roman" pitchFamily="18" charset="0"/>
              </a:rPr>
              <a:t>units</a:t>
            </a:r>
            <a:r>
              <a:rPr lang="cs-CZ" sz="2400" dirty="0">
                <a:latin typeface="Times New Roman" pitchFamily="18" charset="0"/>
                <a:cs typeface="Times New Roman" pitchFamily="18" charset="0"/>
              </a:rPr>
              <a:t> </a:t>
            </a:r>
            <a:r>
              <a:rPr lang="cs-CZ" sz="2400" i="1" dirty="0">
                <a:latin typeface="Times New Roman" pitchFamily="18" charset="0"/>
                <a:cs typeface="Times New Roman" pitchFamily="18" charset="0"/>
              </a:rPr>
              <a:t>(kg, cm3, ks, l, m2, </a:t>
            </a:r>
            <a:r>
              <a:rPr lang="cs-CZ" sz="2400" i="1" dirty="0" err="1">
                <a:latin typeface="Times New Roman" pitchFamily="18" charset="0"/>
                <a:cs typeface="Times New Roman" pitchFamily="18" charset="0"/>
              </a:rPr>
              <a:t>etc</a:t>
            </a:r>
            <a:r>
              <a:rPr lang="cs-CZ" sz="2400" i="1" dirty="0">
                <a:latin typeface="Times New Roman" pitchFamily="18" charset="0"/>
                <a:cs typeface="Times New Roman" pitchFamily="18" charset="0"/>
              </a:rPr>
              <a:t>.),</a:t>
            </a:r>
          </a:p>
          <a:p>
            <a:pPr marL="960438" lvl="1" indent="-503238">
              <a:spcBef>
                <a:spcPct val="50000"/>
              </a:spcBef>
              <a:defRPr/>
            </a:pPr>
            <a:r>
              <a:rPr lang="cs-CZ" sz="2400" dirty="0" err="1">
                <a:latin typeface="Times New Roman" pitchFamily="18" charset="0"/>
                <a:cs typeface="Times New Roman" pitchFamily="18" charset="0"/>
              </a:rPr>
              <a:t>Value</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evaluation</a:t>
            </a:r>
            <a:r>
              <a:rPr lang="cs-CZ" sz="2400" dirty="0">
                <a:latin typeface="Times New Roman" pitchFamily="18" charset="0"/>
                <a:cs typeface="Times New Roman" pitchFamily="18" charset="0"/>
              </a:rPr>
              <a:t> – cash </a:t>
            </a:r>
            <a:r>
              <a:rPr lang="cs-CZ" sz="2400" dirty="0" err="1">
                <a:latin typeface="Times New Roman" pitchFamily="18" charset="0"/>
                <a:cs typeface="Times New Roman" pitchFamily="18" charset="0"/>
              </a:rPr>
              <a:t>equivalent</a:t>
            </a:r>
            <a:r>
              <a:rPr lang="cs-CZ" sz="2400" dirty="0">
                <a:latin typeface="Times New Roman" pitchFamily="18" charset="0"/>
                <a:cs typeface="Times New Roman" pitchFamily="18" charset="0"/>
              </a:rPr>
              <a:t> </a:t>
            </a:r>
            <a:r>
              <a:rPr lang="cs-CZ" sz="2400" i="1" dirty="0">
                <a:latin typeface="Times New Roman" pitchFamily="18" charset="0"/>
                <a:cs typeface="Times New Roman" pitchFamily="18" charset="0"/>
              </a:rPr>
              <a:t>(CZK),</a:t>
            </a:r>
          </a:p>
        </p:txBody>
      </p:sp>
      <p:sp>
        <p:nvSpPr>
          <p:cNvPr id="3" name="Zástupný symbol pro číslo snímku 2"/>
          <p:cNvSpPr>
            <a:spLocks noGrp="1"/>
          </p:cNvSpPr>
          <p:nvPr>
            <p:ph type="sldNum" sz="quarter" idx="12"/>
          </p:nvPr>
        </p:nvSpPr>
        <p:spPr/>
        <p:txBody>
          <a:bodyPr/>
          <a:lstStyle/>
          <a:p>
            <a:fld id="{2DA23C2D-3845-4F8C-9F64-DBE4B5B8108A}" type="slidenum">
              <a:rPr lang="cs-CZ" smtClean="0"/>
              <a:t>31</a:t>
            </a:fld>
            <a:endParaRPr lang="cs-CZ"/>
          </a:p>
        </p:txBody>
      </p:sp>
    </p:spTree>
    <p:extLst>
      <p:ext uri="{BB962C8B-B14F-4D97-AF65-F5344CB8AC3E}">
        <p14:creationId xmlns:p14="http://schemas.microsoft.com/office/powerpoint/2010/main" val="1352587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6803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 and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optimization</a:t>
            </a:r>
            <a:endParaRPr kumimoji="0" lang="en-GB" sz="2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906945921"/>
              </p:ext>
            </p:extLst>
          </p:nvPr>
        </p:nvGraphicFramePr>
        <p:xfrm>
          <a:off x="385591" y="1625114"/>
          <a:ext cx="9031287" cy="4931926"/>
        </p:xfrm>
        <a:graphic>
          <a:graphicData uri="http://schemas.openxmlformats.org/presentationml/2006/ole">
            <mc:AlternateContent xmlns:mc="http://schemas.openxmlformats.org/markup-compatibility/2006">
              <mc:Choice xmlns:v="urn:schemas-microsoft-com:vml" Requires="v">
                <p:oleObj spid="_x0000_s5213" name="Document" r:id="rId4" imgW="5752446" imgH="4487706" progId="Word.Document.8">
                  <p:embed/>
                </p:oleObj>
              </mc:Choice>
              <mc:Fallback>
                <p:oleObj name="Document" r:id="rId4" imgW="5752446" imgH="4487706" progId="Word.Document.8">
                  <p:embed/>
                  <p:pic>
                    <p:nvPicPr>
                      <p:cNvPr id="21506" name="Object 2"/>
                      <p:cNvPicPr>
                        <a:picLocks noGrp="1" noChangeAspect="1" noChangeArrowheads="1"/>
                      </p:cNvPicPr>
                      <p:nvPr/>
                    </p:nvPicPr>
                    <p:blipFill>
                      <a:blip r:embed="rId5"/>
                      <a:srcRect/>
                      <a:stretch>
                        <a:fillRect/>
                      </a:stretch>
                    </p:blipFill>
                    <p:spPr bwMode="auto">
                      <a:xfrm>
                        <a:off x="385591" y="1625114"/>
                        <a:ext cx="9031287" cy="4931926"/>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32</a:t>
            </a:fld>
            <a:endParaRPr lang="cs-CZ"/>
          </a:p>
        </p:txBody>
      </p:sp>
    </p:spTree>
    <p:extLst>
      <p:ext uri="{BB962C8B-B14F-4D97-AF65-F5344CB8AC3E}">
        <p14:creationId xmlns:p14="http://schemas.microsoft.com/office/powerpoint/2010/main" val="2027224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6803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 and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optimization</a:t>
            </a:r>
            <a:endParaRPr kumimoji="0" lang="en-GB" sz="2800" b="1" i="0" u="none" strike="noStrike" kern="0" cap="none" spc="0" normalizeH="0" baseline="0" dirty="0">
              <a:ln>
                <a:noFill/>
              </a:ln>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509263446"/>
              </p:ext>
            </p:extLst>
          </p:nvPr>
        </p:nvGraphicFramePr>
        <p:xfrm>
          <a:off x="1189920" y="992440"/>
          <a:ext cx="7851775" cy="5591175"/>
        </p:xfrm>
        <a:graphic>
          <a:graphicData uri="http://schemas.openxmlformats.org/presentationml/2006/ole">
            <mc:AlternateContent xmlns:mc="http://schemas.openxmlformats.org/markup-compatibility/2006">
              <mc:Choice xmlns:v="urn:schemas-microsoft-com:vml" Requires="v">
                <p:oleObj spid="_x0000_s6237" name="Document" r:id="rId4" imgW="5746688" imgH="4092156" progId="Word.Document.8">
                  <p:embed/>
                </p:oleObj>
              </mc:Choice>
              <mc:Fallback>
                <p:oleObj name="Document" r:id="rId4" imgW="5746688" imgH="4092156" progId="Word.Document.8">
                  <p:embed/>
                  <p:pic>
                    <p:nvPicPr>
                      <p:cNvPr id="22530" name="Object 2"/>
                      <p:cNvPicPr>
                        <a:picLocks noGrp="1" noChangeAspect="1" noChangeArrowheads="1"/>
                      </p:cNvPicPr>
                      <p:nvPr/>
                    </p:nvPicPr>
                    <p:blipFill>
                      <a:blip r:embed="rId5"/>
                      <a:srcRect/>
                      <a:stretch>
                        <a:fillRect/>
                      </a:stretch>
                    </p:blipFill>
                    <p:spPr bwMode="auto">
                      <a:xfrm>
                        <a:off x="1189920" y="992440"/>
                        <a:ext cx="7851775" cy="5591175"/>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33</a:t>
            </a:fld>
            <a:endParaRPr lang="cs-CZ"/>
          </a:p>
        </p:txBody>
      </p:sp>
    </p:spTree>
    <p:extLst>
      <p:ext uri="{BB962C8B-B14F-4D97-AF65-F5344CB8AC3E}">
        <p14:creationId xmlns:p14="http://schemas.microsoft.com/office/powerpoint/2010/main" val="23354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6195927"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 and </a:t>
            </a:r>
            <a:r>
              <a:rPr lang="cs-CZ" sz="2800" b="1" i="1" dirty="0" err="1">
                <a:latin typeface="Times New Roman" pitchFamily="18" charset="0"/>
                <a:cs typeface="Times New Roman" pitchFamily="18" charset="0"/>
              </a:rPr>
              <a:t>optimization</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i="1" dirty="0">
                    <a:latin typeface="Times New Roman" pitchFamily="18" charset="0"/>
                    <a:cs typeface="Times New Roman" pitchFamily="18" charset="0"/>
                  </a:rPr>
                  <a:t>C</a:t>
                </a:r>
                <a:r>
                  <a:rPr lang="cs-CZ" sz="2000" i="1" baseline="-25000" dirty="0">
                    <a:latin typeface="Times New Roman" pitchFamily="18" charset="0"/>
                    <a:cs typeface="Times New Roman" pitchFamily="18" charset="0"/>
                  </a:rPr>
                  <a:t>INVENTORY</a:t>
                </a:r>
                <a:r>
                  <a:rPr lang="cs-CZ" sz="2000" i="1" dirty="0">
                    <a:latin typeface="Times New Roman" pitchFamily="18" charset="0"/>
                    <a:cs typeface="Times New Roman" pitchFamily="18" charset="0"/>
                  </a:rPr>
                  <a:t>  =   C</a:t>
                </a:r>
                <a:r>
                  <a:rPr lang="cs-CZ" sz="2000" i="1" baseline="-25000" dirty="0">
                    <a:latin typeface="Times New Roman" pitchFamily="18" charset="0"/>
                    <a:cs typeface="Times New Roman" pitchFamily="18" charset="0"/>
                  </a:rPr>
                  <a:t>ORDERING</a:t>
                </a:r>
                <a:r>
                  <a:rPr lang="cs-CZ" sz="2000" i="1" dirty="0">
                    <a:latin typeface="Times New Roman" pitchFamily="18" charset="0"/>
                    <a:cs typeface="Times New Roman" pitchFamily="18" charset="0"/>
                  </a:rPr>
                  <a:t> + C</a:t>
                </a:r>
                <a:r>
                  <a:rPr lang="cs-CZ" sz="2000" i="1" baseline="-25000" dirty="0">
                    <a:latin typeface="Times New Roman" pitchFamily="18" charset="0"/>
                    <a:cs typeface="Times New Roman" pitchFamily="18" charset="0"/>
                  </a:rPr>
                  <a:t>HOLDING</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𝐶</m:t>
                        </m:r>
                      </m:e>
                      <m:sub>
                        <m:r>
                          <a:rPr lang="cs-CZ" sz="2000" b="0" i="1" smtClean="0">
                            <a:latin typeface="Cambria Math" panose="02040503050406030204" pitchFamily="18" charset="0"/>
                            <a:cs typeface="Times New Roman" pitchFamily="18" charset="0"/>
                          </a:rPr>
                          <m:t>𝐼𝑁𝑉𝐸𝑁𝑇𝑂𝑅𝑌</m:t>
                        </m:r>
                      </m:sub>
                    </m:sSub>
                    <m:r>
                      <a:rPr lang="cs-CZ" sz="2000" i="1" smtClean="0">
                        <a:latin typeface="Cambria Math" panose="02040503050406030204" pitchFamily="18" charset="0"/>
                        <a:cs typeface="Times New Roman" pitchFamily="18" charset="0"/>
                      </a:rPr>
                      <m:t>=</m:t>
                    </m:r>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𝑃</m:t>
                        </m:r>
                      </m:num>
                      <m:den>
                        <m:r>
                          <a:rPr lang="cs-CZ" sz="2000" b="0" i="1" smtClean="0">
                            <a:latin typeface="Cambria Math" panose="02040503050406030204" pitchFamily="18" charset="0"/>
                            <a:cs typeface="Times New Roman" pitchFamily="18" charset="0"/>
                          </a:rPr>
                          <m:t>𝐷</m:t>
                        </m:r>
                      </m:den>
                    </m:f>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𝐷</m:t>
                        </m:r>
                      </m:num>
                      <m:den>
                        <m:r>
                          <a:rPr lang="cs-CZ" sz="2000" b="0" i="1" smtClean="0">
                            <a:latin typeface="Cambria Math" panose="02040503050406030204" pitchFamily="18" charset="0"/>
                            <a:cs typeface="Times New Roman" pitchFamily="18" charset="0"/>
                          </a:rPr>
                          <m:t>2</m:t>
                        </m:r>
                      </m:den>
                    </m:f>
                  </m:oMath>
                </a14:m>
                <a:endParaRPr lang="cs-CZ" sz="2000" dirty="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err="1">
                    <a:latin typeface="Times New Roman" pitchFamily="18" charset="0"/>
                    <a:cs typeface="Times New Roman" pitchFamily="18" charset="0"/>
                  </a:rPr>
                  <a:t>Where</a:t>
                </a:r>
                <a:r>
                  <a:rPr lang="cs-CZ" sz="16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a:latin typeface="Times New Roman" pitchFamily="18" charset="0"/>
                    <a:cs typeface="Times New Roman" pitchFamily="18" charset="0"/>
                  </a:rPr>
                  <a:t>P	</a:t>
                </a:r>
                <a:r>
                  <a:rPr lang="cs-CZ" sz="1600" dirty="0" err="1">
                    <a:latin typeface="Times New Roman" pitchFamily="18" charset="0"/>
                    <a:cs typeface="Times New Roman" pitchFamily="18" charset="0"/>
                  </a:rPr>
                  <a:t>demand</a:t>
                </a:r>
                <a:endParaRPr lang="cs-CZ" sz="1600" dirty="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a:latin typeface="Times New Roman" pitchFamily="18" charset="0"/>
                    <a:cs typeface="Times New Roman" pitchFamily="18" charset="0"/>
                  </a:rPr>
                  <a:t>D	</a:t>
                </a:r>
                <a:r>
                  <a:rPr lang="cs-CZ" sz="1600" dirty="0" err="1">
                    <a:latin typeface="Times New Roman" pitchFamily="18" charset="0"/>
                    <a:cs typeface="Times New Roman" pitchFamily="18" charset="0"/>
                  </a:rPr>
                  <a:t>delivery</a:t>
                </a:r>
                <a:endParaRPr lang="cs-CZ" sz="1600" dirty="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f>
                      <m:fPr>
                        <m:ctrlPr>
                          <a:rPr lang="cs-CZ" sz="1600" i="1" smtClean="0">
                            <a:latin typeface="Cambria Math" panose="02040503050406030204" pitchFamily="18" charset="0"/>
                            <a:cs typeface="Times New Roman" pitchFamily="18" charset="0"/>
                          </a:rPr>
                        </m:ctrlPr>
                      </m:fPr>
                      <m:num>
                        <m:r>
                          <a:rPr lang="cs-CZ" sz="1600" b="0" i="1" smtClean="0">
                            <a:latin typeface="Cambria Math" panose="02040503050406030204" pitchFamily="18" charset="0"/>
                            <a:cs typeface="Times New Roman" pitchFamily="18" charset="0"/>
                          </a:rPr>
                          <m:t>𝑃</m:t>
                        </m:r>
                      </m:num>
                      <m:den>
                        <m:r>
                          <a:rPr lang="cs-CZ" sz="1600" b="0" i="1" smtClean="0">
                            <a:latin typeface="Cambria Math" panose="02040503050406030204" pitchFamily="18" charset="0"/>
                            <a:cs typeface="Times New Roman" pitchFamily="18" charset="0"/>
                          </a:rPr>
                          <m:t>𝐷</m:t>
                        </m:r>
                      </m:den>
                    </m:f>
                  </m:oMath>
                </a14:m>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number</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of</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deliveries</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number</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of</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supply</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cycles</a:t>
                </a:r>
                <a:r>
                  <a:rPr lang="cs-CZ" sz="16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smtClean="0">
                            <a:latin typeface="Cambria Math" panose="02040503050406030204" pitchFamily="18" charset="0"/>
                            <a:cs typeface="Times New Roman" pitchFamily="18" charset="0"/>
                          </a:rPr>
                        </m:ctrlPr>
                      </m:sSubPr>
                      <m:e>
                        <m:r>
                          <a:rPr lang="cs-CZ" sz="1600" b="0" i="1" smtClean="0">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𝑜</m:t>
                        </m:r>
                      </m:sub>
                    </m:sSub>
                  </m:oMath>
                </a14:m>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costs</a:t>
                </a:r>
                <a:r>
                  <a:rPr lang="cs-CZ" sz="1600" dirty="0">
                    <a:latin typeface="Times New Roman" pitchFamily="18" charset="0"/>
                    <a:cs typeface="Times New Roman" pitchFamily="18" charset="0"/>
                  </a:rPr>
                  <a:t> per </a:t>
                </a:r>
                <a:r>
                  <a:rPr lang="cs-CZ" sz="1600" dirty="0" err="1">
                    <a:latin typeface="Times New Roman" pitchFamily="18" charset="0"/>
                    <a:cs typeface="Times New Roman" pitchFamily="18" charset="0"/>
                  </a:rPr>
                  <a:t>delivery</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ordering</a:t>
                </a:r>
                <a:r>
                  <a:rPr lang="cs-CZ" sz="1600" dirty="0">
                    <a:latin typeface="Times New Roman" pitchFamily="18" charset="0"/>
                    <a:cs typeface="Times New Roman" pitchFamily="18" charset="0"/>
                  </a:rPr>
                  <a:t>) (CZK/</a:t>
                </a:r>
                <a:r>
                  <a:rPr lang="cs-CZ" sz="1600" dirty="0" err="1">
                    <a:latin typeface="Times New Roman" pitchFamily="18" charset="0"/>
                    <a:cs typeface="Times New Roman" pitchFamily="18" charset="0"/>
                  </a:rPr>
                  <a:t>delivery</a:t>
                </a:r>
                <a:r>
                  <a:rPr lang="cs-CZ" sz="16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i="1">
                            <a:latin typeface="Cambria Math" panose="02040503050406030204" pitchFamily="18" charset="0"/>
                            <a:cs typeface="Times New Roman" pitchFamily="18" charset="0"/>
                          </a:rPr>
                          <m:t>𝑜</m:t>
                        </m:r>
                      </m:sub>
                    </m:sSub>
                  </m:oMath>
                </a14:m>
                <a:r>
                  <a:rPr lang="cs-CZ" sz="1600" dirty="0">
                    <a:latin typeface="Times New Roman" pitchFamily="18" charset="0"/>
                    <a:cs typeface="Times New Roman" pitchFamily="18" charset="0"/>
                  </a:rPr>
                  <a:t>* </a:t>
                </a:r>
                <a14:m>
                  <m:oMath xmlns:m="http://schemas.openxmlformats.org/officeDocument/2006/math">
                    <m:f>
                      <m:fPr>
                        <m:ctrlPr>
                          <a:rPr lang="cs-CZ" sz="1600" i="1">
                            <a:latin typeface="Cambria Math" panose="02040503050406030204" pitchFamily="18" charset="0"/>
                            <a:cs typeface="Times New Roman" pitchFamily="18" charset="0"/>
                          </a:rPr>
                        </m:ctrlPr>
                      </m:fPr>
                      <m:num>
                        <m:r>
                          <a:rPr lang="cs-CZ" sz="1600" i="1">
                            <a:latin typeface="Cambria Math" panose="02040503050406030204" pitchFamily="18" charset="0"/>
                            <a:cs typeface="Times New Roman" pitchFamily="18" charset="0"/>
                          </a:rPr>
                          <m:t>𝑃</m:t>
                        </m:r>
                      </m:num>
                      <m:den>
                        <m:r>
                          <a:rPr lang="cs-CZ" sz="1600" i="1">
                            <a:latin typeface="Cambria Math" panose="02040503050406030204" pitchFamily="18" charset="0"/>
                            <a:cs typeface="Times New Roman" pitchFamily="18" charset="0"/>
                          </a:rPr>
                          <m:t>𝐷</m:t>
                        </m:r>
                      </m:den>
                    </m:f>
                  </m:oMath>
                </a14:m>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total</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costs</a:t>
                </a:r>
                <a:r>
                  <a:rPr lang="cs-CZ" sz="1600" dirty="0">
                    <a:latin typeface="Times New Roman" pitchFamily="18" charset="0"/>
                    <a:cs typeface="Times New Roman" pitchFamily="18" charset="0"/>
                  </a:rPr>
                  <a:t> per </a:t>
                </a:r>
                <a:r>
                  <a:rPr lang="cs-CZ" sz="1600" dirty="0" err="1">
                    <a:latin typeface="Times New Roman" pitchFamily="18" charset="0"/>
                    <a:cs typeface="Times New Roman" pitchFamily="18" charset="0"/>
                  </a:rPr>
                  <a:t>delivery</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ordering</a:t>
                </a:r>
                <a:r>
                  <a:rPr lang="cs-CZ" sz="16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f>
                      <m:fPr>
                        <m:ctrlPr>
                          <a:rPr lang="cs-CZ" sz="1600" i="1">
                            <a:latin typeface="Cambria Math" panose="02040503050406030204" pitchFamily="18" charset="0"/>
                            <a:cs typeface="Times New Roman" pitchFamily="18" charset="0"/>
                          </a:rPr>
                        </m:ctrlPr>
                      </m:fPr>
                      <m:num>
                        <m:r>
                          <a:rPr lang="cs-CZ" sz="1600" b="0" i="1" smtClean="0">
                            <a:latin typeface="Cambria Math" panose="02040503050406030204" pitchFamily="18" charset="0"/>
                            <a:cs typeface="Times New Roman" pitchFamily="18" charset="0"/>
                          </a:rPr>
                          <m:t>𝐷</m:t>
                        </m:r>
                      </m:num>
                      <m:den>
                        <m:r>
                          <a:rPr lang="cs-CZ" sz="1600" b="0" i="1" smtClean="0">
                            <a:latin typeface="Cambria Math" panose="02040503050406030204" pitchFamily="18" charset="0"/>
                            <a:cs typeface="Times New Roman" pitchFamily="18" charset="0"/>
                          </a:rPr>
                          <m:t>2</m:t>
                        </m:r>
                      </m:den>
                    </m:f>
                  </m:oMath>
                </a14:m>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average</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lever</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of</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delivery</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pcs</a:t>
                </a:r>
                <a:r>
                  <a:rPr lang="cs-CZ" sz="16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h</m:t>
                        </m:r>
                      </m:sub>
                    </m:sSub>
                  </m:oMath>
                </a14:m>
                <a:r>
                  <a:rPr lang="cs-CZ" sz="1600" dirty="0">
                    <a:latin typeface="Times New Roman" pitchFamily="18" charset="0"/>
                    <a:cs typeface="Times New Roman" pitchFamily="18" charset="0"/>
                  </a:rPr>
                  <a:t> (</a:t>
                </a: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𝑠</m:t>
                        </m:r>
                      </m:sub>
                    </m:sSub>
                  </m:oMath>
                </a14:m>
                <a:r>
                  <a:rPr lang="cs-CZ" sz="1600" dirty="0">
                    <a:latin typeface="Times New Roman" pitchFamily="18" charset="0"/>
                    <a:cs typeface="Times New Roman" pitchFamily="18" charset="0"/>
                  </a:rPr>
                  <a:t>)	holding (</a:t>
                </a:r>
                <a:r>
                  <a:rPr lang="cs-CZ" sz="1600" dirty="0" err="1">
                    <a:latin typeface="Times New Roman" pitchFamily="18" charset="0"/>
                    <a:cs typeface="Times New Roman" pitchFamily="18" charset="0"/>
                  </a:rPr>
                  <a:t>storage</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costs</a:t>
                </a:r>
                <a:r>
                  <a:rPr lang="cs-CZ" sz="1600" dirty="0">
                    <a:latin typeface="Times New Roman" pitchFamily="18" charset="0"/>
                    <a:cs typeface="Times New Roman" pitchFamily="18" charset="0"/>
                  </a:rPr>
                  <a:t> per unit (CZK/</a:t>
                </a:r>
                <a:r>
                  <a:rPr lang="cs-CZ" sz="1600" dirty="0" err="1">
                    <a:latin typeface="Times New Roman" pitchFamily="18" charset="0"/>
                    <a:cs typeface="Times New Roman" pitchFamily="18" charset="0"/>
                  </a:rPr>
                  <a:t>pc</a:t>
                </a:r>
                <a:r>
                  <a:rPr lang="cs-CZ" sz="16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h</m:t>
                        </m:r>
                      </m:sub>
                    </m:sSub>
                  </m:oMath>
                </a14:m>
                <a:r>
                  <a:rPr lang="cs-CZ" sz="1600" dirty="0">
                    <a:latin typeface="Times New Roman" pitchFamily="18" charset="0"/>
                    <a:cs typeface="Times New Roman" pitchFamily="18" charset="0"/>
                  </a:rPr>
                  <a:t>* </a:t>
                </a:r>
                <a14:m>
                  <m:oMath xmlns:m="http://schemas.openxmlformats.org/officeDocument/2006/math">
                    <m:f>
                      <m:fPr>
                        <m:ctrlPr>
                          <a:rPr lang="cs-CZ" sz="1600" i="1">
                            <a:latin typeface="Cambria Math" panose="02040503050406030204" pitchFamily="18" charset="0"/>
                            <a:cs typeface="Times New Roman" pitchFamily="18" charset="0"/>
                          </a:rPr>
                        </m:ctrlPr>
                      </m:fPr>
                      <m:num>
                        <m:r>
                          <a:rPr lang="cs-CZ" sz="1600" b="0" i="1" smtClean="0">
                            <a:latin typeface="Cambria Math" panose="02040503050406030204" pitchFamily="18" charset="0"/>
                            <a:cs typeface="Times New Roman" pitchFamily="18" charset="0"/>
                          </a:rPr>
                          <m:t>𝐷</m:t>
                        </m:r>
                      </m:num>
                      <m:den>
                        <m:r>
                          <a:rPr lang="cs-CZ" sz="1600" b="0" i="1" smtClean="0">
                            <a:latin typeface="Cambria Math" panose="02040503050406030204" pitchFamily="18" charset="0"/>
                            <a:cs typeface="Times New Roman" pitchFamily="18" charset="0"/>
                          </a:rPr>
                          <m:t>2</m:t>
                        </m:r>
                      </m:den>
                    </m:f>
                  </m:oMath>
                </a14:m>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total</a:t>
                </a: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costs</a:t>
                </a:r>
                <a:r>
                  <a:rPr lang="cs-CZ" sz="1600" dirty="0">
                    <a:latin typeface="Times New Roman" pitchFamily="18" charset="0"/>
                    <a:cs typeface="Times New Roman" pitchFamily="18" charset="0"/>
                  </a:rPr>
                  <a:t> per holding (</a:t>
                </a:r>
                <a:r>
                  <a:rPr lang="cs-CZ" sz="1600" dirty="0" err="1">
                    <a:latin typeface="Times New Roman" pitchFamily="18" charset="0"/>
                    <a:cs typeface="Times New Roman" pitchFamily="18" charset="0"/>
                  </a:rPr>
                  <a:t>storage</a:t>
                </a:r>
                <a:r>
                  <a:rPr lang="cs-CZ" sz="1600" dirty="0">
                    <a:latin typeface="Times New Roman" pitchFamily="18" charset="0"/>
                    <a:cs typeface="Times New Roman" pitchFamily="18" charset="0"/>
                  </a:rPr>
                  <a:t>)</a:t>
                </a:r>
              </a:p>
            </p:txBody>
          </p:sp>
        </mc:Choice>
        <mc:Fallback xmlns="">
          <p:sp>
            <p:nvSpPr>
              <p:cNvPr id="8" name="Zástupný symbol pro obsah 2"/>
              <p:cNvSpPr txBox="1">
                <a:spLocks noRot="1" noChangeAspect="1" noMove="1" noResize="1" noEditPoints="1" noAdjustHandles="1" noChangeArrowheads="1" noChangeShapeType="1" noTextEdit="1"/>
              </p:cNvSpPr>
              <p:nvPr/>
            </p:nvSpPr>
            <p:spPr>
              <a:xfrm>
                <a:off x="760775" y="1275606"/>
                <a:ext cx="8280920" cy="2512422"/>
              </a:xfrm>
              <a:prstGeom prst="rect">
                <a:avLst/>
              </a:prstGeom>
              <a:blipFill rotWithShape="0">
                <a:blip r:embed="rId3"/>
                <a:stretch>
                  <a:fillRect l="-663" b="-124029"/>
                </a:stretch>
              </a:blipFill>
            </p:spPr>
            <p:txBody>
              <a:bodyPr/>
              <a:lstStyle/>
              <a:p>
                <a:r>
                  <a:rPr lang="cs-CZ">
                    <a:noFill/>
                  </a:rPr>
                  <a:t> </a:t>
                </a:r>
              </a:p>
            </p:txBody>
          </p:sp>
        </mc:Fallback>
      </mc:AlternateContent>
      <p:sp>
        <p:nvSpPr>
          <p:cNvPr id="2" name="Zástupný symbol pro číslo snímku 1"/>
          <p:cNvSpPr>
            <a:spLocks noGrp="1"/>
          </p:cNvSpPr>
          <p:nvPr>
            <p:ph type="sldNum" sz="quarter" idx="12"/>
          </p:nvPr>
        </p:nvSpPr>
        <p:spPr/>
        <p:txBody>
          <a:bodyPr/>
          <a:lstStyle/>
          <a:p>
            <a:fld id="{2DA23C2D-3845-4F8C-9F64-DBE4B5B8108A}" type="slidenum">
              <a:rPr lang="cs-CZ" smtClean="0"/>
              <a:t>34</a:t>
            </a:fld>
            <a:endParaRPr lang="cs-CZ"/>
          </a:p>
        </p:txBody>
      </p:sp>
    </p:spTree>
    <p:extLst>
      <p:ext uri="{BB962C8B-B14F-4D97-AF65-F5344CB8AC3E}">
        <p14:creationId xmlns:p14="http://schemas.microsoft.com/office/powerpoint/2010/main" val="3618987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err="1">
                <a:latin typeface="Times New Roman" panose="02020603050405020304" pitchFamily="18" charset="0"/>
                <a:cs typeface="Times New Roman" panose="02020603050405020304" pitchFamily="18" charset="0"/>
              </a:rPr>
              <a:t>Inventory</a:t>
            </a:r>
            <a:r>
              <a:rPr lang="cs-CZ" b="1" i="1" dirty="0">
                <a:latin typeface="Times New Roman" panose="02020603050405020304" pitchFamily="18" charset="0"/>
                <a:cs typeface="Times New Roman" panose="02020603050405020304" pitchFamily="18" charset="0"/>
              </a:rPr>
              <a:t> management</a:t>
            </a:r>
          </a:p>
        </p:txBody>
      </p:sp>
      <p:sp>
        <p:nvSpPr>
          <p:cNvPr id="3" name="Zástupný symbol pro obsah 2"/>
          <p:cNvSpPr>
            <a:spLocks noGrp="1"/>
          </p:cNvSpPr>
          <p:nvPr>
            <p:ph idx="1"/>
          </p:nvPr>
        </p:nvSpPr>
        <p:spPr>
          <a:xfrm>
            <a:off x="748937" y="1358537"/>
            <a:ext cx="9461863" cy="5238815"/>
          </a:xfrm>
        </p:spPr>
        <p:txBody>
          <a:bodyPr/>
          <a:lstStyle/>
          <a:p>
            <a:r>
              <a:rPr lang="cs-CZ" i="1" dirty="0" err="1">
                <a:effectLst/>
              </a:rPr>
              <a:t>Average</a:t>
            </a:r>
            <a:r>
              <a:rPr lang="cs-CZ" i="1" dirty="0">
                <a:effectLst/>
              </a:rPr>
              <a:t> </a:t>
            </a:r>
            <a:r>
              <a:rPr lang="cs-CZ" i="1" dirty="0" err="1">
                <a:effectLst/>
              </a:rPr>
              <a:t>stock</a:t>
            </a:r>
            <a:r>
              <a:rPr lang="cs-CZ" i="1" dirty="0">
                <a:effectLst/>
              </a:rPr>
              <a:t> (Z</a:t>
            </a:r>
            <a:r>
              <a:rPr lang="cs-CZ" i="1" baseline="-25000" dirty="0">
                <a:effectLst/>
              </a:rPr>
              <a:t>Ø</a:t>
            </a:r>
            <a:r>
              <a:rPr lang="cs-CZ" i="1" dirty="0">
                <a:effectLst/>
              </a:rPr>
              <a:t>)</a:t>
            </a:r>
          </a:p>
          <a:p>
            <a:endParaRPr lang="cs-CZ" i="1" dirty="0">
              <a:effectLst/>
            </a:endParaRPr>
          </a:p>
          <a:p>
            <a:endParaRPr lang="cs-CZ" i="1" dirty="0">
              <a:effectLst/>
            </a:endParaRPr>
          </a:p>
          <a:p>
            <a:endParaRPr lang="cs-CZ" i="1" dirty="0">
              <a:effectLst/>
            </a:endParaRPr>
          </a:p>
          <a:p>
            <a:r>
              <a:rPr lang="cs-CZ" b="1" dirty="0">
                <a:effectLst/>
              </a:rPr>
              <a:t>    =&gt;  </a:t>
            </a:r>
            <a:r>
              <a:rPr lang="cs-CZ" i="1" dirty="0" err="1">
                <a:effectLst/>
              </a:rPr>
              <a:t>Delivery</a:t>
            </a:r>
            <a:r>
              <a:rPr lang="cs-CZ" i="1" dirty="0">
                <a:effectLst/>
              </a:rPr>
              <a:t>= 2·Z</a:t>
            </a:r>
            <a:r>
              <a:rPr lang="cs-CZ" i="1" baseline="-25000" dirty="0">
                <a:effectLst/>
              </a:rPr>
              <a:t>Ø</a:t>
            </a:r>
            <a:endParaRPr lang="cs-CZ" i="1" dirty="0">
              <a:effectLst/>
            </a:endParaRPr>
          </a:p>
          <a:p>
            <a:pPr marL="0" indent="0">
              <a:buNone/>
            </a:pPr>
            <a:r>
              <a:rPr lang="cs-CZ" i="1" dirty="0">
                <a:effectLst/>
              </a:rPr>
              <a:t> </a:t>
            </a:r>
          </a:p>
          <a:p>
            <a:endParaRPr lang="cs-CZ" dirty="0"/>
          </a:p>
        </p:txBody>
      </p:sp>
      <p:pic>
        <p:nvPicPr>
          <p:cNvPr id="4" name="Obrázek 3"/>
          <p:cNvPicPr/>
          <p:nvPr/>
        </p:nvPicPr>
        <p:blipFill rotWithShape="1">
          <a:blip r:embed="rId2"/>
          <a:srcRect l="27114" t="33239" r="62976" b="56241"/>
          <a:stretch/>
        </p:blipFill>
        <p:spPr bwMode="auto">
          <a:xfrm>
            <a:off x="4278518" y="1690688"/>
            <a:ext cx="2736304" cy="1544365"/>
          </a:xfrm>
          <a:prstGeom prst="rect">
            <a:avLst/>
          </a:prstGeom>
          <a:ln>
            <a:noFill/>
          </a:ln>
          <a:extLst>
            <a:ext uri="{53640926-AAD7-44D8-BBD7-CCE9431645EC}">
              <a14:shadowObscured xmlns:a14="http://schemas.microsoft.com/office/drawing/2010/main"/>
            </a:ext>
          </a:extLst>
        </p:spPr>
      </p:pic>
      <p:pic>
        <p:nvPicPr>
          <p:cNvPr id="5" name="Obrázek 4"/>
          <p:cNvPicPr/>
          <p:nvPr/>
        </p:nvPicPr>
        <p:blipFill rotWithShape="1">
          <a:blip r:embed="rId3"/>
          <a:srcRect l="26370" t="31490" r="48379" b="55434"/>
          <a:stretch/>
        </p:blipFill>
        <p:spPr bwMode="auto">
          <a:xfrm>
            <a:off x="4033221" y="4501060"/>
            <a:ext cx="3521140" cy="1800200"/>
          </a:xfrm>
          <a:prstGeom prst="rect">
            <a:avLst/>
          </a:prstGeom>
          <a:ln>
            <a:noFill/>
          </a:ln>
          <a:extLst>
            <a:ext uri="{53640926-AAD7-44D8-BBD7-CCE9431645EC}">
              <a14:shadowObscured xmlns:a14="http://schemas.microsoft.com/office/drawing/2010/main"/>
            </a:ext>
          </a:extLst>
        </p:spPr>
      </p:pic>
      <p:sp>
        <p:nvSpPr>
          <p:cNvPr id="6" name="Zástupný symbol pro číslo snímku 5"/>
          <p:cNvSpPr>
            <a:spLocks noGrp="1"/>
          </p:cNvSpPr>
          <p:nvPr>
            <p:ph type="sldNum" sz="quarter" idx="12"/>
          </p:nvPr>
        </p:nvSpPr>
        <p:spPr/>
        <p:txBody>
          <a:bodyPr/>
          <a:lstStyle/>
          <a:p>
            <a:fld id="{2DA23C2D-3845-4F8C-9F64-DBE4B5B8108A}" type="slidenum">
              <a:rPr lang="cs-CZ" smtClean="0"/>
              <a:t>35</a:t>
            </a:fld>
            <a:endParaRPr lang="cs-CZ"/>
          </a:p>
        </p:txBody>
      </p:sp>
    </p:spTree>
    <p:extLst>
      <p:ext uri="{BB962C8B-B14F-4D97-AF65-F5344CB8AC3E}">
        <p14:creationId xmlns:p14="http://schemas.microsoft.com/office/powerpoint/2010/main" val="258445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6195927"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 and </a:t>
            </a:r>
            <a:r>
              <a:rPr lang="cs-CZ" sz="2800" b="1" i="1" dirty="0" err="1">
                <a:latin typeface="Times New Roman" pitchFamily="18" charset="0"/>
                <a:cs typeface="Times New Roman" pitchFamily="18" charset="0"/>
              </a:rPr>
              <a:t>optimization</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𝐶</m:t>
                        </m:r>
                      </m:e>
                      <m:sub>
                        <m:r>
                          <a:rPr lang="cs-CZ" sz="2000" b="0" i="1" smtClean="0">
                            <a:latin typeface="Cambria Math" panose="02040503050406030204" pitchFamily="18" charset="0"/>
                            <a:cs typeface="Times New Roman" pitchFamily="18" charset="0"/>
                          </a:rPr>
                          <m:t>𝑚𝑖𝑛</m:t>
                        </m:r>
                      </m:sub>
                    </m:sSub>
                    <m:r>
                      <a:rPr lang="cs-CZ" sz="2000" i="1" smtClean="0">
                        <a:latin typeface="Cambria Math" panose="02040503050406030204" pitchFamily="18" charset="0"/>
                        <a:cs typeface="Times New Roman" pitchFamily="18" charset="0"/>
                      </a:rPr>
                      <m:t>=</m:t>
                    </m:r>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𝑃</m:t>
                        </m:r>
                      </m:num>
                      <m:den>
                        <m:r>
                          <a:rPr lang="cs-CZ" sz="2000" b="0" i="1" smtClean="0">
                            <a:latin typeface="Cambria Math" panose="02040503050406030204" pitchFamily="18" charset="0"/>
                            <a:cs typeface="Times New Roman" pitchFamily="18" charset="0"/>
                          </a:rPr>
                          <m:t>𝐷𝑜𝑝𝑡</m:t>
                        </m:r>
                      </m:den>
                    </m:f>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𝐷𝑜𝑝𝑡</m:t>
                        </m:r>
                      </m:num>
                      <m:den>
                        <m:r>
                          <a:rPr lang="cs-CZ" sz="2000" b="0" i="1" smtClean="0">
                            <a:latin typeface="Cambria Math" panose="02040503050406030204" pitchFamily="18" charset="0"/>
                            <a:cs typeface="Times New Roman" pitchFamily="18" charset="0"/>
                          </a:rPr>
                          <m:t>2</m:t>
                        </m:r>
                      </m:den>
                    </m:f>
                  </m:oMath>
                </a14:m>
                <a:endParaRPr lang="cs-CZ" sz="2000" dirty="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𝐷</m:t>
                        </m:r>
                      </m:e>
                      <m:sub>
                        <m:r>
                          <a:rPr lang="cs-CZ" sz="2000" b="0" i="1" smtClean="0">
                            <a:latin typeface="Cambria Math" panose="02040503050406030204" pitchFamily="18" charset="0"/>
                            <a:cs typeface="Times New Roman" pitchFamily="18" charset="0"/>
                          </a:rPr>
                          <m:t>𝑜𝑝𝑡</m:t>
                        </m:r>
                      </m:sub>
                    </m:sSub>
                    <m:r>
                      <a:rPr lang="cs-CZ" sz="2000" i="1" smtClean="0">
                        <a:latin typeface="Cambria Math" panose="02040503050406030204" pitchFamily="18" charset="0"/>
                        <a:cs typeface="Times New Roman" pitchFamily="18" charset="0"/>
                      </a:rPr>
                      <m:t>=</m:t>
                    </m:r>
                    <m:rad>
                      <m:radPr>
                        <m:degHide m:val="on"/>
                        <m:ctrlPr>
                          <a:rPr lang="cs-CZ" sz="2000" i="1" smtClean="0">
                            <a:latin typeface="Cambria Math" panose="02040503050406030204" pitchFamily="18" charset="0"/>
                            <a:cs typeface="Times New Roman" pitchFamily="18" charset="0"/>
                          </a:rPr>
                        </m:ctrlPr>
                      </m:radPr>
                      <m:deg/>
                      <m:e>
                        <m:f>
                          <m:fPr>
                            <m:ctrlPr>
                              <a:rPr lang="cs-CZ" sz="200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2∗</m:t>
                            </m:r>
                            <m:r>
                              <a:rPr lang="cs-CZ" sz="2000" b="0" i="1" smtClean="0">
                                <a:latin typeface="Cambria Math" panose="02040503050406030204" pitchFamily="18" charset="0"/>
                                <a:cs typeface="Times New Roman" pitchFamily="18" charset="0"/>
                              </a:rPr>
                              <m:t>𝑃</m:t>
                            </m:r>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num>
                          <m:den>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den>
                        </m:f>
                      </m:e>
                    </m:rad>
                  </m:oMath>
                </a14:m>
                <a:endParaRPr lang="cs-CZ" sz="2000" dirty="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𝐶</m:t>
                        </m:r>
                      </m:e>
                      <m:sub>
                        <m:r>
                          <a:rPr lang="cs-CZ" sz="2000" b="0" i="1" smtClean="0">
                            <a:latin typeface="Cambria Math" panose="02040503050406030204" pitchFamily="18" charset="0"/>
                            <a:cs typeface="Times New Roman" pitchFamily="18" charset="0"/>
                          </a:rPr>
                          <m:t>𝑚𝑖𝑛</m:t>
                        </m:r>
                      </m:sub>
                    </m:sSub>
                    <m:r>
                      <a:rPr lang="cs-CZ" sz="2000" i="1" smtClean="0">
                        <a:latin typeface="Cambria Math" panose="02040503050406030204" pitchFamily="18" charset="0"/>
                        <a:cs typeface="Times New Roman" pitchFamily="18" charset="0"/>
                      </a:rPr>
                      <m:t>=</m:t>
                    </m:r>
                    <m:rad>
                      <m:radPr>
                        <m:degHide m:val="on"/>
                        <m:ctrlPr>
                          <a:rPr lang="cs-CZ" sz="2000" i="1" smtClean="0">
                            <a:latin typeface="Cambria Math" panose="02040503050406030204" pitchFamily="18" charset="0"/>
                            <a:cs typeface="Times New Roman" pitchFamily="18" charset="0"/>
                          </a:rPr>
                        </m:ctrlPr>
                      </m:radPr>
                      <m:deg/>
                      <m:e>
                        <m:r>
                          <a:rPr lang="cs-CZ" sz="2000" b="0" i="1" smtClean="0">
                            <a:latin typeface="Cambria Math" panose="02040503050406030204" pitchFamily="18" charset="0"/>
                            <a:cs typeface="Times New Roman" pitchFamily="18" charset="0"/>
                          </a:rPr>
                          <m:t>2∗</m:t>
                        </m:r>
                        <m:r>
                          <a:rPr lang="cs-CZ" sz="2000" b="0" i="1" smtClean="0">
                            <a:latin typeface="Cambria Math" panose="02040503050406030204" pitchFamily="18" charset="0"/>
                            <a:cs typeface="Times New Roman" pitchFamily="18" charset="0"/>
                          </a:rPr>
                          <m:t>𝑃</m:t>
                        </m:r>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e>
                    </m:rad>
                  </m:oMath>
                </a14:m>
                <a:endParaRPr lang="cs-CZ" sz="2000" dirty="0">
                  <a:latin typeface="Times New Roman" pitchFamily="18" charset="0"/>
                  <a:cs typeface="Times New Roman" pitchFamily="18" charset="0"/>
                </a:endParaRPr>
              </a:p>
            </p:txBody>
          </p:sp>
        </mc:Choice>
        <mc:Fallback xmlns="">
          <p:sp>
            <p:nvSpPr>
              <p:cNvPr id="8" name="Zástupný symbol pro obsah 2"/>
              <p:cNvSpPr txBox="1">
                <a:spLocks noRot="1" noChangeAspect="1" noMove="1" noResize="1" noEditPoints="1" noAdjustHandles="1" noChangeArrowheads="1" noChangeShapeType="1" noTextEdit="1"/>
              </p:cNvSpPr>
              <p:nvPr/>
            </p:nvSpPr>
            <p:spPr>
              <a:xfrm>
                <a:off x="760775" y="1275606"/>
                <a:ext cx="8280920" cy="2512422"/>
              </a:xfrm>
              <a:prstGeom prst="rect">
                <a:avLst/>
              </a:prstGeom>
              <a:blipFill>
                <a:blip r:embed="rId3"/>
                <a:stretch>
                  <a:fillRect l="-663"/>
                </a:stretch>
              </a:blipFill>
            </p:spPr>
            <p:txBody>
              <a:bodyPr/>
              <a:lstStyle/>
              <a:p>
                <a:r>
                  <a:rPr lang="cs-CZ">
                    <a:noFill/>
                  </a:rPr>
                  <a:t> </a:t>
                </a:r>
              </a:p>
            </p:txBody>
          </p:sp>
        </mc:Fallback>
      </mc:AlternateContent>
      <p:sp>
        <p:nvSpPr>
          <p:cNvPr id="2" name="Zástupný symbol pro číslo snímku 1"/>
          <p:cNvSpPr>
            <a:spLocks noGrp="1"/>
          </p:cNvSpPr>
          <p:nvPr>
            <p:ph type="sldNum" sz="quarter" idx="12"/>
          </p:nvPr>
        </p:nvSpPr>
        <p:spPr/>
        <p:txBody>
          <a:bodyPr/>
          <a:lstStyle/>
          <a:p>
            <a:fld id="{2DA23C2D-3845-4F8C-9F64-DBE4B5B8108A}" type="slidenum">
              <a:rPr lang="cs-CZ" smtClean="0"/>
              <a:t>36</a:t>
            </a:fld>
            <a:endParaRPr lang="cs-CZ"/>
          </a:p>
        </p:txBody>
      </p:sp>
    </p:spTree>
    <p:extLst>
      <p:ext uri="{BB962C8B-B14F-4D97-AF65-F5344CB8AC3E}">
        <p14:creationId xmlns:p14="http://schemas.microsoft.com/office/powerpoint/2010/main" val="3150810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409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1" i="0" u="none" strike="noStrike" kern="0" cap="none" spc="0" normalizeH="0" baseline="0" dirty="0" err="1">
                <a:ln>
                  <a:noFill/>
                </a:ln>
                <a:effectLst/>
                <a:uLnTx/>
                <a:uFillTx/>
                <a:latin typeface="Times New Roman"/>
                <a:ea typeface="+mj-ea"/>
                <a:cs typeface="+mj-cs"/>
              </a:rPr>
              <a:t>Conclusions</a:t>
            </a:r>
            <a:endParaRPr kumimoji="0" lang="en-GB" sz="2800" b="1" i="0" u="none" strike="noStrike" kern="0" cap="none" spc="0" normalizeH="0" baseline="0" dirty="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275606"/>
            <a:ext cx="8280920" cy="4541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primary</a:t>
            </a:r>
            <a:r>
              <a:rPr lang="cs-CZ" altLang="cs-CZ" sz="2400" dirty="0">
                <a:solidFill>
                  <a:srgbClr val="307871"/>
                </a:solidFill>
                <a:latin typeface="Times New Roman" panose="02020603050405020304" pitchFamily="18" charset="0"/>
                <a:cs typeface="Times New Roman" panose="02020603050405020304" pitchFamily="18" charset="0"/>
              </a:rPr>
              <a:t> role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is</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buffer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against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uncertainty</a:t>
            </a:r>
            <a:r>
              <a:rPr lang="cs-CZ" altLang="cs-CZ" sz="2400" dirty="0">
                <a:solidFill>
                  <a:srgbClr val="307871"/>
                </a:solidFill>
                <a:latin typeface="Times New Roman" panose="02020603050405020304" pitchFamily="18" charset="0"/>
                <a:cs typeface="Times New Roman" panose="02020603050405020304" pitchFamily="18" charset="0"/>
              </a:rPr>
              <a:t>.</a:t>
            </a:r>
          </a:p>
          <a:p>
            <a:r>
              <a:rPr lang="cs-CZ" altLang="cs-CZ" sz="2400" dirty="0" err="1">
                <a:solidFill>
                  <a:srgbClr val="307871"/>
                </a:solidFill>
                <a:latin typeface="Times New Roman" panose="02020603050405020304" pitchFamily="18" charset="0"/>
                <a:cs typeface="Times New Roman" panose="02020603050405020304" pitchFamily="18" charset="0"/>
              </a:rPr>
              <a:t>There</a:t>
            </a:r>
            <a:r>
              <a:rPr lang="cs-CZ" altLang="cs-CZ" sz="2400" dirty="0">
                <a:solidFill>
                  <a:srgbClr val="307871"/>
                </a:solidFill>
                <a:latin typeface="Times New Roman" panose="02020603050405020304" pitchFamily="18" charset="0"/>
                <a:cs typeface="Times New Roman" panose="02020603050405020304" pitchFamily="18" charset="0"/>
              </a:rPr>
              <a:t> are </a:t>
            </a:r>
            <a:r>
              <a:rPr lang="cs-CZ" altLang="cs-CZ" sz="2400" dirty="0" err="1">
                <a:solidFill>
                  <a:srgbClr val="307871"/>
                </a:solidFill>
                <a:latin typeface="Times New Roman" panose="02020603050405020304" pitchFamily="18" charset="0"/>
                <a:cs typeface="Times New Roman" panose="02020603050405020304" pitchFamily="18" charset="0"/>
              </a:rPr>
              <a:t>conflicting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forces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some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forces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large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and </a:t>
            </a:r>
            <a:r>
              <a:rPr lang="cs-CZ" altLang="cs-CZ" sz="2400" dirty="0" err="1">
                <a:solidFill>
                  <a:srgbClr val="307871"/>
                </a:solidFill>
                <a:latin typeface="Times New Roman" panose="02020603050405020304" pitchFamily="18" charset="0"/>
                <a:cs typeface="Times New Roman" panose="02020603050405020304" pitchFamily="18" charset="0"/>
              </a:rPr>
              <a:t>others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small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level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Therefore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possible</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find</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out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level</a:t>
            </a:r>
            <a:r>
              <a:rPr lang="cs-CZ" altLang="cs-CZ" sz="2400" dirty="0">
                <a:solidFill>
                  <a:srgbClr val="307871"/>
                </a:solidFill>
                <a:latin typeface="Times New Roman" panose="02020603050405020304" pitchFamily="18" charset="0"/>
                <a:cs typeface="Times New Roman" panose="02020603050405020304" pitchFamily="18" charset="0"/>
              </a:rPr>
              <a:t>. In </a:t>
            </a:r>
            <a:r>
              <a:rPr lang="cs-CZ" altLang="cs-CZ" sz="2400" dirty="0" err="1">
                <a:solidFill>
                  <a:srgbClr val="307871"/>
                </a:solidFill>
                <a:latin typeface="Times New Roman" panose="02020603050405020304" pitchFamily="18" charset="0"/>
                <a:cs typeface="Times New Roman" panose="02020603050405020304" pitchFamily="18" charset="0"/>
              </a:rPr>
              <a:t>fact</a:t>
            </a:r>
            <a:r>
              <a:rPr lang="cs-CZ" altLang="cs-CZ" sz="2400" dirty="0">
                <a:solidFill>
                  <a:srgbClr val="307871"/>
                </a:solidFill>
                <a:latin typeface="Times New Roman" panose="02020603050405020304" pitchFamily="18" charset="0"/>
                <a:cs typeface="Times New Roman" panose="02020603050405020304" pitchFamily="18" charset="0"/>
              </a:rPr>
              <a:t>, a </a:t>
            </a:r>
            <a:r>
              <a:rPr lang="cs-CZ" altLang="cs-CZ" sz="2400" dirty="0" err="1">
                <a:solidFill>
                  <a:srgbClr val="307871"/>
                </a:solidFill>
                <a:latin typeface="Times New Roman" panose="02020603050405020304" pitchFamily="18" charset="0"/>
                <a:cs typeface="Times New Roman" panose="02020603050405020304" pitchFamily="18" charset="0"/>
              </a:rPr>
              <a:t>company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supposed</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identify</a:t>
            </a:r>
            <a:r>
              <a:rPr lang="cs-CZ" altLang="cs-CZ" sz="2400" dirty="0">
                <a:solidFill>
                  <a:srgbClr val="307871"/>
                </a:solidFill>
                <a:latin typeface="Times New Roman" panose="02020603050405020304" pitchFamily="18" charset="0"/>
                <a:cs typeface="Times New Roman" panose="02020603050405020304" pitchFamily="18" charset="0"/>
              </a:rPr>
              <a:t> such </a:t>
            </a:r>
            <a:r>
              <a:rPr lang="cs-CZ" altLang="cs-CZ" sz="2400" dirty="0" err="1">
                <a:solidFill>
                  <a:srgbClr val="307871"/>
                </a:solidFill>
                <a:latin typeface="Times New Roman" panose="02020603050405020304" pitchFamily="18" charset="0"/>
                <a:cs typeface="Times New Roman" panose="02020603050405020304" pitchFamily="18" charset="0"/>
              </a:rPr>
              <a:t>an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optimal</a:t>
            </a:r>
            <a:r>
              <a:rPr lang="cs-CZ" altLang="cs-CZ" sz="2400" dirty="0">
                <a:solidFill>
                  <a:srgbClr val="307871"/>
                </a:solidFill>
                <a:latin typeface="Times New Roman" panose="02020603050405020304" pitchFamily="18" charset="0"/>
                <a:cs typeface="Times New Roman" panose="02020603050405020304" pitchFamily="18" charset="0"/>
              </a:rPr>
              <a:t> point.</a:t>
            </a:r>
          </a:p>
          <a:p>
            <a:r>
              <a:rPr lang="cs-CZ" altLang="cs-CZ" sz="2400" dirty="0">
                <a:solidFill>
                  <a:srgbClr val="307871"/>
                </a:solidFill>
                <a:latin typeface="Times New Roman" panose="02020603050405020304" pitchFamily="18" charset="0"/>
                <a:cs typeface="Times New Roman" panose="02020603050405020304" pitchFamily="18" charset="0"/>
              </a:rPr>
              <a:t>Optimum </a:t>
            </a:r>
            <a:r>
              <a:rPr lang="cs-CZ" altLang="cs-CZ" sz="2400" dirty="0" err="1">
                <a:solidFill>
                  <a:srgbClr val="307871"/>
                </a:solidFill>
                <a:latin typeface="Times New Roman" panose="02020603050405020304" pitchFamily="18" charset="0"/>
                <a:cs typeface="Times New Roman" panose="02020603050405020304" pitchFamily="18" charset="0"/>
              </a:rPr>
              <a:t>delivery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calculation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also</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known</a:t>
            </a:r>
            <a:r>
              <a:rPr lang="cs-CZ" altLang="cs-CZ" sz="2400" dirty="0">
                <a:solidFill>
                  <a:srgbClr val="307871"/>
                </a:solidFill>
                <a:latin typeface="Times New Roman" panose="02020603050405020304" pitchFamily="18" charset="0"/>
                <a:cs typeface="Times New Roman" panose="02020603050405020304" pitchFamily="18" charset="0"/>
              </a:rPr>
              <a:t> as EOQ (</a:t>
            </a:r>
            <a:r>
              <a:rPr lang="cs-CZ" altLang="cs-CZ" sz="2400" dirty="0" err="1">
                <a:solidFill>
                  <a:srgbClr val="307871"/>
                </a:solidFill>
                <a:latin typeface="Times New Roman" panose="02020603050405020304" pitchFamily="18" charset="0"/>
                <a:cs typeface="Times New Roman" panose="02020603050405020304" pitchFamily="18" charset="0"/>
              </a:rPr>
              <a:t>economic</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order</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quantity</a:t>
            </a:r>
            <a:r>
              <a:rPr lang="cs-CZ" altLang="cs-CZ" sz="2400" dirty="0">
                <a:solidFill>
                  <a:srgbClr val="307871"/>
                </a:solidFill>
                <a:latin typeface="Times New Roman" panose="02020603050405020304" pitchFamily="18" charset="0"/>
                <a:cs typeface="Times New Roman" panose="02020603050405020304" pitchFamily="18" charset="0"/>
              </a:rPr>
              <a:t>), minimum </a:t>
            </a:r>
            <a:r>
              <a:rPr lang="cs-CZ" altLang="cs-CZ" sz="2400" dirty="0" err="1">
                <a:solidFill>
                  <a:srgbClr val="307871"/>
                </a:solidFill>
                <a:latin typeface="Times New Roman" panose="02020603050405020304" pitchFamily="18" charset="0"/>
                <a:cs typeface="Times New Roman" panose="02020603050405020304" pitchFamily="18" charset="0"/>
              </a:rPr>
              <a:t>cost</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management are </a:t>
            </a:r>
            <a:r>
              <a:rPr lang="cs-CZ" altLang="cs-CZ" sz="2400" dirty="0" err="1">
                <a:solidFill>
                  <a:srgbClr val="307871"/>
                </a:solidFill>
                <a:latin typeface="Times New Roman" panose="02020603050405020304" pitchFamily="18" charset="0"/>
                <a:cs typeface="Times New Roman" panose="02020603050405020304" pitchFamily="18" charset="0"/>
              </a:rPr>
              <a:t>examples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analytical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models</a:t>
            </a:r>
            <a:r>
              <a:rPr lang="cs-CZ" altLang="cs-CZ" sz="2400" dirty="0">
                <a:solidFill>
                  <a:srgbClr val="307871"/>
                </a:solidFill>
                <a:latin typeface="Times New Roman" panose="02020603050405020304" pitchFamily="18" charset="0"/>
                <a:cs typeface="Times New Roman" panose="02020603050405020304" pitchFamily="18" charset="0"/>
              </a:rPr>
              <a:t> to </a:t>
            </a:r>
            <a:r>
              <a:rPr lang="cs-CZ" altLang="cs-CZ" sz="2400" dirty="0" err="1">
                <a:solidFill>
                  <a:srgbClr val="307871"/>
                </a:solidFill>
                <a:latin typeface="Times New Roman" panose="02020603050405020304" pitchFamily="18" charset="0"/>
                <a:cs typeface="Times New Roman" panose="02020603050405020304" pitchFamily="18" charset="0"/>
              </a:rPr>
              <a:t>help</a:t>
            </a:r>
            <a:r>
              <a:rPr lang="cs-CZ" altLang="cs-CZ" sz="2400" dirty="0">
                <a:solidFill>
                  <a:srgbClr val="307871"/>
                </a:solidFill>
                <a:latin typeface="Times New Roman" panose="02020603050405020304" pitchFamily="18" charset="0"/>
                <a:cs typeface="Times New Roman" panose="02020603050405020304" pitchFamily="18" charset="0"/>
              </a:rPr>
              <a:t> a </a:t>
            </a:r>
            <a:r>
              <a:rPr lang="cs-CZ" altLang="cs-CZ" sz="2400" dirty="0" err="1">
                <a:solidFill>
                  <a:srgbClr val="307871"/>
                </a:solidFill>
                <a:latin typeface="Times New Roman" panose="02020603050405020304" pitchFamily="18" charset="0"/>
                <a:cs typeface="Times New Roman" panose="02020603050405020304" pitchFamily="18" charset="0"/>
              </a:rPr>
              <a:t>company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determine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an</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optimal</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level</a:t>
            </a:r>
            <a:r>
              <a:rPr lang="cs-CZ" altLang="cs-CZ" sz="2400" dirty="0">
                <a:solidFill>
                  <a:srgbClr val="307871"/>
                </a:solidFill>
                <a:latin typeface="Times New Roman" panose="02020603050405020304" pitchFamily="18" charset="0"/>
                <a:cs typeface="Times New Roman" panose="02020603050405020304" pitchFamily="18" charset="0"/>
              </a:rPr>
              <a:t> by </a:t>
            </a:r>
            <a:r>
              <a:rPr lang="cs-CZ" altLang="cs-CZ" sz="2400" dirty="0" err="1">
                <a:solidFill>
                  <a:srgbClr val="307871"/>
                </a:solidFill>
                <a:latin typeface="Times New Roman" panose="02020603050405020304" pitchFamily="18" charset="0"/>
                <a:cs typeface="Times New Roman" panose="02020603050405020304" pitchFamily="18" charset="0"/>
              </a:rPr>
              <a:t>trading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off</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conflicting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forces</a:t>
            </a:r>
            <a:r>
              <a:rPr lang="cs-CZ" altLang="cs-CZ" sz="2400" dirty="0">
                <a:solidFill>
                  <a:srgbClr val="307871"/>
                </a:solidFill>
                <a:latin typeface="Times New Roman" panose="02020603050405020304" pitchFamily="18" charset="0"/>
                <a:cs typeface="Times New Roman" panose="02020603050405020304" pitchFamily="18" charset="0"/>
              </a:rPr>
              <a:t>.</a:t>
            </a:r>
          </a:p>
          <a:p>
            <a:r>
              <a:rPr lang="cs-CZ" altLang="cs-CZ" sz="2400" dirty="0" err="1">
                <a:solidFill>
                  <a:srgbClr val="307871"/>
                </a:solidFill>
                <a:latin typeface="Times New Roman" panose="02020603050405020304" pitchFamily="18" charset="0"/>
                <a:cs typeface="Times New Roman" panose="02020603050405020304" pitchFamily="18" charset="0"/>
              </a:rPr>
              <a:t>Excessive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inventory</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dampens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the</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company´s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innovation</a:t>
            </a:r>
            <a:r>
              <a:rPr lang="cs-CZ" altLang="cs-CZ" sz="2400" dirty="0">
                <a:solidFill>
                  <a:srgbClr val="307871"/>
                </a:solidFill>
                <a:latin typeface="Times New Roman" panose="02020603050405020304" pitchFamily="18" charset="0"/>
                <a:cs typeface="Times New Roman" panose="02020603050405020304" pitchFamily="18" charset="0"/>
              </a:rPr>
              <a:t> speed and </a:t>
            </a:r>
            <a:r>
              <a:rPr lang="cs-CZ" altLang="cs-CZ" sz="2400" dirty="0" err="1">
                <a:solidFill>
                  <a:srgbClr val="307871"/>
                </a:solidFill>
                <a:latin typeface="Times New Roman" panose="02020603050405020304" pitchFamily="18" charset="0"/>
                <a:cs typeface="Times New Roman" panose="02020603050405020304" pitchFamily="18" charset="0"/>
              </a:rPr>
              <a:t>also</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deters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its</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learning</a:t>
            </a:r>
            <a:r>
              <a:rPr lang="cs-CZ" altLang="cs-CZ" sz="2400" dirty="0">
                <a:solidFill>
                  <a:srgbClr val="307871"/>
                </a:solidFill>
                <a:latin typeface="Times New Roman" panose="02020603050405020304" pitchFamily="18" charset="0"/>
                <a:cs typeface="Times New Roman" panose="02020603050405020304" pitchFamily="18" charset="0"/>
              </a:rPr>
              <a:t> </a:t>
            </a:r>
            <a:r>
              <a:rPr lang="cs-CZ" altLang="cs-CZ" sz="2400" dirty="0" err="1">
                <a:solidFill>
                  <a:srgbClr val="307871"/>
                </a:solidFill>
                <a:latin typeface="Times New Roman" panose="02020603050405020304" pitchFamily="18" charset="0"/>
                <a:cs typeface="Times New Roman" panose="02020603050405020304" pitchFamily="18" charset="0"/>
              </a:rPr>
              <a:t>capability</a:t>
            </a:r>
            <a:r>
              <a:rPr lang="cs-CZ" altLang="cs-CZ" sz="2400" dirty="0">
                <a:solidFill>
                  <a:srgbClr val="307871"/>
                </a:solidFill>
                <a:latin typeface="Times New Roman" panose="02020603050405020304" pitchFamily="18" charset="0"/>
                <a:cs typeface="Times New Roman" panose="02020603050405020304" pitchFamily="18" charset="0"/>
              </a:rPr>
              <a:t>.</a:t>
            </a:r>
            <a:endParaRPr lang="en-GB" altLang="cs-CZ" sz="2400" dirty="0">
              <a:solidFill>
                <a:srgbClr val="307871"/>
              </a:solidFill>
              <a:latin typeface="Times New Roman" panose="02020603050405020304" pitchFamily="18" charset="0"/>
              <a:cs typeface="Times New Roman" panose="02020603050405020304"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37</a:t>
            </a:fld>
            <a:endParaRPr lang="cs-CZ"/>
          </a:p>
        </p:txBody>
      </p:sp>
    </p:spTree>
    <p:extLst>
      <p:ext uri="{BB962C8B-B14F-4D97-AF65-F5344CB8AC3E}">
        <p14:creationId xmlns:p14="http://schemas.microsoft.com/office/powerpoint/2010/main" val="28124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01829"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Supplier</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partnership</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err="1">
                <a:latin typeface="Times New Roman" panose="02020603050405020304" pitchFamily="18" charset="0"/>
                <a:cs typeface="Times New Roman" panose="02020603050405020304" pitchFamily="18" charset="0"/>
              </a:rPr>
              <a:t>An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organization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purchases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requirements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raw</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materials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components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services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from</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supplier</a:t>
            </a:r>
            <a:r>
              <a:rPr lang="cs-CZ" sz="2400" dirty="0">
                <a:latin typeface="Times New Roman" panose="02020603050405020304" pitchFamily="18" charset="0"/>
                <a:cs typeface="Times New Roman" panose="02020603050405020304" pitchFamily="18" charset="0"/>
              </a:rPr>
              <a:t>.</a:t>
            </a:r>
          </a:p>
          <a:p>
            <a:r>
              <a:rPr lang="cs-CZ" sz="2400" dirty="0" err="1">
                <a:latin typeface="Times New Roman" panose="02020603050405020304" pitchFamily="18" charset="0"/>
                <a:cs typeface="Times New Roman" panose="02020603050405020304" pitchFamily="18" charset="0"/>
              </a:rPr>
              <a:t>Better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supplier´s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quality</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better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quality</a:t>
            </a:r>
            <a:endParaRPr lang="cs-CZ" sz="2400" dirty="0">
              <a:latin typeface="Times New Roman" panose="02020603050405020304" pitchFamily="18" charset="0"/>
              <a:cs typeface="Times New Roman" panose="02020603050405020304" pitchFamily="18" charset="0"/>
            </a:endParaRPr>
          </a:p>
          <a:p>
            <a:r>
              <a:rPr lang="cs-CZ" sz="2400" dirty="0">
                <a:latin typeface="Times New Roman" panose="02020603050405020304" pitchFamily="18" charset="0"/>
                <a:cs typeface="Times New Roman" panose="02020603050405020304" pitchFamily="18" charset="0"/>
              </a:rPr>
              <a:t>A </a:t>
            </a:r>
            <a:r>
              <a:rPr lang="cs-CZ" sz="2400" dirty="0" err="1">
                <a:latin typeface="Times New Roman" panose="02020603050405020304" pitchFamily="18" charset="0"/>
                <a:cs typeface="Times New Roman" panose="02020603050405020304" pitchFamily="18" charset="0"/>
              </a:rPr>
              <a:t>partnership</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betweeen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supplier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one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keys</a:t>
            </a:r>
            <a:r>
              <a:rPr lang="cs-CZ" sz="2400" dirty="0">
                <a:latin typeface="Times New Roman" panose="02020603050405020304" pitchFamily="18" charset="0"/>
                <a:cs typeface="Times New Roman" panose="02020603050405020304" pitchFamily="18" charset="0"/>
              </a:rPr>
              <a:t> to </a:t>
            </a:r>
            <a:r>
              <a:rPr lang="cs-CZ" sz="2400" dirty="0" err="1">
                <a:latin typeface="Times New Roman" panose="02020603050405020304" pitchFamily="18" charset="0"/>
                <a:cs typeface="Times New Roman" panose="02020603050405020304" pitchFamily="18" charset="0"/>
              </a:rPr>
              <a:t>obtain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high</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quality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services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suppliers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have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same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goal</a:t>
            </a:r>
            <a:r>
              <a:rPr lang="cs-CZ" sz="2400" dirty="0">
                <a:latin typeface="Times New Roman" panose="02020603050405020304" pitchFamily="18" charset="0"/>
                <a:cs typeface="Times New Roman" panose="02020603050405020304" pitchFamily="18" charset="0"/>
              </a:rPr>
              <a:t> – to </a:t>
            </a:r>
            <a:r>
              <a:rPr lang="cs-CZ" sz="2400" dirty="0" err="1">
                <a:latin typeface="Times New Roman" panose="02020603050405020304" pitchFamily="18" charset="0"/>
                <a:cs typeface="Times New Roman" panose="02020603050405020304" pitchFamily="18" charset="0"/>
              </a:rPr>
              <a:t>satisfy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end user. </a:t>
            </a:r>
            <a:r>
              <a:rPr lang="cs-CZ" sz="2400" dirty="0" err="1">
                <a:latin typeface="Times New Roman" panose="02020603050405020304" pitchFamily="18" charset="0"/>
                <a:cs typeface="Times New Roman" panose="02020603050405020304" pitchFamily="18" charset="0"/>
              </a:rPr>
              <a:t>They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must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work</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together</a:t>
            </a:r>
            <a:r>
              <a:rPr lang="cs-CZ" sz="2400" dirty="0">
                <a:latin typeface="Times New Roman" panose="02020603050405020304" pitchFamily="18" charset="0"/>
                <a:cs typeface="Times New Roman" panose="02020603050405020304" pitchFamily="18" charset="0"/>
              </a:rPr>
              <a:t> as </a:t>
            </a:r>
            <a:r>
              <a:rPr lang="cs-CZ" sz="2400" dirty="0" err="1">
                <a:latin typeface="Times New Roman" panose="02020603050405020304" pitchFamily="18" charset="0"/>
                <a:cs typeface="Times New Roman" panose="02020603050405020304" pitchFamily="18" charset="0"/>
              </a:rPr>
              <a:t>partners</a:t>
            </a:r>
            <a:r>
              <a:rPr lang="cs-CZ" sz="2400" dirty="0">
                <a:latin typeface="Times New Roman" panose="02020603050405020304" pitchFamily="18" charset="0"/>
                <a:cs typeface="Times New Roman" panose="02020603050405020304" pitchFamily="18" charset="0"/>
              </a:rPr>
              <a:t> to </a:t>
            </a:r>
            <a:r>
              <a:rPr lang="cs-CZ" sz="2400" dirty="0" err="1">
                <a:latin typeface="Times New Roman" panose="02020603050405020304" pitchFamily="18" charset="0"/>
                <a:cs typeface="Times New Roman" panose="02020603050405020304" pitchFamily="18" charset="0"/>
              </a:rPr>
              <a:t>maximize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return on </a:t>
            </a:r>
            <a:r>
              <a:rPr lang="cs-CZ" sz="2400" dirty="0" err="1">
                <a:latin typeface="Times New Roman" panose="02020603050405020304" pitchFamily="18" charset="0"/>
                <a:cs typeface="Times New Roman" panose="02020603050405020304" pitchFamily="18" charset="0"/>
              </a:rPr>
              <a:t>investment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because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have</a:t>
            </a:r>
            <a:r>
              <a:rPr lang="cs-CZ" sz="2400" dirty="0">
                <a:latin typeface="Times New Roman" panose="02020603050405020304" pitchFamily="18" charset="0"/>
                <a:cs typeface="Times New Roman" panose="02020603050405020304" pitchFamily="18" charset="0"/>
              </a:rPr>
              <a:t> limited </a:t>
            </a:r>
            <a:r>
              <a:rPr lang="cs-CZ" sz="2400" dirty="0" err="1">
                <a:latin typeface="Times New Roman" panose="02020603050405020304" pitchFamily="18" charset="0"/>
                <a:cs typeface="Times New Roman" panose="02020603050405020304" pitchFamily="18" charset="0"/>
              </a:rPr>
              <a:t>resources</a:t>
            </a:r>
            <a:r>
              <a:rPr lang="cs-CZ" sz="2400" dirty="0">
                <a:latin typeface="Times New Roman" panose="02020603050405020304" pitchFamily="18" charset="0"/>
                <a:cs typeface="Times New Roman" panose="02020603050405020304"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4</a:t>
            </a:fld>
            <a:endParaRPr lang="cs-CZ"/>
          </a:p>
        </p:txBody>
      </p:sp>
    </p:spTree>
    <p:extLst>
      <p:ext uri="{BB962C8B-B14F-4D97-AF65-F5344CB8AC3E}">
        <p14:creationId xmlns:p14="http://schemas.microsoft.com/office/powerpoint/2010/main" val="391272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259499" cy="523220"/>
          </a:xfrm>
          <a:prstGeom prst="rect">
            <a:avLst/>
          </a:prstGeom>
        </p:spPr>
        <p:txBody>
          <a:bodyPr wrap="none">
            <a:spAutoFit/>
          </a:bodyPr>
          <a:lstStyle/>
          <a:p>
            <a:pPr lvl="0">
              <a:defRPr/>
            </a:pPr>
            <a:r>
              <a:rPr lang="cs-CZ" sz="2800" b="1" dirty="0">
                <a:latin typeface="Times New Roman" panose="02020603050405020304" pitchFamily="18" charset="0"/>
                <a:cs typeface="Times New Roman" panose="02020603050405020304" pitchFamily="18" charset="0"/>
              </a:rPr>
              <a:t>Supply </a:t>
            </a:r>
            <a:r>
              <a:rPr lang="cs-CZ" sz="2800" b="1" dirty="0" err="1">
                <a:latin typeface="Times New Roman" panose="02020603050405020304" pitchFamily="18" charset="0"/>
                <a:cs typeface="Times New Roman" panose="02020603050405020304" pitchFamily="18" charset="0"/>
              </a:rPr>
              <a:t>chain</a:t>
            </a:r>
            <a:r>
              <a:rPr lang="cs-CZ" sz="2800" b="1">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647564" y="1217700"/>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r>
              <a:rPr lang="cs-CZ" sz="2000" dirty="0" err="1">
                <a:latin typeface="Times New Roman" pitchFamily="18" charset="0"/>
                <a:cs typeface="Times New Roman" pitchFamily="18" charset="0"/>
              </a:rPr>
              <a:t>Material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flow</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 </a:t>
            </a:r>
            <a:r>
              <a:rPr lang="cs-CZ" sz="2000" dirty="0" err="1">
                <a:latin typeface="Times New Roman" pitchFamily="18" charset="0"/>
                <a:cs typeface="Times New Roman" pitchFamily="18" charset="0"/>
              </a:rPr>
              <a:t>significant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factor</a:t>
            </a:r>
            <a:r>
              <a:rPr lang="cs-CZ" sz="2000" dirty="0">
                <a:latin typeface="Times New Roman" pitchFamily="18" charset="0"/>
                <a:cs typeface="Times New Roman" pitchFamily="18" charset="0"/>
              </a:rPr>
              <a:t> in a design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macufacturing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systems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flow</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manufacturing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can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characterized</a:t>
            </a:r>
            <a:r>
              <a:rPr lang="cs-CZ" sz="2000" dirty="0">
                <a:latin typeface="Times New Roman" pitchFamily="18" charset="0"/>
                <a:cs typeface="Times New Roman" pitchFamily="18" charset="0"/>
              </a:rPr>
              <a:t> as a </a:t>
            </a:r>
            <a:r>
              <a:rPr lang="cs-CZ" sz="2000" dirty="0" err="1">
                <a:latin typeface="Times New Roman" pitchFamily="18" charset="0"/>
                <a:cs typeface="Times New Roman" pitchFamily="18" charset="0"/>
              </a:rPr>
              <a:t>meterial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movement</a:t>
            </a:r>
            <a:r>
              <a:rPr lang="cs-CZ" sz="2000" dirty="0">
                <a:latin typeface="Times New Roman" pitchFamily="18" charset="0"/>
                <a:cs typeface="Times New Roman" pitchFamily="18" charset="0"/>
              </a:rPr>
              <a:t>:</a:t>
            </a:r>
          </a:p>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a:p>
            <a:pPr marL="447675" indent="0">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receipt</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warehouse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warehouse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a:t>
            </a:r>
            <a:r>
              <a:rPr lang="cs-CZ" sz="2000" dirty="0">
                <a:latin typeface="Times New Roman" pitchFamily="18" charset="0"/>
                <a:cs typeface="Times New Roman" pitchFamily="18" charset="0"/>
              </a:rPr>
              <a:t>), </a:t>
            </a:r>
          </a:p>
          <a:p>
            <a:pPr marL="447675" indent="0">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through</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individual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phases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cycle</a:t>
            </a:r>
            <a:r>
              <a:rPr lang="cs-CZ" sz="2000" dirty="0">
                <a:latin typeface="Times New Roman" pitchFamily="18" charset="0"/>
                <a:cs typeface="Times New Roman" pitchFamily="18" charset="0"/>
              </a:rPr>
              <a:t>,</a:t>
            </a:r>
          </a:p>
          <a:p>
            <a:pPr marL="447675" indent="0">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latin typeface="Times New Roman" pitchFamily="18" charset="0"/>
                <a:cs typeface="Times New Roman" pitchFamily="18" charset="0"/>
              </a:rPr>
              <a:t>	up to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entry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finished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products</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finished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warehouse</a:t>
            </a:r>
            <a:r>
              <a:rPr lang="cs-CZ" sz="2000" dirty="0">
                <a:latin typeface="Times New Roman" pitchFamily="18" charset="0"/>
                <a:cs typeface="Times New Roman" pitchFamily="18" charset="0"/>
              </a:rPr>
              <a:t>.</a:t>
            </a:r>
          </a:p>
          <a:p>
            <a:pPr marL="0" indent="0">
              <a:lnSpc>
                <a:spcPct val="120000"/>
              </a:lnSpc>
              <a:spcBef>
                <a:spcPts val="600"/>
              </a:spcBef>
              <a:spcAft>
                <a:spcPts val="600"/>
              </a:spcAft>
              <a:buClr>
                <a:srgbClr val="FFFF00"/>
              </a:buClr>
              <a:buSzPct val="100000"/>
              <a:buNone/>
              <a:tabLst>
                <a:tab pos="530225" algn="l"/>
                <a:tab pos="2686050" algn="l"/>
                <a:tab pos="5200650" algn="l"/>
                <a:tab pos="6191250" algn="l"/>
                <a:tab pos="8610600" algn="r"/>
              </a:tabLst>
              <a:defRPr/>
            </a:pP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point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view</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management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supply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activity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purchase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following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form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inventory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cathegories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can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specified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are </a:t>
            </a:r>
            <a:r>
              <a:rPr lang="cs-CZ" sz="2000" dirty="0" err="1">
                <a:latin typeface="Times New Roman" pitchFamily="18" charset="0"/>
                <a:cs typeface="Times New Roman" pitchFamily="18" charset="0"/>
              </a:rPr>
              <a:t>also</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known</a:t>
            </a:r>
            <a:r>
              <a:rPr lang="cs-CZ" sz="2000" dirty="0">
                <a:latin typeface="Times New Roman" pitchFamily="18" charset="0"/>
                <a:cs typeface="Times New Roman" pitchFamily="18" charset="0"/>
              </a:rPr>
              <a:t> as </a:t>
            </a:r>
            <a:r>
              <a:rPr lang="cs-CZ" sz="2000" dirty="0" err="1">
                <a:latin typeface="Times New Roman" pitchFamily="18" charset="0"/>
                <a:cs typeface="Times New Roman" pitchFamily="18" charset="0"/>
              </a:rPr>
              <a:t>inventories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There</a:t>
            </a:r>
            <a:r>
              <a:rPr lang="cs-CZ" sz="2000" dirty="0">
                <a:latin typeface="Times New Roman" pitchFamily="18" charset="0"/>
                <a:cs typeface="Times New Roman" pitchFamily="18" charset="0"/>
              </a:rPr>
              <a:t> are 3 </a:t>
            </a:r>
            <a:r>
              <a:rPr lang="cs-CZ" sz="2000" dirty="0" err="1">
                <a:latin typeface="Times New Roman" pitchFamily="18" charset="0"/>
                <a:cs typeface="Times New Roman" pitchFamily="18" charset="0"/>
              </a:rPr>
              <a:t>categories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5</a:t>
            </a:fld>
            <a:endParaRPr lang="cs-CZ"/>
          </a:p>
        </p:txBody>
      </p:sp>
    </p:spTree>
    <p:extLst>
      <p:ext uri="{BB962C8B-B14F-4D97-AF65-F5344CB8AC3E}">
        <p14:creationId xmlns:p14="http://schemas.microsoft.com/office/powerpoint/2010/main" val="29981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52503"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Types</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stock</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None/>
              <a:tabLst>
                <a:tab pos="2867025" algn="l"/>
                <a:tab pos="5200650" algn="l"/>
                <a:tab pos="6191250" algn="l"/>
                <a:tab pos="8610600" algn="r"/>
              </a:tabLst>
              <a:defRPr/>
            </a:pPr>
            <a:r>
              <a:rPr lang="cs-CZ" sz="2000" u="sng" dirty="0" err="1">
                <a:latin typeface="Times New Roman" pitchFamily="18" charset="0"/>
                <a:cs typeface="Times New Roman" pitchFamily="18" charset="0"/>
              </a:rPr>
              <a:t>Raw</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Materials</a:t>
            </a:r>
            <a:r>
              <a:rPr lang="cs-CZ" sz="2000" u="sng" dirty="0">
                <a:latin typeface="Times New Roman" pitchFamily="18" charset="0"/>
                <a:cs typeface="Times New Roman" pitchFamily="18" charset="0"/>
              </a:rPr>
              <a:t> and </a:t>
            </a:r>
            <a:r>
              <a:rPr lang="cs-CZ" sz="2000" u="sng" dirty="0" err="1">
                <a:latin typeface="Times New Roman" pitchFamily="18" charset="0"/>
                <a:cs typeface="Times New Roman" pitchFamily="18" charset="0"/>
              </a:rPr>
              <a:t>components</a:t>
            </a:r>
            <a:r>
              <a:rPr lang="cs-CZ" sz="2000" u="sng" dirty="0">
                <a:latin typeface="Times New Roman" pitchFamily="18" charset="0"/>
                <a:cs typeface="Times New Roman" pitchFamily="18" charset="0"/>
              </a:rPr>
              <a:t>: </a:t>
            </a:r>
            <a:r>
              <a:rPr lang="cs-CZ" sz="2000" dirty="0">
                <a:latin typeface="Times New Roman" pitchFamily="18" charset="0"/>
                <a:cs typeface="Times New Roman" pitchFamily="18" charset="0"/>
              </a:rPr>
              <a:t>  these are </a:t>
            </a:r>
            <a:r>
              <a:rPr lang="cs-CZ" sz="2000" dirty="0" err="1">
                <a:latin typeface="Times New Roman" pitchFamily="18" charset="0"/>
                <a:cs typeface="Times New Roman" pitchFamily="18" charset="0"/>
              </a:rPr>
              <a:t>waiting</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used</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Purchased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materials</a:t>
            </a:r>
            <a:r>
              <a:rPr lang="cs-CZ" sz="2000" dirty="0">
                <a:latin typeface="Times New Roman" pitchFamily="18" charset="0"/>
                <a:cs typeface="Times New Roman" pitchFamily="18" charset="0"/>
              </a:rPr>
              <a:t> – </a:t>
            </a:r>
            <a:r>
              <a:rPr lang="cs-CZ" sz="2000" dirty="0" err="1">
                <a:latin typeface="Times New Roman" pitchFamily="18" charset="0"/>
                <a:cs typeface="Times New Roman" pitchFamily="18" charset="0"/>
              </a:rPr>
              <a:t>raw</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components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spare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parts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items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that</a:t>
            </a:r>
            <a:r>
              <a:rPr lang="cs-CZ" sz="2000" dirty="0">
                <a:latin typeface="Times New Roman" pitchFamily="18" charset="0"/>
                <a:cs typeface="Times New Roman" pitchFamily="18" charset="0"/>
              </a:rPr>
              <a:t> are </a:t>
            </a:r>
            <a:r>
              <a:rPr lang="cs-CZ" sz="2000" dirty="0" err="1">
                <a:latin typeface="Times New Roman" pitchFamily="18" charset="0"/>
                <a:cs typeface="Times New Roman" pitchFamily="18" charset="0"/>
              </a:rPr>
              <a:t>used</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usually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they</a:t>
            </a:r>
            <a:r>
              <a:rPr lang="cs-CZ" sz="2000" dirty="0">
                <a:latin typeface="Times New Roman" pitchFamily="18" charset="0"/>
                <a:cs typeface="Times New Roman" pitchFamily="18" charset="0"/>
              </a:rPr>
              <a:t> do not </a:t>
            </a:r>
            <a:r>
              <a:rPr lang="cs-CZ" sz="2000" dirty="0" err="1">
                <a:latin typeface="Times New Roman" pitchFamily="18" charset="0"/>
                <a:cs typeface="Times New Roman" pitchFamily="18" charset="0"/>
              </a:rPr>
              <a:t>appear</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end </a:t>
            </a:r>
            <a:r>
              <a:rPr lang="cs-CZ" sz="2000" dirty="0" err="1">
                <a:latin typeface="Times New Roman" pitchFamily="18" charset="0"/>
                <a:cs typeface="Times New Roman" pitchFamily="18" charset="0"/>
              </a:rPr>
              <a:t>product</a:t>
            </a:r>
            <a:r>
              <a:rPr lang="cs-CZ" sz="20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None/>
              <a:tabLst>
                <a:tab pos="2867025" algn="l"/>
                <a:tab pos="5200650" algn="l"/>
                <a:tab pos="6191250" algn="l"/>
                <a:tab pos="8610600" algn="r"/>
              </a:tabLst>
              <a:defRPr/>
            </a:pPr>
            <a:endParaRPr lang="cs-CZ" sz="2000" dirty="0">
              <a:latin typeface="Times New Roman" pitchFamily="18" charset="0"/>
              <a:cs typeface="Times New Roman" pitchFamily="18" charset="0"/>
            </a:endParaRPr>
          </a:p>
          <a:p>
            <a:pPr marL="0" indent="0">
              <a:lnSpc>
                <a:spcPct val="120000"/>
              </a:lnSpc>
              <a:spcBef>
                <a:spcPts val="600"/>
              </a:spcBef>
              <a:spcAft>
                <a:spcPts val="600"/>
              </a:spcAft>
              <a:buClr>
                <a:srgbClr val="FFFF00"/>
              </a:buClr>
              <a:buSzPct val="100000"/>
              <a:buNone/>
              <a:tabLst>
                <a:tab pos="2241550" algn="l"/>
                <a:tab pos="3048000" algn="l"/>
                <a:tab pos="5200650" algn="l"/>
                <a:tab pos="6191250" algn="l"/>
                <a:tab pos="8610600" algn="r"/>
              </a:tabLst>
              <a:defRPr/>
            </a:pPr>
            <a:r>
              <a:rPr lang="cs-CZ" sz="2000" u="sng" dirty="0" err="1">
                <a:latin typeface="Times New Roman" pitchFamily="18" charset="0"/>
                <a:cs typeface="Times New Roman" pitchFamily="18" charset="0"/>
              </a:rPr>
              <a:t>Work</a:t>
            </a:r>
            <a:r>
              <a:rPr lang="cs-CZ" sz="2000" u="sng" dirty="0">
                <a:latin typeface="Times New Roman" pitchFamily="18" charset="0"/>
                <a:cs typeface="Times New Roman" pitchFamily="18" charset="0"/>
              </a:rPr>
              <a:t>-in-</a:t>
            </a:r>
            <a:r>
              <a:rPr lang="cs-CZ" sz="2000" u="sng" dirty="0" err="1">
                <a:latin typeface="Times New Roman" pitchFamily="18" charset="0"/>
                <a:cs typeface="Times New Roman" pitchFamily="18" charset="0"/>
              </a:rPr>
              <a:t>Progress</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or</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unfinished</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goods</a:t>
            </a:r>
            <a:r>
              <a:rPr lang="cs-CZ" sz="2000" u="sng" dirty="0">
                <a:latin typeface="Times New Roman" pitchFamily="18" charset="0"/>
                <a:cs typeface="Times New Roman" pitchFamily="18" charset="0"/>
              </a:rPr>
              <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goods</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being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manufactured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that</a:t>
            </a:r>
            <a:r>
              <a:rPr lang="cs-CZ" sz="2000" dirty="0">
                <a:latin typeface="Times New Roman" pitchFamily="18" charset="0"/>
                <a:cs typeface="Times New Roman" pitchFamily="18" charset="0"/>
              </a:rPr>
              <a:t> are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semi-finished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stage</a:t>
            </a:r>
            <a:r>
              <a:rPr lang="cs-CZ" sz="2000" dirty="0">
                <a:latin typeface="Times New Roman" pitchFamily="18" charset="0"/>
                <a:cs typeface="Times New Roman" pitchFamily="18" charset="0"/>
              </a:rPr>
              <a:t>.</a:t>
            </a:r>
          </a:p>
          <a:p>
            <a:pPr marL="0" indent="0">
              <a:lnSpc>
                <a:spcPct val="120000"/>
              </a:lnSpc>
              <a:spcBef>
                <a:spcPts val="600"/>
              </a:spcBef>
              <a:spcAft>
                <a:spcPts val="600"/>
              </a:spcAft>
              <a:buClr>
                <a:srgbClr val="FFFF00"/>
              </a:buClr>
              <a:buSzPct val="100000"/>
              <a:buNone/>
              <a:tabLst>
                <a:tab pos="2241550" algn="l"/>
                <a:tab pos="3048000" algn="l"/>
                <a:tab pos="5200650" algn="l"/>
                <a:tab pos="6191250" algn="l"/>
                <a:tab pos="8610600" algn="r"/>
              </a:tabLst>
              <a:defRPr/>
            </a:pPr>
            <a:endParaRPr lang="cs-CZ" sz="2000" dirty="0">
              <a:latin typeface="Times New Roman" pitchFamily="18" charset="0"/>
              <a:cs typeface="Times New Roman" pitchFamily="18" charset="0"/>
            </a:endParaRPr>
          </a:p>
          <a:p>
            <a:pPr marL="0" indent="0">
              <a:lnSpc>
                <a:spcPct val="120000"/>
              </a:lnSpc>
              <a:spcBef>
                <a:spcPts val="600"/>
              </a:spcBef>
              <a:spcAft>
                <a:spcPts val="600"/>
              </a:spcAft>
              <a:buClr>
                <a:srgbClr val="FFFF00"/>
              </a:buClr>
              <a:buSzPct val="100000"/>
              <a:buNone/>
              <a:tabLst>
                <a:tab pos="2241550" algn="l"/>
                <a:tab pos="3052763" algn="l"/>
                <a:tab pos="3671888" algn="l"/>
                <a:tab pos="5200650" algn="l"/>
                <a:tab pos="6191250" algn="l"/>
                <a:tab pos="8610600" algn="r"/>
              </a:tabLst>
              <a:defRPr/>
            </a:pPr>
            <a:r>
              <a:rPr lang="cs-CZ" sz="2000" u="sng" dirty="0" err="1">
                <a:latin typeface="Times New Roman" pitchFamily="18" charset="0"/>
                <a:cs typeface="Times New Roman" pitchFamily="18" charset="0"/>
              </a:rPr>
              <a:t>Finished</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Goods</a:t>
            </a:r>
            <a:r>
              <a:rPr lang="cs-CZ" sz="2000" u="sng" dirty="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goods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produced</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ready</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sold.</a:t>
            </a:r>
            <a:endParaRPr lang="cs-CZ" sz="2000" u="sng"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6</a:t>
            </a:fld>
            <a:endParaRPr lang="cs-CZ"/>
          </a:p>
        </p:txBody>
      </p:sp>
    </p:spTree>
    <p:extLst>
      <p:ext uri="{BB962C8B-B14F-4D97-AF65-F5344CB8AC3E}">
        <p14:creationId xmlns:p14="http://schemas.microsoft.com/office/powerpoint/2010/main" val="9758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681363"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Objective</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inventory</a:t>
            </a:r>
            <a:r>
              <a:rPr lang="cs-CZ" sz="2800" b="1" dirty="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meet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unforeseen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future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demand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due</a:t>
            </a:r>
            <a:r>
              <a:rPr lang="cs-CZ" sz="2000" dirty="0">
                <a:latin typeface="Times New Roman" panose="02020603050405020304" pitchFamily="18" charset="0"/>
                <a:cs typeface="Times New Roman" panose="02020603050405020304" pitchFamily="18" charset="0"/>
              </a:rPr>
              <a:t> to </a:t>
            </a:r>
            <a:r>
              <a:rPr lang="cs-CZ" sz="2000" dirty="0" err="1">
                <a:latin typeface="Times New Roman" panose="02020603050405020304" pitchFamily="18" charset="0"/>
                <a:cs typeface="Times New Roman" panose="02020603050405020304" pitchFamily="18" charset="0"/>
              </a:rPr>
              <a:t>variation</a:t>
            </a:r>
            <a:r>
              <a:rPr lang="cs-CZ" sz="2000" dirty="0">
                <a:latin typeface="Times New Roman" panose="02020603050405020304" pitchFamily="18" charset="0"/>
                <a:cs typeface="Times New Roman" panose="02020603050405020304" pitchFamily="18" charset="0"/>
              </a:rPr>
              <a:t> in </a:t>
            </a:r>
            <a:r>
              <a:rPr lang="cs-CZ" sz="2000" dirty="0" err="1">
                <a:latin typeface="Times New Roman" panose="02020603050405020304" pitchFamily="18" charset="0"/>
                <a:cs typeface="Times New Roman" panose="02020603050405020304" pitchFamily="18" charset="0"/>
              </a:rPr>
              <a:t>forecast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figures</a:t>
            </a:r>
            <a:r>
              <a:rPr lang="cs-CZ" sz="2000" dirty="0">
                <a:latin typeface="Times New Roman" panose="02020603050405020304" pitchFamily="18" charset="0"/>
                <a:cs typeface="Times New Roman" panose="02020603050405020304" pitchFamily="18" charset="0"/>
              </a:rPr>
              <a:t> and </a:t>
            </a:r>
            <a:r>
              <a:rPr lang="cs-CZ" sz="2000" dirty="0" err="1">
                <a:latin typeface="Times New Roman" panose="02020603050405020304" pitchFamily="18" charset="0"/>
                <a:cs typeface="Times New Roman" panose="02020603050405020304" pitchFamily="18" charset="0"/>
              </a:rPr>
              <a:t>actual</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figures</a:t>
            </a:r>
            <a:r>
              <a:rPr lang="cs-CZ" sz="2000" dirty="0">
                <a:latin typeface="Times New Roman" panose="02020603050405020304" pitchFamily="18" charset="0"/>
                <a:cs typeface="Times New Roman" panose="02020603050405020304" pitchFamily="18" charset="0"/>
              </a:rPr>
              <a:t>.</a:t>
            </a:r>
          </a:p>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meet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customer</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requirement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timely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effectively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efficiently</a:t>
            </a:r>
            <a:r>
              <a:rPr lang="cs-CZ" sz="2000" dirty="0">
                <a:latin typeface="Times New Roman" panose="02020603050405020304" pitchFamily="18" charset="0"/>
                <a:cs typeface="Times New Roman" panose="02020603050405020304" pitchFamily="18" charset="0"/>
              </a:rPr>
              <a:t> and </a:t>
            </a:r>
            <a:r>
              <a:rPr lang="cs-CZ" sz="2000" dirty="0" err="1">
                <a:latin typeface="Times New Roman" panose="02020603050405020304" pitchFamily="18" charset="0"/>
                <a:cs typeface="Times New Roman" panose="02020603050405020304" pitchFamily="18" charset="0"/>
              </a:rPr>
              <a:t>smoothly</a:t>
            </a:r>
            <a:r>
              <a:rPr lang="cs-CZ" sz="2000" dirty="0">
                <a:latin typeface="Times New Roman" panose="02020603050405020304" pitchFamily="18" charset="0"/>
                <a:cs typeface="Times New Roman" panose="02020603050405020304" pitchFamily="18" charset="0"/>
              </a:rPr>
              <a:t>.</a:t>
            </a:r>
          </a:p>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smoothen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production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process</a:t>
            </a:r>
            <a:r>
              <a:rPr lang="cs-CZ" sz="2000" dirty="0">
                <a:latin typeface="Times New Roman" panose="02020603050405020304" pitchFamily="18" charset="0"/>
                <a:cs typeface="Times New Roman" panose="02020603050405020304" pitchFamily="18" charset="0"/>
              </a:rPr>
              <a:t>.</a:t>
            </a:r>
          </a:p>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facilitate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intermittent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production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several</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products</a:t>
            </a:r>
            <a:r>
              <a:rPr lang="cs-CZ" sz="2000" dirty="0">
                <a:latin typeface="Times New Roman" panose="02020603050405020304" pitchFamily="18" charset="0"/>
                <a:cs typeface="Times New Roman" panose="02020603050405020304" pitchFamily="18" charset="0"/>
              </a:rPr>
              <a:t> on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same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facility</a:t>
            </a:r>
            <a:r>
              <a:rPr lang="cs-CZ" sz="2000" dirty="0">
                <a:latin typeface="Times New Roman" panose="02020603050405020304" pitchFamily="18" charset="0"/>
                <a:cs typeface="Times New Roman" panose="02020603050405020304"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7</a:t>
            </a:fld>
            <a:endParaRPr lang="cs-CZ"/>
          </a:p>
        </p:txBody>
      </p:sp>
    </p:spTree>
    <p:extLst>
      <p:ext uri="{BB962C8B-B14F-4D97-AF65-F5344CB8AC3E}">
        <p14:creationId xmlns:p14="http://schemas.microsoft.com/office/powerpoint/2010/main" val="338059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Inventory</a:t>
            </a:r>
            <a:r>
              <a:rPr lang="cs-CZ" sz="2800" b="1" dirty="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0">
              <a:lnSpc>
                <a:spcPct val="120000"/>
              </a:lnSpc>
              <a:spcBef>
                <a:spcPts val="1200"/>
              </a:spcBef>
              <a:spcAft>
                <a:spcPts val="1200"/>
              </a:spcAft>
              <a:buClr>
                <a:srgbClr val="FFFF00"/>
              </a:buClr>
              <a:buSzPct val="100000"/>
              <a:buNone/>
              <a:tabLst>
                <a:tab pos="2686050" algn="l"/>
                <a:tab pos="5200650" algn="l"/>
                <a:tab pos="6191250" algn="l"/>
                <a:tab pos="8610600" algn="r"/>
              </a:tabLst>
              <a:defRPr/>
            </a:pPr>
            <a:r>
              <a:rPr lang="en-US" sz="2000" dirty="0">
                <a:latin typeface="Times New Roman" panose="02020603050405020304" pitchFamily="18" charset="0"/>
                <a:cs typeface="Times New Roman" panose="02020603050405020304" pitchFamily="18" charset="0"/>
              </a:rPr>
              <a:t>The mission of inventory </a:t>
            </a:r>
            <a:r>
              <a:rPr lang="cs-CZ" sz="2000" dirty="0">
                <a:latin typeface="Times New Roman" panose="02020603050405020304" pitchFamily="18" charset="0"/>
                <a:cs typeface="Times New Roman" panose="02020603050405020304" pitchFamily="18" charset="0"/>
              </a:rPr>
              <a:t>management </a:t>
            </a:r>
            <a:r>
              <a:rPr lang="en-US" sz="2000" dirty="0">
                <a:latin typeface="Times New Roman" panose="02020603050405020304" pitchFamily="18" charset="0"/>
                <a:cs typeface="Times New Roman" panose="02020603050405020304" pitchFamily="18" charset="0"/>
              </a:rPr>
              <a:t>is to ensure trouble-free and </a:t>
            </a:r>
            <a:r>
              <a:rPr lang="cs-CZ" sz="2000" dirty="0" err="1">
                <a:latin typeface="Times New Roman" panose="02020603050405020304" pitchFamily="18" charset="0"/>
                <a:cs typeface="Times New Roman" panose="02020603050405020304" pitchFamily="18" charset="0"/>
              </a:rPr>
              <a:t>smooth</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delivery of stored items to consumption. The inventory </a:t>
            </a:r>
            <a:r>
              <a:rPr lang="cs-CZ" sz="2000" dirty="0" err="1">
                <a:latin typeface="Times New Roman" panose="02020603050405020304" pitchFamily="18" charset="0"/>
                <a:cs typeface="Times New Roman" panose="02020603050405020304" pitchFamily="18" charset="0"/>
              </a:rPr>
              <a:t>level</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determined by the performance of the production equipment, the supply conditions (in the case of production stocks), and the factor of protection against failures in storage.</a:t>
            </a:r>
            <a:r>
              <a:rPr lang="cs-CZ" sz="2000" dirty="0">
                <a:solidFill>
                  <a:srgbClr val="FFFFFF"/>
                </a:solidFill>
                <a:latin typeface="Times New Roman" pitchFamily="18" charset="0"/>
                <a:cs typeface="Times New Roman" pitchFamily="18" charset="0"/>
              </a:rPr>
              <a:t> </a:t>
            </a:r>
            <a:r>
              <a:rPr lang="cs-CZ" sz="2000" dirty="0" err="1">
                <a:latin typeface="Times New Roman" pitchFamily="18" charset="0"/>
                <a:cs typeface="Times New Roman" pitchFamily="18" charset="0"/>
              </a:rPr>
              <a:t>Defects</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storage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can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crop</a:t>
            </a:r>
            <a:r>
              <a:rPr lang="cs-CZ" sz="2000" dirty="0">
                <a:latin typeface="Times New Roman" pitchFamily="18" charset="0"/>
                <a:cs typeface="Times New Roman" pitchFamily="18" charset="0"/>
              </a:rPr>
              <a:t> up.</a:t>
            </a:r>
          </a:p>
          <a:p>
            <a:pPr marL="0" indent="0">
              <a:lnSpc>
                <a:spcPct val="120000"/>
              </a:lnSpc>
              <a:spcBef>
                <a:spcPts val="1200"/>
              </a:spcBef>
              <a:spcAft>
                <a:spcPts val="1200"/>
              </a:spcAft>
              <a:buClr>
                <a:srgbClr val="FFFF00"/>
              </a:buClr>
              <a:buSzPct val="100000"/>
              <a:buFont typeface="Wingdings" pitchFamily="2" charset="2"/>
              <a:buChar char="q"/>
              <a:tabLst>
                <a:tab pos="633413" algn="l"/>
                <a:tab pos="2686050" algn="l"/>
                <a:tab pos="5200650" algn="l"/>
                <a:tab pos="6191250" algn="l"/>
                <a:tab pos="8610600" algn="r"/>
              </a:tabLst>
              <a:defRPr/>
            </a:pP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delivery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fluctuation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delivery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failure</a:t>
            </a:r>
            <a:r>
              <a:rPr lang="cs-CZ" sz="2000" dirty="0">
                <a:latin typeface="Times New Roman" pitchFamily="18" charset="0"/>
                <a:cs typeface="Times New Roman" pitchFamily="18" charset="0"/>
              </a:rPr>
              <a:t> (by </a:t>
            </a:r>
            <a:r>
              <a:rPr lang="cs-CZ" sz="2000" dirty="0" err="1">
                <a:latin typeface="Times New Roman" pitchFamily="18" charset="0"/>
                <a:cs typeface="Times New Roman" pitchFamily="18" charset="0"/>
              </a:rPr>
              <a:t>supplier</a:t>
            </a:r>
            <a:r>
              <a:rPr lang="cs-CZ" sz="2000" dirty="0">
                <a:latin typeface="Times New Roman" pitchFamily="18" charset="0"/>
                <a:cs typeface="Times New Roman" pitchFamily="18" charset="0"/>
              </a:rPr>
              <a:t>,</a:t>
            </a:r>
            <a:r>
              <a:rPr lang="cs-CZ" sz="2000" dirty="0">
                <a:solidFill>
                  <a:srgbClr val="FFFFFF"/>
                </a:solidFill>
                <a:latin typeface="Times New Roman" pitchFamily="18" charset="0"/>
                <a:cs typeface="Times New Roman" pitchFamily="18" charset="0"/>
              </a:rPr>
              <a:t> </a:t>
            </a:r>
            <a:r>
              <a:rPr lang="cs-CZ" sz="2000" dirty="0">
                <a:latin typeface="Times New Roman" panose="02020603050405020304" pitchFamily="18" charset="0"/>
                <a:cs typeface="Times New Roman" panose="02020603050405020304" pitchFamily="18" charset="0"/>
              </a:rPr>
              <a:t>by</a:t>
            </a:r>
            <a:r>
              <a:rPr lang="en-US" sz="2000" dirty="0">
                <a:latin typeface="Times New Roman" panose="02020603050405020304" pitchFamily="18" charset="0"/>
                <a:cs typeface="Times New Roman" panose="02020603050405020304" pitchFamily="18" charset="0"/>
              </a:rPr>
              <a:t> a production facility </a:t>
            </a:r>
            <a:r>
              <a:rPr lang="cs-CZ" sz="2000" dirty="0" err="1">
                <a:latin typeface="Times New Roman" panose="02020603050405020304" pitchFamily="18" charset="0"/>
                <a:cs typeface="Times New Roman" panose="02020603050405020304" pitchFamily="18" charset="0"/>
              </a:rPr>
              <a:t>from</a:t>
            </a:r>
            <a:r>
              <a:rPr lang="en-US" sz="2000" dirty="0">
                <a:latin typeface="Times New Roman" panose="02020603050405020304" pitchFamily="18" charset="0"/>
                <a:cs typeface="Times New Roman" panose="02020603050405020304" pitchFamily="18" charset="0"/>
              </a:rPr>
              <a:t> one production stage </a:t>
            </a:r>
            <a:r>
              <a:rPr lang="cs-CZ" sz="2000" dirty="0">
                <a:latin typeface="Times New Roman" panose="02020603050405020304" pitchFamily="18" charset="0"/>
                <a:cs typeface="Times New Roman" panose="02020603050405020304" pitchFamily="18" charset="0"/>
              </a:rPr>
              <a:t>to</a:t>
            </a:r>
            <a:r>
              <a:rPr lang="en-US" sz="2000" dirty="0">
                <a:latin typeface="Times New Roman" panose="02020603050405020304" pitchFamily="18" charset="0"/>
                <a:cs typeface="Times New Roman" panose="02020603050405020304" pitchFamily="18" charset="0"/>
              </a:rPr>
              <a:t> the next stage of production, when products are removed from the production process to a finished product warehouse), volume or time factor for inventory </a:t>
            </a:r>
            <a:r>
              <a:rPr lang="cs-CZ" sz="2000" dirty="0" err="1">
                <a:latin typeface="Times New Roman" panose="02020603050405020304" pitchFamily="18" charset="0"/>
                <a:cs typeface="Times New Roman" panose="02020603050405020304" pitchFamily="18" charset="0"/>
              </a:rPr>
              <a:t>creation</a:t>
            </a:r>
            <a:r>
              <a:rPr lang="en-US" sz="2000" dirty="0">
                <a:latin typeface="Times New Roman" panose="02020603050405020304" pitchFamily="18" charset="0"/>
                <a:cs typeface="Times New Roman" panose="02020603050405020304" pitchFamily="18" charset="0"/>
              </a:rPr>
              <a:t>.</a:t>
            </a:r>
            <a:endParaRPr lang="cs-CZ" sz="2000" dirty="0">
              <a:solidFill>
                <a:srgbClr val="FFFFFF"/>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8</a:t>
            </a:fld>
            <a:endParaRPr lang="cs-CZ"/>
          </a:p>
        </p:txBody>
      </p:sp>
    </p:spTree>
    <p:extLst>
      <p:ext uri="{BB962C8B-B14F-4D97-AF65-F5344CB8AC3E}">
        <p14:creationId xmlns:p14="http://schemas.microsoft.com/office/powerpoint/2010/main" val="253349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Inventory</a:t>
            </a:r>
            <a:r>
              <a:rPr lang="cs-CZ" sz="2800" b="1" dirty="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32782" y="1051672"/>
            <a:ext cx="9325617"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spcBef>
                <a:spcPct val="50000"/>
              </a:spcBef>
              <a:buNone/>
            </a:pPr>
            <a:r>
              <a:rPr lang="cs-CZ" dirty="0" err="1">
                <a:latin typeface="Times New Roman" pitchFamily="18" charset="0"/>
                <a:cs typeface="Times New Roman" pitchFamily="18" charset="0"/>
              </a:rPr>
              <a:t>Classification</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of</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stocks</a:t>
            </a:r>
            <a:r>
              <a:rPr lang="cs-CZ" dirty="0">
                <a:latin typeface="Times New Roman" pitchFamily="18" charset="0"/>
                <a:cs typeface="Times New Roman" pitchFamily="18" charset="0"/>
              </a:rPr>
              <a:t>:</a:t>
            </a:r>
          </a:p>
          <a:p>
            <a:pPr marL="628650" indent="-628650">
              <a:spcBef>
                <a:spcPct val="50000"/>
              </a:spcBef>
            </a:pPr>
            <a:r>
              <a:rPr lang="cs-CZ" b="1" u="sng" dirty="0" err="1">
                <a:latin typeface="Times New Roman" pitchFamily="18" charset="0"/>
                <a:cs typeface="Times New Roman" pitchFamily="18" charset="0"/>
              </a:rPr>
              <a:t>Generic</a:t>
            </a:r>
            <a:r>
              <a:rPr lang="cs-CZ" b="1" u="sng" dirty="0">
                <a:latin typeface="Times New Roman" pitchFamily="18" charset="0"/>
                <a:cs typeface="Times New Roman" pitchFamily="18" charset="0"/>
              </a:rPr>
              <a:t> </a:t>
            </a:r>
            <a:r>
              <a:rPr lang="cs-CZ" b="1" u="sng" dirty="0" err="1">
                <a:latin typeface="Times New Roman" pitchFamily="18" charset="0"/>
                <a:cs typeface="Times New Roman" pitchFamily="18" charset="0"/>
              </a:rPr>
              <a:t>classification</a:t>
            </a:r>
            <a:r>
              <a:rPr lang="cs-CZ" b="1" u="sng" dirty="0">
                <a:latin typeface="Times New Roman" pitchFamily="18" charset="0"/>
                <a:cs typeface="Times New Roman" pitchFamily="18" charset="0"/>
              </a:rPr>
              <a:t> </a:t>
            </a:r>
            <a:r>
              <a:rPr lang="cs-CZ" b="1" u="sng" dirty="0" err="1">
                <a:latin typeface="Times New Roman" pitchFamily="18" charset="0"/>
                <a:cs typeface="Times New Roman" pitchFamily="18" charset="0"/>
              </a:rPr>
              <a:t>of</a:t>
            </a:r>
            <a:r>
              <a:rPr lang="cs-CZ" b="1" u="sng" dirty="0">
                <a:latin typeface="Times New Roman" pitchFamily="18" charset="0"/>
                <a:cs typeface="Times New Roman" pitchFamily="18" charset="0"/>
              </a:rPr>
              <a:t> </a:t>
            </a:r>
            <a:r>
              <a:rPr lang="cs-CZ" b="1" u="sng" dirty="0" err="1">
                <a:latin typeface="Times New Roman" pitchFamily="18" charset="0"/>
                <a:cs typeface="Times New Roman" pitchFamily="18" charset="0"/>
              </a:rPr>
              <a:t>stocks</a:t>
            </a:r>
            <a:endParaRPr lang="cs-CZ" u="sng" dirty="0">
              <a:latin typeface="Times New Roman" pitchFamily="18" charset="0"/>
              <a:cs typeface="Times New Roman" pitchFamily="18" charset="0"/>
            </a:endParaRPr>
          </a:p>
          <a:p>
            <a:pPr marL="2152650" lvl="1" indent="-447675">
              <a:spcBef>
                <a:spcPts val="300"/>
              </a:spcBef>
              <a:spcAft>
                <a:spcPts val="300"/>
              </a:spcAft>
            </a:pPr>
            <a:r>
              <a:rPr lang="cs-CZ" dirty="0" err="1">
                <a:latin typeface="Times New Roman" pitchFamily="18" charset="0"/>
                <a:cs typeface="Times New Roman" pitchFamily="18" charset="0"/>
              </a:rPr>
              <a:t>Production</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stocks</a:t>
            </a:r>
            <a:r>
              <a:rPr lang="cs-CZ" dirty="0">
                <a:latin typeface="Times New Roman" pitchFamily="18" charset="0"/>
                <a:cs typeface="Times New Roman" pitchFamily="18" charset="0"/>
              </a:rPr>
              <a:t>, </a:t>
            </a:r>
          </a:p>
          <a:p>
            <a:pPr marL="2152650" lvl="1" indent="-447675">
              <a:spcBef>
                <a:spcPts val="300"/>
              </a:spcBef>
              <a:spcAft>
                <a:spcPts val="300"/>
              </a:spcAft>
            </a:pPr>
            <a:r>
              <a:rPr lang="cs-CZ" dirty="0" err="1">
                <a:latin typeface="Times New Roman" pitchFamily="18" charset="0"/>
                <a:cs typeface="Times New Roman" pitchFamily="18" charset="0"/>
              </a:rPr>
              <a:t>Unfinished</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production</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Bookkeeping</a:t>
            </a:r>
            <a:endParaRPr lang="cs-CZ" dirty="0">
              <a:latin typeface="Times New Roman" pitchFamily="18" charset="0"/>
              <a:cs typeface="Times New Roman" pitchFamily="18" charset="0"/>
            </a:endParaRPr>
          </a:p>
          <a:p>
            <a:pPr marL="2152650" lvl="1" indent="-447675">
              <a:spcBef>
                <a:spcPts val="300"/>
              </a:spcBef>
              <a:spcAft>
                <a:spcPts val="300"/>
              </a:spcAft>
            </a:pPr>
            <a:r>
              <a:rPr lang="cs-CZ" dirty="0" err="1">
                <a:latin typeface="Times New Roman" pitchFamily="18" charset="0"/>
                <a:cs typeface="Times New Roman" pitchFamily="18" charset="0"/>
              </a:rPr>
              <a:t>Spare</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parts</a:t>
            </a:r>
            <a:r>
              <a:rPr lang="cs-CZ" dirty="0">
                <a:latin typeface="Times New Roman" pitchFamily="18" charset="0"/>
                <a:cs typeface="Times New Roman" pitchFamily="18" charset="0"/>
              </a:rPr>
              <a:t>…</a:t>
            </a:r>
          </a:p>
          <a:p>
            <a:pPr marL="2152650" lvl="1" indent="-447675">
              <a:spcBef>
                <a:spcPts val="300"/>
              </a:spcBef>
              <a:spcAft>
                <a:spcPts val="300"/>
              </a:spcAft>
              <a:buNone/>
            </a:pPr>
            <a:endParaRPr lang="cs-CZ" dirty="0">
              <a:latin typeface="Times New Roman" pitchFamily="18" charset="0"/>
              <a:cs typeface="Times New Roman" pitchFamily="18" charset="0"/>
            </a:endParaRPr>
          </a:p>
          <a:p>
            <a:pPr marL="628650" indent="-628650">
              <a:spcBef>
                <a:spcPct val="50000"/>
              </a:spcBef>
            </a:pPr>
            <a:r>
              <a:rPr lang="cs-CZ" b="1" u="sng" dirty="0" err="1">
                <a:latin typeface="Times New Roman" pitchFamily="18" charset="0"/>
                <a:cs typeface="Times New Roman" pitchFamily="18" charset="0"/>
              </a:rPr>
              <a:t>Functional</a:t>
            </a:r>
            <a:r>
              <a:rPr lang="cs-CZ" b="1" u="sng" dirty="0">
                <a:latin typeface="Times New Roman" pitchFamily="18" charset="0"/>
                <a:cs typeface="Times New Roman" pitchFamily="18" charset="0"/>
              </a:rPr>
              <a:t> </a:t>
            </a:r>
            <a:r>
              <a:rPr lang="cs-CZ" b="1" u="sng" dirty="0" err="1">
                <a:latin typeface="Times New Roman" pitchFamily="18" charset="0"/>
                <a:cs typeface="Times New Roman" pitchFamily="18" charset="0"/>
              </a:rPr>
              <a:t>items</a:t>
            </a:r>
            <a:r>
              <a:rPr lang="cs-CZ" b="1" u="sng" dirty="0">
                <a:latin typeface="Times New Roman" pitchFamily="18" charset="0"/>
                <a:cs typeface="Times New Roman" pitchFamily="18" charset="0"/>
              </a:rPr>
              <a:t> </a:t>
            </a:r>
            <a:r>
              <a:rPr lang="cs-CZ" b="1" u="sng" dirty="0" err="1">
                <a:latin typeface="Times New Roman" pitchFamily="18" charset="0"/>
                <a:cs typeface="Times New Roman" pitchFamily="18" charset="0"/>
              </a:rPr>
              <a:t>of</a:t>
            </a:r>
            <a:r>
              <a:rPr lang="cs-CZ" b="1" u="sng" dirty="0">
                <a:latin typeface="Times New Roman" pitchFamily="18" charset="0"/>
                <a:cs typeface="Times New Roman" pitchFamily="18" charset="0"/>
              </a:rPr>
              <a:t> </a:t>
            </a:r>
            <a:r>
              <a:rPr lang="cs-CZ" b="1" u="sng" dirty="0" err="1">
                <a:latin typeface="Times New Roman" pitchFamily="18" charset="0"/>
                <a:cs typeface="Times New Roman" pitchFamily="18" charset="0"/>
              </a:rPr>
              <a:t>stocks</a:t>
            </a:r>
            <a:endParaRPr lang="cs-CZ" u="sng" dirty="0">
              <a:latin typeface="Times New Roman" pitchFamily="18" charset="0"/>
              <a:cs typeface="Times New Roman" pitchFamily="18" charset="0"/>
            </a:endParaRPr>
          </a:p>
          <a:p>
            <a:pPr marL="2152650" lvl="1" indent="-447675">
              <a:spcBef>
                <a:spcPts val="300"/>
              </a:spcBef>
              <a:spcAft>
                <a:spcPts val="300"/>
              </a:spcAft>
            </a:pPr>
            <a:r>
              <a:rPr lang="cs-CZ" dirty="0" err="1">
                <a:latin typeface="Times New Roman" pitchFamily="18" charset="0"/>
                <a:cs typeface="Times New Roman" pitchFamily="18" charset="0"/>
              </a:rPr>
              <a:t>Common</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r>
              <a:rPr lang="cs-CZ" dirty="0">
                <a:latin typeface="Times New Roman" pitchFamily="18" charset="0"/>
                <a:cs typeface="Times New Roman" pitchFamily="18" charset="0"/>
              </a:rPr>
              <a:t>, </a:t>
            </a:r>
          </a:p>
          <a:p>
            <a:pPr marL="2152650" lvl="1" indent="-447675">
              <a:spcBef>
                <a:spcPts val="300"/>
              </a:spcBef>
              <a:spcAft>
                <a:spcPts val="300"/>
              </a:spcAft>
            </a:pPr>
            <a:r>
              <a:rPr lang="cs-CZ" dirty="0" err="1">
                <a:latin typeface="Times New Roman" pitchFamily="18" charset="0"/>
                <a:cs typeface="Times New Roman" pitchFamily="18" charset="0"/>
              </a:rPr>
              <a:t>Safety</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p>
          <a:p>
            <a:pPr marL="2152650" lvl="1" indent="-447675">
              <a:spcBef>
                <a:spcPts val="300"/>
              </a:spcBef>
              <a:spcAft>
                <a:spcPts val="300"/>
              </a:spcAft>
            </a:pPr>
            <a:r>
              <a:rPr lang="cs-CZ" dirty="0" err="1">
                <a:latin typeface="Times New Roman" pitchFamily="18" charset="0"/>
                <a:cs typeface="Times New Roman" pitchFamily="18" charset="0"/>
              </a:rPr>
              <a:t>Technical</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Operative</a:t>
            </a:r>
            <a:r>
              <a:rPr lang="cs-CZ" dirty="0">
                <a:latin typeface="Times New Roman" pitchFamily="18" charset="0"/>
                <a:cs typeface="Times New Roman" pitchFamily="18" charset="0"/>
              </a:rPr>
              <a:t> management</a:t>
            </a:r>
          </a:p>
          <a:p>
            <a:pPr marL="2152650" lvl="1" indent="-447675">
              <a:spcBef>
                <a:spcPts val="300"/>
              </a:spcBef>
              <a:spcAft>
                <a:spcPts val="300"/>
              </a:spcAft>
            </a:pPr>
            <a:r>
              <a:rPr lang="cs-CZ" dirty="0" err="1">
                <a:latin typeface="Times New Roman" pitchFamily="18" charset="0"/>
                <a:cs typeface="Times New Roman" pitchFamily="18" charset="0"/>
              </a:rPr>
              <a:t>Seasonal</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a:t>
            </a:r>
          </a:p>
          <a:p>
            <a:pPr marL="2152650" lvl="1" indent="-447675">
              <a:spcBef>
                <a:spcPts val="300"/>
              </a:spcBef>
              <a:spcAft>
                <a:spcPts val="300"/>
              </a:spcAft>
            </a:pPr>
            <a:r>
              <a:rPr lang="cs-CZ" dirty="0" err="1">
                <a:latin typeface="Times New Roman" pitchFamily="18" charset="0"/>
                <a:cs typeface="Times New Roman" pitchFamily="18" charset="0"/>
              </a:rPr>
              <a:t>Speculative</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a:t>
            </a:r>
          </a:p>
          <a:p>
            <a:pPr marL="180975" indent="0">
              <a:lnSpc>
                <a:spcPct val="120000"/>
              </a:lnSpc>
              <a:spcBef>
                <a:spcPts val="1200"/>
              </a:spcBef>
              <a:spcAft>
                <a:spcPts val="1200"/>
              </a:spcAft>
              <a:buClr>
                <a:srgbClr val="FFFF00"/>
              </a:buClr>
              <a:buSzPct val="100000"/>
              <a:buNone/>
              <a:tabLst>
                <a:tab pos="2686050" algn="l"/>
                <a:tab pos="5200650" algn="l"/>
                <a:tab pos="6191250" algn="l"/>
                <a:tab pos="8610600" algn="r"/>
              </a:tabLst>
              <a:defRPr/>
            </a:pPr>
            <a:endParaRPr lang="cs-CZ" sz="2000" dirty="0">
              <a:solidFill>
                <a:srgbClr val="FFFFFF"/>
              </a:solidFill>
              <a:latin typeface="Times New Roman" pitchFamily="18" charset="0"/>
              <a:cs typeface="Times New Roman" pitchFamily="18" charset="0"/>
            </a:endParaRPr>
          </a:p>
        </p:txBody>
      </p:sp>
      <p:sp>
        <p:nvSpPr>
          <p:cNvPr id="2" name="Pravá složená závorka 1"/>
          <p:cNvSpPr/>
          <p:nvPr/>
        </p:nvSpPr>
        <p:spPr>
          <a:xfrm>
            <a:off x="6044209" y="2190966"/>
            <a:ext cx="223934" cy="961053"/>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cs-CZ"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 name="Pravá složená závorka 8"/>
          <p:cNvSpPr/>
          <p:nvPr/>
        </p:nvSpPr>
        <p:spPr>
          <a:xfrm>
            <a:off x="5850294" y="4313792"/>
            <a:ext cx="195943" cy="1965710"/>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cs-CZ"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Zástupný symbol pro číslo snímku 2"/>
          <p:cNvSpPr>
            <a:spLocks noGrp="1"/>
          </p:cNvSpPr>
          <p:nvPr>
            <p:ph type="sldNum" sz="quarter" idx="12"/>
          </p:nvPr>
        </p:nvSpPr>
        <p:spPr/>
        <p:txBody>
          <a:bodyPr/>
          <a:lstStyle/>
          <a:p>
            <a:fld id="{2DA23C2D-3845-4F8C-9F64-DBE4B5B8108A}" type="slidenum">
              <a:rPr lang="cs-CZ" smtClean="0"/>
              <a:t>9</a:t>
            </a:fld>
            <a:endParaRPr lang="cs-CZ"/>
          </a:p>
        </p:txBody>
      </p:sp>
    </p:spTree>
    <p:extLst>
      <p:ext uri="{BB962C8B-B14F-4D97-AF65-F5344CB8AC3E}">
        <p14:creationId xmlns:p14="http://schemas.microsoft.com/office/powerpoint/2010/main" val="12098510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1992</Words>
  <Application>Microsoft Office PowerPoint</Application>
  <PresentationFormat>Širokoúhlá obrazovka</PresentationFormat>
  <Paragraphs>244</Paragraphs>
  <Slides>37</Slides>
  <Notes>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37</vt:i4>
      </vt:variant>
    </vt:vector>
  </HeadingPairs>
  <TitlesOfParts>
    <vt:vector size="46" baseType="lpstr">
      <vt:lpstr>Arial</vt:lpstr>
      <vt:lpstr>Calibri</vt:lpstr>
      <vt:lpstr>Calibri Light</vt:lpstr>
      <vt:lpstr>Cambria Math</vt:lpstr>
      <vt:lpstr>Times New Roman</vt:lpstr>
      <vt:lpstr>Wingdings</vt:lpstr>
      <vt:lpstr>Motiv Office</vt:lpstr>
      <vt:lpstr>Document</vt:lpstr>
      <vt:lpstr>Dokument</vt:lpstr>
      <vt:lpstr>Inventory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Inventory management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Žaneta Rylková</cp:lastModifiedBy>
  <cp:revision>222</cp:revision>
  <cp:lastPrinted>2019-11-27T07:13:41Z</cp:lastPrinted>
  <dcterms:created xsi:type="dcterms:W3CDTF">2016-11-25T20:36:16Z</dcterms:created>
  <dcterms:modified xsi:type="dcterms:W3CDTF">2025-03-24T07:29:22Z</dcterms:modified>
</cp:coreProperties>
</file>