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339" r:id="rId3"/>
    <p:sldId id="340" r:id="rId4"/>
    <p:sldId id="341" r:id="rId5"/>
  </p:sldIdLst>
  <p:sldSz cx="12192000" cy="6858000"/>
  <p:notesSz cx="6669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069772-21C9-48C5-AA24-4DBBD0A427FC}" type="datetimeFigureOut">
              <a:rPr lang="cs-CZ" smtClean="0"/>
              <a:t>10.11.2025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2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7607" y="9430092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D67A9-9E71-477D-976F-4EC1E61A2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4461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30824-4354-4648-966B-525FFF429182}" type="datetimeFigureOut">
              <a:rPr lang="cs-CZ" smtClean="0"/>
              <a:t>10.11.2025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77958"/>
            <a:ext cx="533527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30092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921AE-A740-476D-ADC4-50070B553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9371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921AE-A740-476D-ADC4-50070B553E9D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875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398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932723"/>
            <a:ext cx="6575267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ctr"/>
            <a:r>
              <a:rPr lang="cs-CZ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Seminar</a:t>
            </a:r>
            <a: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Lecture</a:t>
            </a:r>
            <a: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10: </a:t>
            </a:r>
            <a:r>
              <a:rPr lang="cs-CZ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endParaRPr lang="en-GB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101075"/>
            <a:ext cx="5184576" cy="10561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en-GB" sz="186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8072285" y="4965171"/>
            <a:ext cx="3890744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Žaneta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Rylková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Ph.D.</a:t>
            </a:r>
            <a:endParaRPr lang="en-GB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Managerial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Economics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832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3554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problem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1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370575"/>
            <a:ext cx="9232558" cy="3093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dirty="0"/>
              <a:t>The production of school bags is carried out at one of the facilities of </a:t>
            </a:r>
            <a:r>
              <a:rPr lang="en-US" sz="2000" b="1" dirty="0"/>
              <a:t>Leather Goods Ltd.</a:t>
            </a:r>
            <a:r>
              <a:rPr lang="en-US" sz="2000" dirty="0"/>
              <a:t> The bags are manufactured on </a:t>
            </a:r>
            <a:r>
              <a:rPr lang="en-US" sz="2000" b="1" dirty="0"/>
              <a:t>two production lines</a:t>
            </a:r>
            <a:r>
              <a:rPr lang="en-US" sz="2000" dirty="0"/>
              <a:t>, each consisting of </a:t>
            </a:r>
            <a:r>
              <a:rPr lang="en-US" sz="2000" b="1" dirty="0"/>
              <a:t>three sequentially arranged units</a:t>
            </a:r>
            <a:r>
              <a:rPr lang="en-US" sz="2000" dirty="0"/>
              <a:t>.</a:t>
            </a:r>
          </a:p>
          <a:p>
            <a:pPr marL="0" indent="0" algn="just">
              <a:buNone/>
            </a:pPr>
            <a:r>
              <a:rPr lang="en-US" sz="2000" dirty="0"/>
              <a:t>Based on the accompanying chart showing </a:t>
            </a:r>
            <a:r>
              <a:rPr lang="en-US" sz="2000" b="1" dirty="0"/>
              <a:t>unit shifts and labor intensity (performance)</a:t>
            </a:r>
            <a:r>
              <a:rPr lang="en-US" sz="2000" dirty="0"/>
              <a:t>, determine the </a:t>
            </a:r>
            <a:r>
              <a:rPr lang="en-US" sz="2000" b="1" dirty="0"/>
              <a:t>plant’s production capacity</a:t>
            </a:r>
            <a:r>
              <a:rPr lang="en-US" sz="2000" dirty="0"/>
              <a:t>.</a:t>
            </a:r>
          </a:p>
          <a:p>
            <a:pPr marL="0" indent="0" algn="just">
              <a:buNone/>
            </a:pPr>
            <a:r>
              <a:rPr lang="en-US" sz="2000" dirty="0"/>
              <a:t>The plant operates on a </a:t>
            </a:r>
            <a:r>
              <a:rPr lang="en-US" sz="2000" b="1" dirty="0"/>
              <a:t>single-shift schedule</a:t>
            </a:r>
            <a:r>
              <a:rPr lang="en-US" sz="2000" dirty="0"/>
              <a:t>, and the </a:t>
            </a:r>
            <a:r>
              <a:rPr lang="en-US" sz="2000" b="1" dirty="0"/>
              <a:t>nominal time fund</a:t>
            </a:r>
            <a:r>
              <a:rPr lang="en-US" sz="2000" dirty="0"/>
              <a:t> for each production line during the reporting period is </a:t>
            </a:r>
            <a:r>
              <a:rPr lang="en-US" sz="2000" b="1" dirty="0"/>
              <a:t>180 hours</a:t>
            </a:r>
            <a:r>
              <a:rPr lang="en-US" sz="2000" dirty="0"/>
              <a:t>.</a:t>
            </a:r>
          </a:p>
          <a:p>
            <a:pPr marL="0" indent="0" algn="just">
              <a:buNone/>
            </a:pPr>
            <a:r>
              <a:rPr lang="en-US" sz="2000" dirty="0"/>
              <a:t>The </a:t>
            </a:r>
            <a:r>
              <a:rPr lang="en-US" sz="2000" b="1" dirty="0"/>
              <a:t>expected downtime for Line A</a:t>
            </a:r>
            <a:r>
              <a:rPr lang="en-US" sz="2000" dirty="0"/>
              <a:t> is </a:t>
            </a:r>
            <a:r>
              <a:rPr lang="en-US" sz="2000" b="1" dirty="0"/>
              <a:t>25% of the productive time fund</a:t>
            </a:r>
            <a:r>
              <a:rPr lang="en-US" sz="2000" dirty="0"/>
              <a:t>.</a:t>
            </a:r>
          </a:p>
          <a:p>
            <a:pPr marL="0" indent="0" algn="just">
              <a:buNone/>
            </a:pPr>
            <a:r>
              <a:rPr lang="en-US" sz="2000" dirty="0"/>
              <a:t>The </a:t>
            </a:r>
            <a:r>
              <a:rPr lang="en-US" sz="2000" b="1" dirty="0"/>
              <a:t>expected downtime for Line B</a:t>
            </a:r>
            <a:r>
              <a:rPr lang="en-US" sz="2000" dirty="0"/>
              <a:t> is </a:t>
            </a:r>
            <a:r>
              <a:rPr lang="en-US" sz="2000" b="1" dirty="0"/>
              <a:t>25% of the nominal time fund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8142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3554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problem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1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370575"/>
            <a:ext cx="9232558" cy="3093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/>
              <a:t>Coordinated assembly of production units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</a:t>
            </a:fld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/>
        </p:nvGraphicFramePr>
        <p:xfrm>
          <a:off x="515938" y="2293938"/>
          <a:ext cx="7713662" cy="270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Document" r:id="rId3" imgW="5387082" imgH="1887548" progId="Word.Document.8">
                  <p:embed/>
                </p:oleObj>
              </mc:Choice>
              <mc:Fallback>
                <p:oleObj name="Document" r:id="rId3" imgW="5387082" imgH="1887548" progId="Word.Document.8">
                  <p:embed/>
                  <p:pic>
                    <p:nvPicPr>
                      <p:cNvPr id="3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8" y="2293938"/>
                        <a:ext cx="7713662" cy="2701925"/>
                      </a:xfrm>
                      <a:prstGeom prst="rect">
                        <a:avLst/>
                      </a:prstGeom>
                      <a:solidFill>
                        <a:srgbClr val="DDE9EC"/>
                      </a:solidFill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55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3554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problem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2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370575"/>
            <a:ext cx="9232558" cy="3093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4</a:t>
            </a:fld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395536" y="1982450"/>
            <a:ext cx="1001948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2800" dirty="0"/>
              <a:t>The sewing plant has a monthly production capacity of </a:t>
            </a:r>
            <a:r>
              <a:rPr lang="en-US" sz="2800" b="1" dirty="0"/>
              <a:t>600 women's dresses</a:t>
            </a:r>
            <a:r>
              <a:rPr lang="en-US" sz="2800" dirty="0"/>
              <a:t>, based on </a:t>
            </a:r>
            <a:r>
              <a:rPr lang="en-US" sz="2800" b="1" dirty="0"/>
              <a:t>20 working days</a:t>
            </a:r>
            <a:r>
              <a:rPr lang="en-US" sz="2800" dirty="0"/>
              <a:t> per month (excluding Saturdays, Sundays, and public holidays). The </a:t>
            </a:r>
            <a:r>
              <a:rPr lang="cs-CZ" sz="2800" dirty="0"/>
              <a:t>plant</a:t>
            </a:r>
            <a:r>
              <a:rPr lang="en-US" sz="2800" dirty="0"/>
              <a:t> operates on a </a:t>
            </a:r>
            <a:r>
              <a:rPr lang="en-US" sz="2800" b="1" dirty="0"/>
              <a:t>single-shift schedule</a:t>
            </a:r>
            <a:r>
              <a:rPr lang="en-US" sz="2800" dirty="0"/>
              <a:t>. The </a:t>
            </a:r>
            <a:r>
              <a:rPr lang="en-US" sz="2800" b="1" dirty="0"/>
              <a:t>standard labor time</a:t>
            </a:r>
            <a:r>
              <a:rPr lang="en-US" sz="2800" dirty="0"/>
              <a:t> required to produce </a:t>
            </a:r>
            <a:r>
              <a:rPr lang="en-US" sz="2800" b="1" dirty="0"/>
              <a:t>one women's dress</a:t>
            </a:r>
            <a:r>
              <a:rPr lang="en-US" sz="2800" dirty="0"/>
              <a:t> is </a:t>
            </a:r>
            <a:r>
              <a:rPr lang="en-US" sz="2800" b="1" dirty="0"/>
              <a:t>12 minutes per unit</a:t>
            </a:r>
            <a:r>
              <a:rPr lang="en-US" sz="2800" dirty="0"/>
              <a:t>.</a:t>
            </a:r>
            <a:endParaRPr lang="cs-CZ" sz="2800" dirty="0"/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cs-CZ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lphaLcPeriod"/>
            </a:pPr>
            <a:r>
              <a:rPr lang="cs-CZ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Calculate</a:t>
            </a:r>
            <a:r>
              <a:rPr lang="cs-CZ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cs-CZ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nominal</a:t>
            </a:r>
            <a:r>
              <a:rPr lang="cs-CZ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time</a:t>
            </a:r>
            <a:r>
              <a:rPr lang="cs-CZ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fund</a:t>
            </a:r>
            <a:r>
              <a:rPr lang="cs-CZ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per </a:t>
            </a:r>
            <a:r>
              <a:rPr lang="cs-CZ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year</a:t>
            </a:r>
            <a:r>
              <a:rPr lang="cs-CZ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</a:t>
            </a:r>
            <a:r>
              <a:rPr lang="cs-CZ" sz="2800" i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cs-CZ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[</a:t>
            </a:r>
            <a:r>
              <a:rPr lang="cs-CZ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hours</a:t>
            </a:r>
            <a:r>
              <a:rPr lang="cs-CZ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].</a:t>
            </a:r>
            <a:endParaRPr lang="cs-CZ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lphaLcPeriod"/>
            </a:pPr>
            <a:r>
              <a:rPr lang="cs-CZ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Calculate</a:t>
            </a:r>
            <a:r>
              <a:rPr lang="cs-CZ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cs-CZ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downtime</a:t>
            </a:r>
            <a:r>
              <a:rPr lang="cs-CZ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per </a:t>
            </a:r>
            <a:r>
              <a:rPr lang="cs-CZ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month</a:t>
            </a:r>
            <a:r>
              <a:rPr lang="cs-CZ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(T</a:t>
            </a:r>
            <a:r>
              <a:rPr lang="cs-CZ" sz="2800" i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DOWNTIME</a:t>
            </a:r>
            <a:r>
              <a:rPr lang="cs-CZ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[</a:t>
            </a:r>
            <a:r>
              <a:rPr lang="cs-CZ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hours</a:t>
            </a:r>
            <a:r>
              <a:rPr lang="cs-CZ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]).</a:t>
            </a:r>
            <a:endParaRPr lang="cs-CZ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cs-CZ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79620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224</Words>
  <Application>Microsoft Office PowerPoint</Application>
  <PresentationFormat>Širokoúhlá obrazovka</PresentationFormat>
  <Paragraphs>21</Paragraphs>
  <Slides>4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Motiv Office</vt:lpstr>
      <vt:lpstr>Document</vt:lpstr>
      <vt:lpstr>Seminar to the Lecture 10: Production process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Žaneta Rylková</cp:lastModifiedBy>
  <cp:revision>170</cp:revision>
  <cp:lastPrinted>2022-11-07T07:00:30Z</cp:lastPrinted>
  <dcterms:created xsi:type="dcterms:W3CDTF">2016-11-25T20:36:16Z</dcterms:created>
  <dcterms:modified xsi:type="dcterms:W3CDTF">2025-11-10T08:59:13Z</dcterms:modified>
</cp:coreProperties>
</file>