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318" r:id="rId3"/>
    <p:sldId id="316" r:id="rId4"/>
    <p:sldId id="319" r:id="rId5"/>
    <p:sldId id="320" r:id="rId6"/>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3069772-21C9-48C5-AA24-4DBBD0A427FC}" type="datetimeFigureOut">
              <a:rPr lang="cs-CZ" smtClean="0"/>
              <a:t>07.10.2025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44D67A9-9E71-477D-976F-4EC1E61A2E5F}" type="slidenum">
              <a:rPr lang="cs-CZ" smtClean="0"/>
              <a:t>‹#›</a:t>
            </a:fld>
            <a:endParaRPr lang="cs-CZ"/>
          </a:p>
        </p:txBody>
      </p:sp>
    </p:spTree>
    <p:extLst>
      <p:ext uri="{BB962C8B-B14F-4D97-AF65-F5344CB8AC3E}">
        <p14:creationId xmlns:p14="http://schemas.microsoft.com/office/powerpoint/2010/main" val="4174461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4530824-4354-4648-966B-525FFF429182}" type="datetimeFigureOut">
              <a:rPr lang="cs-CZ" smtClean="0"/>
              <a:t>07.10.2025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14921AE-A740-476D-ADC4-50070B553E9D}" type="slidenum">
              <a:rPr lang="cs-CZ" smtClean="0"/>
              <a:t>‹#›</a:t>
            </a:fld>
            <a:endParaRPr lang="cs-CZ"/>
          </a:p>
        </p:txBody>
      </p:sp>
    </p:spTree>
    <p:extLst>
      <p:ext uri="{BB962C8B-B14F-4D97-AF65-F5344CB8AC3E}">
        <p14:creationId xmlns:p14="http://schemas.microsoft.com/office/powerpoint/2010/main" val="1439371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14921AE-A740-476D-ADC4-50070B553E9D}" type="slidenum">
              <a:rPr lang="cs-CZ" smtClean="0"/>
              <a:t>1</a:t>
            </a:fld>
            <a:endParaRPr lang="cs-CZ"/>
          </a:p>
        </p:txBody>
      </p:sp>
    </p:spTree>
    <p:extLst>
      <p:ext uri="{BB962C8B-B14F-4D97-AF65-F5344CB8AC3E}">
        <p14:creationId xmlns:p14="http://schemas.microsoft.com/office/powerpoint/2010/main" val="226587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575267" cy="2880320"/>
          </a:xfrm>
          <a:prstGeom prst="rect">
            <a:avLst/>
          </a:prstGeom>
        </p:spPr>
        <p:txBody>
          <a:bodyPr anchor="t">
            <a:normAutofit/>
          </a:bodyPr>
          <a:lstStyle/>
          <a:p>
            <a:pPr algn="ctr"/>
            <a:r>
              <a:rPr lang="cs-CZ" b="1" dirty="0" err="1">
                <a:solidFill>
                  <a:schemeClr val="bg1"/>
                </a:solidFill>
                <a:latin typeface="Times New Roman" panose="02020603050405020304" pitchFamily="18" charset="0"/>
                <a:cs typeface="Times New Roman" panose="02020603050405020304" pitchFamily="18" charset="0"/>
              </a:rPr>
              <a:t>Seminar</a:t>
            </a:r>
            <a:r>
              <a:rPr lang="cs-CZ" b="1" dirty="0">
                <a:solidFill>
                  <a:schemeClr val="bg1"/>
                </a:solidFill>
                <a:latin typeface="Times New Roman" panose="02020603050405020304" pitchFamily="18" charset="0"/>
                <a:cs typeface="Times New Roman" panose="02020603050405020304" pitchFamily="18" charset="0"/>
              </a:rPr>
              <a:t> to </a:t>
            </a:r>
            <a:r>
              <a:rPr lang="cs-CZ" b="1" dirty="0" err="1">
                <a:solidFill>
                  <a:schemeClr val="bg1"/>
                </a:solidFill>
                <a:latin typeface="Times New Roman" panose="02020603050405020304" pitchFamily="18" charset="0"/>
                <a:cs typeface="Times New Roman" panose="02020603050405020304" pitchFamily="18" charset="0"/>
              </a:rPr>
              <a:t>the</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lecture</a:t>
            </a:r>
            <a:r>
              <a:rPr lang="cs-CZ" b="1" dirty="0">
                <a:solidFill>
                  <a:schemeClr val="bg1"/>
                </a:solidFill>
                <a:latin typeface="Times New Roman" panose="02020603050405020304" pitchFamily="18" charset="0"/>
                <a:cs typeface="Times New Roman" panose="02020603050405020304" pitchFamily="18" charset="0"/>
              </a:rPr>
              <a:t> 4: </a:t>
            </a:r>
            <a:r>
              <a:rPr lang="cs-CZ" b="1" dirty="0" err="1">
                <a:solidFill>
                  <a:schemeClr val="bg1"/>
                </a:solidFill>
                <a:latin typeface="Times New Roman" panose="02020603050405020304" pitchFamily="18" charset="0"/>
                <a:cs typeface="Times New Roman" panose="02020603050405020304" pitchFamily="18" charset="0"/>
              </a:rPr>
              <a:t>Break-even</a:t>
            </a:r>
            <a:r>
              <a:rPr lang="cs-CZ" b="1" dirty="0">
                <a:solidFill>
                  <a:schemeClr val="bg1"/>
                </a:solidFill>
                <a:latin typeface="Times New Roman" panose="02020603050405020304" pitchFamily="18" charset="0"/>
                <a:cs typeface="Times New Roman" panose="02020603050405020304" pitchFamily="18" charset="0"/>
              </a:rPr>
              <a:t> point and </a:t>
            </a:r>
            <a:r>
              <a:rPr lang="cs-CZ" b="1" dirty="0" err="1">
                <a:solidFill>
                  <a:schemeClr val="bg1"/>
                </a:solidFill>
                <a:latin typeface="Times New Roman" panose="02020603050405020304" pitchFamily="18" charset="0"/>
                <a:cs typeface="Times New Roman" panose="02020603050405020304" pitchFamily="18" charset="0"/>
              </a:rPr>
              <a:t>analysis</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of</a:t>
            </a:r>
            <a:r>
              <a:rPr lang="cs-CZ" b="1" dirty="0">
                <a:solidFill>
                  <a:schemeClr val="bg1"/>
                </a:solidFill>
                <a:latin typeface="Times New Roman" panose="02020603050405020304" pitchFamily="18" charset="0"/>
                <a:cs typeface="Times New Roman" panose="02020603050405020304" pitchFamily="18" charset="0"/>
              </a:rPr>
              <a:t> profit </a:t>
            </a:r>
            <a:r>
              <a:rPr lang="cs-CZ" b="1" dirty="0" err="1">
                <a:solidFill>
                  <a:schemeClr val="bg1"/>
                </a:solidFill>
                <a:latin typeface="Times New Roman" panose="02020603050405020304" pitchFamily="18" charset="0"/>
                <a:cs typeface="Times New Roman" panose="02020603050405020304" pitchFamily="18" charset="0"/>
              </a:rPr>
              <a:t>of</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an</a:t>
            </a:r>
            <a:r>
              <a:rPr lang="cs-CZ" b="1" dirty="0">
                <a:solidFill>
                  <a:schemeClr val="bg1"/>
                </a:solidFill>
                <a:latin typeface="Times New Roman" panose="02020603050405020304" pitchFamily="18" charset="0"/>
                <a:cs typeface="Times New Roman" panose="02020603050405020304" pitchFamily="18" charset="0"/>
              </a:rPr>
              <a:t> </a:t>
            </a:r>
            <a:r>
              <a:rPr lang="cs-CZ" b="1" dirty="0" err="1">
                <a:solidFill>
                  <a:schemeClr val="bg1"/>
                </a:solidFill>
                <a:latin typeface="Times New Roman" panose="02020603050405020304" pitchFamily="18" charset="0"/>
                <a:cs typeface="Times New Roman" panose="02020603050405020304" pitchFamily="18" charset="0"/>
              </a:rPr>
              <a:t>enterprise</a:t>
            </a:r>
            <a:endParaRPr lang="en-GB"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072285" y="4965171"/>
            <a:ext cx="3890744"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a:solidFill>
                  <a:srgbClr val="307871"/>
                </a:solidFill>
                <a:latin typeface="Times New Roman" panose="02020603050405020304" pitchFamily="18" charset="0"/>
                <a:cs typeface="Times New Roman" panose="02020603050405020304" pitchFamily="18" charset="0"/>
              </a:rPr>
              <a:t>Ing. Žaneta </a:t>
            </a:r>
            <a:r>
              <a:rPr lang="cs-CZ" altLang="cs-CZ" sz="2400" b="1" dirty="0" err="1">
                <a:solidFill>
                  <a:srgbClr val="307871"/>
                </a:solidFill>
                <a:latin typeface="Times New Roman" panose="02020603050405020304" pitchFamily="18" charset="0"/>
                <a:cs typeface="Times New Roman" panose="02020603050405020304" pitchFamily="18" charset="0"/>
              </a:rPr>
              <a:t>Rylková</a:t>
            </a:r>
            <a:r>
              <a:rPr lang="cs-CZ" altLang="cs-CZ" sz="2400" b="1" dirty="0">
                <a:solidFill>
                  <a:srgbClr val="307871"/>
                </a:solidFill>
                <a:latin typeface="Times New Roman" panose="02020603050405020304" pitchFamily="18" charset="0"/>
                <a:cs typeface="Times New Roman" panose="02020603050405020304" pitchFamily="18" charset="0"/>
              </a:rPr>
              <a:t>, Ph.D.</a:t>
            </a:r>
            <a:endParaRPr lang="en-GB" altLang="cs-CZ" sz="2400" b="1" dirty="0">
              <a:solidFill>
                <a:srgbClr val="307871"/>
              </a:solidFill>
              <a:latin typeface="Times New Roman" panose="02020603050405020304" pitchFamily="18" charset="0"/>
              <a:cs typeface="Times New Roman" panose="02020603050405020304" pitchFamily="18" charset="0"/>
            </a:endParaRPr>
          </a:p>
          <a:p>
            <a:pPr algn="r"/>
            <a:r>
              <a:rPr lang="cs-CZ" altLang="cs-CZ" sz="2400" dirty="0" err="1">
                <a:solidFill>
                  <a:srgbClr val="307871"/>
                </a:solidFill>
                <a:latin typeface="Times New Roman" panose="02020603050405020304" pitchFamily="18" charset="0"/>
                <a:cs typeface="Times New Roman" panose="02020603050405020304" pitchFamily="18" charset="0"/>
              </a:rPr>
              <a:t>Managerial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Economics</a:t>
            </a:r>
            <a:endParaRPr lang="en-GB" altLang="cs-CZ" sz="2400" dirty="0">
              <a:solidFill>
                <a:srgbClr val="307871"/>
              </a:solidFill>
              <a:latin typeface="Times New Roman" panose="02020603050405020304" pitchFamily="18" charset="0"/>
              <a:cs typeface="Times New Roman" panose="02020603050405020304" pitchFamily="18" charset="0"/>
            </a:endParaRPr>
          </a:p>
          <a:p>
            <a:pPr algn="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040162"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chemeClr val="accent2"/>
                </a:solidFill>
                <a:effectLst/>
                <a:uLnTx/>
                <a:uFillTx/>
                <a:latin typeface="Times New Roman"/>
                <a:ea typeface="+mj-ea"/>
                <a:cs typeface="+mj-cs"/>
              </a:rPr>
              <a:t>Economic</a:t>
            </a:r>
            <a:r>
              <a:rPr kumimoji="0" lang="cs-CZ" sz="2800" b="1" i="0" u="none" strike="noStrike" kern="0" cap="none" spc="0" normalizeH="0" baseline="0" dirty="0">
                <a:ln>
                  <a:noFill/>
                </a:ln>
                <a:solidFill>
                  <a:schemeClr val="accent2"/>
                </a:solidFill>
                <a:effectLst/>
                <a:uLnTx/>
                <a:uFillTx/>
                <a:latin typeface="Times New Roman"/>
                <a:ea typeface="+mj-ea"/>
                <a:cs typeface="+mj-cs"/>
              </a:rPr>
              <a:t>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problem</a:t>
            </a:r>
            <a:r>
              <a:rPr kumimoji="0" lang="cs-CZ" sz="2800" b="1" i="0" u="none" strike="noStrike" kern="0" cap="none" spc="0" normalizeH="0" baseline="0" dirty="0">
                <a:ln>
                  <a:noFill/>
                </a:ln>
                <a:solidFill>
                  <a:schemeClr val="accent2"/>
                </a:solidFill>
                <a:effectLst/>
                <a:uLnTx/>
                <a:uFillTx/>
                <a:latin typeface="Times New Roman"/>
                <a:ea typeface="+mj-ea"/>
                <a:cs typeface="+mj-cs"/>
              </a:rPr>
              <a:t> 1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revenues</a:t>
            </a:r>
            <a:r>
              <a:rPr kumimoji="0" lang="cs-CZ" sz="2800" b="1" i="0" u="none" strike="noStrike" kern="0" cap="none" spc="0" normalizeH="0" baseline="0" dirty="0">
                <a:ln>
                  <a:noFill/>
                </a:ln>
                <a:solidFill>
                  <a:schemeClr val="accent2"/>
                </a:solidFill>
                <a:effectLst/>
                <a:uLnTx/>
                <a:uFillTx/>
                <a:latin typeface="Times New Roman"/>
                <a:ea typeface="+mj-ea"/>
                <a:cs typeface="+mj-cs"/>
              </a:rPr>
              <a:t>)</a:t>
            </a:r>
            <a:endParaRPr kumimoji="0" lang="en-GB" sz="2800" b="1" i="0" u="none" strike="noStrike" kern="0" cap="none" spc="0" normalizeH="0" baseline="0" dirty="0">
              <a:ln>
                <a:noFill/>
              </a:ln>
              <a:solidFill>
                <a:schemeClr val="accent2"/>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70575"/>
            <a:ext cx="9232558" cy="30938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What value of revenues (represented solely by sales) for the month of July 2025 can be calculated by the hotel management "Student" if, during the given month, CZK 269</a:t>
            </a:r>
            <a:r>
              <a:rPr lang="cs-CZ" dirty="0"/>
              <a:t> </a:t>
            </a:r>
            <a:r>
              <a:rPr lang="en-US" dirty="0"/>
              <a:t>320 was received in cash (payments at the hotel reception), and other groups of clients paid for their July stay via invoice:</a:t>
            </a:r>
          </a:p>
          <a:p>
            <a:pPr>
              <a:buFont typeface="Arial" panose="020B0604020202020204" pitchFamily="34" charset="0"/>
              <a:buChar char="•"/>
            </a:pPr>
            <a:r>
              <a:rPr lang="en-US" dirty="0"/>
              <a:t>The first group of clients had an invoice worth CZK 36</a:t>
            </a:r>
            <a:r>
              <a:rPr lang="cs-CZ" dirty="0"/>
              <a:t> </a:t>
            </a:r>
            <a:r>
              <a:rPr lang="en-US" dirty="0"/>
              <a:t>200 with a due date of July 30, 2025 (actually paid on July 29, 2025).</a:t>
            </a:r>
          </a:p>
          <a:p>
            <a:pPr>
              <a:buFont typeface="Arial" panose="020B0604020202020204" pitchFamily="34" charset="0"/>
              <a:buChar char="•"/>
            </a:pPr>
            <a:r>
              <a:rPr lang="en-US" dirty="0"/>
              <a:t>The second group of clients had an invoice worth CZK 40</a:t>
            </a:r>
            <a:r>
              <a:rPr lang="cs-CZ" dirty="0"/>
              <a:t> </a:t>
            </a:r>
            <a:r>
              <a:rPr lang="en-US" dirty="0"/>
              <a:t>365 with a due date of August 15, 2025 (actually paid on August 23, 2025).</a:t>
            </a:r>
          </a:p>
          <a:p>
            <a:pPr marL="0" indent="0">
              <a:buNone/>
            </a:pPr>
            <a:endParaRPr lang="cs-CZ"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a:t>
            </a:fld>
            <a:endParaRPr lang="cs-CZ"/>
          </a:p>
        </p:txBody>
      </p:sp>
    </p:spTree>
    <p:extLst>
      <p:ext uri="{BB962C8B-B14F-4D97-AF65-F5344CB8AC3E}">
        <p14:creationId xmlns:p14="http://schemas.microsoft.com/office/powerpoint/2010/main" val="3774858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040162"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chemeClr val="accent2"/>
                </a:solidFill>
                <a:effectLst/>
                <a:uLnTx/>
                <a:uFillTx/>
                <a:latin typeface="Times New Roman"/>
                <a:ea typeface="+mj-ea"/>
                <a:cs typeface="+mj-cs"/>
              </a:rPr>
              <a:t>Economic</a:t>
            </a:r>
            <a:r>
              <a:rPr kumimoji="0" lang="cs-CZ" sz="2800" b="1" i="0" u="none" strike="noStrike" kern="0" cap="none" spc="0" normalizeH="0" baseline="0" dirty="0">
                <a:ln>
                  <a:noFill/>
                </a:ln>
                <a:solidFill>
                  <a:schemeClr val="accent2"/>
                </a:solidFill>
                <a:effectLst/>
                <a:uLnTx/>
                <a:uFillTx/>
                <a:latin typeface="Times New Roman"/>
                <a:ea typeface="+mj-ea"/>
                <a:cs typeface="+mj-cs"/>
              </a:rPr>
              <a:t>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problem</a:t>
            </a:r>
            <a:r>
              <a:rPr kumimoji="0" lang="cs-CZ" sz="2800" b="1" i="0" u="none" strike="noStrike" kern="0" cap="none" spc="0" normalizeH="0" baseline="0" dirty="0">
                <a:ln>
                  <a:noFill/>
                </a:ln>
                <a:solidFill>
                  <a:schemeClr val="accent2"/>
                </a:solidFill>
                <a:effectLst/>
                <a:uLnTx/>
                <a:uFillTx/>
                <a:latin typeface="Times New Roman"/>
                <a:ea typeface="+mj-ea"/>
                <a:cs typeface="+mj-cs"/>
              </a:rPr>
              <a:t> 1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revenues</a:t>
            </a:r>
            <a:r>
              <a:rPr kumimoji="0" lang="cs-CZ" sz="2800" b="1" i="0" u="none" strike="noStrike" kern="0" cap="none" spc="0" normalizeH="0" baseline="0" dirty="0">
                <a:ln>
                  <a:noFill/>
                </a:ln>
                <a:solidFill>
                  <a:schemeClr val="accent2"/>
                </a:solidFill>
                <a:effectLst/>
                <a:uLnTx/>
                <a:uFillTx/>
                <a:latin typeface="Times New Roman"/>
                <a:ea typeface="+mj-ea"/>
                <a:cs typeface="+mj-cs"/>
              </a:rPr>
              <a:t>)</a:t>
            </a:r>
            <a:endParaRPr kumimoji="0" lang="en-GB" sz="2800" b="1" i="0" u="none" strike="noStrike" kern="0" cap="none" spc="0" normalizeH="0" baseline="0" dirty="0">
              <a:ln>
                <a:noFill/>
              </a:ln>
              <a:solidFill>
                <a:schemeClr val="accent2"/>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70575"/>
            <a:ext cx="9232558" cy="30938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cs-CZ"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3</a:t>
            </a:fld>
            <a:endParaRPr lang="cs-CZ"/>
          </a:p>
        </p:txBody>
      </p:sp>
      <p:graphicFrame>
        <p:nvGraphicFramePr>
          <p:cNvPr id="3" name="Tabulka 2"/>
          <p:cNvGraphicFramePr>
            <a:graphicFrameLocks noGrp="1"/>
          </p:cNvGraphicFramePr>
          <p:nvPr>
            <p:extLst>
              <p:ext uri="{D42A27DB-BD31-4B8C-83A1-F6EECF244321}">
                <p14:modId xmlns:p14="http://schemas.microsoft.com/office/powerpoint/2010/main" val="80455553"/>
              </p:ext>
            </p:extLst>
          </p:nvPr>
        </p:nvGraphicFramePr>
        <p:xfrm>
          <a:off x="395534" y="2174956"/>
          <a:ext cx="7063100" cy="1277874"/>
        </p:xfrm>
        <a:graphic>
          <a:graphicData uri="http://schemas.openxmlformats.org/drawingml/2006/table">
            <a:tbl>
              <a:tblPr firstRow="1" firstCol="1" bandRow="1">
                <a:tableStyleId>{5C22544A-7EE6-4342-B048-85BDC9FD1C3A}</a:tableStyleId>
              </a:tblPr>
              <a:tblGrid>
                <a:gridCol w="1765775">
                  <a:extLst>
                    <a:ext uri="{9D8B030D-6E8A-4147-A177-3AD203B41FA5}">
                      <a16:colId xmlns:a16="http://schemas.microsoft.com/office/drawing/2014/main" val="20000"/>
                    </a:ext>
                  </a:extLst>
                </a:gridCol>
                <a:gridCol w="1765775">
                  <a:extLst>
                    <a:ext uri="{9D8B030D-6E8A-4147-A177-3AD203B41FA5}">
                      <a16:colId xmlns:a16="http://schemas.microsoft.com/office/drawing/2014/main" val="20001"/>
                    </a:ext>
                  </a:extLst>
                </a:gridCol>
                <a:gridCol w="1765775">
                  <a:extLst>
                    <a:ext uri="{9D8B030D-6E8A-4147-A177-3AD203B41FA5}">
                      <a16:colId xmlns:a16="http://schemas.microsoft.com/office/drawing/2014/main" val="20002"/>
                    </a:ext>
                  </a:extLst>
                </a:gridCol>
                <a:gridCol w="1765775">
                  <a:extLst>
                    <a:ext uri="{9D8B030D-6E8A-4147-A177-3AD203B41FA5}">
                      <a16:colId xmlns:a16="http://schemas.microsoft.com/office/drawing/2014/main" val="20003"/>
                    </a:ext>
                  </a:extLst>
                </a:gridCol>
              </a:tblGrid>
              <a:tr h="0">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latin typeface="Times New Roman" panose="02020603050405020304" pitchFamily="18" charset="0"/>
                          <a:cs typeface="Times New Roman" panose="02020603050405020304" pitchFamily="18" charset="0"/>
                        </a:rPr>
                        <a:t>Item</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highlight>
                            <a:srgbClr val="FFFF00"/>
                          </a:highlight>
                          <a:latin typeface="Times New Roman" panose="02020603050405020304" pitchFamily="18" charset="0"/>
                          <a:cs typeface="Times New Roman" panose="02020603050405020304" pitchFamily="18" charset="0"/>
                        </a:rPr>
                        <a:t>Reveneus</a:t>
                      </a:r>
                      <a:r>
                        <a:rPr lang="cs-CZ" sz="1400" dirty="0">
                          <a:solidFill>
                            <a:schemeClr val="tx1"/>
                          </a:solidFill>
                          <a:effectLst/>
                          <a:highlight>
                            <a:srgbClr val="FFFF00"/>
                          </a:highlight>
                          <a:latin typeface="Times New Roman" panose="02020603050405020304" pitchFamily="18" charset="0"/>
                          <a:cs typeface="Times New Roman" panose="02020603050405020304" pitchFamily="18" charset="0"/>
                        </a:rPr>
                        <a:t> -</a:t>
                      </a:r>
                      <a:r>
                        <a:rPr lang="cs-CZ" sz="1400" dirty="0">
                          <a:solidFill>
                            <a:schemeClr val="accent4">
                              <a:lumMod val="40000"/>
                              <a:lumOff val="60000"/>
                            </a:schemeClr>
                          </a:solidFill>
                          <a:effectLst/>
                          <a:highlight>
                            <a:srgbClr val="FFFF00"/>
                          </a:highlight>
                          <a:latin typeface="Times New Roman" panose="02020603050405020304" pitchFamily="18" charset="0"/>
                          <a:cs typeface="Times New Roman" panose="02020603050405020304" pitchFamily="18" charset="0"/>
                        </a:rPr>
                        <a:t> </a:t>
                      </a:r>
                      <a:r>
                        <a:rPr lang="cs-CZ" sz="1400" dirty="0">
                          <a:solidFill>
                            <a:schemeClr val="tx1"/>
                          </a:solidFill>
                          <a:effectLst/>
                          <a:highlight>
                            <a:srgbClr val="FFFF00"/>
                          </a:highlight>
                          <a:latin typeface="Times New Roman" panose="02020603050405020304" pitchFamily="18" charset="0"/>
                          <a:cs typeface="Times New Roman" panose="02020603050405020304" pitchFamily="18" charset="0"/>
                        </a:rPr>
                        <a:t>July</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latin typeface="Times New Roman" panose="02020603050405020304" pitchFamily="18" charset="0"/>
                          <a:cs typeface="Times New Roman" panose="02020603050405020304" pitchFamily="18" charset="0"/>
                        </a:rPr>
                        <a:t>Income</a:t>
                      </a:r>
                      <a:r>
                        <a:rPr lang="cs-CZ" sz="1400" dirty="0">
                          <a:solidFill>
                            <a:schemeClr val="tx1"/>
                          </a:solidFill>
                          <a:effectLst/>
                          <a:latin typeface="Times New Roman" panose="02020603050405020304" pitchFamily="18" charset="0"/>
                          <a:cs typeface="Times New Roman" panose="02020603050405020304" pitchFamily="18" charset="0"/>
                        </a:rPr>
                        <a:t> - July</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latin typeface="Times New Roman" panose="02020603050405020304" pitchFamily="18" charset="0"/>
                          <a:cs typeface="Times New Roman" panose="02020603050405020304" pitchFamily="18" charset="0"/>
                        </a:rPr>
                        <a:t>Income</a:t>
                      </a:r>
                      <a:r>
                        <a:rPr lang="cs-CZ" sz="1400" dirty="0">
                          <a:solidFill>
                            <a:schemeClr val="tx1"/>
                          </a:solidFill>
                          <a:effectLst/>
                          <a:latin typeface="Times New Roman" panose="02020603050405020304" pitchFamily="18" charset="0"/>
                          <a:cs typeface="Times New Roman" panose="02020603050405020304" pitchFamily="18" charset="0"/>
                        </a:rPr>
                        <a:t> - August</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0000"/>
                  </a:ext>
                </a:extLst>
              </a:tr>
              <a:tr h="0">
                <a:tc>
                  <a:txBody>
                    <a:bodyPr/>
                    <a:lstStyle/>
                    <a:p>
                      <a:pPr algn="just">
                        <a:lnSpc>
                          <a:spcPct val="107000"/>
                        </a:lnSpc>
                        <a:spcBef>
                          <a:spcPts val="600"/>
                        </a:spcBef>
                        <a:spcAft>
                          <a:spcPts val="0"/>
                        </a:spcAft>
                        <a:tabLst>
                          <a:tab pos="-342900" algn="dec"/>
                          <a:tab pos="457200" algn="l"/>
                        </a:tabLst>
                      </a:pPr>
                      <a:r>
                        <a:rPr lang="cs-CZ" sz="1400">
                          <a:effectLst/>
                          <a:latin typeface="Times New Roman" panose="02020603050405020304" pitchFamily="18" charset="0"/>
                          <a:cs typeface="Times New Roman" panose="02020603050405020304" pitchFamily="18" charset="0"/>
                        </a:rPr>
                        <a:t> </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ctr">
                        <a:lnSpc>
                          <a:spcPct val="107000"/>
                        </a:lnSpc>
                        <a:spcBef>
                          <a:spcPts val="600"/>
                        </a:spcBef>
                        <a:spcAft>
                          <a:spcPts val="0"/>
                        </a:spcAft>
                        <a:tabLst>
                          <a:tab pos="-342900" algn="dec"/>
                          <a:tab pos="457200" algn="l"/>
                        </a:tabLst>
                      </a:pPr>
                      <a:r>
                        <a:rPr lang="cs-CZ" sz="1400" dirty="0">
                          <a:effectLst/>
                          <a:highlight>
                            <a:srgbClr val="FFFF00"/>
                          </a:highlight>
                          <a:latin typeface="Times New Roman" panose="02020603050405020304" pitchFamily="18" charset="0"/>
                          <a:cs typeface="Times New Roman" panose="02020603050405020304" pitchFamily="18" charset="0"/>
                        </a:rPr>
                        <a:t>[ CZK ]</a:t>
                      </a:r>
                      <a:endParaRPr lang="cs-CZ"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lnSpc>
                          <a:spcPct val="107000"/>
                        </a:lnSpc>
                        <a:spcAft>
                          <a:spcPts val="0"/>
                        </a:spcAft>
                      </a:pPr>
                      <a:r>
                        <a:rPr lang="cs-CZ" sz="1400" dirty="0">
                          <a:effectLst/>
                          <a:latin typeface="Times New Roman" panose="02020603050405020304" pitchFamily="18" charset="0"/>
                          <a:cs typeface="Times New Roman" panose="02020603050405020304" pitchFamily="18" charset="0"/>
                        </a:rPr>
                        <a:t>[ CZK ]</a:t>
                      </a:r>
                      <a:endParaRPr lang="cs-CZ"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lnSpc>
                          <a:spcPct val="107000"/>
                        </a:lnSpc>
                        <a:spcAft>
                          <a:spcPts val="0"/>
                        </a:spcAft>
                      </a:pPr>
                      <a:r>
                        <a:rPr lang="cs-CZ" sz="1400">
                          <a:effectLst/>
                          <a:latin typeface="Times New Roman" panose="02020603050405020304" pitchFamily="18" charset="0"/>
                          <a:cs typeface="Times New Roman" panose="02020603050405020304" pitchFamily="18" charset="0"/>
                        </a:rPr>
                        <a:t>[ CZK ]</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40000"/>
                        <a:lumOff val="60000"/>
                      </a:schemeClr>
                    </a:solidFill>
                  </a:tcPr>
                </a:tc>
                <a:extLst>
                  <a:ext uri="{0D108BD9-81ED-4DB2-BD59-A6C34878D82A}">
                    <a16:rowId xmlns:a16="http://schemas.microsoft.com/office/drawing/2014/main" val="10001"/>
                  </a:ext>
                </a:extLst>
              </a:tr>
              <a:tr h="0">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latin typeface="Times New Roman" panose="02020603050405020304" pitchFamily="18" charset="0"/>
                          <a:cs typeface="Times New Roman" panose="02020603050405020304" pitchFamily="18" charset="0"/>
                        </a:rPr>
                        <a:t>Payment</a:t>
                      </a:r>
                      <a:r>
                        <a:rPr lang="cs-CZ" sz="1400" dirty="0">
                          <a:solidFill>
                            <a:schemeClr val="tx1"/>
                          </a:solidFill>
                          <a:effectLst/>
                          <a:latin typeface="Times New Roman" panose="02020603050405020304" pitchFamily="18" charset="0"/>
                          <a:cs typeface="Times New Roman" panose="02020603050405020304" pitchFamily="18" charset="0"/>
                        </a:rPr>
                        <a:t> in cash</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4625340" algn="l"/>
                          <a:tab pos="-342900" algn="dec"/>
                          <a:tab pos="1045845" algn="dec"/>
                        </a:tabLst>
                      </a:pPr>
                      <a:r>
                        <a:rPr lang="cs-CZ" sz="1400" dirty="0">
                          <a:solidFill>
                            <a:schemeClr val="tx1"/>
                          </a:solidFill>
                          <a:effectLst/>
                          <a:highlight>
                            <a:srgbClr val="FFFF00"/>
                          </a:highligh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6009640" algn="l"/>
                          <a:tab pos="-342900" algn="dec"/>
                          <a:tab pos="101155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0002"/>
                  </a:ext>
                </a:extLst>
              </a:tr>
              <a:tr h="0">
                <a:tc>
                  <a:txBody>
                    <a:bodyPr/>
                    <a:lstStyle/>
                    <a:p>
                      <a:pPr algn="just">
                        <a:lnSpc>
                          <a:spcPct val="107000"/>
                        </a:lnSpc>
                        <a:spcBef>
                          <a:spcPts val="600"/>
                        </a:spcBef>
                        <a:spcAft>
                          <a:spcPts val="0"/>
                        </a:spcAft>
                        <a:tabLst>
                          <a:tab pos="-342900" algn="dec"/>
                          <a:tab pos="180340" algn="l"/>
                        </a:tabLst>
                      </a:pPr>
                      <a:r>
                        <a:rPr lang="cs-CZ" sz="1400" dirty="0">
                          <a:solidFill>
                            <a:schemeClr val="tx1"/>
                          </a:solidFill>
                          <a:effectLst/>
                          <a:latin typeface="Times New Roman" panose="02020603050405020304" pitchFamily="18" charset="0"/>
                          <a:cs typeface="Times New Roman" panose="02020603050405020304" pitchFamily="18" charset="0"/>
                        </a:rPr>
                        <a:t>1st </a:t>
                      </a:r>
                      <a:r>
                        <a:rPr lang="cs-CZ" sz="1400" dirty="0" err="1">
                          <a:solidFill>
                            <a:schemeClr val="tx1"/>
                          </a:solidFill>
                          <a:effectLst/>
                          <a:latin typeface="Times New Roman" panose="02020603050405020304" pitchFamily="18" charset="0"/>
                          <a:cs typeface="Times New Roman" panose="02020603050405020304" pitchFamily="18" charset="0"/>
                        </a:rPr>
                        <a:t>group</a:t>
                      </a:r>
                      <a:r>
                        <a:rPr lang="cs-CZ" sz="1400" dirty="0">
                          <a:solidFill>
                            <a:schemeClr val="tx1"/>
                          </a:solidFill>
                          <a:effectLst/>
                          <a:latin typeface="Times New Roman" panose="02020603050405020304" pitchFamily="18" charset="0"/>
                          <a:cs typeface="Times New Roman" panose="02020603050405020304" pitchFamily="18" charset="0"/>
                        </a:rPr>
                        <a:t>, </a:t>
                      </a:r>
                      <a:r>
                        <a:rPr lang="cs-CZ" sz="1400" dirty="0" err="1">
                          <a:solidFill>
                            <a:schemeClr val="tx1"/>
                          </a:solidFill>
                          <a:effectLst/>
                          <a:latin typeface="Times New Roman" panose="02020603050405020304" pitchFamily="18" charset="0"/>
                          <a:cs typeface="Times New Roman" panose="02020603050405020304" pitchFamily="18" charset="0"/>
                        </a:rPr>
                        <a:t>invoice</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4625340" algn="l"/>
                          <a:tab pos="-342900" algn="dec"/>
                          <a:tab pos="1045845" algn="dec"/>
                        </a:tabLst>
                      </a:pPr>
                      <a:r>
                        <a:rPr lang="cs-CZ" sz="1400" dirty="0">
                          <a:solidFill>
                            <a:schemeClr val="tx1"/>
                          </a:solidFill>
                          <a:effectLst/>
                          <a:highlight>
                            <a:srgbClr val="FFFF00"/>
                          </a:highligh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 pos="101155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0003"/>
                  </a:ext>
                </a:extLst>
              </a:tr>
              <a:tr h="0">
                <a:tc>
                  <a:txBody>
                    <a:bodyPr/>
                    <a:lstStyle/>
                    <a:p>
                      <a:pPr algn="just">
                        <a:lnSpc>
                          <a:spcPct val="107000"/>
                        </a:lnSpc>
                        <a:spcBef>
                          <a:spcPts val="600"/>
                        </a:spcBef>
                        <a:spcAft>
                          <a:spcPts val="0"/>
                        </a:spcAft>
                        <a:tabLst>
                          <a:tab pos="-342900" algn="dec"/>
                          <a:tab pos="180340" algn="l"/>
                        </a:tabLst>
                      </a:pPr>
                      <a:r>
                        <a:rPr lang="cs-CZ" sz="1400" dirty="0">
                          <a:solidFill>
                            <a:schemeClr val="tx1"/>
                          </a:solidFill>
                          <a:effectLst/>
                          <a:latin typeface="Times New Roman" panose="02020603050405020304" pitchFamily="18" charset="0"/>
                          <a:cs typeface="Times New Roman" panose="02020603050405020304" pitchFamily="18" charset="0"/>
                        </a:rPr>
                        <a:t>2nd </a:t>
                      </a:r>
                      <a:r>
                        <a:rPr lang="cs-CZ" sz="1400" dirty="0" err="1">
                          <a:solidFill>
                            <a:schemeClr val="tx1"/>
                          </a:solidFill>
                          <a:effectLst/>
                          <a:latin typeface="Times New Roman" panose="02020603050405020304" pitchFamily="18" charset="0"/>
                          <a:cs typeface="Times New Roman" panose="02020603050405020304" pitchFamily="18" charset="0"/>
                        </a:rPr>
                        <a:t>group</a:t>
                      </a:r>
                      <a:r>
                        <a:rPr lang="cs-CZ" sz="1400" dirty="0">
                          <a:solidFill>
                            <a:schemeClr val="tx1"/>
                          </a:solidFill>
                          <a:effectLst/>
                          <a:latin typeface="Times New Roman" panose="02020603050405020304" pitchFamily="18" charset="0"/>
                          <a:cs typeface="Times New Roman" panose="02020603050405020304" pitchFamily="18" charset="0"/>
                        </a:rPr>
                        <a:t>, </a:t>
                      </a:r>
                      <a:r>
                        <a:rPr lang="cs-CZ" sz="1400" dirty="0" err="1">
                          <a:solidFill>
                            <a:schemeClr val="tx1"/>
                          </a:solidFill>
                          <a:effectLst/>
                          <a:latin typeface="Times New Roman" panose="02020603050405020304" pitchFamily="18" charset="0"/>
                          <a:cs typeface="Times New Roman" panose="02020603050405020304" pitchFamily="18" charset="0"/>
                        </a:rPr>
                        <a:t>invoice</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1045845" algn="dec"/>
                        </a:tabLst>
                      </a:pPr>
                      <a:r>
                        <a:rPr lang="cs-CZ" sz="1400">
                          <a:solidFill>
                            <a:schemeClr val="tx1"/>
                          </a:solidFill>
                          <a:effectLst/>
                          <a:highlight>
                            <a:srgbClr val="FFFF00"/>
                          </a:highlight>
                          <a:latin typeface="Times New Roman" panose="02020603050405020304" pitchFamily="18" charset="0"/>
                          <a:cs typeface="Times New Roman" panose="02020603050405020304" pitchFamily="18" charset="0"/>
                        </a:rPr>
                        <a:t> </a:t>
                      </a:r>
                      <a:endParaRPr lang="cs-CZ" sz="1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 pos="101155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7484110" algn="l"/>
                          <a:tab pos="-342900" algn="dec"/>
                          <a:tab pos="97726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0004"/>
                  </a:ext>
                </a:extLst>
              </a:tr>
              <a:tr h="0">
                <a:tc>
                  <a:txBody>
                    <a:bodyPr/>
                    <a:lstStyle/>
                    <a:p>
                      <a:pPr algn="just">
                        <a:lnSpc>
                          <a:spcPct val="107000"/>
                        </a:lnSpc>
                        <a:spcBef>
                          <a:spcPts val="600"/>
                        </a:spcBef>
                        <a:spcAft>
                          <a:spcPts val="0"/>
                        </a:spcAft>
                        <a:tabLst>
                          <a:tab pos="-342900" algn="dec"/>
                          <a:tab pos="457200" algn="l"/>
                        </a:tabLst>
                      </a:pPr>
                      <a:r>
                        <a:rPr lang="cs-CZ" sz="1400" dirty="0" err="1">
                          <a:solidFill>
                            <a:schemeClr val="tx1"/>
                          </a:solidFill>
                          <a:effectLst/>
                          <a:latin typeface="Times New Roman" panose="02020603050405020304" pitchFamily="18" charset="0"/>
                          <a:cs typeface="Times New Roman" panose="02020603050405020304" pitchFamily="18" charset="0"/>
                        </a:rPr>
                        <a:t>Total</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815080" algn="l"/>
                          <a:tab pos="-342900" algn="dec"/>
                          <a:tab pos="1045845" algn="dec"/>
                        </a:tabLst>
                      </a:pPr>
                      <a:r>
                        <a:rPr lang="cs-CZ" sz="1400" dirty="0">
                          <a:solidFill>
                            <a:schemeClr val="tx1"/>
                          </a:solidFill>
                          <a:effectLst/>
                          <a:highlight>
                            <a:srgbClr val="FFFF00"/>
                          </a:highligh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342900" algn="dec"/>
                          <a:tab pos="457200" algn="l"/>
                          <a:tab pos="101155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algn="just">
                        <a:lnSpc>
                          <a:spcPct val="107000"/>
                        </a:lnSpc>
                        <a:spcBef>
                          <a:spcPts val="600"/>
                        </a:spcBef>
                        <a:spcAft>
                          <a:spcPts val="0"/>
                        </a:spcAft>
                        <a:tabLst>
                          <a:tab pos="-7574280" algn="l"/>
                          <a:tab pos="-342900" algn="dec"/>
                          <a:tab pos="977265" algn="dec"/>
                        </a:tabLst>
                      </a:pPr>
                      <a:r>
                        <a:rPr lang="cs-CZ" sz="1400" dirty="0">
                          <a:solidFill>
                            <a:schemeClr val="tx1"/>
                          </a:solidFill>
                          <a:effectLst/>
                          <a:latin typeface="Times New Roman" panose="02020603050405020304" pitchFamily="18" charset="0"/>
                          <a:cs typeface="Times New Roman" panose="02020603050405020304" pitchFamily="18" charset="0"/>
                        </a:rPr>
                        <a:t> </a:t>
                      </a:r>
                      <a:endParaRPr lang="cs-CZ"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40000"/>
                        <a:lumOff val="60000"/>
                      </a:schemeClr>
                    </a:solidFill>
                  </a:tcPr>
                </a:tc>
                <a:extLst>
                  <a:ext uri="{0D108BD9-81ED-4DB2-BD59-A6C34878D82A}">
                    <a16:rowId xmlns:a16="http://schemas.microsoft.com/office/drawing/2014/main" val="10005"/>
                  </a:ext>
                </a:extLst>
              </a:tr>
            </a:tbl>
          </a:graphicData>
        </a:graphic>
      </p:graphicFrame>
      <p:sp>
        <p:nvSpPr>
          <p:cNvPr id="6" name="Rectangle 1"/>
          <p:cNvSpPr>
            <a:spLocks noChangeArrowheads="1"/>
          </p:cNvSpPr>
          <p:nvPr/>
        </p:nvSpPr>
        <p:spPr bwMode="auto">
          <a:xfrm>
            <a:off x="395533" y="1604156"/>
            <a:ext cx="58707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1pPr>
            <a:lvl2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2pPr>
            <a:lvl3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3pPr>
            <a:lvl4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4pPr>
            <a:lvl5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5pPr>
            <a:lvl6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6pPr>
            <a:lvl7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7pPr>
            <a:lvl8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8pPr>
            <a:lvl9pPr eaLnBrk="0" fontAlgn="base" hangingPunct="0">
              <a:spcBef>
                <a:spcPct val="0"/>
              </a:spcBef>
              <a:spcAft>
                <a:spcPct val="0"/>
              </a:spcAft>
              <a:tabLst>
                <a:tab pos="-7573963" algn="l"/>
                <a:tab pos="-342900" algn="dec"/>
                <a:tab pos="977900" algn="dec"/>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7573963" algn="l"/>
                <a:tab pos="-342900" algn="dec"/>
                <a:tab pos="977900" algn="dec"/>
              </a:tabLst>
            </a:pPr>
            <a:r>
              <a:rPr kumimoji="0" lang="cs-CZ" altLang="cs-CZ" sz="1400" b="1"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Table: </a:t>
            </a:r>
            <a:r>
              <a:rPr kumimoji="0" lang="cs-CZ" altLang="cs-CZ" sz="1400" b="1" i="1"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Revenues</a:t>
            </a:r>
            <a:r>
              <a:rPr kumimoji="0" lang="cs-CZ" altLang="cs-CZ" sz="1400" b="1" i="1"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cs-CZ" altLang="cs-CZ" sz="1400" b="1" i="1"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of</a:t>
            </a:r>
            <a:r>
              <a:rPr kumimoji="0" lang="cs-CZ" altLang="cs-CZ" sz="1400" b="1" i="1"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July (</a:t>
            </a:r>
            <a:r>
              <a:rPr kumimoji="0" lang="cs-CZ" altLang="cs-CZ" sz="1400" b="1" i="1"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indicative</a:t>
            </a:r>
            <a:r>
              <a:rPr kumimoji="0" lang="cs-CZ" altLang="cs-CZ" sz="1400" b="1" i="1"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cs-CZ" altLang="cs-CZ" sz="1400" b="1" i="1"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incomes</a:t>
            </a:r>
            <a:r>
              <a:rPr kumimoji="0" lang="cs-CZ" altLang="cs-CZ" sz="1400" b="1" i="1"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cs-CZ" altLang="cs-CZ" sz="1400" b="1" i="1"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for</a:t>
            </a:r>
            <a:r>
              <a:rPr kumimoji="0" lang="cs-CZ" altLang="cs-CZ" sz="1400" b="1" i="1"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July and August)</a:t>
            </a:r>
            <a:endParaRPr kumimoji="0" lang="cs-CZ" altLang="cs-CZ" sz="1400" b="1" i="0" u="none" strike="noStrike" cap="none" normalizeH="0" baseline="0" dirty="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85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355406"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chemeClr val="accent2"/>
                </a:solidFill>
                <a:effectLst/>
                <a:uLnTx/>
                <a:uFillTx/>
                <a:latin typeface="Times New Roman"/>
                <a:ea typeface="+mj-ea"/>
                <a:cs typeface="+mj-cs"/>
              </a:rPr>
              <a:t>Economic</a:t>
            </a:r>
            <a:r>
              <a:rPr kumimoji="0" lang="cs-CZ" sz="2800" b="1" i="0" u="none" strike="noStrike" kern="0" cap="none" spc="0" normalizeH="0" baseline="0" dirty="0">
                <a:ln>
                  <a:noFill/>
                </a:ln>
                <a:solidFill>
                  <a:schemeClr val="accent2"/>
                </a:solidFill>
                <a:effectLst/>
                <a:uLnTx/>
                <a:uFillTx/>
                <a:latin typeface="Times New Roman"/>
                <a:ea typeface="+mj-ea"/>
                <a:cs typeface="+mj-cs"/>
              </a:rPr>
              <a:t>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problem</a:t>
            </a:r>
            <a:r>
              <a:rPr kumimoji="0" lang="cs-CZ" sz="2800" b="1" i="0" u="none" strike="noStrike" kern="0" cap="none" spc="0" normalizeH="0" baseline="0" dirty="0">
                <a:ln>
                  <a:noFill/>
                </a:ln>
                <a:solidFill>
                  <a:schemeClr val="accent2"/>
                </a:solidFill>
                <a:effectLst/>
                <a:uLnTx/>
                <a:uFillTx/>
                <a:latin typeface="Times New Roman"/>
                <a:ea typeface="+mj-ea"/>
                <a:cs typeface="+mj-cs"/>
              </a:rPr>
              <a:t> 2</a:t>
            </a:r>
            <a:endParaRPr kumimoji="0" lang="en-GB" sz="2800" b="1" i="0" u="none" strike="noStrike" kern="0" cap="none" spc="0" normalizeH="0" baseline="0" dirty="0">
              <a:ln>
                <a:noFill/>
              </a:ln>
              <a:solidFill>
                <a:schemeClr val="accent2"/>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9232558" cy="30938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cs-CZ"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4</a:t>
            </a:fld>
            <a:endParaRPr lang="cs-CZ"/>
          </a:p>
        </p:txBody>
      </p:sp>
      <p:sp>
        <p:nvSpPr>
          <p:cNvPr id="3" name="Obdélník 2"/>
          <p:cNvSpPr/>
          <p:nvPr/>
        </p:nvSpPr>
        <p:spPr>
          <a:xfrm>
            <a:off x="251520" y="990793"/>
            <a:ext cx="10013068" cy="307777"/>
          </a:xfrm>
          <a:prstGeom prst="rect">
            <a:avLst/>
          </a:prstGeom>
        </p:spPr>
        <p:txBody>
          <a:bodyPr wrap="square">
            <a:spAutoFit/>
          </a:bodyPr>
          <a:lstStyle/>
          <a:p>
            <a:pPr algn="just">
              <a:spcBef>
                <a:spcPts val="600"/>
              </a:spcBef>
              <a:spcAft>
                <a:spcPts val="600"/>
              </a:spcAft>
              <a:tabLst>
                <a:tab pos="571500" algn="l"/>
              </a:tabLst>
            </a:pPr>
            <a:r>
              <a:rPr lang="cs-CZ" sz="1400" dirty="0">
                <a:latin typeface="Times New Roman" panose="02020603050405020304" pitchFamily="18" charset="0"/>
                <a:ea typeface="Times New Roman" panose="02020603050405020304" pitchFamily="18" charset="0"/>
              </a:rPr>
              <a:t> </a:t>
            </a:r>
            <a:endParaRPr lang="cs-CZ" sz="1400" dirty="0">
              <a:effectLst/>
              <a:latin typeface="Times New Roman" panose="02020603050405020304" pitchFamily="18" charset="0"/>
              <a:ea typeface="Times New Roman" panose="02020603050405020304" pitchFamily="18" charset="0"/>
            </a:endParaRPr>
          </a:p>
        </p:txBody>
      </p:sp>
      <p:sp>
        <p:nvSpPr>
          <p:cNvPr id="9" name="Obdélník 8"/>
          <p:cNvSpPr/>
          <p:nvPr/>
        </p:nvSpPr>
        <p:spPr>
          <a:xfrm>
            <a:off x="388023" y="1068473"/>
            <a:ext cx="9069742" cy="4524315"/>
          </a:xfrm>
          <a:prstGeom prst="rect">
            <a:avLst/>
          </a:prstGeom>
        </p:spPr>
        <p:txBody>
          <a:bodyPr wrap="square">
            <a:spAutoFit/>
          </a:bodyPr>
          <a:lstStyle/>
          <a:p>
            <a:r>
              <a:rPr lang="en-US" sz="2400" dirty="0"/>
              <a:t>A manufacturing company produces a single type of product. During the period under review, a total of 28</a:t>
            </a:r>
            <a:r>
              <a:rPr lang="cs-CZ" sz="2400" dirty="0"/>
              <a:t> </a:t>
            </a:r>
            <a:r>
              <a:rPr lang="en-US" sz="2400" dirty="0"/>
              <a:t>500 units were produced and sold, with total production costs amounting to CZK 11</a:t>
            </a:r>
            <a:r>
              <a:rPr lang="cs-CZ" sz="2400" dirty="0"/>
              <a:t> </a:t>
            </a:r>
            <a:r>
              <a:rPr lang="en-US" sz="2400" dirty="0"/>
              <a:t>634</a:t>
            </a:r>
            <a:r>
              <a:rPr lang="cs-CZ" sz="2400" dirty="0"/>
              <a:t> </a:t>
            </a:r>
            <a:r>
              <a:rPr lang="en-US" sz="2400" dirty="0"/>
              <a:t>000. In the following year, the production volume increased by 20%, and total costs rose to CZK 13</a:t>
            </a:r>
            <a:r>
              <a:rPr lang="cs-CZ" sz="2400" dirty="0"/>
              <a:t> </a:t>
            </a:r>
            <a:r>
              <a:rPr lang="en-US" sz="2400" dirty="0"/>
              <a:t>629</a:t>
            </a:r>
            <a:r>
              <a:rPr lang="cs-CZ" sz="2400" dirty="0"/>
              <a:t> </a:t>
            </a:r>
            <a:r>
              <a:rPr lang="en-US" sz="2400" dirty="0"/>
              <a:t>000.</a:t>
            </a:r>
          </a:p>
          <a:p>
            <a:endParaRPr lang="cs-CZ" sz="2400" b="1" dirty="0"/>
          </a:p>
          <a:p>
            <a:r>
              <a:rPr lang="en-US" sz="2400" b="1" dirty="0"/>
              <a:t>Tasks:</a:t>
            </a:r>
            <a:endParaRPr lang="en-US" sz="2400" dirty="0"/>
          </a:p>
          <a:p>
            <a:pPr>
              <a:buFont typeface="+mj-lt"/>
              <a:buAutoNum type="arabicPeriod"/>
            </a:pPr>
            <a:r>
              <a:rPr lang="en-US" sz="2400" dirty="0"/>
              <a:t>Determine the cost function.</a:t>
            </a:r>
          </a:p>
          <a:p>
            <a:pPr>
              <a:buFont typeface="+mj-lt"/>
              <a:buAutoNum type="arabicPeriod"/>
            </a:pPr>
            <a:r>
              <a:rPr lang="en-US" sz="2400" dirty="0"/>
              <a:t>Calculate the production volume required to reach the break-even point, assuming a selling price of CZK 500 per unit.</a:t>
            </a:r>
          </a:p>
          <a:p>
            <a:pPr>
              <a:buFont typeface="+mj-lt"/>
              <a:buAutoNum type="arabicPeriod"/>
            </a:pPr>
            <a:r>
              <a:rPr lang="en-US" sz="2400" dirty="0"/>
              <a:t>What profitability (return on costs) can the company achieve at the given price in the following year?</a:t>
            </a:r>
          </a:p>
        </p:txBody>
      </p:sp>
    </p:spTree>
    <p:extLst>
      <p:ext uri="{BB962C8B-B14F-4D97-AF65-F5344CB8AC3E}">
        <p14:creationId xmlns:p14="http://schemas.microsoft.com/office/powerpoint/2010/main" val="3019153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454374" y="441067"/>
            <a:ext cx="3355406"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chemeClr val="accent2"/>
                </a:solidFill>
                <a:effectLst/>
                <a:uLnTx/>
                <a:uFillTx/>
                <a:latin typeface="Times New Roman"/>
                <a:ea typeface="+mj-ea"/>
                <a:cs typeface="+mj-cs"/>
              </a:rPr>
              <a:t>Economic</a:t>
            </a:r>
            <a:r>
              <a:rPr kumimoji="0" lang="cs-CZ" sz="2800" b="1" i="0" u="none" strike="noStrike" kern="0" cap="none" spc="0" normalizeH="0" baseline="0" dirty="0">
                <a:ln>
                  <a:noFill/>
                </a:ln>
                <a:solidFill>
                  <a:schemeClr val="accent2"/>
                </a:solidFill>
                <a:effectLst/>
                <a:uLnTx/>
                <a:uFillTx/>
                <a:latin typeface="Times New Roman"/>
                <a:ea typeface="+mj-ea"/>
                <a:cs typeface="+mj-cs"/>
              </a:rPr>
              <a:t> </a:t>
            </a:r>
            <a:r>
              <a:rPr kumimoji="0" lang="cs-CZ" sz="2800" b="1" i="0" u="none" strike="noStrike" kern="0" cap="none" spc="0" normalizeH="0" baseline="0" dirty="0" err="1">
                <a:ln>
                  <a:noFill/>
                </a:ln>
                <a:solidFill>
                  <a:schemeClr val="accent2"/>
                </a:solidFill>
                <a:effectLst/>
                <a:uLnTx/>
                <a:uFillTx/>
                <a:latin typeface="Times New Roman"/>
                <a:ea typeface="+mj-ea"/>
                <a:cs typeface="+mj-cs"/>
              </a:rPr>
              <a:t>problem</a:t>
            </a:r>
            <a:r>
              <a:rPr kumimoji="0" lang="cs-CZ" sz="2800" b="1" i="0" u="none" strike="noStrike" kern="0" cap="none" spc="0" normalizeH="0" baseline="0" dirty="0">
                <a:ln>
                  <a:noFill/>
                </a:ln>
                <a:solidFill>
                  <a:schemeClr val="accent2"/>
                </a:solidFill>
                <a:effectLst/>
                <a:uLnTx/>
                <a:uFillTx/>
                <a:latin typeface="Times New Roman"/>
                <a:ea typeface="+mj-ea"/>
                <a:cs typeface="+mj-cs"/>
              </a:rPr>
              <a:t> 3</a:t>
            </a:r>
            <a:endParaRPr kumimoji="0" lang="en-GB" sz="2800" b="1" i="0" u="none" strike="noStrike" kern="0" cap="none" spc="0" normalizeH="0" baseline="0" dirty="0">
              <a:ln>
                <a:noFill/>
              </a:ln>
              <a:solidFill>
                <a:schemeClr val="accent2"/>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4"/>
            <a:ext cx="9232558" cy="30938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cs-CZ"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5</a:t>
            </a:fld>
            <a:endParaRPr lang="cs-CZ"/>
          </a:p>
        </p:txBody>
      </p:sp>
      <p:sp>
        <p:nvSpPr>
          <p:cNvPr id="3" name="Obdélník 2"/>
          <p:cNvSpPr/>
          <p:nvPr/>
        </p:nvSpPr>
        <p:spPr>
          <a:xfrm>
            <a:off x="251520" y="990793"/>
            <a:ext cx="10013068" cy="307777"/>
          </a:xfrm>
          <a:prstGeom prst="rect">
            <a:avLst/>
          </a:prstGeom>
        </p:spPr>
        <p:txBody>
          <a:bodyPr wrap="square">
            <a:spAutoFit/>
          </a:bodyPr>
          <a:lstStyle/>
          <a:p>
            <a:pPr algn="just">
              <a:spcBef>
                <a:spcPts val="600"/>
              </a:spcBef>
              <a:spcAft>
                <a:spcPts val="600"/>
              </a:spcAft>
              <a:tabLst>
                <a:tab pos="571500" algn="l"/>
              </a:tabLst>
            </a:pPr>
            <a:r>
              <a:rPr lang="cs-CZ" sz="1400" dirty="0">
                <a:latin typeface="Times New Roman" panose="02020603050405020304" pitchFamily="18" charset="0"/>
                <a:ea typeface="Times New Roman" panose="02020603050405020304" pitchFamily="18" charset="0"/>
              </a:rPr>
              <a:t> </a:t>
            </a:r>
            <a:endParaRPr lang="cs-CZ" sz="1400" dirty="0">
              <a:effectLst/>
              <a:latin typeface="Times New Roman" panose="02020603050405020304" pitchFamily="18" charset="0"/>
              <a:ea typeface="Times New Roman" panose="02020603050405020304" pitchFamily="18" charset="0"/>
            </a:endParaRPr>
          </a:p>
        </p:txBody>
      </p:sp>
      <p:sp>
        <p:nvSpPr>
          <p:cNvPr id="9" name="Obdélník 8"/>
          <p:cNvSpPr/>
          <p:nvPr/>
        </p:nvSpPr>
        <p:spPr>
          <a:xfrm>
            <a:off x="388022" y="1068473"/>
            <a:ext cx="10647531" cy="4154984"/>
          </a:xfrm>
          <a:prstGeom prst="rect">
            <a:avLst/>
          </a:prstGeom>
        </p:spPr>
        <p:txBody>
          <a:bodyPr wrap="square">
            <a:spAutoFit/>
          </a:bodyPr>
          <a:lstStyle/>
          <a:p>
            <a:r>
              <a:rPr lang="en-US" sz="2400" dirty="0"/>
              <a:t>The company produces children's wooden blocks in only one size. According to operational records, the variable cost of producing one set of wooden blocks is CZK 145.60. Fixed costs, as recorded in the accounting records, amount to CZK 63</a:t>
            </a:r>
            <a:r>
              <a:rPr lang="cs-CZ" sz="2400" dirty="0"/>
              <a:t> </a:t>
            </a:r>
            <a:r>
              <a:rPr lang="en-US" sz="2400" dirty="0"/>
              <a:t>350 per month.</a:t>
            </a:r>
          </a:p>
          <a:p>
            <a:r>
              <a:rPr lang="en-US" sz="2400" dirty="0"/>
              <a:t>The company sells one set of wooden blocks at a price of CZK 229. During the given period (one year), the company produced and sold 65</a:t>
            </a:r>
            <a:r>
              <a:rPr lang="cs-CZ" sz="2400" dirty="0"/>
              <a:t> </a:t>
            </a:r>
            <a:r>
              <a:rPr lang="en-US" sz="2400" dirty="0"/>
              <a:t>000 sets of wooden blocks.</a:t>
            </a:r>
          </a:p>
          <a:p>
            <a:r>
              <a:rPr lang="en-US" sz="2400" b="1" dirty="0"/>
              <a:t>Tasks:</a:t>
            </a:r>
            <a:endParaRPr lang="en-US" sz="2400" dirty="0"/>
          </a:p>
          <a:p>
            <a:pPr>
              <a:buFont typeface="+mj-lt"/>
              <a:buAutoNum type="arabicPeriod"/>
            </a:pPr>
            <a:r>
              <a:rPr lang="en-US" sz="2400" dirty="0"/>
              <a:t>Calculate the company's economic result for the year.</a:t>
            </a:r>
          </a:p>
          <a:p>
            <a:pPr>
              <a:buFont typeface="+mj-lt"/>
              <a:buAutoNum type="arabicPeriod"/>
            </a:pPr>
            <a:r>
              <a:rPr lang="en-US" sz="2400" dirty="0"/>
              <a:t>The company's required annual profit is CZK 1</a:t>
            </a:r>
            <a:r>
              <a:rPr lang="cs-CZ" sz="2400" dirty="0"/>
              <a:t> </a:t>
            </a:r>
            <a:r>
              <a:rPr lang="en-US" sz="2400" dirty="0"/>
              <a:t>620</a:t>
            </a:r>
            <a:r>
              <a:rPr lang="cs-CZ" sz="2400" dirty="0"/>
              <a:t> </a:t>
            </a:r>
            <a:r>
              <a:rPr lang="en-US" sz="2400" dirty="0"/>
              <a:t>000: </a:t>
            </a:r>
            <a:endParaRPr lang="cs-CZ" sz="2400" dirty="0"/>
          </a:p>
          <a:p>
            <a:r>
              <a:rPr lang="cs-CZ" sz="2400" dirty="0"/>
              <a:t>	</a:t>
            </a:r>
            <a:r>
              <a:rPr lang="en-US" sz="2400" dirty="0"/>
              <a:t>a) Determine the break-even point for the year.</a:t>
            </a:r>
            <a:endParaRPr lang="cs-CZ" sz="2400" dirty="0"/>
          </a:p>
          <a:p>
            <a:r>
              <a:rPr lang="cs-CZ" sz="2400" dirty="0"/>
              <a:t>	</a:t>
            </a:r>
            <a:r>
              <a:rPr lang="en-US" sz="2400" dirty="0"/>
              <a:t>b) Determine the production quantity required to achieve the desired profit.</a:t>
            </a:r>
          </a:p>
        </p:txBody>
      </p:sp>
    </p:spTree>
    <p:extLst>
      <p:ext uri="{BB962C8B-B14F-4D97-AF65-F5344CB8AC3E}">
        <p14:creationId xmlns:p14="http://schemas.microsoft.com/office/powerpoint/2010/main" val="2853410437"/>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568</TotalTime>
  <Words>466</Words>
  <Application>Microsoft Office PowerPoint</Application>
  <PresentationFormat>Širokoúhlá obrazovka</PresentationFormat>
  <Paragraphs>55</Paragraphs>
  <Slides>5</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vt:i4>
      </vt:variant>
    </vt:vector>
  </HeadingPairs>
  <TitlesOfParts>
    <vt:vector size="10" baseType="lpstr">
      <vt:lpstr>Arial</vt:lpstr>
      <vt:lpstr>Calibri</vt:lpstr>
      <vt:lpstr>Calibri Light</vt:lpstr>
      <vt:lpstr>Times New Roman</vt:lpstr>
      <vt:lpstr>Motiv Office</vt:lpstr>
      <vt:lpstr>Seminar to the lecture 4: Break-even point and analysis of profit of an enterprise</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Žaneta Rylková</cp:lastModifiedBy>
  <cp:revision>122</cp:revision>
  <cp:lastPrinted>2022-10-10T09:51:14Z</cp:lastPrinted>
  <dcterms:created xsi:type="dcterms:W3CDTF">2016-11-25T20:36:16Z</dcterms:created>
  <dcterms:modified xsi:type="dcterms:W3CDTF">2025-10-07T05:03:15Z</dcterms:modified>
</cp:coreProperties>
</file>