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7" r:id="rId2"/>
    <p:sldId id="331" r:id="rId3"/>
    <p:sldId id="332" r:id="rId4"/>
    <p:sldId id="333" r:id="rId5"/>
    <p:sldId id="334" r:id="rId6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069772-21C9-48C5-AA24-4DBBD0A427FC}" type="datetimeFigureOut">
              <a:rPr lang="cs-CZ" smtClean="0"/>
              <a:t>10.10.2025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4D67A9-9E71-477D-976F-4EC1E61A2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44615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530824-4354-4648-966B-525FFF429182}" type="datetimeFigureOut">
              <a:rPr lang="cs-CZ" smtClean="0"/>
              <a:t>10.10.2025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4921AE-A740-476D-ADC4-50070B553E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9371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921AE-A740-476D-ADC4-50070B553E9D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875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3986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52054"/>
            <a:ext cx="2266000" cy="1744775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35360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623392" y="932723"/>
            <a:ext cx="6575267" cy="288032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ctr"/>
            <a:r>
              <a:rPr lang="cs-CZ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Seminar</a:t>
            </a:r>
            <a:r>
              <a:rPr lang="cs-CZ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lecture</a:t>
            </a:r>
            <a:r>
              <a:rPr lang="cs-CZ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5: </a:t>
            </a:r>
            <a:r>
              <a:rPr lang="cs-CZ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cs-CZ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Margin</a:t>
            </a:r>
            <a:endParaRPr lang="en-GB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351584" y="4101075"/>
            <a:ext cx="5184576" cy="105611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en-GB" sz="186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8072285" y="4965171"/>
            <a:ext cx="3890744" cy="1536171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Žaneta </a:t>
            </a:r>
            <a:r>
              <a:rPr lang="cs-CZ" alt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Rylková</a:t>
            </a: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Ph.D.</a:t>
            </a:r>
            <a:endParaRPr lang="en-GB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Managerial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Economics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832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3554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Economic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problem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1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5" y="1370575"/>
            <a:ext cx="10415899" cy="30938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400" dirty="0"/>
              <a:t>The manufacturer and seller of "Wallachian </a:t>
            </a:r>
            <a:r>
              <a:rPr lang="en-US" sz="2400" dirty="0" err="1"/>
              <a:t>frgáls</a:t>
            </a:r>
            <a:r>
              <a:rPr lang="en-US" sz="2400" dirty="0"/>
              <a:t>" reported an operating profit of CZK 20</a:t>
            </a:r>
            <a:r>
              <a:rPr lang="cs-CZ" sz="2400" dirty="0"/>
              <a:t> </a:t>
            </a:r>
            <a:r>
              <a:rPr lang="en-US" sz="2400" dirty="0"/>
              <a:t>000 from selling 10</a:t>
            </a:r>
            <a:r>
              <a:rPr lang="cs-CZ" sz="2400" dirty="0"/>
              <a:t> </a:t>
            </a:r>
            <a:r>
              <a:rPr lang="en-US" sz="2400" dirty="0"/>
              <a:t>000 units per month. Fixed costs associated with the production and sale of </a:t>
            </a:r>
            <a:r>
              <a:rPr lang="en-US" sz="2400" dirty="0" err="1"/>
              <a:t>frgáls</a:t>
            </a:r>
            <a:r>
              <a:rPr lang="en-US" sz="2400" dirty="0"/>
              <a:t> amounted to CZK 100</a:t>
            </a:r>
            <a:r>
              <a:rPr lang="cs-CZ" sz="2400" dirty="0"/>
              <a:t> </a:t>
            </a:r>
            <a:r>
              <a:rPr lang="en-US" sz="2400" dirty="0"/>
              <a:t>000 per month.</a:t>
            </a:r>
          </a:p>
          <a:p>
            <a:pPr marL="0" indent="0" algn="just">
              <a:buNone/>
            </a:pPr>
            <a:r>
              <a:rPr lang="en-US" sz="2400" dirty="0"/>
              <a:t>This year, due to a more challenging economic situation, the manufacturer expects that in some months only 5</a:t>
            </a:r>
            <a:r>
              <a:rPr lang="cs-CZ" sz="2400" dirty="0"/>
              <a:t> </a:t>
            </a:r>
            <a:r>
              <a:rPr lang="en-US" sz="2400" dirty="0"/>
              <a:t>000 </a:t>
            </a:r>
            <a:r>
              <a:rPr lang="en-US" sz="2400" dirty="0" err="1"/>
              <a:t>frgáls</a:t>
            </a:r>
            <a:r>
              <a:rPr lang="en-US" sz="2400" dirty="0"/>
              <a:t> will be sold, while fixed costs will remain at CZK 100</a:t>
            </a:r>
            <a:r>
              <a:rPr lang="cs-CZ" sz="2400" dirty="0"/>
              <a:t> </a:t>
            </a:r>
            <a:r>
              <a:rPr lang="en-US" sz="2400" dirty="0"/>
              <a:t>000.</a:t>
            </a:r>
          </a:p>
          <a:p>
            <a:pPr marL="0" indent="0">
              <a:buNone/>
            </a:pPr>
            <a:r>
              <a:rPr lang="en-US" sz="2400" b="1" dirty="0"/>
              <a:t>Question:</a:t>
            </a:r>
            <a:br>
              <a:rPr lang="en-US" sz="2400" dirty="0"/>
            </a:br>
            <a:r>
              <a:rPr lang="en-US" sz="2400" dirty="0"/>
              <a:t>What operating result can the factory owner expect under these conditions?</a:t>
            </a:r>
          </a:p>
          <a:p>
            <a:pPr marL="0" indent="0">
              <a:buNone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3306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3554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Economic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problem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2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5" y="1370575"/>
            <a:ext cx="10057311" cy="30938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/>
              <a:t>If the company "PLASTIMA Ltd." produces 6</a:t>
            </a:r>
            <a:r>
              <a:rPr lang="cs-CZ" sz="2400" dirty="0"/>
              <a:t> </a:t>
            </a:r>
            <a:r>
              <a:rPr lang="en-US" sz="2400" dirty="0"/>
              <a:t>000 plastic containers per month and incurs fixed costs of CZK 700</a:t>
            </a:r>
            <a:r>
              <a:rPr lang="cs-CZ" sz="2400" dirty="0"/>
              <a:t> </a:t>
            </a:r>
            <a:r>
              <a:rPr lang="en-US" sz="2400" dirty="0"/>
              <a:t>000, it reports an economic loss of CZK 82</a:t>
            </a:r>
            <a:r>
              <a:rPr lang="cs-CZ" sz="2400" dirty="0"/>
              <a:t> </a:t>
            </a:r>
            <a:r>
              <a:rPr lang="en-US" sz="2400" dirty="0"/>
              <a:t>000.</a:t>
            </a:r>
          </a:p>
          <a:p>
            <a:pPr marL="0" indent="0">
              <a:buNone/>
            </a:pPr>
            <a:r>
              <a:rPr lang="en-US" sz="2400" dirty="0"/>
              <a:t>Next month, the company plans to produce 5</a:t>
            </a:r>
            <a:r>
              <a:rPr lang="cs-CZ" sz="2400" dirty="0"/>
              <a:t> </a:t>
            </a:r>
            <a:r>
              <a:rPr lang="en-US" sz="2400" dirty="0"/>
              <a:t>200 plastic containers.</a:t>
            </a:r>
          </a:p>
          <a:p>
            <a:pPr marL="0" indent="0">
              <a:buNone/>
            </a:pPr>
            <a:r>
              <a:rPr lang="en-US" sz="2400" b="1" dirty="0"/>
              <a:t>Question 1:</a:t>
            </a:r>
            <a:br>
              <a:rPr lang="en-US" sz="2400" dirty="0"/>
            </a:br>
            <a:r>
              <a:rPr lang="en-US" sz="2400" dirty="0"/>
              <a:t>What will be the economic result (profit or loss) for the production of 5</a:t>
            </a:r>
            <a:r>
              <a:rPr lang="cs-CZ" sz="2400" dirty="0"/>
              <a:t> </a:t>
            </a:r>
            <a:r>
              <a:rPr lang="en-US" sz="2400" dirty="0"/>
              <a:t>200 containers?</a:t>
            </a:r>
            <a:br>
              <a:rPr lang="en-US" sz="2400" dirty="0"/>
            </a:br>
            <a:r>
              <a:rPr lang="en-US" sz="2400" i="1" dirty="0"/>
              <a:t>Before calculating, state whether the result is expected to be a profit or a loss.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Question 2:</a:t>
            </a:r>
            <a:br>
              <a:rPr lang="en-US" sz="2400" dirty="0"/>
            </a:br>
            <a:r>
              <a:rPr lang="en-US" sz="2400" dirty="0"/>
              <a:t>How many plastic containers must the company produce to reach the break-even point?</a:t>
            </a:r>
          </a:p>
          <a:p>
            <a:pPr marL="0" indent="0">
              <a:buNone/>
            </a:pPr>
            <a:r>
              <a:rPr lang="en-US" sz="2400" b="1" dirty="0"/>
              <a:t>Question 3:</a:t>
            </a:r>
            <a:br>
              <a:rPr lang="en-US" sz="2400" dirty="0"/>
            </a:br>
            <a:r>
              <a:rPr lang="en-US" sz="2400" dirty="0"/>
              <a:t>What must the contribution margin per unit (CZK per container) be in order to achieve break-even at a production level of 6</a:t>
            </a:r>
            <a:r>
              <a:rPr lang="cs-CZ" sz="2400" dirty="0"/>
              <a:t> </a:t>
            </a:r>
            <a:r>
              <a:rPr lang="en-US" sz="2400" dirty="0"/>
              <a:t>000 containers per month?</a:t>
            </a:r>
          </a:p>
          <a:p>
            <a:pPr marL="0" indent="0">
              <a:buNone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6432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3554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Economic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problem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lang="cs-CZ" sz="2800" b="1" kern="0" dirty="0">
                <a:solidFill>
                  <a:schemeClr val="accent2"/>
                </a:solidFill>
                <a:latin typeface="Times New Roman"/>
                <a:ea typeface="+mj-ea"/>
                <a:cs typeface="+mj-cs"/>
              </a:rPr>
              <a:t>3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969277" y="2831822"/>
            <a:ext cx="9232558" cy="30938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4</a:t>
            </a:fld>
            <a:endParaRPr lang="cs-CZ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395536" y="1107621"/>
            <a:ext cx="1131236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/>
              <a:t>The company "Healthy Food" produces five types of yogurt.</a:t>
            </a:r>
            <a:br>
              <a:rPr lang="en-US" dirty="0"/>
            </a:br>
            <a:r>
              <a:rPr lang="en-US" dirty="0"/>
              <a:t>The unit variable costs and selling prices for each type are presented in the following table.</a:t>
            </a:r>
            <a:endParaRPr kumimoji="0" lang="cs-CZ" altLang="cs-CZ" sz="18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Objekt 10"/>
          <p:cNvGraphicFramePr>
            <a:graphicFrameLocks noChangeAspect="1"/>
          </p:cNvGraphicFramePr>
          <p:nvPr/>
        </p:nvGraphicFramePr>
        <p:xfrm>
          <a:off x="615950" y="1638300"/>
          <a:ext cx="5902325" cy="2625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Document" r:id="rId3" imgW="5931875" imgH="2642648" progId="Word.Document.8">
                  <p:embed/>
                </p:oleObj>
              </mc:Choice>
              <mc:Fallback>
                <p:oleObj name="Document" r:id="rId3" imgW="5931875" imgH="2642648" progId="Word.Document.8">
                  <p:embed/>
                  <p:pic>
                    <p:nvPicPr>
                      <p:cNvPr id="11" name="Objek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" y="1638300"/>
                        <a:ext cx="5902325" cy="2625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499991" y="3965582"/>
            <a:ext cx="11312370" cy="2785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3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TT3D5350o00"/>
              <a:cs typeface="Times New Roman" panose="02020603050405020304" pitchFamily="18" charset="0"/>
            </a:endParaRPr>
          </a:p>
          <a:p>
            <a:r>
              <a:rPr lang="en-US" sz="1600" b="1" dirty="0"/>
              <a:t>Fixed costs</a:t>
            </a:r>
            <a:r>
              <a:rPr lang="en-US" sz="1600" dirty="0"/>
              <a:t> associated with yogurt production amount to CZK 750</a:t>
            </a:r>
            <a:r>
              <a:rPr lang="cs-CZ" sz="1600" dirty="0"/>
              <a:t> </a:t>
            </a:r>
            <a:r>
              <a:rPr lang="en-US" sz="1600" dirty="0"/>
              <a:t>000 per month.</a:t>
            </a:r>
            <a:endParaRPr lang="cs-CZ" sz="1600" dirty="0"/>
          </a:p>
          <a:p>
            <a:endParaRPr lang="en-US" sz="1600" dirty="0"/>
          </a:p>
          <a:p>
            <a:r>
              <a:rPr lang="en-US" sz="1600" b="1" dirty="0"/>
              <a:t>Tasks:</a:t>
            </a:r>
            <a:endParaRPr lang="en-US" sz="1600" dirty="0"/>
          </a:p>
          <a:p>
            <a:r>
              <a:rPr lang="en-US" sz="1600" b="1" dirty="0"/>
              <a:t>a)</a:t>
            </a:r>
            <a:r>
              <a:rPr lang="en-US" sz="1600" dirty="0"/>
              <a:t> Complete the missing price information for the remaining four yogurt products, ensuring that the </a:t>
            </a:r>
            <a:r>
              <a:rPr lang="en-US" sz="1600" b="1" dirty="0"/>
              <a:t>contribution margin ratio (v/p)</a:t>
            </a:r>
            <a:r>
              <a:rPr lang="en-US" sz="1600" dirty="0"/>
              <a:t> is the same for all items. This is a necessary condition for applying the economic result (ER) as a function of revenues (R).</a:t>
            </a:r>
          </a:p>
          <a:p>
            <a:r>
              <a:rPr lang="en-US" sz="1600" b="1" dirty="0"/>
              <a:t>b)</a:t>
            </a:r>
            <a:r>
              <a:rPr lang="en-US" sz="1600" dirty="0"/>
              <a:t> Calculate the </a:t>
            </a:r>
            <a:r>
              <a:rPr lang="en-US" sz="1600" b="1" dirty="0"/>
              <a:t>revenue required to reach the break-even point</a:t>
            </a:r>
            <a:r>
              <a:rPr lang="en-US" sz="1600" dirty="0"/>
              <a:t> (monthly assessment).</a:t>
            </a:r>
          </a:p>
          <a:p>
            <a:r>
              <a:rPr lang="en-US" sz="1600" b="1" dirty="0"/>
              <a:t>c)</a:t>
            </a:r>
            <a:r>
              <a:rPr lang="en-US" sz="1600" dirty="0"/>
              <a:t> Calculate the </a:t>
            </a:r>
            <a:r>
              <a:rPr lang="en-US" sz="1600" b="1" dirty="0"/>
              <a:t>revenue level</a:t>
            </a:r>
            <a:r>
              <a:rPr lang="en-US" sz="1600" dirty="0"/>
              <a:t> at which the company achieves an </a:t>
            </a:r>
            <a:r>
              <a:rPr lang="en-US" sz="1600" b="1" dirty="0"/>
              <a:t>economic result (profit) of CZK 500</a:t>
            </a:r>
            <a:r>
              <a:rPr lang="cs-CZ" sz="1600" b="1" dirty="0"/>
              <a:t> </a:t>
            </a:r>
            <a:r>
              <a:rPr lang="en-US" sz="1600" b="1" dirty="0"/>
              <a:t>000</a:t>
            </a:r>
            <a:r>
              <a:rPr lang="en-US" sz="1600" dirty="0"/>
              <a:t> (monthly evaluation).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982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5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3554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Economic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problem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lang="cs-CZ" sz="2800" b="1" kern="0" dirty="0">
                <a:solidFill>
                  <a:schemeClr val="accent2"/>
                </a:solidFill>
                <a:latin typeface="Times New Roman"/>
                <a:ea typeface="+mj-ea"/>
                <a:cs typeface="+mj-cs"/>
              </a:rPr>
              <a:t>4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5" y="1096255"/>
            <a:ext cx="10335217" cy="30938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2400" dirty="0"/>
              <a:t>The leather haberdashery store </a:t>
            </a:r>
            <a:r>
              <a:rPr lang="en-US" sz="2400" b="1" dirty="0"/>
              <a:t>"Galaxy"</a:t>
            </a:r>
            <a:r>
              <a:rPr lang="en-US" sz="2400" dirty="0"/>
              <a:t> reported monthly sales of </a:t>
            </a:r>
            <a:r>
              <a:rPr lang="en-US" sz="2400" b="1" dirty="0"/>
              <a:t>CZK 140</a:t>
            </a:r>
            <a:r>
              <a:rPr lang="cs-CZ" sz="2400" b="1" dirty="0"/>
              <a:t> </a:t>
            </a:r>
            <a:r>
              <a:rPr lang="en-US" sz="2400" b="1" dirty="0"/>
              <a:t>000</a:t>
            </a:r>
            <a:r>
              <a:rPr lang="en-US" sz="2400" dirty="0"/>
              <a:t>. According to the company’s operational records, this sales level corresponds to a </a:t>
            </a:r>
            <a:r>
              <a:rPr lang="en-US" sz="2400" b="1" dirty="0"/>
              <a:t>zero economic result (ER = 0)</a:t>
            </a:r>
            <a:r>
              <a:rPr lang="en-US" sz="2400" dirty="0"/>
              <a:t>, meaning the store reached its </a:t>
            </a:r>
            <a:r>
              <a:rPr lang="en-US" sz="2400" b="1" dirty="0"/>
              <a:t>break-even point</a:t>
            </a:r>
            <a:r>
              <a:rPr lang="en-US" sz="2400" dirty="0"/>
              <a:t>.</a:t>
            </a:r>
          </a:p>
          <a:p>
            <a:pPr marL="0" indent="0" algn="just">
              <a:buNone/>
            </a:pPr>
            <a:r>
              <a:rPr lang="en-US" sz="2400" dirty="0"/>
              <a:t>In the current month, sales are expected to be </a:t>
            </a:r>
            <a:r>
              <a:rPr lang="en-US" sz="2400" b="1" dirty="0"/>
              <a:t>20% higher</a:t>
            </a:r>
            <a:r>
              <a:rPr lang="en-US" sz="2400" dirty="0"/>
              <a:t> than in the month when the break-even point was achieved. For all items sold, the store applies a </a:t>
            </a:r>
            <a:r>
              <a:rPr lang="en-US" sz="2400" b="1" dirty="0"/>
              <a:t>uniform ratio between the selling price and the purchase price</a:t>
            </a:r>
            <a:r>
              <a:rPr lang="en-US" sz="2400" dirty="0"/>
              <a:t>. The </a:t>
            </a:r>
            <a:r>
              <a:rPr lang="en-US" sz="2400" b="1" dirty="0"/>
              <a:t>purchase price is the only variable cost</a:t>
            </a:r>
            <a:r>
              <a:rPr lang="en-US" sz="2400" dirty="0"/>
              <a:t>.</a:t>
            </a:r>
          </a:p>
          <a:p>
            <a:pPr marL="0" indent="0" algn="just">
              <a:buNone/>
            </a:pPr>
            <a:r>
              <a:rPr lang="en-US" sz="2400" b="1" dirty="0"/>
              <a:t>Tasks:</a:t>
            </a:r>
            <a:endParaRPr lang="en-US" sz="2400" dirty="0"/>
          </a:p>
          <a:p>
            <a:pPr algn="just">
              <a:buFont typeface="+mj-lt"/>
              <a:buAutoNum type="arabicPeriod"/>
            </a:pPr>
            <a:r>
              <a:rPr lang="en-US" sz="2400" b="1" dirty="0"/>
              <a:t>Determine whether the economic result (ER) in the current month will be a profit of CZK 8</a:t>
            </a:r>
            <a:r>
              <a:rPr lang="cs-CZ" sz="2400" b="1" dirty="0"/>
              <a:t> </a:t>
            </a:r>
            <a:r>
              <a:rPr lang="en-US" sz="2400" b="1" dirty="0"/>
              <a:t>800 or a loss of CZK 4</a:t>
            </a:r>
            <a:r>
              <a:rPr lang="cs-CZ" sz="2400" b="1" dirty="0"/>
              <a:t> </a:t>
            </a:r>
            <a:r>
              <a:rPr lang="en-US" sz="2400" b="1" dirty="0"/>
              <a:t>800.</a:t>
            </a:r>
            <a:endParaRPr lang="en-US" sz="2400" dirty="0"/>
          </a:p>
          <a:p>
            <a:pPr algn="just">
              <a:buFont typeface="+mj-lt"/>
              <a:buAutoNum type="arabicPeriod"/>
            </a:pPr>
            <a:r>
              <a:rPr lang="en-US" sz="2400" b="1" dirty="0"/>
              <a:t>Calculate the amount of fixed costs the store incurs per month.</a:t>
            </a:r>
            <a:endParaRPr lang="en-US" sz="2400" dirty="0"/>
          </a:p>
          <a:p>
            <a:pPr algn="just">
              <a:buFont typeface="+mj-lt"/>
              <a:buAutoNum type="arabicPeriod"/>
            </a:pPr>
            <a:r>
              <a:rPr lang="en-US" sz="2400" b="1" dirty="0"/>
              <a:t>Determine the selling price of the women's handbag "Luka",</a:t>
            </a:r>
            <a:r>
              <a:rPr lang="en-US" sz="2400" dirty="0"/>
              <a:t> if the store purchases it from the supplier for </a:t>
            </a:r>
            <a:r>
              <a:rPr lang="en-US" sz="2400" b="1" dirty="0"/>
              <a:t>CZK 1</a:t>
            </a:r>
            <a:r>
              <a:rPr lang="cs-CZ" sz="2400" b="1" dirty="0"/>
              <a:t> </a:t>
            </a:r>
            <a:r>
              <a:rPr lang="en-US" sz="2400" b="1" dirty="0"/>
              <a:t>634.50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957491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570</Words>
  <Application>Microsoft Office PowerPoint</Application>
  <PresentationFormat>Širokoúhlá obrazovka</PresentationFormat>
  <Paragraphs>34</Paragraphs>
  <Slides>5</Slides>
  <Notes>1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Motiv Office</vt:lpstr>
      <vt:lpstr>Document</vt:lpstr>
      <vt:lpstr>Seminar to the lecture 5: Contribution Margin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Žaneta Rylková</cp:lastModifiedBy>
  <cp:revision>145</cp:revision>
  <cp:lastPrinted>2022-10-10T09:51:14Z</cp:lastPrinted>
  <dcterms:created xsi:type="dcterms:W3CDTF">2016-11-25T20:36:16Z</dcterms:created>
  <dcterms:modified xsi:type="dcterms:W3CDTF">2025-10-10T06:20:36Z</dcterms:modified>
</cp:coreProperties>
</file>