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7" r:id="rId2"/>
    <p:sldId id="344" r:id="rId3"/>
    <p:sldId id="345" r:id="rId4"/>
  </p:sldIdLst>
  <p:sldSz cx="12192000" cy="6858000"/>
  <p:notesSz cx="6797675" cy="9926638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138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3069772-21C9-48C5-AA24-4DBBD0A427FC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4D67A9-9E71-477D-976F-4EC1E61A2E5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7446159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30824-4354-4648-966B-525FFF429182}" type="datetimeFigureOut">
              <a:rPr lang="cs-CZ" smtClean="0"/>
              <a:t>03.11.2025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14921AE-A740-476D-ADC4-50070B553E9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3714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4921AE-A740-476D-ADC4-50070B553E9D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658753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045050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197299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399736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53986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00217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350053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7293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91546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2277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73999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6581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887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03542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64351" y="752054"/>
            <a:ext cx="2266000" cy="1744775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335360" y="356659"/>
            <a:ext cx="7488832" cy="6144683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623392" y="932723"/>
            <a:ext cx="6575267" cy="2880320"/>
          </a:xfrm>
          <a:prstGeom prst="rect">
            <a:avLst/>
          </a:prstGeom>
        </p:spPr>
        <p:txBody>
          <a:bodyPr anchor="t">
            <a:normAutofit/>
          </a:bodyPr>
          <a:lstStyle/>
          <a:p>
            <a:pPr algn="ctr"/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Capital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Structure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and </a:t>
            </a:r>
            <a:r>
              <a:rPr lang="cs-CZ" sz="5333" b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Financial</a:t>
            </a:r>
            <a:r>
              <a:rPr lang="cs-CZ" sz="5333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5333" b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Leverage</a:t>
            </a:r>
            <a:endParaRPr lang="en-GB" sz="5333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351584" y="4101075"/>
            <a:ext cx="5184576" cy="1056117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endParaRPr lang="en-GB" sz="1867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8072285" y="4965171"/>
            <a:ext cx="3890744" cy="1536171"/>
          </a:xfrm>
          <a:prstGeom prst="rect">
            <a:avLst/>
          </a:prstGeom>
        </p:spPr>
        <p:txBody>
          <a:bodyPr vert="horz" lIns="121920" tIns="60960" rIns="121920" bIns="6096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Žaneta </a:t>
            </a:r>
            <a:r>
              <a:rPr lang="cs-CZ" altLang="cs-CZ" sz="2400" b="1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Rylková</a:t>
            </a:r>
            <a:r>
              <a:rPr lang="cs-CZ" altLang="cs-CZ" sz="2400" b="1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Ph.D.</a:t>
            </a:r>
            <a:endParaRPr lang="en-GB" altLang="cs-CZ" sz="2400" b="1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Managerial</a:t>
            </a:r>
            <a:r>
              <a:rPr lang="cs-CZ" altLang="cs-CZ" sz="2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400" dirty="0" err="1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Economics</a:t>
            </a:r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r"/>
            <a:endParaRPr lang="en-GB" altLang="cs-CZ" sz="2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38329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Economic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</a:t>
            </a:r>
            <a:r>
              <a:rPr kumimoji="0" lang="cs-CZ" sz="2800" b="1" i="0" u="none" strike="noStrike" kern="0" cap="none" spc="0" normalizeH="0" baseline="0" dirty="0" err="1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problem</a:t>
            </a:r>
            <a:r>
              <a:rPr kumimoji="0" lang="cs-CZ" sz="2800" b="1" i="0" u="none" strike="noStrike" kern="0" cap="none" spc="0" normalizeH="0" baseline="0" dirty="0">
                <a:ln>
                  <a:noFill/>
                </a:ln>
                <a:solidFill>
                  <a:schemeClr val="accent2"/>
                </a:solidFill>
                <a:effectLst/>
                <a:uLnTx/>
                <a:uFillTx/>
                <a:latin typeface="Times New Roman"/>
                <a:ea typeface="+mj-ea"/>
                <a:cs typeface="+mj-cs"/>
              </a:rPr>
              <a:t> 1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395536" y="1370575"/>
            <a:ext cx="9564252" cy="309384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 company with an EBIT of CZK 4</a:t>
            </a:r>
            <a:r>
              <a:rPr lang="cs-CZ" dirty="0"/>
              <a:t> </a:t>
            </a:r>
            <a:r>
              <a:rPr lang="en-US" dirty="0"/>
              <a:t>000</a:t>
            </a:r>
            <a:r>
              <a:rPr lang="cs-CZ" dirty="0"/>
              <a:t> </a:t>
            </a:r>
            <a:r>
              <a:rPr lang="en-US" dirty="0"/>
              <a:t>000 uses a total capital of CZK 16</a:t>
            </a:r>
            <a:r>
              <a:rPr lang="cs-CZ" dirty="0"/>
              <a:t> </a:t>
            </a:r>
            <a:r>
              <a:rPr lang="en-US" dirty="0"/>
              <a:t>000</a:t>
            </a:r>
            <a:r>
              <a:rPr lang="cs-CZ" dirty="0"/>
              <a:t> </a:t>
            </a:r>
            <a:r>
              <a:rPr lang="en-US" dirty="0"/>
              <a:t>000. How does its financial leverage function if the interest rate on its debt is 9% per annum</a:t>
            </a:r>
            <a:r>
              <a:rPr lang="cs-CZ"/>
              <a:t>?</a:t>
            </a: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179677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251520" y="195486"/>
            <a:ext cx="4536504" cy="507703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dirty="0"/>
          </a:p>
        </p:txBody>
      </p:sp>
      <p:sp>
        <p:nvSpPr>
          <p:cNvPr id="5" name="Obdélník 4"/>
          <p:cNvSpPr/>
          <p:nvPr/>
        </p:nvSpPr>
        <p:spPr>
          <a:xfrm>
            <a:off x="251520" y="449337"/>
            <a:ext cx="335540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cs-CZ" sz="2800" b="1" kern="0" dirty="0" err="1">
                <a:solidFill>
                  <a:schemeClr val="accent2"/>
                </a:solidFill>
                <a:latin typeface="Times New Roman"/>
                <a:ea typeface="+mj-ea"/>
                <a:cs typeface="+mj-cs"/>
              </a:rPr>
              <a:t>Economic</a:t>
            </a:r>
            <a:r>
              <a:rPr lang="cs-CZ" sz="2800" b="1" kern="0" dirty="0">
                <a:solidFill>
                  <a:schemeClr val="accent2"/>
                </a:solidFill>
                <a:latin typeface="Times New Roman"/>
                <a:ea typeface="+mj-ea"/>
                <a:cs typeface="+mj-cs"/>
              </a:rPr>
              <a:t> </a:t>
            </a:r>
            <a:r>
              <a:rPr lang="cs-CZ" sz="2800" b="1" kern="0" dirty="0" err="1">
                <a:solidFill>
                  <a:schemeClr val="accent2"/>
                </a:solidFill>
                <a:latin typeface="Times New Roman"/>
                <a:ea typeface="+mj-ea"/>
                <a:cs typeface="+mj-cs"/>
              </a:rPr>
              <a:t>problem</a:t>
            </a:r>
            <a:r>
              <a:rPr lang="cs-CZ" sz="2800" b="1" kern="0" dirty="0">
                <a:solidFill>
                  <a:schemeClr val="accent2"/>
                </a:solidFill>
                <a:latin typeface="Times New Roman"/>
                <a:ea typeface="+mj-ea"/>
                <a:cs typeface="+mj-cs"/>
              </a:rPr>
              <a:t> 2</a:t>
            </a:r>
            <a:endParaRPr kumimoji="0" lang="en-GB" sz="2800" b="1" i="0" u="none" strike="noStrike" kern="0" cap="none" spc="0" normalizeH="0" baseline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</a:endParaRPr>
          </a:p>
        </p:txBody>
      </p:sp>
      <p:sp>
        <p:nvSpPr>
          <p:cNvPr id="7" name="Zástupný symbol pro obsah 2"/>
          <p:cNvSpPr txBox="1">
            <a:spLocks/>
          </p:cNvSpPr>
          <p:nvPr/>
        </p:nvSpPr>
        <p:spPr>
          <a:xfrm>
            <a:off x="395536" y="1275606"/>
            <a:ext cx="5760640" cy="7186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altLang="cs-CZ" sz="1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Zástupný symbol pro obsah 2"/>
              <p:cNvSpPr txBox="1">
                <a:spLocks/>
              </p:cNvSpPr>
              <p:nvPr/>
            </p:nvSpPr>
            <p:spPr>
              <a:xfrm>
                <a:off x="251520" y="950693"/>
                <a:ext cx="11345360" cy="454172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/>
                  <a:t>The capital structure of the company "Joan Ltd." consists of 60% equity. Given an interest rate of 9.5% per annum, the annual interest expense amounts to CZK 456</a:t>
                </a:r>
                <a:r>
                  <a:rPr lang="cs-CZ" dirty="0"/>
                  <a:t> </a:t>
                </a:r>
                <a:r>
                  <a:rPr lang="en-US" dirty="0"/>
                  <a:t>000. The cost of equity is calculated at 14% per annum. The applicable corporate income tax rate for the assessment period is 22%.</a:t>
                </a:r>
              </a:p>
              <a:p>
                <a:pPr marL="0" indent="0">
                  <a:buNone/>
                </a:pPr>
                <a:r>
                  <a:rPr lang="en-US" dirty="0"/>
                  <a:t>Please:</a:t>
                </a:r>
              </a:p>
              <a:p>
                <a:pPr>
                  <a:buFont typeface="+mj-lt"/>
                  <a:buAutoNum type="arabicPeriod"/>
                </a:pPr>
                <a:r>
                  <a:rPr lang="en-US" dirty="0"/>
                  <a:t>Determine the total capital of the company.</a:t>
                </a:r>
              </a:p>
              <a:p>
                <a:pPr>
                  <a:buFont typeface="+mj-lt"/>
                  <a:buAutoNum type="arabicPeriod"/>
                </a:pPr>
                <a:r>
                  <a:rPr lang="en-US" dirty="0"/>
                  <a:t>Calculate the weighted average cost of capital (WACC), denoted as </a:t>
                </a:r>
                <a:r>
                  <a:rPr lang="cs-CZ" b="0" i="0" dirty="0" err="1">
                    <a:solidFill>
                      <a:srgbClr val="424242"/>
                    </a:solidFill>
                    <a:effectLst/>
                    <a:latin typeface="Segoe Sans"/>
                  </a:rPr>
                  <a:t>k</a:t>
                </a:r>
                <a:r>
                  <a:rPr lang="cs-CZ" sz="1600" b="0" i="0" dirty="0" err="1">
                    <a:solidFill>
                      <a:srgbClr val="424242"/>
                    </a:solidFill>
                    <a:effectLst/>
                    <a:latin typeface="Segoe Sans"/>
                  </a:rPr>
                  <a:t>O</a:t>
                </a:r>
                <a:r>
                  <a:rPr lang="en-US" dirty="0"/>
                  <a:t>​.</a:t>
                </a:r>
              </a:p>
              <a:p>
                <a:pPr>
                  <a:buFont typeface="+mj-lt"/>
                  <a:buAutoNum type="arabicPeriod"/>
                </a:pPr>
                <a:r>
                  <a:rPr lang="en-US" dirty="0"/>
                  <a:t>Evaluate the effect of financial leverage (denoted as</a:t>
                </a:r>
                <a:r>
                  <a:rPr lang="cs-CZ" dirty="0"/>
                  <a:t> e, e=?</a:t>
                </a:r>
                <a:r>
                  <a:rPr lang="en-US" dirty="0"/>
                  <a:t>) on the return on equity (ROE) of "Joan Ltd.", assuming EBIT for the period is CZK 2</a:t>
                </a:r>
                <a:r>
                  <a:rPr lang="cs-CZ" dirty="0"/>
                  <a:t> </a:t>
                </a:r>
                <a:r>
                  <a:rPr lang="en-US" dirty="0"/>
                  <a:t>000</a:t>
                </a:r>
                <a:r>
                  <a:rPr lang="cs-CZ" dirty="0"/>
                  <a:t> </a:t>
                </a:r>
                <a:r>
                  <a:rPr lang="en-US" dirty="0"/>
                  <a:t>000.</a:t>
                </a:r>
                <a:endParaRPr lang="cs-CZ" dirty="0"/>
              </a:p>
              <a:p>
                <a:pPr>
                  <a:buFont typeface="+mj-lt"/>
                  <a:buAutoNum type="arabicPeriod"/>
                </a:pPr>
                <a:endParaRPr lang="en-US" dirty="0"/>
              </a:p>
              <a:p>
                <a:pPr marL="0" lv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cs-CZ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𝑂</m:t>
                          </m:r>
                        </m:sub>
                      </m:sSub>
                      <m:r>
                        <a:rPr lang="cs-CZ" sz="3200" i="1"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cs-CZ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𝐷</m:t>
                          </m:r>
                        </m:sub>
                      </m:sSub>
                      <m:r>
                        <a:rPr lang="cs-CZ" sz="3200" i="1">
                          <a:latin typeface="Cambria Math" panose="02040503050406030204" pitchFamily="18" charset="0"/>
                        </a:rPr>
                        <m:t>∙(1−</m:t>
                      </m:r>
                      <m:r>
                        <a:rPr lang="cs-CZ" sz="3200" i="1">
                          <a:latin typeface="Cambria Math" panose="02040503050406030204" pitchFamily="18" charset="0"/>
                        </a:rPr>
                        <m:t>𝑡</m:t>
                      </m:r>
                      <m:r>
                        <a:rPr lang="cs-CZ" sz="3200" i="1">
                          <a:latin typeface="Cambria Math" panose="02040503050406030204" pitchFamily="18" charset="0"/>
                        </a:rPr>
                        <m:t>)∙</m:t>
                      </m:r>
                      <m:f>
                        <m:fPr>
                          <m:ctrlPr>
                            <a:rPr lang="cs-CZ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𝐷</m:t>
                          </m:r>
                        </m:num>
                        <m:den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r>
                        <a:rPr lang="cs-CZ" sz="3200" i="1">
                          <a:latin typeface="Cambria Math" panose="02040503050406030204" pitchFamily="18" charset="0"/>
                        </a:rPr>
                        <m:t>+</m:t>
                      </m:r>
                      <m:sSub>
                        <m:sSubPr>
                          <m:ctrlPr>
                            <a:rPr lang="cs-CZ" sz="32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𝑘</m:t>
                          </m:r>
                        </m:e>
                        <m:sub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𝐸</m:t>
                          </m:r>
                        </m:sub>
                      </m:sSub>
                      <m:r>
                        <a:rPr lang="cs-CZ" sz="3200" i="1">
                          <a:latin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cs-CZ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𝐸</m:t>
                          </m:r>
                        </m:num>
                        <m:den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𝐶</m:t>
                          </m:r>
                        </m:den>
                      </m:f>
                      <m:r>
                        <a:rPr lang="cs-CZ" sz="3200" i="1">
                          <a:latin typeface="Cambria Math" panose="02040503050406030204" pitchFamily="18" charset="0"/>
                        </a:rPr>
                        <m:t>                    </m:t>
                      </m:r>
                      <m:r>
                        <a:rPr lang="cs-CZ" sz="3200" b="0" i="1" smtClean="0">
                          <a:latin typeface="Cambria Math" panose="02040503050406030204" pitchFamily="18" charset="0"/>
                        </a:rPr>
                        <m:t>𝑒</m:t>
                      </m:r>
                      <m:r>
                        <a:rPr lang="cs-CZ" sz="3200" i="1">
                          <a:latin typeface="Cambria Math" panose="02040503050406030204" pitchFamily="18" charset="0"/>
                        </a:rPr>
                        <m:t> =</m:t>
                      </m:r>
                      <m:f>
                        <m:fPr>
                          <m:ctrlPr>
                            <a:rPr lang="cs-CZ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𝐶</m:t>
                          </m:r>
                        </m:num>
                        <m:den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𝐸</m:t>
                          </m:r>
                        </m:den>
                      </m:f>
                      <m:r>
                        <a:rPr lang="cs-CZ" sz="3200" i="1">
                          <a:latin typeface="Cambria Math" panose="02040503050406030204" pitchFamily="18" charset="0"/>
                        </a:rPr>
                        <m:t>∙</m:t>
                      </m:r>
                      <m:f>
                        <m:fPr>
                          <m:ctrlPr>
                            <a:rPr lang="cs-CZ" sz="3200" i="1"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𝐸𝐵𝐼𝑇</m:t>
                          </m:r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−</m:t>
                          </m:r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𝑖𝑛𝑡𝑒𝑟𝑒𝑠𝑡</m:t>
                          </m:r>
                        </m:num>
                        <m:den>
                          <m:r>
                            <a:rPr lang="cs-CZ" sz="3200" i="1">
                              <a:latin typeface="Cambria Math" panose="02040503050406030204" pitchFamily="18" charset="0"/>
                            </a:rPr>
                            <m:t>𝐸𝐵𝐼𝑇</m:t>
                          </m:r>
                        </m:den>
                      </m:f>
                    </m:oMath>
                  </m:oMathPara>
                </a14:m>
                <a:endParaRPr lang="cs-CZ" sz="3200" i="1" dirty="0"/>
              </a:p>
            </p:txBody>
          </p:sp>
        </mc:Choice>
        <mc:Fallback xmlns="">
          <p:sp>
            <p:nvSpPr>
              <p:cNvPr id="8" name="Zástupný symbol pro obsah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950693"/>
                <a:ext cx="11345360" cy="4541720"/>
              </a:xfrm>
              <a:prstGeom prst="rect">
                <a:avLst/>
              </a:prstGeom>
              <a:blipFill>
                <a:blip r:embed="rId2"/>
                <a:stretch>
                  <a:fillRect l="-1128" t="-2282" b="-26711"/>
                </a:stretch>
              </a:blipFill>
            </p:spPr>
            <p:txBody>
              <a:bodyPr/>
              <a:lstStyle/>
              <a:p>
                <a:r>
                  <a:rPr lang="cs-CZ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Zástupný symbol pro číslo snímku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3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9796251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854</TotalTime>
  <Words>208</Words>
  <Application>Microsoft Office PowerPoint</Application>
  <PresentationFormat>Širokoúhlá obrazovka</PresentationFormat>
  <Paragraphs>16</Paragraphs>
  <Slides>3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3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Segoe Sans</vt:lpstr>
      <vt:lpstr>Times New Roman</vt:lpstr>
      <vt:lpstr>Motiv Office</vt:lpstr>
      <vt:lpstr>Capital Structure and Financial Leverage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Roman Šperka</dc:creator>
  <cp:lastModifiedBy>Žaneta Rylková</cp:lastModifiedBy>
  <cp:revision>170</cp:revision>
  <cp:lastPrinted>2022-10-10T09:51:14Z</cp:lastPrinted>
  <dcterms:created xsi:type="dcterms:W3CDTF">2016-11-25T20:36:16Z</dcterms:created>
  <dcterms:modified xsi:type="dcterms:W3CDTF">2025-11-03T10:14:02Z</dcterms:modified>
</cp:coreProperties>
</file>