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
  </p:notesMasterIdLst>
  <p:handoutMasterIdLst>
    <p:handoutMasterId r:id="rId5"/>
  </p:handoutMasterIdLst>
  <p:sldIdLst>
    <p:sldId id="257" r:id="rId2"/>
    <p:sldId id="330" r:id="rId3"/>
  </p:sldIdLst>
  <p:sldSz cx="12192000" cy="6858000"/>
  <p:notesSz cx="6669088"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7" d="100"/>
          <a:sy n="107" d="100"/>
        </p:scale>
        <p:origin x="13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938" cy="49813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777607" y="0"/>
            <a:ext cx="2889938" cy="498136"/>
          </a:xfrm>
          <a:prstGeom prst="rect">
            <a:avLst/>
          </a:prstGeom>
        </p:spPr>
        <p:txBody>
          <a:bodyPr vert="horz" lIns="91440" tIns="45720" rIns="91440" bIns="45720" rtlCol="0"/>
          <a:lstStyle>
            <a:lvl1pPr algn="r">
              <a:defRPr sz="1200"/>
            </a:lvl1pPr>
          </a:lstStyle>
          <a:p>
            <a:fld id="{03069772-21C9-48C5-AA24-4DBBD0A427FC}" type="datetimeFigureOut">
              <a:rPr lang="cs-CZ" smtClean="0"/>
              <a:t>03.11.2025</a:t>
            </a:fld>
            <a:endParaRPr lang="cs-CZ"/>
          </a:p>
        </p:txBody>
      </p:sp>
      <p:sp>
        <p:nvSpPr>
          <p:cNvPr id="4" name="Zástupný symbol pro zápatí 3"/>
          <p:cNvSpPr>
            <a:spLocks noGrp="1"/>
          </p:cNvSpPr>
          <p:nvPr>
            <p:ph type="ftr" sz="quarter" idx="2"/>
          </p:nvPr>
        </p:nvSpPr>
        <p:spPr>
          <a:xfrm>
            <a:off x="0" y="9430092"/>
            <a:ext cx="2889938" cy="49813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777607" y="9430092"/>
            <a:ext cx="2889938" cy="498135"/>
          </a:xfrm>
          <a:prstGeom prst="rect">
            <a:avLst/>
          </a:prstGeom>
        </p:spPr>
        <p:txBody>
          <a:bodyPr vert="horz" lIns="91440" tIns="45720" rIns="91440" bIns="45720" rtlCol="0" anchor="b"/>
          <a:lstStyle>
            <a:lvl1pPr algn="r">
              <a:defRPr sz="1200"/>
            </a:lvl1pPr>
          </a:lstStyle>
          <a:p>
            <a:fld id="{644D67A9-9E71-477D-976F-4EC1E61A2E5F}" type="slidenum">
              <a:rPr lang="cs-CZ" smtClean="0"/>
              <a:t>‹#›</a:t>
            </a:fld>
            <a:endParaRPr lang="cs-CZ"/>
          </a:p>
        </p:txBody>
      </p:sp>
    </p:spTree>
    <p:extLst>
      <p:ext uri="{BB962C8B-B14F-4D97-AF65-F5344CB8AC3E}">
        <p14:creationId xmlns:p14="http://schemas.microsoft.com/office/powerpoint/2010/main" val="41744615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938" cy="49813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777607" y="0"/>
            <a:ext cx="2889938" cy="498136"/>
          </a:xfrm>
          <a:prstGeom prst="rect">
            <a:avLst/>
          </a:prstGeom>
        </p:spPr>
        <p:txBody>
          <a:bodyPr vert="horz" lIns="91440" tIns="45720" rIns="91440" bIns="45720" rtlCol="0"/>
          <a:lstStyle>
            <a:lvl1pPr algn="r">
              <a:defRPr sz="1200"/>
            </a:lvl1pPr>
          </a:lstStyle>
          <a:p>
            <a:fld id="{94530824-4354-4648-966B-525FFF429182}" type="datetimeFigureOut">
              <a:rPr lang="cs-CZ" smtClean="0"/>
              <a:t>03.11.2025</a:t>
            </a:fld>
            <a:endParaRPr lang="cs-CZ"/>
          </a:p>
        </p:txBody>
      </p:sp>
      <p:sp>
        <p:nvSpPr>
          <p:cNvPr id="4" name="Zástupný symbol pro obrázek snímku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66909" y="4777958"/>
            <a:ext cx="5335270" cy="3909239"/>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30092"/>
            <a:ext cx="2889938" cy="49813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777607" y="9430092"/>
            <a:ext cx="2889938" cy="498135"/>
          </a:xfrm>
          <a:prstGeom prst="rect">
            <a:avLst/>
          </a:prstGeom>
        </p:spPr>
        <p:txBody>
          <a:bodyPr vert="horz" lIns="91440" tIns="45720" rIns="91440" bIns="45720" rtlCol="0" anchor="b"/>
          <a:lstStyle>
            <a:lvl1pPr algn="r">
              <a:defRPr sz="1200"/>
            </a:lvl1pPr>
          </a:lstStyle>
          <a:p>
            <a:fld id="{814921AE-A740-476D-ADC4-50070B553E9D}" type="slidenum">
              <a:rPr lang="cs-CZ" smtClean="0"/>
              <a:t>‹#›</a:t>
            </a:fld>
            <a:endParaRPr lang="cs-CZ"/>
          </a:p>
        </p:txBody>
      </p:sp>
    </p:spTree>
    <p:extLst>
      <p:ext uri="{BB962C8B-B14F-4D97-AF65-F5344CB8AC3E}">
        <p14:creationId xmlns:p14="http://schemas.microsoft.com/office/powerpoint/2010/main" val="1439371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14921AE-A740-476D-ADC4-50070B553E9D}" type="slidenum">
              <a:rPr lang="cs-CZ" smtClean="0"/>
              <a:t>1</a:t>
            </a:fld>
            <a:endParaRPr lang="cs-CZ"/>
          </a:p>
        </p:txBody>
      </p:sp>
    </p:spTree>
    <p:extLst>
      <p:ext uri="{BB962C8B-B14F-4D97-AF65-F5344CB8AC3E}">
        <p14:creationId xmlns:p14="http://schemas.microsoft.com/office/powerpoint/2010/main" val="2265875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575267" cy="2880320"/>
          </a:xfrm>
          <a:prstGeom prst="rect">
            <a:avLst/>
          </a:prstGeom>
        </p:spPr>
        <p:txBody>
          <a:bodyPr anchor="t">
            <a:normAutofit/>
          </a:bodyPr>
          <a:lstStyle/>
          <a:p>
            <a:pPr algn="ctr"/>
            <a:r>
              <a:rPr lang="cs-CZ" b="1" dirty="0" err="1">
                <a:solidFill>
                  <a:schemeClr val="bg1"/>
                </a:solidFill>
                <a:latin typeface="Times New Roman" panose="02020603050405020304" pitchFamily="18" charset="0"/>
                <a:cs typeface="Times New Roman" panose="02020603050405020304" pitchFamily="18" charset="0"/>
              </a:rPr>
              <a:t>Seminar</a:t>
            </a:r>
            <a:r>
              <a:rPr lang="cs-CZ" b="1" dirty="0">
                <a:solidFill>
                  <a:schemeClr val="bg1"/>
                </a:solidFill>
                <a:latin typeface="Times New Roman" panose="02020603050405020304" pitchFamily="18" charset="0"/>
                <a:cs typeface="Times New Roman" panose="02020603050405020304" pitchFamily="18" charset="0"/>
              </a:rPr>
              <a:t> to </a:t>
            </a:r>
            <a:r>
              <a:rPr lang="cs-CZ" b="1" dirty="0" err="1">
                <a:solidFill>
                  <a:schemeClr val="bg1"/>
                </a:solidFill>
                <a:latin typeface="Times New Roman" panose="02020603050405020304" pitchFamily="18" charset="0"/>
                <a:cs typeface="Times New Roman" panose="02020603050405020304" pitchFamily="18" charset="0"/>
              </a:rPr>
              <a:t>the</a:t>
            </a:r>
            <a:r>
              <a:rPr lang="cs-CZ" b="1" dirty="0">
                <a:solidFill>
                  <a:schemeClr val="bg1"/>
                </a:solidFill>
                <a:latin typeface="Times New Roman" panose="02020603050405020304" pitchFamily="18" charset="0"/>
                <a:cs typeface="Times New Roman" panose="02020603050405020304" pitchFamily="18" charset="0"/>
              </a:rPr>
              <a:t> </a:t>
            </a:r>
            <a:r>
              <a:rPr lang="cs-CZ" b="1" dirty="0" err="1">
                <a:solidFill>
                  <a:schemeClr val="bg1"/>
                </a:solidFill>
                <a:latin typeface="Times New Roman" panose="02020603050405020304" pitchFamily="18" charset="0"/>
                <a:cs typeface="Times New Roman" panose="02020603050405020304" pitchFamily="18" charset="0"/>
              </a:rPr>
              <a:t>lecture</a:t>
            </a:r>
            <a:r>
              <a:rPr lang="cs-CZ" b="1" dirty="0">
                <a:solidFill>
                  <a:schemeClr val="bg1"/>
                </a:solidFill>
                <a:latin typeface="Times New Roman" panose="02020603050405020304" pitchFamily="18" charset="0"/>
                <a:cs typeface="Times New Roman" panose="02020603050405020304" pitchFamily="18" charset="0"/>
              </a:rPr>
              <a:t> 8: </a:t>
            </a:r>
            <a:r>
              <a:rPr lang="cs-CZ" b="1" dirty="0" err="1">
                <a:solidFill>
                  <a:schemeClr val="bg1"/>
                </a:solidFill>
                <a:latin typeface="Times New Roman" panose="02020603050405020304" pitchFamily="18" charset="0"/>
                <a:cs typeface="Times New Roman" panose="02020603050405020304" pitchFamily="18" charset="0"/>
              </a:rPr>
              <a:t>Financial</a:t>
            </a:r>
            <a:r>
              <a:rPr lang="cs-CZ" b="1" dirty="0">
                <a:solidFill>
                  <a:schemeClr val="bg1"/>
                </a:solidFill>
                <a:latin typeface="Times New Roman" panose="02020603050405020304" pitchFamily="18" charset="0"/>
                <a:cs typeface="Times New Roman" panose="02020603050405020304" pitchFamily="18" charset="0"/>
              </a:rPr>
              <a:t> </a:t>
            </a:r>
            <a:r>
              <a:rPr lang="cs-CZ" b="1" dirty="0" err="1">
                <a:solidFill>
                  <a:schemeClr val="bg1"/>
                </a:solidFill>
                <a:latin typeface="Times New Roman" panose="02020603050405020304" pitchFamily="18" charset="0"/>
                <a:cs typeface="Times New Roman" panose="02020603050405020304" pitchFamily="18" charset="0"/>
              </a:rPr>
              <a:t>Analysis</a:t>
            </a:r>
            <a:r>
              <a:rPr lang="cs-CZ" b="1" dirty="0">
                <a:solidFill>
                  <a:schemeClr val="bg1"/>
                </a:solidFill>
                <a:latin typeface="Times New Roman" panose="02020603050405020304" pitchFamily="18" charset="0"/>
                <a:cs typeface="Times New Roman" panose="02020603050405020304" pitchFamily="18" charset="0"/>
              </a:rPr>
              <a:t> and </a:t>
            </a:r>
            <a:r>
              <a:rPr lang="cs-CZ" b="1" dirty="0" err="1">
                <a:solidFill>
                  <a:schemeClr val="bg1"/>
                </a:solidFill>
                <a:latin typeface="Times New Roman" panose="02020603050405020304" pitchFamily="18" charset="0"/>
                <a:cs typeface="Times New Roman" panose="02020603050405020304" pitchFamily="18" charset="0"/>
              </a:rPr>
              <a:t>Economic</a:t>
            </a:r>
            <a:r>
              <a:rPr lang="cs-CZ" b="1" dirty="0">
                <a:solidFill>
                  <a:schemeClr val="bg1"/>
                </a:solidFill>
                <a:latin typeface="Times New Roman" panose="02020603050405020304" pitchFamily="18" charset="0"/>
                <a:cs typeface="Times New Roman" panose="02020603050405020304" pitchFamily="18" charset="0"/>
              </a:rPr>
              <a:t> </a:t>
            </a:r>
            <a:r>
              <a:rPr lang="cs-CZ" b="1" dirty="0" err="1">
                <a:solidFill>
                  <a:schemeClr val="bg1"/>
                </a:solidFill>
                <a:latin typeface="Times New Roman" panose="02020603050405020304" pitchFamily="18" charset="0"/>
                <a:cs typeface="Times New Roman" panose="02020603050405020304" pitchFamily="18" charset="0"/>
              </a:rPr>
              <a:t>Value</a:t>
            </a:r>
            <a:r>
              <a:rPr lang="cs-CZ" b="1" dirty="0">
                <a:solidFill>
                  <a:schemeClr val="bg1"/>
                </a:solidFill>
                <a:latin typeface="Times New Roman" panose="02020603050405020304" pitchFamily="18" charset="0"/>
                <a:cs typeface="Times New Roman" panose="02020603050405020304" pitchFamily="18" charset="0"/>
              </a:rPr>
              <a:t> </a:t>
            </a:r>
            <a:r>
              <a:rPr lang="cs-CZ" b="1" dirty="0" err="1">
                <a:solidFill>
                  <a:schemeClr val="bg1"/>
                </a:solidFill>
                <a:latin typeface="Times New Roman" panose="02020603050405020304" pitchFamily="18" charset="0"/>
                <a:cs typeface="Times New Roman" panose="02020603050405020304" pitchFamily="18" charset="0"/>
              </a:rPr>
              <a:t>Added</a:t>
            </a:r>
            <a:endParaRPr lang="en-GB"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072285" y="4965171"/>
            <a:ext cx="3890744"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2400" b="1" dirty="0">
                <a:solidFill>
                  <a:srgbClr val="307871"/>
                </a:solidFill>
                <a:latin typeface="Times New Roman" panose="02020603050405020304" pitchFamily="18" charset="0"/>
                <a:cs typeface="Times New Roman" panose="02020603050405020304" pitchFamily="18" charset="0"/>
              </a:rPr>
              <a:t>Ing. Žaneta </a:t>
            </a:r>
            <a:r>
              <a:rPr lang="cs-CZ" altLang="cs-CZ" sz="2400" b="1" dirty="0" err="1">
                <a:solidFill>
                  <a:srgbClr val="307871"/>
                </a:solidFill>
                <a:latin typeface="Times New Roman" panose="02020603050405020304" pitchFamily="18" charset="0"/>
                <a:cs typeface="Times New Roman" panose="02020603050405020304" pitchFamily="18" charset="0"/>
              </a:rPr>
              <a:t>Rylková</a:t>
            </a:r>
            <a:r>
              <a:rPr lang="cs-CZ" altLang="cs-CZ" sz="2400" b="1" dirty="0">
                <a:solidFill>
                  <a:srgbClr val="307871"/>
                </a:solidFill>
                <a:latin typeface="Times New Roman" panose="02020603050405020304" pitchFamily="18" charset="0"/>
                <a:cs typeface="Times New Roman" panose="02020603050405020304" pitchFamily="18" charset="0"/>
              </a:rPr>
              <a:t>, Ph.D.</a:t>
            </a:r>
            <a:endParaRPr lang="en-GB" altLang="cs-CZ" sz="2400" b="1" dirty="0">
              <a:solidFill>
                <a:srgbClr val="307871"/>
              </a:solidFill>
              <a:latin typeface="Times New Roman" panose="02020603050405020304" pitchFamily="18" charset="0"/>
              <a:cs typeface="Times New Roman" panose="02020603050405020304" pitchFamily="18" charset="0"/>
            </a:endParaRPr>
          </a:p>
          <a:p>
            <a:pPr algn="r"/>
            <a:r>
              <a:rPr lang="cs-CZ" altLang="cs-CZ" sz="2400" dirty="0" err="1">
                <a:solidFill>
                  <a:srgbClr val="307871"/>
                </a:solidFill>
                <a:latin typeface="Times New Roman" panose="02020603050405020304" pitchFamily="18" charset="0"/>
                <a:cs typeface="Times New Roman" panose="02020603050405020304" pitchFamily="18" charset="0"/>
              </a:rPr>
              <a:t>Managerial</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Economics</a:t>
            </a:r>
            <a:endParaRPr lang="en-GB" altLang="cs-CZ" sz="2400" dirty="0">
              <a:solidFill>
                <a:srgbClr val="307871"/>
              </a:solidFill>
              <a:latin typeface="Times New Roman" panose="02020603050405020304" pitchFamily="18" charset="0"/>
              <a:cs typeface="Times New Roman" panose="02020603050405020304" pitchFamily="18" charset="0"/>
            </a:endParaRPr>
          </a:p>
          <a:p>
            <a:pPr algn="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355406"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solidFill>
                  <a:schemeClr val="accent2"/>
                </a:solidFill>
                <a:effectLst/>
                <a:uLnTx/>
                <a:uFillTx/>
                <a:latin typeface="Times New Roman"/>
                <a:ea typeface="+mj-ea"/>
                <a:cs typeface="+mj-cs"/>
              </a:rPr>
              <a:t>Economic</a:t>
            </a:r>
            <a:r>
              <a:rPr kumimoji="0" lang="cs-CZ" sz="2800" b="1" i="0" u="none" strike="noStrike" kern="0" cap="none" spc="0" normalizeH="0" baseline="0" dirty="0">
                <a:ln>
                  <a:noFill/>
                </a:ln>
                <a:solidFill>
                  <a:schemeClr val="accent2"/>
                </a:solidFill>
                <a:effectLst/>
                <a:uLnTx/>
                <a:uFillTx/>
                <a:latin typeface="Times New Roman"/>
                <a:ea typeface="+mj-ea"/>
                <a:cs typeface="+mj-cs"/>
              </a:rPr>
              <a:t> </a:t>
            </a:r>
            <a:r>
              <a:rPr kumimoji="0" lang="cs-CZ" sz="2800" b="1" i="0" u="none" strike="noStrike" kern="0" cap="none" spc="0" normalizeH="0" baseline="0" dirty="0" err="1">
                <a:ln>
                  <a:noFill/>
                </a:ln>
                <a:solidFill>
                  <a:schemeClr val="accent2"/>
                </a:solidFill>
                <a:effectLst/>
                <a:uLnTx/>
                <a:uFillTx/>
                <a:latin typeface="Times New Roman"/>
                <a:ea typeface="+mj-ea"/>
                <a:cs typeface="+mj-cs"/>
              </a:rPr>
              <a:t>problem</a:t>
            </a:r>
            <a:r>
              <a:rPr kumimoji="0" lang="cs-CZ" sz="2800" b="1" i="0" u="none" strike="noStrike" kern="0" cap="none" spc="0" normalizeH="0" baseline="0" dirty="0">
                <a:ln>
                  <a:noFill/>
                </a:ln>
                <a:solidFill>
                  <a:schemeClr val="accent2"/>
                </a:solidFill>
                <a:effectLst/>
                <a:uLnTx/>
                <a:uFillTx/>
                <a:latin typeface="Times New Roman"/>
                <a:ea typeface="+mj-ea"/>
                <a:cs typeface="+mj-cs"/>
              </a:rPr>
              <a:t> 1</a:t>
            </a:r>
            <a:endParaRPr kumimoji="0" lang="en-GB" sz="2800" b="1" i="0" u="none" strike="noStrike" kern="0" cap="none" spc="0" normalizeH="0" baseline="0" dirty="0">
              <a:ln>
                <a:noFill/>
              </a:ln>
              <a:solidFill>
                <a:schemeClr val="accent2"/>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370575"/>
            <a:ext cx="9232558" cy="309384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t>In 2024, the enterprise reported an operating profit (EBIT) of CZK 72 million. The total invested capital amounts to CZK 350 million, of which half is financed through debt, bearing an average interest rate of 12% per annum. The owners expect a return of 15% per annum on their invested capital. The applicable corporate income tax rate is 24%.</a:t>
            </a:r>
            <a:endParaRPr lang="en-US" sz="2400" dirty="0"/>
          </a:p>
          <a:p>
            <a:pPr marL="0" indent="0">
              <a:buNone/>
            </a:pPr>
            <a:r>
              <a:rPr lang="en-US" sz="2400" dirty="0"/>
              <a:t>Please:</a:t>
            </a:r>
          </a:p>
          <a:p>
            <a:pPr marL="0" indent="0">
              <a:buNone/>
            </a:pPr>
            <a:r>
              <a:rPr lang="en-US" sz="2400" b="1" dirty="0"/>
              <a:t>a)</a:t>
            </a:r>
            <a:r>
              <a:rPr lang="en-US" sz="2400" dirty="0"/>
              <a:t> Calculate the </a:t>
            </a:r>
            <a:r>
              <a:rPr lang="en-US" sz="2400" b="1" dirty="0"/>
              <a:t>Economic Value Added (EVA)</a:t>
            </a:r>
            <a:r>
              <a:rPr lang="en-US" sz="2400" dirty="0"/>
              <a:t> and </a:t>
            </a:r>
            <a:r>
              <a:rPr lang="en-US" sz="2400" b="1" dirty="0"/>
              <a:t>Net Operating Profit After Taxes (NOPAT or ER)</a:t>
            </a:r>
            <a:r>
              <a:rPr lang="en-US" sz="2400" dirty="0"/>
              <a:t>.</a:t>
            </a:r>
            <a:br>
              <a:rPr lang="en-US" sz="2400" dirty="0"/>
            </a:br>
            <a:r>
              <a:rPr lang="en-US" sz="2400" b="1" dirty="0"/>
              <a:t>b)</a:t>
            </a:r>
            <a:r>
              <a:rPr lang="en-US" sz="2400" dirty="0"/>
              <a:t> Determine how the values of </a:t>
            </a:r>
            <a:r>
              <a:rPr lang="en-US" sz="2400" b="1" dirty="0"/>
              <a:t>EVA</a:t>
            </a:r>
            <a:r>
              <a:rPr lang="en-US" sz="2400" dirty="0"/>
              <a:t> and </a:t>
            </a:r>
            <a:r>
              <a:rPr lang="en-US" sz="2400" b="1" dirty="0"/>
              <a:t>ER</a:t>
            </a:r>
            <a:r>
              <a:rPr lang="en-US" sz="2400" dirty="0"/>
              <a:t> would change if the share of debt capital increases from 50% to 70% of the total capital.</a:t>
            </a: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2</a:t>
            </a:fld>
            <a:endParaRPr lang="cs-CZ"/>
          </a:p>
        </p:txBody>
      </p:sp>
    </p:spTree>
    <p:extLst>
      <p:ext uri="{BB962C8B-B14F-4D97-AF65-F5344CB8AC3E}">
        <p14:creationId xmlns:p14="http://schemas.microsoft.com/office/powerpoint/2010/main" val="4180944972"/>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738</TotalTime>
  <Words>152</Words>
  <Application>Microsoft Office PowerPoint</Application>
  <PresentationFormat>Širokoúhlá obrazovka</PresentationFormat>
  <Paragraphs>9</Paragraphs>
  <Slides>2</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vt:i4>
      </vt:variant>
    </vt:vector>
  </HeadingPairs>
  <TitlesOfParts>
    <vt:vector size="7" baseType="lpstr">
      <vt:lpstr>Arial</vt:lpstr>
      <vt:lpstr>Calibri</vt:lpstr>
      <vt:lpstr>Calibri Light</vt:lpstr>
      <vt:lpstr>Times New Roman</vt:lpstr>
      <vt:lpstr>Motiv Office</vt:lpstr>
      <vt:lpstr>Seminar to the lecture 8: Financial Analysis and Economic Value Added</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Žaneta Rylková</cp:lastModifiedBy>
  <cp:revision>165</cp:revision>
  <cp:lastPrinted>2022-10-31T10:58:06Z</cp:lastPrinted>
  <dcterms:created xsi:type="dcterms:W3CDTF">2016-11-25T20:36:16Z</dcterms:created>
  <dcterms:modified xsi:type="dcterms:W3CDTF">2025-11-03T10:14:55Z</dcterms:modified>
</cp:coreProperties>
</file>