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2"/>
    <p:sldId id="331" r:id="rId3"/>
    <p:sldId id="332" r:id="rId4"/>
  </p:sldIdLst>
  <p:sldSz cx="12192000" cy="6858000"/>
  <p:notesSz cx="6669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069772-21C9-48C5-AA24-4DBBD0A427FC}" type="datetimeFigureOut">
              <a:rPr lang="cs-CZ" smtClean="0"/>
              <a:t>10.11.2025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2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7607" y="9430092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D67A9-9E71-477D-976F-4EC1E61A2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4461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30824-4354-4648-966B-525FFF429182}" type="datetimeFigureOut">
              <a:rPr lang="cs-CZ" smtClean="0"/>
              <a:t>10.11.2025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77958"/>
            <a:ext cx="533527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30092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921AE-A740-476D-ADC4-50070B553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9371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921AE-A740-476D-ADC4-50070B553E9D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875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398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932723"/>
            <a:ext cx="6575267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ctr"/>
            <a:r>
              <a:rPr lang="cs-CZ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Seminar</a:t>
            </a:r>
            <a: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lecture</a:t>
            </a:r>
            <a: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9: </a:t>
            </a:r>
            <a:r>
              <a:rPr lang="cs-CZ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Inventory</a:t>
            </a:r>
            <a: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</a:t>
            </a:r>
            <a:endParaRPr lang="en-GB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101075"/>
            <a:ext cx="5184576" cy="10561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en-GB" sz="186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8072285" y="4965171"/>
            <a:ext cx="3890744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Žaneta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Rylková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Ph.D.</a:t>
            </a:r>
            <a:endParaRPr lang="en-GB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Managerial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Economics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832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3554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problem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1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rgbClr val="FFC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370575"/>
            <a:ext cx="9232558" cy="3093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</a:t>
            </a:fld>
            <a:endParaRPr lang="cs-CZ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7FA6B409-F82B-4B9A-A2BD-CDBE5159CD6A}"/>
              </a:ext>
            </a:extLst>
          </p:cNvPr>
          <p:cNvSpPr txBox="1"/>
          <p:nvPr/>
        </p:nvSpPr>
        <p:spPr>
          <a:xfrm>
            <a:off x="251519" y="1226408"/>
            <a:ext cx="961862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On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average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0.6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liters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of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fruit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drink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are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consumed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prepare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one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portion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of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breakfast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customers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EURO Hotel in Opava.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hotel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operates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24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hours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day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including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Saturdays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Sundays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and public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holidays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and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serves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80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breakfasts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per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day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beginning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of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June (30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days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July (31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days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stock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of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fruit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drinks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corresponds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four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days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’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worth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of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consumption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altLang="cs-CZ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Tasks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Calculate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total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fruit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drink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consumption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June and July.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Determine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amount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of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fruit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drink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delivery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required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June.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Identify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deadline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first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fruit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drink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delivery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July.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902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3554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problem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lang="cs-CZ" sz="2800" b="1" kern="0" dirty="0">
                <a:solidFill>
                  <a:srgbClr val="FFC000"/>
                </a:solidFill>
                <a:latin typeface="Times New Roman"/>
                <a:ea typeface="+mj-ea"/>
                <a:cs typeface="+mj-cs"/>
              </a:rPr>
              <a:t>2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rgbClr val="FFC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370575"/>
            <a:ext cx="9232558" cy="3093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</a:t>
            </a:fld>
            <a:endParaRPr lang="cs-CZ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6" y="1046261"/>
            <a:ext cx="10630359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/>
              <a:t>Son, an entrepreneur, is working on optimizing his inventory and determining the optimal delivery size. He is aware that the activities preceding each order are quite demanding, costing </a:t>
            </a:r>
            <a:r>
              <a:rPr lang="en-US" sz="2000" b="1" dirty="0"/>
              <a:t>CZK 5</a:t>
            </a:r>
            <a:r>
              <a:rPr lang="cs-CZ" sz="2000" b="1" dirty="0"/>
              <a:t> </a:t>
            </a:r>
            <a:r>
              <a:rPr lang="en-US" sz="2000" b="1" dirty="0"/>
              <a:t>000 per delivery</a:t>
            </a:r>
            <a:r>
              <a:rPr lang="en-US" sz="2000" dirty="0"/>
              <a:t>. In addition, </a:t>
            </a:r>
            <a:r>
              <a:rPr lang="en-US" sz="2000" b="1" dirty="0"/>
              <a:t>transport costs</a:t>
            </a:r>
            <a:r>
              <a:rPr lang="en-US" sz="2000" dirty="0"/>
              <a:t> are </a:t>
            </a:r>
            <a:r>
              <a:rPr lang="en-US" sz="2000" b="1" dirty="0"/>
              <a:t>CZK 10</a:t>
            </a:r>
            <a:r>
              <a:rPr lang="cs-CZ" sz="2000" b="1" dirty="0"/>
              <a:t> </a:t>
            </a:r>
            <a:r>
              <a:rPr lang="en-US" sz="2000" b="1" dirty="0"/>
              <a:t>000 per delivery</a:t>
            </a:r>
            <a:r>
              <a:rPr lang="en-US" sz="2000" dirty="0"/>
              <a:t>, and </a:t>
            </a:r>
            <a:r>
              <a:rPr lang="en-US" sz="2000" b="1" dirty="0"/>
              <a:t>acceptance costs</a:t>
            </a:r>
            <a:r>
              <a:rPr lang="en-US" sz="2000" dirty="0"/>
              <a:t> amount to </a:t>
            </a:r>
            <a:r>
              <a:rPr lang="en-US" sz="2000" b="1" dirty="0"/>
              <a:t>CZK 5</a:t>
            </a:r>
            <a:r>
              <a:rPr lang="cs-CZ" sz="2000" b="1" dirty="0"/>
              <a:t> </a:t>
            </a:r>
            <a:r>
              <a:rPr lang="en-US" sz="2000" b="1" dirty="0"/>
              <a:t>000</a:t>
            </a:r>
            <a:r>
              <a:rPr lang="en-US" sz="2000" dirty="0"/>
              <a:t>.</a:t>
            </a:r>
          </a:p>
          <a:p>
            <a:r>
              <a:rPr lang="en-US" sz="2000" dirty="0"/>
              <a:t>He has calculated that the </a:t>
            </a:r>
            <a:r>
              <a:rPr lang="en-US" sz="2000" b="1" dirty="0"/>
              <a:t>annual holding cost per unit of material</a:t>
            </a:r>
            <a:r>
              <a:rPr lang="en-US" sz="2000" dirty="0"/>
              <a:t> is </a:t>
            </a:r>
            <a:r>
              <a:rPr lang="en-US" sz="2000" b="1" dirty="0"/>
              <a:t>CZK 50</a:t>
            </a:r>
            <a:r>
              <a:rPr lang="en-US" sz="2000" dirty="0"/>
              <a:t>, which includes interest paid on trade loans used to finance inventory. On top of that, the </a:t>
            </a:r>
            <a:r>
              <a:rPr lang="en-US" sz="2000" b="1" dirty="0"/>
              <a:t>cost of operating the warehouse and maintaining inventory records</a:t>
            </a:r>
            <a:r>
              <a:rPr lang="en-US" sz="2000" dirty="0"/>
              <a:t> is </a:t>
            </a:r>
            <a:r>
              <a:rPr lang="en-US" sz="2000" b="1" dirty="0"/>
              <a:t>CZK 150 per unit</a:t>
            </a:r>
            <a:r>
              <a:rPr lang="en-US" sz="2000" dirty="0"/>
              <a:t>.</a:t>
            </a:r>
          </a:p>
          <a:p>
            <a:r>
              <a:rPr lang="en-US" sz="2000" dirty="0"/>
              <a:t>The </a:t>
            </a:r>
            <a:r>
              <a:rPr lang="en-US" sz="2000" b="1" dirty="0"/>
              <a:t>initial stock</a:t>
            </a:r>
            <a:r>
              <a:rPr lang="en-US" sz="2000" dirty="0"/>
              <a:t> of material is </a:t>
            </a:r>
            <a:r>
              <a:rPr lang="en-US" sz="2000" b="1" dirty="0"/>
              <a:t>9</a:t>
            </a:r>
            <a:r>
              <a:rPr lang="cs-CZ" sz="2000" b="1" dirty="0"/>
              <a:t> </a:t>
            </a:r>
            <a:r>
              <a:rPr lang="en-US" sz="2000" b="1" dirty="0"/>
              <a:t>000 units</a:t>
            </a:r>
            <a:r>
              <a:rPr lang="en-US" sz="2000" dirty="0"/>
              <a:t>, and the </a:t>
            </a:r>
            <a:r>
              <a:rPr lang="en-US" sz="2000" b="1" dirty="0"/>
              <a:t>required final stock</a:t>
            </a:r>
            <a:r>
              <a:rPr lang="en-US" sz="2000" dirty="0"/>
              <a:t> is </a:t>
            </a:r>
            <a:r>
              <a:rPr lang="en-US" sz="2000" b="1" dirty="0"/>
              <a:t>12</a:t>
            </a:r>
            <a:r>
              <a:rPr lang="cs-CZ" sz="2000" b="1" dirty="0"/>
              <a:t> </a:t>
            </a:r>
            <a:r>
              <a:rPr lang="en-US" sz="2000" b="1" dirty="0"/>
              <a:t>000 units</a:t>
            </a:r>
            <a:r>
              <a:rPr lang="en-US" sz="2000" dirty="0"/>
              <a:t>. The </a:t>
            </a:r>
            <a:r>
              <a:rPr lang="en-US" sz="2000" b="1" dirty="0"/>
              <a:t>price per unit</a:t>
            </a:r>
            <a:r>
              <a:rPr lang="en-US" sz="2000" dirty="0"/>
              <a:t> of material is </a:t>
            </a:r>
            <a:r>
              <a:rPr lang="en-US" sz="2000" b="1" dirty="0"/>
              <a:t>CZK 1</a:t>
            </a:r>
            <a:r>
              <a:rPr lang="cs-CZ" sz="2000" b="1" dirty="0"/>
              <a:t> </a:t>
            </a:r>
            <a:r>
              <a:rPr lang="en-US" sz="2000" b="1" dirty="0"/>
              <a:t>500</a:t>
            </a:r>
            <a:r>
              <a:rPr lang="en-US" sz="2000" dirty="0"/>
              <a:t>, and the </a:t>
            </a:r>
            <a:r>
              <a:rPr lang="en-US" sz="2000" b="1" dirty="0"/>
              <a:t>planned annual consumption</a:t>
            </a:r>
            <a:r>
              <a:rPr lang="en-US" sz="2000" dirty="0"/>
              <a:t> of material is </a:t>
            </a:r>
            <a:r>
              <a:rPr lang="en-US" sz="2000" b="1" dirty="0"/>
              <a:t>100</a:t>
            </a:r>
            <a:r>
              <a:rPr lang="cs-CZ" sz="2000" b="1" dirty="0"/>
              <a:t> </a:t>
            </a:r>
            <a:r>
              <a:rPr lang="en-US" sz="2000" b="1" dirty="0"/>
              <a:t>000 units</a:t>
            </a:r>
            <a:r>
              <a:rPr lang="en-US" sz="2000" dirty="0"/>
              <a:t>.</a:t>
            </a:r>
            <a:endParaRPr lang="cs-CZ" sz="2000" dirty="0"/>
          </a:p>
          <a:p>
            <a:endParaRPr lang="cs-CZ" sz="2400" dirty="0"/>
          </a:p>
          <a:p>
            <a:r>
              <a:rPr lang="en-US" sz="2400" dirty="0"/>
              <a:t>Determine: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The </a:t>
            </a:r>
            <a:r>
              <a:rPr lang="en-US" sz="2400" b="1" dirty="0"/>
              <a:t>optimal delivery size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dirty="0"/>
              <a:t>The </a:t>
            </a:r>
            <a:r>
              <a:rPr lang="en-US" sz="2400" b="1" dirty="0"/>
              <a:t>number of deliveries per year</a:t>
            </a:r>
            <a:endParaRPr lang="en-US" sz="2400" dirty="0"/>
          </a:p>
          <a:p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délník 5"/>
              <p:cNvSpPr/>
              <p:nvPr/>
            </p:nvSpPr>
            <p:spPr>
              <a:xfrm>
                <a:off x="395536" y="5847575"/>
                <a:ext cx="2083968" cy="9106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𝑂𝑃𝑇</m:t>
                          </m:r>
                        </m:sub>
                      </m:sSub>
                      <m:r>
                        <a:rPr lang="cs-CZ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2∙</m:t>
                              </m:r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∙</m:t>
                              </m:r>
                              <m:sSub>
                                <m:sSubPr>
                                  <m:ctrlPr>
                                    <a:rPr lang="cs-CZ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cs-CZ" i="1">
                                      <a:latin typeface="Cambria Math" panose="02040503050406030204" pitchFamily="18" charset="0"/>
                                    </a:rPr>
                                    <m:t>𝑂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cs-CZ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cs-CZ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6" name="Obdélní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5847575"/>
                <a:ext cx="2083968" cy="91069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487602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311</Words>
  <Application>Microsoft Office PowerPoint</Application>
  <PresentationFormat>Širokoúhlá obrazovka</PresentationFormat>
  <Paragraphs>24</Paragraphs>
  <Slides>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Times New Roman</vt:lpstr>
      <vt:lpstr>Motiv Office</vt:lpstr>
      <vt:lpstr>Seminar to the lecture 9: Inventory management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Žaneta Rylková</cp:lastModifiedBy>
  <cp:revision>161</cp:revision>
  <cp:lastPrinted>2022-10-31T10:56:44Z</cp:lastPrinted>
  <dcterms:created xsi:type="dcterms:W3CDTF">2016-11-25T20:36:16Z</dcterms:created>
  <dcterms:modified xsi:type="dcterms:W3CDTF">2025-11-10T08:58:25Z</dcterms:modified>
</cp:coreProperties>
</file>