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88" r:id="rId4"/>
    <p:sldId id="276" r:id="rId5"/>
    <p:sldId id="277" r:id="rId6"/>
    <p:sldId id="279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4" r:id="rId16"/>
    <p:sldId id="272" r:id="rId17"/>
    <p:sldId id="273" r:id="rId18"/>
    <p:sldId id="274" r:id="rId19"/>
    <p:sldId id="275" r:id="rId20"/>
    <p:sldId id="283" r:id="rId21"/>
    <p:sldId id="286" r:id="rId22"/>
    <p:sldId id="287" r:id="rId23"/>
    <p:sldId id="28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22.10.2024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/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8296977" y="4965171"/>
            <a:ext cx="3666051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Šárka Zapletalová, Ph.D.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Business </a:t>
            </a:r>
            <a:r>
              <a:rPr lang="cs-CZ" altLang="cs-CZ" sz="12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Management</a:t>
            </a: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MANAGEMENT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A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 each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by its rating in Column 3 to obtain that factor’s weighted score for Company A</a:t>
            </a: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altLang="cs-C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Rating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second company within the industry – in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case, Company B. </a:t>
            </a:r>
            <a:endParaRPr lang="cs-CZ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a rating to each key success factor from 5.0 (Outstanding)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1.0 (Poor), based on Company B’s current response to each particular factor.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 B Weighted Score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for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times its rating in Column 5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4"/>
              <a:defRPr/>
            </a:pPr>
            <a:r>
              <a:rPr lang="en-US" altLang="cs-C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weighted score indicates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each company is responding to current and expected key success factors in the</a:t>
            </a:r>
            <a:r>
              <a:rPr lang="cs-CZ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industry’s environment.</a:t>
            </a: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42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EFAS</a:t>
            </a:r>
          </a:p>
          <a:p>
            <a:pPr marL="269875" lvl="1" indent="-269875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an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EFAS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Analysis Summary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one way to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external factors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accepted categories of opportunities and threats as well as to analyze how well a particular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 management (rating) is responding to these specific factors in light of the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importance (weight) of these factors to the company.</a:t>
            </a:r>
            <a:endParaRPr lang="en-GB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1071" t="17238" r="12929" b="23524"/>
          <a:stretch/>
        </p:blipFill>
        <p:spPr>
          <a:xfrm>
            <a:off x="2519772" y="3009074"/>
            <a:ext cx="6498771" cy="32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6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 Analysis Summary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one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the internal factors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generally accepted categories of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and weaknesses as well as to analyze how well a particular company’s management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responding to these specific factors in light of the perceived importance of these factors to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company.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VRIO framework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(Value, Rareness, Imitability, &amp; Organization) to assess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each of the factors that might be considered strengths.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its internal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orientation, this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IFAS Table is built the same way as the EFAS Table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Analysis Summary (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 Table)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8393" t="18380" r="5643" b="13238"/>
          <a:stretch/>
        </p:blipFill>
        <p:spPr>
          <a:xfrm>
            <a:off x="1244697" y="2150017"/>
            <a:ext cx="7772400" cy="393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3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IE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 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strategic management tool which is used to analyze the current position of the divisions and suggest the strategies for the future. 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Internal-External 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based on an analysis of internal and external business factors which are combined into one suggestive model.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0"/>
          <a:stretch/>
        </p:blipFill>
        <p:spPr>
          <a:xfrm>
            <a:off x="1883794" y="2324300"/>
            <a:ext cx="7096125" cy="37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45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EFAS and IFAS Tables plus the SFAS Matrix have been developed to deal with the criticisms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SWOT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together, they are a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analytical set of tools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analysis.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SFAS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(Strategic Factors Analysis Summary)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summarizes 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organization’s strategic factors by combining the external factors from the EFAS Table with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factors from the IFAS Table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4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SFAS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SFAS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requires a strategic decision maker to condense these strengths, weaknesses, opportunities,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threats into fewer than 10 strategic factors.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done by reviewing and revising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weight given each factor. The revised weights reflect the priority of each factor as a determinant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company’s future success.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highest-weighted EFAS and IFAS factors should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in the SFAS Matrix.</a:t>
            </a: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8357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buNone/>
              <a:defRPr/>
            </a:pP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SFAS Matrix –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</a:t>
            </a:r>
            <a:r>
              <a:rPr lang="cs-CZ" alt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Factors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most important EFAS and IFAS items.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factor, indicate whether it is a Strength (S), Weakness (W), an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(O), or 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2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weights for all of the internal and external strategic factors.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the weights calculated earlier for EFAS and IFAS will probably have to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adjusted.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rating of how the company’s management is responding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of the strategic factors. 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lvl="2" indent="0" algn="just">
              <a:spcBef>
                <a:spcPct val="0"/>
              </a:spcBef>
              <a:buNone/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ratings will probably (but not always) be the same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those listed in the EFAS and IFAS Tables.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4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Weighted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multiply the weight in Column 2 </a:t>
            </a:r>
            <a:r>
              <a:rPr lang="en-US" alt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factor by its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 in Column 3 to obtain the factor’s rated score.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5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indicate short-term (less than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year), intermediate-term (one to three years), or long-term (three years and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beyond).</a:t>
            </a:r>
          </a:p>
          <a:p>
            <a:pPr marL="539750" lvl="1" indent="-357188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6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Comments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repeat or revise your comments for each strategic factor from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EFAS and IFAS Tables. The total weighted score for the average firm in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is always 3.0.</a:t>
            </a: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72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067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Summary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3214" t="20666" r="10892" b="15714"/>
          <a:stretch/>
        </p:blipFill>
        <p:spPr>
          <a:xfrm>
            <a:off x="2786290" y="1043050"/>
            <a:ext cx="4931228" cy="267809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2893" t="23143" r="11214" b="15143"/>
          <a:stretch/>
        </p:blipFill>
        <p:spPr>
          <a:xfrm>
            <a:off x="2786290" y="3721148"/>
            <a:ext cx="4931228" cy="256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93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02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SFAS Matrix –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Generating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SFAS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24821" t="16285" r="12821" b="11143"/>
          <a:stretch/>
        </p:blipFill>
        <p:spPr>
          <a:xfrm>
            <a:off x="1465133" y="957040"/>
            <a:ext cx="7842496" cy="53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9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-268288" algn="just">
              <a:spcBef>
                <a:spcPct val="0"/>
              </a:spcBef>
              <a:defRPr/>
            </a:pPr>
            <a:r>
              <a:rPr lang="cs-CZ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primary objective of a SWOT analysis is to help organizations develop a full awareness of all the factors involved in making a business decision. 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method was created in the 1960s by Albert Humphrey of the Stanford Research Institute, during a study conducted to identify why corporate planning consistently failed. Since its creation, SWOT has become one of the most useful tools for business owners to start and grow their companies.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SWOT analysis is a compilation of company's strengths, weaknesses, opportunities and threats.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primary objective of a SWOT analysis is to help organizations develop a full awareness of all the factors involved in making a business decision.</a:t>
            </a: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endParaRPr 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268288" algn="just">
              <a:spcBef>
                <a:spcPct val="0"/>
              </a:spcBef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SWOT (strengths, weaknesses, opportunities and threats) analysis is a planning process that helps company overcome challenges and determine what new leads to pursue.</a:t>
            </a:r>
            <a:endParaRPr lang="en-GB" altLang="cs-CZ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50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Strategic Position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matrix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short a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strategic management tool that focuses on strategy formulation especially as related to the competitive position of an organization.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used as a basis for other analyses, such as the SWOT analysis, BCG matrix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model, industry analysis, or assessing strategic alternatives (IE matrix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analysis functions upon two internal and two external strategic dimensions in order to determine the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rganization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strategic posture in the industry.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 is based on four areas of analysis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financial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FS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competitive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advantage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CA),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strategic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dimensions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stability ES and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strength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(IS).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SPACE matrix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calculates the importance of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of these dimensions and places them on a Cartesian graph with X and Y coordinates.</a:t>
            </a:r>
          </a:p>
          <a:p>
            <a:pPr algn="just"/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 descr="SPACE matrix average scores tabl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7"/>
          <a:stretch/>
        </p:blipFill>
        <p:spPr bwMode="auto">
          <a:xfrm>
            <a:off x="1029903" y="1164853"/>
            <a:ext cx="8980371" cy="5126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15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SPACE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2" y="1117924"/>
            <a:ext cx="6371924" cy="478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1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Review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of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Mission</a:t>
            </a: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 and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Objectives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reexamination of an organization’s current mission and objectives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made before alternative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 can be generated and evaluated.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 when formulating strategy,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makers tend to concentrate on the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possibilities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rather than on a mission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fulfilled and objectives to be achieved.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result is that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often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strategies that set our objectives for us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rather than having our choices incorporate clear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and a mission statement.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lvl="1" indent="-355600" algn="just">
              <a:spcBef>
                <a:spcPct val="0"/>
              </a:spcBef>
              <a:defRPr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mission does not provide a common thread (a unifying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theme) for a corporation’s businesses, managers may be unclear about where the company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heading. Objectives and strategies might be in conflict with each other. Divisions might be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competing against one another rather than against outside competition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24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10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</a:t>
            </a:r>
            <a:r>
              <a:rPr lang="cs-CZ" sz="2400" kern="0" dirty="0" err="1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Analysis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10047512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Strengths (S)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weaknesses (W)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 to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factors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the resources and experience readily available to you.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some commonly considered internal factors: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inancial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(funding, sources of income and investment opportunities)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(location, facilities and equipment)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(employees, volunteers and target audiences)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ccess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natural resources, trademarks, patents and copyrights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processes (employee programs, department hierarchies and software systems)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forces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and affect every company, organization and individual. Whether these factors are connected directly or indirectly to an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opportunity (O)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(T)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important to note and document each one.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factors are typically things you or your company do not control, such as the following:</a:t>
            </a: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arket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trends (new products, technology advancements and shifts in audience needs)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conomic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trends (local, national and international financial trends)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(donations, legislature and other sources)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emographics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elationships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suppliers and partners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olitical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environmental and economic regulations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2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TOWS Matrix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(TOWS is just another way of saying SWOT) illustrates how the external opportunities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threats facing a particular corporation can be matched with that company’s internal strengths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weaknesses to result in four sets of possible strategic alternatives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good way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brainstorming to create alternative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might not otherwise be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forces strategic managers to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various kinds of growth as well as retrenchment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can be used to generate corporate as well as business strategies.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6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8464" t="22001" r="6607" b="12286"/>
          <a:stretch/>
        </p:blipFill>
        <p:spPr>
          <a:xfrm>
            <a:off x="1193576" y="1164853"/>
            <a:ext cx="8816698" cy="50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97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TOWS Matrix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TOWS Matrix,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following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0" algn="just">
              <a:spcBef>
                <a:spcPct val="0"/>
              </a:spcBef>
              <a:buNone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a series of possible strategies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company or business unit under consideration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particular combinations of the four sets of factors: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by thinking of ways in which a company or business unit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its strengths to take advantage of opportunities.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a company’s or unit’s strengths as a way to avoid threats.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 to take advantage of opportunities by overcoming weaknesses.</a:t>
            </a:r>
          </a:p>
          <a:p>
            <a:pPr marL="1600200" lvl="2" indent="-457200" algn="just">
              <a:spcBef>
                <a:spcPct val="0"/>
              </a:spcBef>
              <a:defRPr/>
            </a:pPr>
            <a:r>
              <a:rPr lang="en-US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WT Strategies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basically defensive and primarily act to minimize weaknesses and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threats.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3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success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matrix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</a:t>
            </a:r>
            <a:r>
              <a:rPr lang="en-US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ithin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any industry there are usually </a:t>
            </a:r>
            <a:r>
              <a:rPr lang="en-US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variables</a:t>
            </a:r>
            <a:r>
              <a:rPr lang="cs-CZ" altLang="cs-C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cs-CZ" altLang="cs-C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 company’s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must understand in order to be successful.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 are variables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significantly affect the overall competitive positions of companies within any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industry.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industry matrix summarizes the key success factors within a particular industry.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matrix gives a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for each factor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how important that factor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for success within the industry.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matrix also specifies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various competitors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 are responding to each factor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algn="just">
              <a:spcBef>
                <a:spcPct val="0"/>
              </a:spcBef>
              <a:defRPr/>
            </a:pP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5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  <a:defRPr/>
            </a:pP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1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Success Factors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list the 8 to 10 factors that appear to determine success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industry.</a:t>
            </a: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2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assign a weight to each factor, from 1.0 (Most Important) to 0.0 (Not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Important) based on that factor’s probable impact on the overall industry’s current and future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success. (All weights must sum to 1.0 regardless of the number of strategic factors.)</a:t>
            </a: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8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EFAS Table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957040"/>
            <a:ext cx="9758754" cy="4342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None/>
              <a:defRPr/>
            </a:pP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an industry matrix using two industry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competitors (called A and B), complete the following steps for the industry being analyzed: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5850" lvl="1" indent="-342900" algn="just">
              <a:spcBef>
                <a:spcPct val="0"/>
              </a:spcBef>
              <a:buFont typeface="+mj-lt"/>
              <a:buAutoNum type="arabicPeriod" startAt="3"/>
              <a:defRPr/>
            </a:pPr>
            <a:r>
              <a:rPr lang="en-US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Column 3 </a:t>
            </a:r>
            <a:r>
              <a:rPr lang="en-US" altLang="cs-C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(Company A Rating</a:t>
            </a:r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examine a particular company within the industry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485900" lvl="2" indent="-342900" algn="just">
              <a:spcBef>
                <a:spcPct val="0"/>
              </a:spcBef>
              <a:defRPr/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Company A. Assign a rating to each factor from 5 (Outstanding) to 1 (Poor) based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Company A’s current response to that particular factor. Each rating is a judgment regarding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well that company is specifically dealing with each key success factor.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defRPr/>
            </a:pPr>
            <a:endParaRPr lang="en-GB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6357" t="42000" r="4357" b="20477"/>
          <a:stretch/>
        </p:blipFill>
        <p:spPr>
          <a:xfrm>
            <a:off x="2646088" y="4364996"/>
            <a:ext cx="7364186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5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2076</Words>
  <Application>Microsoft Office PowerPoint</Application>
  <PresentationFormat>Širokoúhlá obrazovka</PresentationFormat>
  <Paragraphs>138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Motiv Office</vt:lpstr>
      <vt:lpstr>Synthesis of External and Internal Factors of Business Environment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Šárka Zapletalová</cp:lastModifiedBy>
  <cp:revision>238</cp:revision>
  <dcterms:created xsi:type="dcterms:W3CDTF">2016-11-25T20:36:16Z</dcterms:created>
  <dcterms:modified xsi:type="dcterms:W3CDTF">2024-10-22T18:07:02Z</dcterms:modified>
</cp:coreProperties>
</file>