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359" r:id="rId4"/>
    <p:sldId id="356" r:id="rId5"/>
    <p:sldId id="360" r:id="rId6"/>
    <p:sldId id="361" r:id="rId7"/>
    <p:sldId id="264" r:id="rId8"/>
    <p:sldId id="317" r:id="rId9"/>
    <p:sldId id="318" r:id="rId10"/>
    <p:sldId id="319" r:id="rId11"/>
    <p:sldId id="362" r:id="rId12"/>
    <p:sldId id="363" r:id="rId13"/>
    <p:sldId id="364" r:id="rId14"/>
    <p:sldId id="320" r:id="rId15"/>
    <p:sldId id="321" r:id="rId16"/>
    <p:sldId id="323" r:id="rId17"/>
    <p:sldId id="322" r:id="rId18"/>
    <p:sldId id="324" r:id="rId19"/>
    <p:sldId id="325" r:id="rId20"/>
    <p:sldId id="326" r:id="rId21"/>
    <p:sldId id="327" r:id="rId22"/>
    <p:sldId id="328" r:id="rId23"/>
    <p:sldId id="329" r:id="rId24"/>
    <p:sldId id="330" r:id="rId25"/>
    <p:sldId id="331" r:id="rId26"/>
    <p:sldId id="332" r:id="rId27"/>
    <p:sldId id="309" r:id="rId2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7" y="78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01.12.2025</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5288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0064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9166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www.consilium.europa.eu/cs/policies/european-green-deal/timeline-european-green-deal-and-fit-for-55/" TargetMode="External"/><Relationship Id="rId2" Type="http://schemas.openxmlformats.org/officeDocument/2006/relationships/hyperlink" Target="https://commission.europa.eu/strategy-and-policy/priorities-2019-2024/european-green-deal_cs"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96237" y="555525"/>
            <a:ext cx="5112568" cy="2160240"/>
          </a:xfrm>
          <a:prstGeom prst="rect">
            <a:avLst/>
          </a:prstGeom>
        </p:spPr>
        <p:txBody>
          <a:bodyPr anchor="t">
            <a:normAutofit fontScale="90000"/>
          </a:bodyPr>
          <a:lstStyle/>
          <a:p>
            <a:r>
              <a:rPr lang="cs-CZ" sz="4000" b="1" dirty="0">
                <a:solidFill>
                  <a:schemeClr val="bg1"/>
                </a:solidFill>
                <a:latin typeface="Times New Roman" panose="02020603050405020304" pitchFamily="18" charset="0"/>
                <a:cs typeface="Times New Roman" panose="02020603050405020304" pitchFamily="18" charset="0"/>
              </a:rPr>
              <a:t>1. TUTORIÁL</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700" b="1" dirty="0">
                <a:solidFill>
                  <a:schemeClr val="bg1"/>
                </a:solidFill>
                <a:latin typeface="Times New Roman" panose="02020603050405020304" pitchFamily="18" charset="0"/>
                <a:cs typeface="Times New Roman" panose="02020603050405020304" pitchFamily="18" charset="0"/>
              </a:rPr>
              <a:t>Společenská odpovědnost organizací</a:t>
            </a:r>
            <a:br>
              <a:rPr lang="cs-CZ" sz="27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553899" y="2319720"/>
            <a:ext cx="5184576" cy="1368152"/>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Organizace a podmínky splnění předmětu</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Definice termínu společenská odpovědnost podnikání</a:t>
            </a: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Vymezení konceptu společenské odpovědnosti organizací</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372200" y="3723878"/>
            <a:ext cx="2600071"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p>
          <a:p>
            <a:pPr algn="r"/>
            <a:r>
              <a:rPr lang="cs-CZ" altLang="cs-CZ" sz="900" b="1">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pic>
        <p:nvPicPr>
          <p:cNvPr id="10" name="Obrázek 9">
            <a:extLst>
              <a:ext uri="{FF2B5EF4-FFF2-40B4-BE49-F238E27FC236}">
                <a16:creationId xmlns:a16="http://schemas.microsoft.com/office/drawing/2014/main" id="{8F428400-E4DF-4BAD-BC26-1F06FD9019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5535" y="3463202"/>
            <a:ext cx="5184576" cy="1208838"/>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a:solidFill>
                  <a:schemeClr val="bg1"/>
                </a:solidFill>
                <a:latin typeface="Times New Roman" panose="02020603050405020304" pitchFamily="18" charset="0"/>
                <a:cs typeface="Times New Roman" panose="02020603050405020304" pitchFamily="18" charset="0"/>
              </a:rPr>
              <a:t>3 pilíře – ekonomický, sociální a environmentální</a:t>
            </a:r>
          </a:p>
          <a:p>
            <a:r>
              <a:rPr lang="cs-CZ" sz="1400">
                <a:solidFill>
                  <a:schemeClr val="bg1"/>
                </a:solidFill>
                <a:latin typeface="Times New Roman" panose="02020603050405020304" pitchFamily="18" charset="0"/>
                <a:cs typeface="Times New Roman" panose="02020603050405020304" pitchFamily="18" charset="0"/>
              </a:rPr>
              <a:t>Pilíře korespondují s charakteristikami, tzv. triple-bottom-line (3P): </a:t>
            </a:r>
          </a:p>
          <a:p>
            <a:pPr>
              <a:buFont typeface="+mj-lt"/>
              <a:buAutoNum type="arabicPeriod"/>
            </a:pPr>
            <a:r>
              <a:rPr lang="cs-CZ" sz="1400" b="1">
                <a:solidFill>
                  <a:schemeClr val="bg1"/>
                </a:solidFill>
                <a:latin typeface="Times New Roman" panose="02020603050405020304" pitchFamily="18" charset="0"/>
                <a:cs typeface="Times New Roman" panose="02020603050405020304" pitchFamily="18" charset="0"/>
              </a:rPr>
              <a:t>profit</a:t>
            </a:r>
            <a:r>
              <a:rPr lang="cs-CZ" sz="1400">
                <a:solidFill>
                  <a:schemeClr val="bg1"/>
                </a:solidFill>
                <a:latin typeface="Times New Roman" panose="02020603050405020304" pitchFamily="18" charset="0"/>
                <a:cs typeface="Times New Roman" panose="02020603050405020304" pitchFamily="18" charset="0"/>
              </a:rPr>
              <a:t> – zisk (ekonomická oblast), </a:t>
            </a:r>
          </a:p>
          <a:p>
            <a:pPr>
              <a:buFont typeface="+mj-lt"/>
              <a:buAutoNum type="arabicPeriod"/>
            </a:pPr>
            <a:r>
              <a:rPr lang="cs-CZ" sz="1400" b="1">
                <a:solidFill>
                  <a:schemeClr val="bg1"/>
                </a:solidFill>
                <a:latin typeface="Times New Roman" panose="02020603050405020304" pitchFamily="18" charset="0"/>
                <a:cs typeface="Times New Roman" panose="02020603050405020304" pitchFamily="18" charset="0"/>
              </a:rPr>
              <a:t>people</a:t>
            </a:r>
            <a:r>
              <a:rPr lang="cs-CZ" sz="1400">
                <a:solidFill>
                  <a:schemeClr val="bg1"/>
                </a:solidFill>
                <a:latin typeface="Times New Roman" panose="02020603050405020304" pitchFamily="18" charset="0"/>
                <a:cs typeface="Times New Roman" panose="02020603050405020304" pitchFamily="18" charset="0"/>
              </a:rPr>
              <a:t> – lidé (sociální oblast), </a:t>
            </a:r>
          </a:p>
          <a:p>
            <a:pPr>
              <a:buFont typeface="+mj-lt"/>
              <a:buAutoNum type="arabicPeriod"/>
            </a:pPr>
            <a:r>
              <a:rPr lang="cs-CZ" sz="1400" b="1">
                <a:solidFill>
                  <a:schemeClr val="bg1"/>
                </a:solidFill>
                <a:latin typeface="Times New Roman" panose="02020603050405020304" pitchFamily="18" charset="0"/>
                <a:cs typeface="Times New Roman" panose="02020603050405020304" pitchFamily="18" charset="0"/>
              </a:rPr>
              <a:t>planet</a:t>
            </a:r>
            <a:r>
              <a:rPr lang="cs-CZ" sz="1400">
                <a:solidFill>
                  <a:schemeClr val="bg1"/>
                </a:solidFill>
                <a:latin typeface="Times New Roman" panose="02020603050405020304" pitchFamily="18" charset="0"/>
                <a:cs typeface="Times New Roman" panose="02020603050405020304" pitchFamily="18" charset="0"/>
              </a:rPr>
              <a:t> – planeta (environmentální oblast).</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Sumarizace</a:t>
            </a:r>
            <a:r>
              <a:rPr lang="cs-CZ" sz="1400">
                <a:solidFill>
                  <a:srgbClr val="002060"/>
                </a:solidFill>
                <a:latin typeface="Times New Roman" panose="02020603050405020304" pitchFamily="18" charset="0"/>
                <a:cs typeface="Times New Roman" panose="02020603050405020304" pitchFamily="18" charset="0"/>
              </a:rPr>
              <a:t> - základní skutečnosti společenské odpovědnosti firem: </a:t>
            </a:r>
          </a:p>
          <a:p>
            <a:pPr marL="0" indent="0">
              <a:buNone/>
            </a:pPr>
            <a:endParaRPr lang="cs-CZ" sz="1400">
              <a:solidFill>
                <a:srgbClr val="002060"/>
              </a:solidFill>
              <a:latin typeface="Times New Roman" panose="02020603050405020304" pitchFamily="18" charset="0"/>
              <a:cs typeface="Times New Roman" panose="02020603050405020304" pitchFamily="18" charset="0"/>
            </a:endParaRPr>
          </a:p>
          <a:p>
            <a:pPr>
              <a:buAutoNum type="arabicPeriod"/>
            </a:pPr>
            <a:r>
              <a:rPr lang="cs-CZ" sz="1400">
                <a:solidFill>
                  <a:srgbClr val="002060"/>
                </a:solidFill>
                <a:latin typeface="Times New Roman" panose="02020603050405020304" pitchFamily="18" charset="0"/>
                <a:cs typeface="Times New Roman" panose="02020603050405020304" pitchFamily="18" charset="0"/>
              </a:rPr>
              <a:t>jedná se o </a:t>
            </a:r>
            <a:r>
              <a:rPr lang="cs-CZ" sz="1400" b="1">
                <a:solidFill>
                  <a:srgbClr val="002060"/>
                </a:solidFill>
                <a:latin typeface="Times New Roman" panose="02020603050405020304" pitchFamily="18" charset="0"/>
                <a:cs typeface="Times New Roman" panose="02020603050405020304" pitchFamily="18" charset="0"/>
              </a:rPr>
              <a:t>dobrovolný </a:t>
            </a:r>
            <a:r>
              <a:rPr lang="cs-CZ" sz="1400">
                <a:solidFill>
                  <a:srgbClr val="002060"/>
                </a:solidFill>
                <a:latin typeface="Times New Roman" panose="02020603050405020304" pitchFamily="18" charset="0"/>
                <a:cs typeface="Times New Roman" panose="02020603050405020304" pitchFamily="18" charset="0"/>
              </a:rPr>
              <a:t>akt (přijetí konceptu CSR je výhradně dobrovolné, nad rámec legislativy),</a:t>
            </a:r>
          </a:p>
          <a:p>
            <a:pPr>
              <a:buAutoNum type="arabicPeriod"/>
            </a:pPr>
            <a:endParaRPr lang="cs-CZ" sz="1400">
              <a:solidFill>
                <a:srgbClr val="002060"/>
              </a:solidFill>
              <a:latin typeface="Times New Roman" panose="02020603050405020304" pitchFamily="18" charset="0"/>
              <a:cs typeface="Times New Roman" panose="02020603050405020304" pitchFamily="18" charset="0"/>
            </a:endParaRPr>
          </a:p>
          <a:p>
            <a:pPr>
              <a:buAutoNum type="arabicPeriod"/>
            </a:pPr>
            <a:r>
              <a:rPr lang="cs-CZ" sz="1400">
                <a:solidFill>
                  <a:srgbClr val="002060"/>
                </a:solidFill>
                <a:latin typeface="Times New Roman" panose="02020603050405020304" pitchFamily="18" charset="0"/>
                <a:cs typeface="Times New Roman" panose="02020603050405020304" pitchFamily="18" charset="0"/>
              </a:rPr>
              <a:t>šíře konceptu je „částečně“ ohraničena oblastí </a:t>
            </a:r>
            <a:r>
              <a:rPr lang="cs-CZ" sz="1400" b="1">
                <a:solidFill>
                  <a:srgbClr val="002060"/>
                </a:solidFill>
                <a:latin typeface="Times New Roman" panose="02020603050405020304" pitchFamily="18" charset="0"/>
                <a:cs typeface="Times New Roman" panose="02020603050405020304" pitchFamily="18" charset="0"/>
              </a:rPr>
              <a:t>sociální, environmentální a ekonomickou, </a:t>
            </a:r>
          </a:p>
          <a:p>
            <a:pPr>
              <a:buAutoNum type="arabicPeriod"/>
            </a:pPr>
            <a:endParaRPr lang="cs-CZ" sz="1400" b="1">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sz="1400">
                <a:solidFill>
                  <a:srgbClr val="002060"/>
                </a:solidFill>
                <a:latin typeface="Times New Roman" panose="02020603050405020304" pitchFamily="18" charset="0"/>
                <a:cs typeface="Times New Roman" panose="02020603050405020304" pitchFamily="18" charset="0"/>
              </a:rPr>
              <a:t>koncept může mít důsledky ve zlepšování životních, pracovních a environmentálních podmínek </a:t>
            </a:r>
            <a:r>
              <a:rPr lang="cs-CZ" sz="1400" b="1">
                <a:solidFill>
                  <a:srgbClr val="002060"/>
                </a:solidFill>
                <a:latin typeface="Times New Roman" panose="02020603050405020304" pitchFamily="18" charset="0"/>
                <a:cs typeface="Times New Roman" panose="02020603050405020304" pitchFamily="18" charset="0"/>
              </a:rPr>
              <a:t>všech zainteresovaných skupin</a:t>
            </a:r>
            <a:r>
              <a:rPr lang="cs-CZ" sz="140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Vymezení konceptu společenské odpovědnosti organizací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8182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863588" y="271594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Představení ESG</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ESG (Environmental, Social, Governance)</a:t>
            </a:r>
            <a:r>
              <a:rPr lang="cs-CZ" sz="1400" dirty="0">
                <a:solidFill>
                  <a:srgbClr val="002060"/>
                </a:solidFill>
                <a:latin typeface="Times New Roman" panose="02020603050405020304" pitchFamily="18" charset="0"/>
                <a:cs typeface="Times New Roman" panose="02020603050405020304" pitchFamily="18" charset="0"/>
              </a:rPr>
              <a:t> je zastřešující termín, který označuje aspekty aktivit v oblasti „životního prostředí“, „sociálních věcí“ a „správy a řízení“. </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ESG lze využít jako soubor kritérií při hodnocení rizika společnosti investory.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 (E) – jak společnost zachází s životním prostředím?</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 (S) – jak společnost zachází se zaměstnanci, spotřebiteli a komunitou?</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 (G) – jak je společnost řízena?</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Vymezení konceptu společenské odpovědnosti organizací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585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863588" y="271594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ESG a CSR</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i="1" dirty="0">
                <a:solidFill>
                  <a:srgbClr val="002060"/>
                </a:solidFill>
                <a:latin typeface="Times New Roman" panose="02020603050405020304" pitchFamily="18" charset="0"/>
                <a:cs typeface="Times New Roman" panose="02020603050405020304" pitchFamily="18" charset="0"/>
              </a:rPr>
              <a:t>Jaký je vzájemný vztah mezi CSR a ESG? </a:t>
            </a:r>
          </a:p>
          <a:p>
            <a:pPr marL="0" indent="0">
              <a:buNone/>
            </a:pPr>
            <a:r>
              <a:rPr lang="cs-CZ" sz="1400" dirty="0">
                <a:solidFill>
                  <a:srgbClr val="002060"/>
                </a:solidFill>
                <a:latin typeface="Times New Roman" panose="02020603050405020304" pitchFamily="18" charset="0"/>
                <a:cs typeface="Times New Roman" panose="02020603050405020304" pitchFamily="18" charset="0"/>
              </a:rPr>
              <a:t>CSR a ESG jsou termíny, které mnoho organizací používá jako synonyma. Tyto dva zdánlivě podobné termíny jsou klíčem k pochopení konceptu udržitelného rozvoje podnikání.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I když jsou tyto dva koncepty propojené, každý z nich má své vlastní charakteristické rysy.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Cíl však zůstává stejný: podniky </a:t>
            </a:r>
            <a:r>
              <a:rPr lang="cs-CZ" sz="1400" b="1" dirty="0">
                <a:solidFill>
                  <a:srgbClr val="002060"/>
                </a:solidFill>
                <a:latin typeface="Times New Roman" panose="02020603050405020304" pitchFamily="18" charset="0"/>
                <a:cs typeface="Times New Roman" panose="02020603050405020304" pitchFamily="18" charset="0"/>
              </a:rPr>
              <a:t>ve fázi budování obchodních strategií by měly zohledňovat sociální zájmy, ochranu životního prostředí i vztahy s různými skupinami zainteresovaných stran</a:t>
            </a:r>
            <a:r>
              <a:rPr lang="cs-CZ" sz="14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Oba nástroje řízení mají za cíl přijmout soubor politik a postupů, které mají </a:t>
            </a:r>
            <a:r>
              <a:rPr lang="cs-CZ" sz="1400" b="1" dirty="0">
                <a:solidFill>
                  <a:srgbClr val="002060"/>
                </a:solidFill>
                <a:latin typeface="Times New Roman" panose="02020603050405020304" pitchFamily="18" charset="0"/>
                <a:cs typeface="Times New Roman" panose="02020603050405020304" pitchFamily="18" charset="0"/>
              </a:rPr>
              <a:t>pozitivní dopad na svět.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Vymezení konceptu společenské odpovědnosti organizací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3307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863588" y="271594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chemeClr val="bg1"/>
                </a:solidFill>
                <a:latin typeface="Times New Roman" panose="02020603050405020304" pitchFamily="18" charset="0"/>
                <a:cs typeface="Times New Roman" panose="02020603050405020304" pitchFamily="18" charset="0"/>
              </a:rPr>
              <a:t>ESG a CSR</a:t>
            </a:r>
          </a:p>
        </p:txBody>
      </p:sp>
      <p:sp>
        <p:nvSpPr>
          <p:cNvPr id="5" name="Zástupný symbol pro obsah 2"/>
          <p:cNvSpPr txBox="1">
            <a:spLocks/>
          </p:cNvSpPr>
          <p:nvPr/>
        </p:nvSpPr>
        <p:spPr>
          <a:xfrm>
            <a:off x="3931712" y="251520"/>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dirty="0">
                <a:solidFill>
                  <a:srgbClr val="002060"/>
                </a:solidFill>
                <a:latin typeface="Times New Roman" panose="02020603050405020304" pitchFamily="18" charset="0"/>
                <a:cs typeface="Times New Roman" panose="02020603050405020304" pitchFamily="18" charset="0"/>
              </a:rPr>
              <a:t>ESG je soubor kritérií používaný především investory k hodnocení environmentální, sociální a správní výkonnosti firem.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Zatímco CSR (Corporate Social Responsibility) je obecný rámec firemní odpovědnosti používaný interně, ESG nabízí měřitelné ukazatele, které umožňují externím subjektům porovnávat firmy.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ESG úzce souvisí s cíli udržitelného rozvoje OSN a pomáhá firmám řídit rizika, budovat důvěru a sledovat klíčové výkonnostní ukazatele v oblasti udržitelnosti. CSR má spíše kvalitativní charakter, zaměřuje se na hodnoty a firemní kulturu, zatímco ESG poskytuje kvantitativní data důležitá pro investiční rozhodování. </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400" dirty="0">
                <a:solidFill>
                  <a:srgbClr val="002060"/>
                </a:solidFill>
                <a:latin typeface="Times New Roman" panose="02020603050405020304" pitchFamily="18" charset="0"/>
                <a:cs typeface="Times New Roman" panose="02020603050405020304" pitchFamily="18" charset="0"/>
              </a:rPr>
              <a:t>ESG se stává klíčovým nástrojem v moderním řízení podniků, zejména kvůli rostoucímu tlaku investorů na transparentnost a udržitelnost.</a:t>
            </a:r>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Vymezení konceptu společenské odpovědnosti organizací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0746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6469158" y="1851669"/>
            <a:ext cx="2448272" cy="235174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a:solidFill>
                  <a:srgbClr val="002060"/>
                </a:solidFill>
                <a:latin typeface="Times New Roman" panose="02020603050405020304" pitchFamily="18" charset="0"/>
                <a:cs typeface="Times New Roman" panose="02020603050405020304" pitchFamily="18" charset="0"/>
              </a:rPr>
              <a:t>Jednotlivé stupně jsou řazeny vzestupně podle stupně vývoje podniku ve společensky odpovědném podnikatelském chování a jednání</a:t>
            </a:r>
            <a:r>
              <a:rPr lang="cs-CZ" sz="1200">
                <a:solidFill>
                  <a:srgbClr val="002060"/>
                </a:solidFill>
                <a:latin typeface="Times New Roman" panose="02020603050405020304" pitchFamily="18" charset="0"/>
                <a:cs typeface="Times New Roman" panose="02020603050405020304" pitchFamily="18" charset="0"/>
              </a:rPr>
              <a:t>.</a:t>
            </a:r>
          </a:p>
          <a:p>
            <a:pPr marL="0" indent="0">
              <a:buNone/>
            </a:pPr>
            <a:endParaRPr lang="cs-CZ" sz="1200" b="1" dirty="0">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400" dirty="0">
              <a:solidFill>
                <a:srgbClr val="307871"/>
              </a:solidFill>
              <a:latin typeface="Enriqueta" panose="02000000000000000000" pitchFamily="2" charset="0"/>
            </a:endParaRPr>
          </a:p>
        </p:txBody>
      </p:sp>
      <p:sp>
        <p:nvSpPr>
          <p:cNvPr id="18" name="Zástupný symbol pro obsah 2"/>
          <p:cNvSpPr txBox="1">
            <a:spLocks/>
          </p:cNvSpPr>
          <p:nvPr/>
        </p:nvSpPr>
        <p:spPr>
          <a:xfrm>
            <a:off x="826478" y="3962875"/>
            <a:ext cx="2088232"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a:solidFill>
                  <a:srgbClr val="002060"/>
                </a:solidFill>
                <a:latin typeface="Times New Roman" panose="02020603050405020304" pitchFamily="18" charset="0"/>
                <a:cs typeface="Times New Roman" panose="02020603050405020304" pitchFamily="18" charset="0"/>
              </a:rPr>
              <a:t>Zdroj: Carroll (1999)</a:t>
            </a:r>
            <a:endParaRPr lang="cs-CZ" altLang="cs-CZ" sz="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a:t>Stupně společenské odpovědnosti organizace</a:t>
            </a:r>
            <a:endParaRPr lang="cs-CZ" dirty="0"/>
          </a:p>
        </p:txBody>
      </p:sp>
      <p:pic>
        <p:nvPicPr>
          <p:cNvPr id="4" name="Obrázek 3"/>
          <p:cNvPicPr>
            <a:picLocks noChangeAspect="1"/>
          </p:cNvPicPr>
          <p:nvPr/>
        </p:nvPicPr>
        <p:blipFill>
          <a:blip r:embed="rId2"/>
          <a:stretch>
            <a:fillRect/>
          </a:stretch>
        </p:blipFill>
        <p:spPr>
          <a:xfrm>
            <a:off x="0" y="1131591"/>
            <a:ext cx="6660232" cy="2750526"/>
          </a:xfrm>
          <a:prstGeom prst="rect">
            <a:avLst/>
          </a:prstGeom>
        </p:spPr>
      </p:pic>
    </p:spTree>
    <p:extLst>
      <p:ext uri="{BB962C8B-B14F-4D97-AF65-F5344CB8AC3E}">
        <p14:creationId xmlns:p14="http://schemas.microsoft.com/office/powerpoint/2010/main" val="388275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a:solidFill>
                <a:srgbClr val="002060"/>
              </a:solidFill>
              <a:latin typeface="Times New Roman" panose="02020603050405020304" pitchFamily="18" charset="0"/>
              <a:cs typeface="Times New Roman" panose="02020603050405020304" pitchFamily="18" charset="0"/>
            </a:endParaRPr>
          </a:p>
          <a:p>
            <a:endParaRPr lang="cs-CZ" sz="1400" b="1">
              <a:solidFill>
                <a:srgbClr val="002060"/>
              </a:solidFill>
              <a:latin typeface="Times New Roman" panose="02020603050405020304" pitchFamily="18" charset="0"/>
              <a:cs typeface="Times New Roman" panose="02020603050405020304" pitchFamily="18" charset="0"/>
            </a:endParaRPr>
          </a:p>
          <a:p>
            <a:r>
              <a:rPr lang="cs-CZ" sz="1400" b="1">
                <a:solidFill>
                  <a:srgbClr val="002060"/>
                </a:solidFill>
                <a:latin typeface="Times New Roman" panose="02020603050405020304" pitchFamily="18" charset="0"/>
                <a:cs typeface="Times New Roman" panose="02020603050405020304" pitchFamily="18" charset="0"/>
              </a:rPr>
              <a:t>Stanovení etického kodexu </a:t>
            </a:r>
            <a:r>
              <a:rPr lang="cs-CZ" sz="1400">
                <a:solidFill>
                  <a:srgbClr val="002060"/>
                </a:solidFill>
                <a:latin typeface="Times New Roman" panose="02020603050405020304" pitchFamily="18" charset="0"/>
                <a:cs typeface="Times New Roman" panose="02020603050405020304" pitchFamily="18" charset="0"/>
              </a:rPr>
              <a:t>- řada firem má zpracován etický kodex, který upravuje a stanovuje pravidla chování a jednání firmy a jejich zaměstnanců, kteří se tak chovají eticky a protikorupčně.</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b="1">
                <a:solidFill>
                  <a:srgbClr val="002060"/>
                </a:solidFill>
                <a:latin typeface="Times New Roman" panose="02020603050405020304" pitchFamily="18" charset="0"/>
                <a:cs typeface="Times New Roman" panose="02020603050405020304" pitchFamily="18" charset="0"/>
              </a:rPr>
              <a:t>Transparentní jednání </a:t>
            </a:r>
            <a:r>
              <a:rPr lang="cs-CZ" sz="1400">
                <a:solidFill>
                  <a:srgbClr val="002060"/>
                </a:solidFill>
                <a:latin typeface="Times New Roman" panose="02020603050405020304" pitchFamily="18" charset="0"/>
                <a:cs typeface="Times New Roman" panose="02020603050405020304" pitchFamily="18" charset="0"/>
              </a:rPr>
              <a:t>- komunikace se stakeholdery je součástí odpovědného chování firmy. Firmy podávají pravidelné informace všem stakeholderům, aby stakeholdeři měli potřebný pohled do věcí, kterých se jich týkají, poskytování informací stakeholderům je podstatou transparentního jednání (CSR reporting).</a:t>
            </a:r>
          </a:p>
          <a:p>
            <a:endParaRPr lang="cs-CZ" sz="1400">
              <a:solidFill>
                <a:srgbClr val="002060"/>
              </a:solidFill>
              <a:latin typeface="Times New Roman" panose="02020603050405020304" pitchFamily="18" charset="0"/>
              <a:cs typeface="Times New Roman" panose="02020603050405020304" pitchFamily="18" charset="0"/>
            </a:endParaRPr>
          </a:p>
          <a:p>
            <a:endParaRPr lang="cs-CZ" sz="140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7821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1. Ekonomická oblast CSR</a:t>
            </a:r>
          </a:p>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Dle řady autorů do ekonomické oblasti společenské odpovědnosti firem patří následující aktivity:</a:t>
            </a:r>
          </a:p>
        </p:txBody>
      </p:sp>
      <p:sp>
        <p:nvSpPr>
          <p:cNvPr id="5" name="Zástupný symbol pro obsah 2"/>
          <p:cNvSpPr txBox="1">
            <a:spLocks/>
          </p:cNvSpPr>
          <p:nvPr/>
        </p:nvSpPr>
        <p:spPr>
          <a:xfrm>
            <a:off x="4067944" y="1275606"/>
            <a:ext cx="4104456"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a:solidFill>
                  <a:srgbClr val="002060"/>
                </a:solidFill>
                <a:latin typeface="Times New Roman" panose="02020603050405020304" pitchFamily="18" charset="0"/>
                <a:cs typeface="Times New Roman" panose="02020603050405020304" pitchFamily="18" charset="0"/>
              </a:rPr>
              <a:t>Protikorupční politika – </a:t>
            </a:r>
            <a:r>
              <a:rPr lang="cs-CZ" sz="1400">
                <a:solidFill>
                  <a:srgbClr val="002060"/>
                </a:solidFill>
                <a:latin typeface="Times New Roman" panose="02020603050405020304" pitchFamily="18" charset="0"/>
                <a:cs typeface="Times New Roman" panose="02020603050405020304" pitchFamily="18" charset="0"/>
              </a:rPr>
              <a:t>je součástí ekonomické oblasti společenské odpovědnosti firem. Firmy přijímají protikorupční politiku a stanovují si pravidla pro řešení výskytu korupčního jednání svých zaměstnanců. Některé firmy zavedly např. </a:t>
            </a:r>
            <a:r>
              <a:rPr lang="cs-CZ" sz="1400" i="1">
                <a:solidFill>
                  <a:srgbClr val="002060"/>
                </a:solidFill>
                <a:latin typeface="Times New Roman" panose="02020603050405020304" pitchFamily="18" charset="0"/>
                <a:cs typeface="Times New Roman" panose="02020603050405020304" pitchFamily="18" charset="0"/>
              </a:rPr>
              <a:t>protikorupční linky</a:t>
            </a:r>
            <a:r>
              <a:rPr lang="cs-CZ" sz="1400">
                <a:solidFill>
                  <a:srgbClr val="002060"/>
                </a:solidFill>
                <a:latin typeface="Times New Roman" panose="02020603050405020304" pitchFamily="18" charset="0"/>
                <a:cs typeface="Times New Roman" panose="02020603050405020304" pitchFamily="18" charset="0"/>
              </a:rPr>
              <a:t>.</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b="1">
                <a:solidFill>
                  <a:srgbClr val="002060"/>
                </a:solidFill>
                <a:latin typeface="Times New Roman" panose="02020603050405020304" pitchFamily="18" charset="0"/>
                <a:cs typeface="Times New Roman" panose="02020603050405020304" pitchFamily="18" charset="0"/>
              </a:rPr>
              <a:t>Principy dobrého řízení </a:t>
            </a:r>
            <a:r>
              <a:rPr lang="cs-CZ" sz="1400">
                <a:solidFill>
                  <a:srgbClr val="002060"/>
                </a:solidFill>
                <a:latin typeface="Times New Roman" panose="02020603050405020304" pitchFamily="18" charset="0"/>
                <a:cs typeface="Times New Roman" panose="02020603050405020304" pitchFamily="18" charset="0"/>
              </a:rPr>
              <a:t>– dodržování zásad správy a řízení společnosti je zárukou toho, že představenstvo, dozorčí rady, správní orgány budou pracovat podle etických principů a konceptu CSR. </a:t>
            </a:r>
          </a:p>
          <a:p>
            <a:endParaRPr lang="cs-CZ" sz="1400">
              <a:solidFill>
                <a:srgbClr val="002060"/>
              </a:solidFill>
              <a:latin typeface="Times New Roman" panose="02020603050405020304" pitchFamily="18" charset="0"/>
              <a:cs typeface="Times New Roman" panose="02020603050405020304" pitchFamily="18" charset="0"/>
            </a:endParaRPr>
          </a:p>
          <a:p>
            <a:endParaRPr lang="cs-CZ" sz="140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9714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AutoNum type="arabicPeriod"/>
            </a:pPr>
            <a:r>
              <a:rPr lang="cs-CZ" sz="1600" b="1">
                <a:solidFill>
                  <a:schemeClr val="bg1"/>
                </a:solidFill>
                <a:latin typeface="Times New Roman" panose="02020603050405020304" pitchFamily="18" charset="0"/>
                <a:cs typeface="Times New Roman" panose="02020603050405020304" pitchFamily="18" charset="0"/>
              </a:rPr>
              <a:t>Ekonomická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pPr marL="0" indent="0">
              <a:buNone/>
            </a:pPr>
            <a:r>
              <a:rPr lang="cs-CZ" sz="1600" b="1">
                <a:solidFill>
                  <a:schemeClr val="bg1"/>
                </a:solidFill>
                <a:latin typeface="Times New Roman" panose="02020603050405020304" pitchFamily="18" charset="0"/>
                <a:cs typeface="Times New Roman" panose="02020603050405020304" pitchFamily="18" charset="0"/>
              </a:rPr>
              <a:t>Souhrnně lze uvést výčet hlavních aktivit, který obsahuje a pokrývá základní oblasti ekonomického pilíře: </a:t>
            </a:r>
          </a:p>
        </p:txBody>
      </p:sp>
      <p:sp>
        <p:nvSpPr>
          <p:cNvPr id="5" name="Zástupný symbol pro obsah 2"/>
          <p:cNvSpPr txBox="1">
            <a:spLocks/>
          </p:cNvSpPr>
          <p:nvPr/>
        </p:nvSpPr>
        <p:spPr>
          <a:xfrm>
            <a:off x="4067944" y="555526"/>
            <a:ext cx="4104456"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a:solidFill>
                  <a:srgbClr val="002060"/>
                </a:solidFill>
                <a:latin typeface="Times New Roman" panose="02020603050405020304" pitchFamily="18" charset="0"/>
                <a:cs typeface="Times New Roman" panose="02020603050405020304" pitchFamily="18" charset="0"/>
              </a:rPr>
              <a:t>vytvoření etického kodexu (případně jiného podnikového dokumentu, který upravuje podnikatelské chování firmy);</a:t>
            </a:r>
          </a:p>
          <a:p>
            <a:r>
              <a:rPr lang="cs-CZ" sz="1400">
                <a:solidFill>
                  <a:srgbClr val="002060"/>
                </a:solidFill>
                <a:latin typeface="Times New Roman" panose="02020603050405020304" pitchFamily="18" charset="0"/>
                <a:cs typeface="Times New Roman" panose="02020603050405020304" pitchFamily="18" charset="0"/>
              </a:rPr>
              <a:t>transparentnost jednání a chování organizace; uplatňování principů dobrého řízení; podnikání s uplatněním protikorupční politiky; </a:t>
            </a:r>
          </a:p>
          <a:p>
            <a:r>
              <a:rPr lang="cs-CZ" sz="1400">
                <a:solidFill>
                  <a:srgbClr val="002060"/>
                </a:solidFill>
                <a:latin typeface="Times New Roman" panose="02020603050405020304" pitchFamily="18" charset="0"/>
                <a:cs typeface="Times New Roman" panose="02020603050405020304" pitchFamily="18" charset="0"/>
              </a:rPr>
              <a:t>vedení dialogu s akcionáři; </a:t>
            </a:r>
          </a:p>
          <a:p>
            <a:r>
              <a:rPr lang="cs-CZ" sz="1400">
                <a:solidFill>
                  <a:srgbClr val="002060"/>
                </a:solidFill>
                <a:latin typeface="Times New Roman" panose="02020603050405020304" pitchFamily="18" charset="0"/>
                <a:cs typeface="Times New Roman" panose="02020603050405020304" pitchFamily="18" charset="0"/>
              </a:rPr>
              <a:t>vymezení pravidel chování k zákazníkům např. kvalitní a bezpečné produkty či služby; </a:t>
            </a:r>
          </a:p>
          <a:p>
            <a:r>
              <a:rPr lang="cs-CZ" sz="1400">
                <a:solidFill>
                  <a:srgbClr val="002060"/>
                </a:solidFill>
                <a:latin typeface="Times New Roman" panose="02020603050405020304" pitchFamily="18" charset="0"/>
                <a:cs typeface="Times New Roman" panose="02020603050405020304" pitchFamily="18" charset="0"/>
              </a:rPr>
              <a:t>vymezení pravidel chování k dodavatelům (korektní jednání s dodavateli např. včasné plnění závazků); </a:t>
            </a:r>
          </a:p>
          <a:p>
            <a:r>
              <a:rPr lang="cs-CZ" sz="1400">
                <a:solidFill>
                  <a:srgbClr val="002060"/>
                </a:solidFill>
                <a:latin typeface="Times New Roman" panose="02020603050405020304" pitchFamily="18" charset="0"/>
                <a:cs typeface="Times New Roman" panose="02020603050405020304" pitchFamily="18" charset="0"/>
              </a:rPr>
              <a:t>odpovědné řízení dodavatelského řetězce; </a:t>
            </a:r>
          </a:p>
          <a:p>
            <a:r>
              <a:rPr lang="cs-CZ" sz="1400">
                <a:solidFill>
                  <a:srgbClr val="002060"/>
                </a:solidFill>
                <a:latin typeface="Times New Roman" panose="02020603050405020304" pitchFamily="18" charset="0"/>
                <a:cs typeface="Times New Roman" panose="02020603050405020304" pitchFamily="18" charset="0"/>
              </a:rPr>
              <a:t>vymezení pravidel chování k investorům; </a:t>
            </a:r>
          </a:p>
          <a:p>
            <a:r>
              <a:rPr lang="cs-CZ" sz="1400">
                <a:solidFill>
                  <a:srgbClr val="002060"/>
                </a:solidFill>
                <a:latin typeface="Times New Roman" panose="02020603050405020304" pitchFamily="18" charset="0"/>
                <a:cs typeface="Times New Roman" panose="02020603050405020304" pitchFamily="18" charset="0"/>
              </a:rPr>
              <a:t>společensky odpovědné investování; </a:t>
            </a:r>
          </a:p>
          <a:p>
            <a:r>
              <a:rPr lang="cs-CZ" sz="1400">
                <a:solidFill>
                  <a:srgbClr val="002060"/>
                </a:solidFill>
                <a:latin typeface="Times New Roman" panose="02020603050405020304" pitchFamily="18" charset="0"/>
                <a:cs typeface="Times New Roman" panose="02020603050405020304" pitchFamily="18" charset="0"/>
              </a:rPr>
              <a:t>ochrana duševního vlastnictví;</a:t>
            </a:r>
          </a:p>
          <a:p>
            <a:r>
              <a:rPr lang="cs-CZ" sz="1400">
                <a:solidFill>
                  <a:srgbClr val="002060"/>
                </a:solidFill>
                <a:latin typeface="Times New Roman" panose="02020603050405020304" pitchFamily="18" charset="0"/>
                <a:cs typeface="Times New Roman" panose="02020603050405020304" pitchFamily="18" charset="0"/>
              </a:rPr>
              <a:t>etický a sociální marketing. </a:t>
            </a:r>
          </a:p>
          <a:p>
            <a:endParaRPr lang="cs-CZ" sz="140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347328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112568" cy="507703"/>
          </a:xfrm>
        </p:spPr>
        <p:txBody>
          <a:bodyPr/>
          <a:lstStyle/>
          <a:p>
            <a:r>
              <a:rPr lang="cs-CZ"/>
              <a:t>Příklady aktivit v ekonomickém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1613242002"/>
              </p:ext>
            </p:extLst>
          </p:nvPr>
        </p:nvGraphicFramePr>
        <p:xfrm>
          <a:off x="195049" y="703189"/>
          <a:ext cx="7617311" cy="4028808"/>
        </p:xfrm>
        <a:graphic>
          <a:graphicData uri="http://schemas.openxmlformats.org/drawingml/2006/table">
            <a:tbl>
              <a:tblPr firstRow="1" firstCol="1" bandRow="1"/>
              <a:tblGrid>
                <a:gridCol w="1151808">
                  <a:extLst>
                    <a:ext uri="{9D8B030D-6E8A-4147-A177-3AD203B41FA5}">
                      <a16:colId xmlns:a16="http://schemas.microsoft.com/office/drawing/2014/main" val="20000"/>
                    </a:ext>
                  </a:extLst>
                </a:gridCol>
                <a:gridCol w="1441113">
                  <a:extLst>
                    <a:ext uri="{9D8B030D-6E8A-4147-A177-3AD203B41FA5}">
                      <a16:colId xmlns:a16="http://schemas.microsoft.com/office/drawing/2014/main" val="20001"/>
                    </a:ext>
                  </a:extLst>
                </a:gridCol>
                <a:gridCol w="5024390">
                  <a:extLst>
                    <a:ext uri="{9D8B030D-6E8A-4147-A177-3AD203B41FA5}">
                      <a16:colId xmlns:a16="http://schemas.microsoft.com/office/drawing/2014/main" val="20002"/>
                    </a:ext>
                  </a:extLst>
                </a:gridCol>
              </a:tblGrid>
              <a:tr h="190719">
                <a:tc>
                  <a:txBody>
                    <a:bodyPr/>
                    <a:lstStyle/>
                    <a:p>
                      <a:pPr algn="ctr">
                        <a:lnSpc>
                          <a:spcPct val="150000"/>
                        </a:lnSpc>
                        <a:spcAft>
                          <a:spcPts val="0"/>
                        </a:spcAft>
                        <a:tabLst>
                          <a:tab pos="450215" algn="l"/>
                        </a:tabLst>
                      </a:pPr>
                      <a:r>
                        <a:rPr lang="cs-CZ" sz="900" b="1" baseline="0" dirty="0">
                          <a:effectLst/>
                          <a:latin typeface="Times New Roman" panose="02020603050405020304" pitchFamily="18" charset="0"/>
                          <a:ea typeface="Calibri" panose="020F0502020204030204" pitchFamily="34" charset="0"/>
                        </a:rPr>
                        <a:t>CSR témata</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CSR aktivity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Příklady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719">
                <a:tc rowSpan="3">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Správa a řízení firmy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Transparentnost </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Uveřejňování finančních i nefinančních informací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Pravidla chování</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Etický kodex a jeho praktické využití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Firemní image</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Monitorování a měření firemního image</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719">
                <a:tc rowSpan="7">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Odpovědný přístup k zákazníkům</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Zjištování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Průzkum spokojenosti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719">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Zapojení do rozhodování </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Sběr návrhů na zlepšení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Vliv zákazníků na zamšření CSR aktivit firmy</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Kvalita produktů a služeb</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Používání norem kvality (např. ISO 9001)</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719">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Vzdělávání zákazníků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Školení preventivní servisní činnosti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Školení bezpečnosti práce</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719">
                <a:tc rowSpan="6">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Vztahy s dodavateli a dalšími obchodními partnery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Výběr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Zahrnutí CSR hlediska do výběru dodavatelů</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719">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Zjišťování zpětné vazby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Průzkum spokojenosti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Evidence a řešení stížností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719">
                <a:tc vMerge="1">
                  <a:txBody>
                    <a:bodyPr/>
                    <a:lstStyle/>
                    <a:p>
                      <a:endParaRPr lang="cs-CZ"/>
                    </a:p>
                  </a:txBody>
                  <a:tcPr/>
                </a:tc>
                <a:tc>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Obchodní vztahy</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Včasné placení faktur</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4326">
                <a:tc vMerge="1">
                  <a:txBody>
                    <a:bodyPr/>
                    <a:lstStyle/>
                    <a:p>
                      <a:endParaRPr lang="cs-CZ"/>
                    </a:p>
                  </a:txBody>
                  <a:tcPr/>
                </a:tc>
                <a:tc rowSpan="2">
                  <a:txBody>
                    <a:bodyPr/>
                    <a:lstStyle/>
                    <a:p>
                      <a:pPr>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Šíření CSR</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Monitoring CSR praktik v dodavatelsko-odběratelském řetězci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071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Zapojování dodavatelů do CSR aktivit firmy</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4326">
                <a:tc rowSpan="3">
                  <a:txBody>
                    <a:bodyPr/>
                    <a:lstStyle/>
                    <a:p>
                      <a:pPr algn="ctr">
                        <a:lnSpc>
                          <a:spcPct val="150000"/>
                        </a:lnSpc>
                        <a:spcAft>
                          <a:spcPts val="0"/>
                        </a:spcAft>
                        <a:tabLst>
                          <a:tab pos="450215" algn="l"/>
                        </a:tabLst>
                      </a:pPr>
                      <a:r>
                        <a:rPr lang="cs-CZ" sz="900" b="1" baseline="0">
                          <a:effectLst/>
                          <a:latin typeface="Times New Roman" panose="02020603050405020304" pitchFamily="18" charset="0"/>
                          <a:ea typeface="Calibri" panose="020F0502020204030204" pitchFamily="34" charset="0"/>
                        </a:rPr>
                        <a:t>Marketing a reklama</a:t>
                      </a:r>
                      <a:endParaRPr lang="cs-CZ" sz="900" baseline="0">
                        <a:effectLst/>
                        <a:latin typeface="Times New Roman" panose="02020603050405020304" pitchFamily="18" charset="0"/>
                        <a:ea typeface="Times New Roman" panose="02020603050405020304" pitchFamily="18" charset="0"/>
                      </a:endParaRPr>
                    </a:p>
                  </a:txBody>
                  <a:tcPr marL="45310" marR="4531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Informace o produktech</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Poskytování jasných a přesných informací o výrobcích a službách </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4326">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Sdílený marketing</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Použití marketingových aktivit k společné propagaci firmy a dobročinné události</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4326">
                <a:tc vMerge="1">
                  <a:txBody>
                    <a:bodyPr/>
                    <a:lstStyle/>
                    <a:p>
                      <a:endParaRPr lang="cs-CZ"/>
                    </a:p>
                  </a:txBody>
                  <a:tcPr/>
                </a:tc>
                <a:tc>
                  <a:txBody>
                    <a:bodyPr/>
                    <a:lstStyle/>
                    <a:p>
                      <a:pPr algn="just">
                        <a:lnSpc>
                          <a:spcPct val="150000"/>
                        </a:lnSpc>
                        <a:spcAft>
                          <a:spcPts val="0"/>
                        </a:spcAft>
                        <a:tabLst>
                          <a:tab pos="450215" algn="l"/>
                        </a:tabLst>
                      </a:pPr>
                      <a:r>
                        <a:rPr lang="cs-CZ" sz="900" baseline="0">
                          <a:effectLst/>
                          <a:latin typeface="Times New Roman" panose="02020603050405020304" pitchFamily="18" charset="0"/>
                          <a:ea typeface="Calibri" panose="020F0502020204030204" pitchFamily="34" charset="0"/>
                        </a:rPr>
                        <a:t>Reklamní etika</a:t>
                      </a:r>
                      <a:endParaRPr lang="cs-CZ" sz="900" baseline="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baseline="0" dirty="0">
                          <a:effectLst/>
                          <a:latin typeface="Times New Roman" panose="02020603050405020304" pitchFamily="18" charset="0"/>
                          <a:ea typeface="Calibri" panose="020F0502020204030204" pitchFamily="34" charset="0"/>
                        </a:rPr>
                        <a:t>Dodržování etického kodexu reklamy, např. vydaného Radou pro reklamu</a:t>
                      </a:r>
                      <a:endParaRPr lang="cs-CZ" sz="900" baseline="0" dirty="0">
                        <a:effectLst/>
                        <a:latin typeface="Times New Roman" panose="02020603050405020304" pitchFamily="18" charset="0"/>
                        <a:ea typeface="Times New Roman" panose="02020603050405020304" pitchFamily="18" charset="0"/>
                      </a:endParaRPr>
                    </a:p>
                  </a:txBody>
                  <a:tcPr marL="45310" marR="4531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0118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2. Sociální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r>
              <a:rPr lang="cs-CZ" sz="1600">
                <a:solidFill>
                  <a:schemeClr val="bg1"/>
                </a:solidFill>
                <a:latin typeface="Times New Roman" panose="02020603050405020304" pitchFamily="18" charset="0"/>
                <a:cs typeface="Times New Roman" panose="02020603050405020304" pitchFamily="18" charset="0"/>
              </a:rPr>
              <a:t>Oblast je také možno rozdělit na interní a externí.</a:t>
            </a:r>
          </a:p>
          <a:p>
            <a:pPr lvl="1"/>
            <a:r>
              <a:rPr lang="cs-CZ" sz="1400">
                <a:solidFill>
                  <a:schemeClr val="bg1"/>
                </a:solidFill>
                <a:latin typeface="Times New Roman" panose="02020603050405020304" pitchFamily="18" charset="0"/>
                <a:cs typeface="Times New Roman" panose="02020603050405020304" pitchFamily="18" charset="0"/>
              </a:rPr>
              <a:t>Do interní oblasti se zahrnují </a:t>
            </a:r>
            <a:r>
              <a:rPr lang="cs-CZ" sz="1400" b="1">
                <a:solidFill>
                  <a:schemeClr val="bg1"/>
                </a:solidFill>
                <a:latin typeface="Times New Roman" panose="02020603050405020304" pitchFamily="18" charset="0"/>
                <a:cs typeface="Times New Roman" panose="02020603050405020304" pitchFamily="18" charset="0"/>
              </a:rPr>
              <a:t>zaměstnanci</a:t>
            </a:r>
            <a:r>
              <a:rPr lang="cs-CZ" sz="1400">
                <a:solidFill>
                  <a:schemeClr val="bg1"/>
                </a:solidFill>
                <a:latin typeface="Times New Roman" panose="02020603050405020304" pitchFamily="18" charset="0"/>
                <a:cs typeface="Times New Roman" panose="02020603050405020304" pitchFamily="18" charset="0"/>
              </a:rPr>
              <a:t> a péče o ně, pracovní podmínky, které firma vytváří.</a:t>
            </a:r>
          </a:p>
          <a:p>
            <a:pPr lvl="1"/>
            <a:r>
              <a:rPr lang="cs-CZ" sz="1400">
                <a:solidFill>
                  <a:schemeClr val="bg1"/>
                </a:solidFill>
                <a:latin typeface="Times New Roman" panose="02020603050405020304" pitchFamily="18" charset="0"/>
                <a:cs typeface="Times New Roman" panose="02020603050405020304" pitchFamily="18" charset="0"/>
              </a:rPr>
              <a:t>Do externí sociální oblasti se zařazuje především </a:t>
            </a:r>
            <a:r>
              <a:rPr lang="cs-CZ" sz="1400" b="1">
                <a:solidFill>
                  <a:schemeClr val="bg1"/>
                </a:solidFill>
                <a:latin typeface="Times New Roman" panose="02020603050405020304" pitchFamily="18" charset="0"/>
                <a:cs typeface="Times New Roman" panose="02020603050405020304" pitchFamily="18" charset="0"/>
              </a:rPr>
              <a:t>filantropie </a:t>
            </a:r>
            <a:r>
              <a:rPr lang="cs-CZ" sz="1400">
                <a:solidFill>
                  <a:schemeClr val="bg1"/>
                </a:solidFill>
                <a:latin typeface="Times New Roman" panose="02020603050405020304" pitchFamily="18" charset="0"/>
                <a:cs typeface="Times New Roman" panose="02020603050405020304" pitchFamily="18" charset="0"/>
              </a:rPr>
              <a:t>a </a:t>
            </a:r>
            <a:r>
              <a:rPr lang="cs-CZ" sz="1400" b="1">
                <a:solidFill>
                  <a:schemeClr val="bg1"/>
                </a:solidFill>
                <a:latin typeface="Times New Roman" panose="02020603050405020304" pitchFamily="18" charset="0"/>
                <a:cs typeface="Times New Roman" panose="02020603050405020304" pitchFamily="18" charset="0"/>
              </a:rPr>
              <a:t>spolupráce s místní komunitou</a:t>
            </a:r>
            <a:r>
              <a:rPr lang="cs-CZ" sz="1400">
                <a:solidFill>
                  <a:schemeClr val="bg1"/>
                </a:solidFill>
                <a:latin typeface="Times New Roman" panose="02020603050405020304" pitchFamily="18" charset="0"/>
                <a:cs typeface="Times New Roman" panose="02020603050405020304" pitchFamily="18" charset="0"/>
              </a:rPr>
              <a:t>.</a:t>
            </a: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Můžeme zde řadit aktivity</a:t>
            </a:r>
            <a:r>
              <a:rPr lang="cs-CZ" sz="1400">
                <a:solidFill>
                  <a:srgbClr val="002060"/>
                </a:solidFill>
                <a:latin typeface="Times New Roman" panose="02020603050405020304" pitchFamily="18" charset="0"/>
                <a:cs typeface="Times New Roman" panose="02020603050405020304" pitchFamily="18" charset="0"/>
              </a:rPr>
              <a:t>:</a:t>
            </a:r>
          </a:p>
          <a:p>
            <a:r>
              <a:rPr lang="cs-CZ" sz="1400">
                <a:solidFill>
                  <a:srgbClr val="002060"/>
                </a:solidFill>
                <a:latin typeface="Times New Roman" panose="02020603050405020304" pitchFamily="18" charset="0"/>
                <a:cs typeface="Times New Roman" panose="02020603050405020304" pitchFamily="18" charset="0"/>
              </a:rPr>
              <a:t>respektování rovných příležitostí, lidských práv, </a:t>
            </a:r>
          </a:p>
          <a:p>
            <a:r>
              <a:rPr lang="cs-CZ" sz="1400">
                <a:solidFill>
                  <a:srgbClr val="002060"/>
                </a:solidFill>
                <a:latin typeface="Times New Roman" panose="02020603050405020304" pitchFamily="18" charset="0"/>
                <a:cs typeface="Times New Roman" panose="02020603050405020304" pitchFamily="18" charset="0"/>
              </a:rPr>
              <a:t>podmínky pro rozvoj zdraví a bezpečnosti,</a:t>
            </a:r>
          </a:p>
          <a:p>
            <a:r>
              <a:rPr lang="cs-CZ" sz="1400">
                <a:solidFill>
                  <a:srgbClr val="002060"/>
                </a:solidFill>
                <a:latin typeface="Times New Roman" panose="02020603050405020304" pitchFamily="18" charset="0"/>
                <a:cs typeface="Times New Roman" panose="02020603050405020304" pitchFamily="18" charset="0"/>
              </a:rPr>
              <a:t>rozvoj a vzdělávání zaměstnanců, </a:t>
            </a:r>
          </a:p>
          <a:p>
            <a:r>
              <a:rPr lang="cs-CZ" sz="1400">
                <a:solidFill>
                  <a:srgbClr val="002060"/>
                </a:solidFill>
                <a:latin typeface="Times New Roman" panose="02020603050405020304" pitchFamily="18" charset="0"/>
                <a:cs typeface="Times New Roman" panose="02020603050405020304" pitchFamily="18" charset="0"/>
              </a:rPr>
              <a:t>filantropie, </a:t>
            </a:r>
          </a:p>
          <a:p>
            <a:r>
              <a:rPr lang="cs-CZ" sz="1400">
                <a:solidFill>
                  <a:srgbClr val="002060"/>
                </a:solidFill>
                <a:latin typeface="Times New Roman" panose="02020603050405020304" pitchFamily="18" charset="0"/>
                <a:cs typeface="Times New Roman" panose="02020603050405020304" pitchFamily="18" charset="0"/>
              </a:rPr>
              <a:t>komunikace se zainteresovanými stranami,</a:t>
            </a:r>
          </a:p>
          <a:p>
            <a:r>
              <a:rPr lang="cs-CZ" sz="1400">
                <a:solidFill>
                  <a:srgbClr val="002060"/>
                </a:solidFill>
                <a:latin typeface="Times New Roman" panose="02020603050405020304" pitchFamily="18" charset="0"/>
                <a:cs typeface="Times New Roman" panose="02020603050405020304" pitchFamily="18" charset="0"/>
              </a:rPr>
              <a:t>zapojení zaměstnanců do sociálních aktivit a další.</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53845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2160240"/>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a:solidFill>
                  <a:srgbClr val="307871"/>
                </a:solidFill>
                <a:latin typeface="Times New Roman" panose="02020603050405020304" pitchFamily="18" charset="0"/>
                <a:cs typeface="Times New Roman" panose="02020603050405020304" pitchFamily="18" charset="0"/>
              </a:rPr>
              <a:t>Organizace  a podmínky splnění předmětu NPCSR</a:t>
            </a:r>
          </a:p>
          <a:p>
            <a:pPr>
              <a:buFont typeface="+mj-lt"/>
              <a:buAutoNum type="arabicPeriod"/>
            </a:pPr>
            <a:endParaRPr lang="cs-CZ" sz="1400" b="1">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a:solidFill>
                  <a:srgbClr val="307871"/>
                </a:solidFill>
                <a:latin typeface="Times New Roman" panose="02020603050405020304" pitchFamily="18" charset="0"/>
                <a:cs typeface="Times New Roman" panose="02020603050405020304" pitchFamily="18" charset="0"/>
              </a:rPr>
              <a:t>Definice termínu společenská odpovědnost podnikání</a:t>
            </a:r>
          </a:p>
          <a:p>
            <a:pPr>
              <a:buFont typeface="+mj-lt"/>
              <a:buAutoNum type="arabicPeriod"/>
            </a:pPr>
            <a:endParaRPr lang="cs-CZ" sz="1400" b="1">
              <a:solidFill>
                <a:srgbClr val="307871"/>
              </a:solidFill>
              <a:latin typeface="Times New Roman" panose="02020603050405020304" pitchFamily="18" charset="0"/>
              <a:cs typeface="Times New Roman" panose="02020603050405020304" pitchFamily="18" charset="0"/>
            </a:endParaRPr>
          </a:p>
          <a:p>
            <a:pPr>
              <a:buFont typeface="+mj-lt"/>
              <a:buAutoNum type="arabicPeriod"/>
            </a:pPr>
            <a:r>
              <a:rPr lang="cs-CZ" sz="1400" b="1">
                <a:solidFill>
                  <a:srgbClr val="307871"/>
                </a:solidFill>
                <a:latin typeface="Times New Roman" panose="02020603050405020304" pitchFamily="18" charset="0"/>
                <a:cs typeface="Times New Roman" panose="02020603050405020304" pitchFamily="18" charset="0"/>
              </a:rPr>
              <a:t>Vymezení konceptu společenské odpovědnosti organizací</a:t>
            </a:r>
          </a:p>
          <a:p>
            <a:pPr>
              <a:buFont typeface="+mj-lt"/>
              <a:buAutoNum type="arabicPeriod"/>
            </a:pPr>
            <a:endParaRPr lang="cs-CZ" sz="1400" b="1">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464496" cy="507703"/>
          </a:xfrm>
        </p:spPr>
        <p:txBody>
          <a:bodyPr/>
          <a:lstStyle/>
          <a:p>
            <a:r>
              <a:rPr lang="cs-CZ"/>
              <a:t>Obsahové zaměření tutoriálu</a:t>
            </a:r>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2620349337"/>
              </p:ext>
            </p:extLst>
          </p:nvPr>
        </p:nvGraphicFramePr>
        <p:xfrm>
          <a:off x="275362" y="703189"/>
          <a:ext cx="7560840" cy="3470601"/>
        </p:xfrm>
        <a:graphic>
          <a:graphicData uri="http://schemas.openxmlformats.org/drawingml/2006/table">
            <a:tbl>
              <a:tblPr firstRow="1" firstCol="1" bandRow="1"/>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5040560">
                  <a:extLst>
                    <a:ext uri="{9D8B030D-6E8A-4147-A177-3AD203B41FA5}">
                      <a16:colId xmlns:a16="http://schemas.microsoft.com/office/drawing/2014/main" val="20002"/>
                    </a:ext>
                  </a:extLst>
                </a:gridCol>
              </a:tblGrid>
              <a:tr h="66578">
                <a:tc>
                  <a:txBody>
                    <a:bodyPr/>
                    <a:lstStyle/>
                    <a:p>
                      <a:pPr algn="ctr">
                        <a:lnSpc>
                          <a:spcPct val="150000"/>
                        </a:lnSpc>
                        <a:spcAft>
                          <a:spcPts val="0"/>
                        </a:spcAft>
                        <a:tabLst>
                          <a:tab pos="450215" algn="l"/>
                          <a:tab pos="1101725" algn="r"/>
                        </a:tabLst>
                      </a:pPr>
                      <a:r>
                        <a:rPr lang="cs-CZ" sz="1000" b="1">
                          <a:effectLst/>
                          <a:latin typeface="Calibri" panose="020F0502020204030204" pitchFamily="34" charset="0"/>
                          <a:ea typeface="Calibri" panose="020F0502020204030204" pitchFamily="34" charset="0"/>
                        </a:rPr>
                        <a:t>CSR témata</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CSR aktivity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Příklady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578">
                <a:tc rowSpan="6">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Zapojení zaměstnanců a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Zjišťování zpětné vazby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Průzkum spokojenosti</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Evidence a řešení stížností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Zapojení do rozhodování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Sběr návrhů na zlepšení výkonnosti formy</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Vliv zaměstnanců na zaměření CSR aktivit</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156">
                <a:tc vMerge="1">
                  <a:txBody>
                    <a:bodyPr/>
                    <a:lstStyle/>
                    <a:p>
                      <a:endParaRPr lang="cs-CZ"/>
                    </a:p>
                  </a:txBody>
                  <a:tcPr/>
                </a:tc>
                <a:tc rowSpan="2">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Využití prostředků interní komunikace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Informování uchazečů o práci o CSR</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578">
                <a:tc rowSpan="8">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Ohodnocení za práci</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Finanční ohodnocení</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Odpovídající platové ohodnocení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6578">
                <a:tc vMerge="1">
                  <a:txBody>
                    <a:bodyPr/>
                    <a:lstStyle/>
                    <a:p>
                      <a:endParaRPr lang="cs-CZ"/>
                    </a:p>
                  </a:txBody>
                  <a:tcPr/>
                </a:tc>
                <a:tc rowSpan="7">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Nefinanční benefity</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Sportovní a relaxační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Kulturní využití</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Společenské akce pro zaměstnance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Navýšení dovolené a volna</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3156">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Osobní komfort (notebook, auto, mobil)</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Příspěvek na dojíždění do práce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6578">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Zaměstnanecké akcie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66578">
                <a:tc rowSpan="2">
                  <a:txBody>
                    <a:bodyPr/>
                    <a:lstStyle/>
                    <a:p>
                      <a:pPr algn="ctr">
                        <a:lnSpc>
                          <a:spcPct val="150000"/>
                        </a:lnSpc>
                        <a:spcAft>
                          <a:spcPts val="0"/>
                        </a:spcAft>
                        <a:tabLst>
                          <a:tab pos="450215" algn="l"/>
                        </a:tabLst>
                      </a:pPr>
                      <a:r>
                        <a:rPr lang="cs-CZ" sz="1000" b="1">
                          <a:effectLst/>
                          <a:latin typeface="Calibri" panose="020F0502020204030204" pitchFamily="34" charset="0"/>
                          <a:ea typeface="Calibri" panose="020F0502020204030204" pitchFamily="34" charset="0"/>
                        </a:rPr>
                        <a:t>Vzdělávání a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Vzdělávání zaměstnanců</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Školení, kurzy, mentoring</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66578">
                <a:tc vMerge="1">
                  <a:txBody>
                    <a:bodyPr/>
                    <a:lstStyle/>
                    <a:p>
                      <a:endParaRPr lang="cs-CZ"/>
                    </a:p>
                  </a:txBody>
                  <a:tcPr/>
                </a:tc>
                <a:tc>
                  <a:txBody>
                    <a:bodyPr/>
                    <a:lstStyle/>
                    <a:p>
                      <a:pPr algn="ctr">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Profesionální rozvoj</a:t>
                      </a:r>
                      <a:endParaRPr lang="cs-CZ" sz="10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000">
                          <a:effectLst/>
                          <a:latin typeface="Calibri" panose="020F0502020204030204" pitchFamily="34" charset="0"/>
                          <a:ea typeface="Calibri" panose="020F0502020204030204" pitchFamily="34" charset="0"/>
                        </a:rPr>
                        <a:t>Plány karierního rozvoje</a:t>
                      </a:r>
                      <a:endParaRPr lang="cs-CZ" sz="10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013587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interních aktivit v sociálním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441699745"/>
              </p:ext>
            </p:extLst>
          </p:nvPr>
        </p:nvGraphicFramePr>
        <p:xfrm>
          <a:off x="252369" y="703179"/>
          <a:ext cx="7487984" cy="4028810"/>
        </p:xfrm>
        <a:graphic>
          <a:graphicData uri="http://schemas.openxmlformats.org/drawingml/2006/table">
            <a:tbl>
              <a:tblPr firstRow="1" firstCol="1" bandRow="1"/>
              <a:tblGrid>
                <a:gridCol w="107927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tblGrid>
              <a:tr h="187970">
                <a:tc>
                  <a:txBody>
                    <a:bodyPr/>
                    <a:lstStyle/>
                    <a:p>
                      <a:pPr algn="ctr">
                        <a:lnSpc>
                          <a:spcPct val="150000"/>
                        </a:lnSpc>
                        <a:spcAft>
                          <a:spcPts val="0"/>
                        </a:spcAft>
                        <a:tabLst>
                          <a:tab pos="450215" algn="l"/>
                          <a:tab pos="1101725" algn="r"/>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970">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Zdraví a bezpečnost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politika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Pravidla, opatření,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79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Zdravotní služby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nadstandardní zdravotní péči</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Očkování </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7970">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Vyváženost pracovního a osobního života</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Flexibilní formy práce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Pružná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z domova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Zkrácená pracovní doba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Práce na směny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Sdílení pracovního místa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79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Péče o děti, seniory či nemocné osoby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Příspěvek na hlídání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0443">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Psychologická poradna</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7970">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na rodičovské dovolené</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Kontakt během rodičovské dovolené</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0443">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při návratu do zaměstnání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7970">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Outplacement</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propouštěných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forma podpory</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Pomoc při hledání práce</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7970">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Rekvalifikace a školení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7970">
                <a:tc rowSpan="2">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Rovné příležitosti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proti diskriminaci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Bránění diskriminaci na pracovišti i při náboru nových zaměstnanců</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79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Rozmanitost na pracovišti</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rozmanitosti na pracovišti (ženy, etnické minority, handicapovaní a starší)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4464">
                <a:tc rowSpan="3">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místní komunity</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79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Firma navýší prostředky získané mezi zaměstnance</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7970">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Benefiční akce</a:t>
                      </a:r>
                      <a:endParaRPr lang="cs-CZ" sz="900">
                        <a:effectLst/>
                        <a:latin typeface="Times New Roman" panose="02020603050405020304" pitchFamily="18" charset="0"/>
                        <a:ea typeface="Times New Roman" panose="02020603050405020304" pitchFamily="18" charset="0"/>
                      </a:endParaRPr>
                    </a:p>
                  </a:txBody>
                  <a:tcPr marL="22193" marR="221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plesy, aukce, tomboly</a:t>
                      </a:r>
                      <a:endParaRPr lang="cs-CZ" sz="900" dirty="0">
                        <a:effectLst/>
                        <a:latin typeface="Times New Roman" panose="02020603050405020304" pitchFamily="18" charset="0"/>
                        <a:ea typeface="Times New Roman" panose="02020603050405020304" pitchFamily="18" charset="0"/>
                      </a:endParaRPr>
                    </a:p>
                  </a:txBody>
                  <a:tcPr marL="22193" marR="22193"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02584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externích aktivit v sociálním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4105033713"/>
              </p:ext>
            </p:extLst>
          </p:nvPr>
        </p:nvGraphicFramePr>
        <p:xfrm>
          <a:off x="224302" y="703187"/>
          <a:ext cx="7660066" cy="4028802"/>
        </p:xfrm>
        <a:graphic>
          <a:graphicData uri="http://schemas.openxmlformats.org/drawingml/2006/table">
            <a:tbl>
              <a:tblPr firstRow="1" firstCol="1" bandRow="1"/>
              <a:tblGrid>
                <a:gridCol w="827081">
                  <a:extLst>
                    <a:ext uri="{9D8B030D-6E8A-4147-A177-3AD203B41FA5}">
                      <a16:colId xmlns:a16="http://schemas.microsoft.com/office/drawing/2014/main" val="20000"/>
                    </a:ext>
                  </a:extLst>
                </a:gridCol>
                <a:gridCol w="1599209">
                  <a:extLst>
                    <a:ext uri="{9D8B030D-6E8A-4147-A177-3AD203B41FA5}">
                      <a16:colId xmlns:a16="http://schemas.microsoft.com/office/drawing/2014/main" val="20001"/>
                    </a:ext>
                  </a:extLst>
                </a:gridCol>
                <a:gridCol w="5233776">
                  <a:extLst>
                    <a:ext uri="{9D8B030D-6E8A-4147-A177-3AD203B41FA5}">
                      <a16:colId xmlns:a16="http://schemas.microsoft.com/office/drawing/2014/main" val="20002"/>
                    </a:ext>
                  </a:extLst>
                </a:gridCol>
              </a:tblGrid>
              <a:tr h="198579">
                <a:tc>
                  <a:txBody>
                    <a:bodyPr/>
                    <a:lstStyle/>
                    <a:p>
                      <a:pPr algn="ctr">
                        <a:lnSpc>
                          <a:spcPct val="150000"/>
                        </a:lnSpc>
                        <a:spcAft>
                          <a:spcPts val="0"/>
                        </a:spcAft>
                        <a:tabLst>
                          <a:tab pos="450215" algn="l"/>
                        </a:tabLst>
                      </a:pPr>
                      <a:r>
                        <a:rPr lang="cs-CZ" sz="900" b="1" dirty="0">
                          <a:effectLst/>
                          <a:latin typeface="Calibri" panose="020F0502020204030204" pitchFamily="34" charset="0"/>
                          <a:ea typeface="Calibri" panose="020F0502020204030204" pitchFamily="34" charset="0"/>
                        </a:rPr>
                        <a:t>CSR témata</a:t>
                      </a:r>
                      <a:endParaRPr lang="cs-CZ" sz="900" dirty="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3846">
                <a:tc rowSpan="7">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Podpora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dárcovství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Finanční či materiální podpora, poskytnutí služeb se slevou či zdarma, zapůjčení firemních prostor</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846">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Zaměstnanci vykonávají dobrovolnou práci v pracovní době (manuální či předávaní odborných znalostí)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158">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investice do místní komunity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Dlouhodobé strategické zapojení do místní komunity či partnerství s neziskovými organizacemi</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57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Komerční aktivity v místní komunitě</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Sdílený marketing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sponzoring</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57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firemní projekty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Vlastní veřejné prospěšné projekty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846">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Fair Trade, ethnocatering</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Fair Trade produktů a ethnocateringu na firemních akcích, rautech a snídaních</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8579">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Spolupráce se školami</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Spolupráce se studenty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Studentské stáže, praxe či exkurze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Konzultace diplomových prací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studentských aktivit</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8579">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Podpora výuky</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Zapůjčení či darování techniky</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Účast ve výuce</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8579">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zaměstnanců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Firemní dobrovolnictví</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Matchingový fond</a:t>
                      </a:r>
                      <a:endParaRPr lang="cs-CZ" sz="90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8579">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Benefiční akce s účastí zaměstnanců</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857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zákazníků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Zapojení zákazníků do CSR aktivit firmy</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8579">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obchodních partnerů</a:t>
                      </a:r>
                      <a:endParaRPr lang="cs-CZ" sz="900">
                        <a:effectLst/>
                        <a:latin typeface="Times New Roman" panose="02020603050405020304" pitchFamily="18" charset="0"/>
                        <a:ea typeface="Times New Roman" panose="02020603050405020304" pitchFamily="18" charset="0"/>
                      </a:endParaRPr>
                    </a:p>
                  </a:txBody>
                  <a:tcPr marL="49429" marR="49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dirty="0">
                          <a:effectLst/>
                          <a:latin typeface="Calibri" panose="020F0502020204030204" pitchFamily="34" charset="0"/>
                          <a:ea typeface="Calibri" panose="020F0502020204030204" pitchFamily="34" charset="0"/>
                        </a:rPr>
                        <a:t>Zapojení obchodních partnerů do CSR aktivit</a:t>
                      </a:r>
                      <a:endParaRPr lang="cs-CZ" sz="900" dirty="0">
                        <a:effectLst/>
                        <a:latin typeface="Times New Roman" panose="02020603050405020304" pitchFamily="18" charset="0"/>
                        <a:ea typeface="Times New Roman" panose="02020603050405020304" pitchFamily="18" charset="0"/>
                      </a:endParaRPr>
                    </a:p>
                  </a:txBody>
                  <a:tcPr marL="49429" marR="49429"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219117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563638"/>
            <a:ext cx="3312368" cy="302433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3. Environmentální oblast CSR</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r>
              <a:rPr lang="cs-CZ" sz="1600">
                <a:solidFill>
                  <a:schemeClr val="bg1"/>
                </a:solidFill>
                <a:latin typeface="Times New Roman" panose="02020603050405020304" pitchFamily="18" charset="0"/>
                <a:cs typeface="Times New Roman" panose="02020603050405020304" pitchFamily="18" charset="0"/>
              </a:rPr>
              <a:t>Negativní dopady na své okolí by se firmy měly snažit eliminovat svojí proaktivní politikou zaměřenou na tuto oblast.</a:t>
            </a:r>
            <a:endParaRPr lang="cs-CZ" sz="140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1059582"/>
            <a:ext cx="4104456"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Aktivita firmy, která je vyvíjena v této oblasti, by měla být zaměřena na tyto činnosti:</a:t>
            </a:r>
          </a:p>
          <a:p>
            <a:r>
              <a:rPr lang="cs-CZ" sz="1400">
                <a:solidFill>
                  <a:srgbClr val="002060"/>
                </a:solidFill>
                <a:latin typeface="Times New Roman" panose="02020603050405020304" pitchFamily="18" charset="0"/>
                <a:cs typeface="Times New Roman" panose="02020603050405020304" pitchFamily="18" charset="0"/>
              </a:rPr>
              <a:t>minimalizace dopadů na životní prostředí, </a:t>
            </a:r>
          </a:p>
          <a:p>
            <a:r>
              <a:rPr lang="cs-CZ" sz="1400">
                <a:solidFill>
                  <a:srgbClr val="002060"/>
                </a:solidFill>
                <a:latin typeface="Times New Roman" panose="02020603050405020304" pitchFamily="18" charset="0"/>
                <a:cs typeface="Times New Roman" panose="02020603050405020304" pitchFamily="18" charset="0"/>
              </a:rPr>
              <a:t>zajištění zdravého pracovního prostředí, </a:t>
            </a:r>
          </a:p>
          <a:p>
            <a:r>
              <a:rPr lang="cs-CZ" sz="1400">
                <a:solidFill>
                  <a:srgbClr val="002060"/>
                </a:solidFill>
                <a:latin typeface="Times New Roman" panose="02020603050405020304" pitchFamily="18" charset="0"/>
                <a:cs typeface="Times New Roman" panose="02020603050405020304" pitchFamily="18" charset="0"/>
              </a:rPr>
              <a:t>bezpečnosti zaměstnanců, dodržování standardů ISO 14001 nebo EMAS nad rámec zákona,</a:t>
            </a:r>
          </a:p>
          <a:p>
            <a:r>
              <a:rPr lang="cs-CZ" sz="1400">
                <a:solidFill>
                  <a:srgbClr val="002060"/>
                </a:solidFill>
                <a:latin typeface="Times New Roman" panose="02020603050405020304" pitchFamily="18" charset="0"/>
                <a:cs typeface="Times New Roman" panose="02020603050405020304" pitchFamily="18" charset="0"/>
              </a:rPr>
              <a:t>snížení spotřeby energie a vody, recyklaci odpadů, důsledné třídění odpadů,</a:t>
            </a:r>
          </a:p>
          <a:p>
            <a:r>
              <a:rPr lang="cs-CZ" sz="1400">
                <a:solidFill>
                  <a:srgbClr val="002060"/>
                </a:solidFill>
                <a:latin typeface="Times New Roman" panose="02020603050405020304" pitchFamily="18" charset="0"/>
                <a:cs typeface="Times New Roman" panose="02020603050405020304" pitchFamily="18" charset="0"/>
              </a:rPr>
              <a:t>zavádění nejlepších technologií,</a:t>
            </a:r>
          </a:p>
          <a:p>
            <a:r>
              <a:rPr lang="cs-CZ" sz="1400">
                <a:solidFill>
                  <a:srgbClr val="002060"/>
                </a:solidFill>
                <a:latin typeface="Times New Roman" panose="02020603050405020304" pitchFamily="18" charset="0"/>
                <a:cs typeface="Times New Roman" panose="02020603050405020304" pitchFamily="18" charset="0"/>
              </a:rPr>
              <a:t>ochrana přírodních zdrojů,</a:t>
            </a:r>
          </a:p>
          <a:p>
            <a:r>
              <a:rPr lang="cs-CZ" sz="1400">
                <a:solidFill>
                  <a:srgbClr val="002060"/>
                </a:solidFill>
                <a:latin typeface="Times New Roman" panose="02020603050405020304" pitchFamily="18" charset="0"/>
                <a:cs typeface="Times New Roman" panose="02020603050405020304" pitchFamily="18" charset="0"/>
              </a:rPr>
              <a:t>využívání ekologických produktů a služeb.</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3924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891700843"/>
              </p:ext>
            </p:extLst>
          </p:nvPr>
        </p:nvGraphicFramePr>
        <p:xfrm>
          <a:off x="251520" y="703189"/>
          <a:ext cx="7632849" cy="3653934"/>
        </p:xfrm>
        <a:graphic>
          <a:graphicData uri="http://schemas.openxmlformats.org/drawingml/2006/table">
            <a:tbl>
              <a:tblPr firstRow="1" firstCol="1" bandRow="1"/>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112569">
                  <a:extLst>
                    <a:ext uri="{9D8B030D-6E8A-4147-A177-3AD203B41FA5}">
                      <a16:colId xmlns:a16="http://schemas.microsoft.com/office/drawing/2014/main" val="20002"/>
                    </a:ext>
                  </a:extLst>
                </a:gridCol>
              </a:tblGrid>
              <a:tr h="101947">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témata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CSR aktivity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Příklady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947">
                <a:tc rowSpan="9">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Environmentální politika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Řízení</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strategie</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norem (ISO 14001, EMAS)</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audit</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Dodavatelský řetězec</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kritéria výběru dodavatelů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Zapojení stakeholderů</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Spolupráce na environmentálních aktivitách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Návrhy na zlepšení environmentálních praktik</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1947">
                <a:tc vMerge="1">
                  <a:txBody>
                    <a:bodyPr/>
                    <a:lstStyle/>
                    <a:p>
                      <a:endParaRPr lang="cs-CZ"/>
                    </a:p>
                  </a:txBody>
                  <a:tcPr/>
                </a:tc>
                <a:tc rowSpan="2">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Komunikace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Environmentální školení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Informace o environmentální politice firmy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Změny klimatu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pro snižování uhlíkové stopy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5842">
                <a:tc rowSpan="5">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Energie a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energie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energie (důkladná izolace, energeticky úsporné technologie, regulace topení)</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záření,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Obnovitelné zdroje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energie slunečního zření, biomasy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01947">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Úspora vody</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Opatření a zařízení na úsporu vody</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894">
                <a:tc vMerge="1">
                  <a:txBody>
                    <a:bodyPr/>
                    <a:lstStyle/>
                    <a:p>
                      <a:endParaRPr lang="cs-CZ"/>
                    </a:p>
                  </a:txBody>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Užitková voda</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Využití užitkové vody ve výrobním procesu, k zalévání zeleně či na toaletách</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894">
                <a:tc rowSpan="4">
                  <a:txBody>
                    <a:bodyPr/>
                    <a:lstStyle/>
                    <a:p>
                      <a:pPr algn="ctr">
                        <a:lnSpc>
                          <a:spcPct val="150000"/>
                        </a:lnSpc>
                        <a:spcAft>
                          <a:spcPts val="0"/>
                        </a:spcAft>
                        <a:tabLst>
                          <a:tab pos="450215" algn="l"/>
                        </a:tabLst>
                      </a:pPr>
                      <a:r>
                        <a:rPr lang="cs-CZ" sz="900" b="1">
                          <a:effectLst/>
                          <a:latin typeface="Calibri" panose="020F0502020204030204" pitchFamily="34" charset="0"/>
                          <a:ea typeface="Calibri" panose="020F0502020204030204" pitchFamily="34" charset="0"/>
                        </a:rPr>
                        <a:t>Odpad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Třídění a recyklace papíru, plastu, tonerů, cartrige a dalších materialů</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01947">
                <a:tc vMerge="1">
                  <a:txBody>
                    <a:bodyPr/>
                    <a:lstStyle/>
                    <a:p>
                      <a:endParaRPr lang="cs-CZ"/>
                    </a:p>
                  </a:txBody>
                  <a:tcPr/>
                </a:tc>
                <a:tc rowSpan="3">
                  <a:txBody>
                    <a:bodyPr/>
                    <a:lstStyle/>
                    <a:p>
                      <a:pPr algn="ctr">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Minimalizace odpadu</a:t>
                      </a:r>
                      <a:endParaRPr lang="cs-CZ" sz="9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Tisk z obou stran papíru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Vratné barely na pitnou vodu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01947">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900">
                          <a:effectLst/>
                          <a:latin typeface="Calibri" panose="020F0502020204030204" pitchFamily="34" charset="0"/>
                          <a:ea typeface="Calibri" panose="020F0502020204030204" pitchFamily="34" charset="0"/>
                        </a:rPr>
                        <a:t>Optimalizace výrobního procesu</a:t>
                      </a:r>
                      <a:endParaRPr lang="cs-CZ" sz="9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92705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904656" cy="507703"/>
          </a:xfrm>
        </p:spPr>
        <p:txBody>
          <a:bodyPr/>
          <a:lstStyle/>
          <a:p>
            <a:r>
              <a:rPr lang="cs-CZ"/>
              <a:t>Příklady aktivit v environmentálním pilíři</a:t>
            </a:r>
            <a:endParaRPr lang="cs-CZ" dirty="0"/>
          </a:p>
        </p:txBody>
      </p:sp>
      <p:graphicFrame>
        <p:nvGraphicFramePr>
          <p:cNvPr id="2" name="Tabulka 1"/>
          <p:cNvGraphicFramePr>
            <a:graphicFrameLocks noGrp="1"/>
          </p:cNvGraphicFramePr>
          <p:nvPr>
            <p:extLst>
              <p:ext uri="{D42A27DB-BD31-4B8C-83A1-F6EECF244321}">
                <p14:modId xmlns:p14="http://schemas.microsoft.com/office/powerpoint/2010/main" val="3247549169"/>
              </p:ext>
            </p:extLst>
          </p:nvPr>
        </p:nvGraphicFramePr>
        <p:xfrm>
          <a:off x="251520" y="685138"/>
          <a:ext cx="7488831" cy="3110747"/>
        </p:xfrm>
        <a:graphic>
          <a:graphicData uri="http://schemas.openxmlformats.org/drawingml/2006/table">
            <a:tbl>
              <a:tblPr firstRow="1" firstCol="1" bandRow="1"/>
              <a:tblGrid>
                <a:gridCol w="2496277">
                  <a:extLst>
                    <a:ext uri="{9D8B030D-6E8A-4147-A177-3AD203B41FA5}">
                      <a16:colId xmlns:a16="http://schemas.microsoft.com/office/drawing/2014/main" val="20000"/>
                    </a:ext>
                  </a:extLst>
                </a:gridCol>
                <a:gridCol w="2031854">
                  <a:extLst>
                    <a:ext uri="{9D8B030D-6E8A-4147-A177-3AD203B41FA5}">
                      <a16:colId xmlns:a16="http://schemas.microsoft.com/office/drawing/2014/main" val="20001"/>
                    </a:ext>
                  </a:extLst>
                </a:gridCol>
                <a:gridCol w="2960700">
                  <a:extLst>
                    <a:ext uri="{9D8B030D-6E8A-4147-A177-3AD203B41FA5}">
                      <a16:colId xmlns:a16="http://schemas.microsoft.com/office/drawing/2014/main" val="20002"/>
                    </a:ext>
                  </a:extLst>
                </a:gridCol>
              </a:tblGrid>
              <a:tr h="346505">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Doprava</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Přesun zaměstnanců</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Podpora ekologicky šetrné cesty do práce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Omezování služebních cest (videokonference)</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Přeprava zboží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Optimalizace logistiky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441">
                <a:tc rowSpan="3">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Produkty a balení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Ekologické výrobky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Výrobky či služby s ekoznačkou</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441">
                <a:tc vMerge="1">
                  <a:txBody>
                    <a:bodyPr/>
                    <a:lstStyle/>
                    <a:p>
                      <a:endParaRPr lang="cs-CZ"/>
                    </a:p>
                  </a:txBody>
                  <a:tcPr/>
                </a:tc>
                <a:tc rowSpan="2">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Minimalizace obalových materiálů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441">
                <a:tc vMerge="1">
                  <a:txBody>
                    <a:bodyPr/>
                    <a:lstStyle/>
                    <a:p>
                      <a:endParaRPr lang="cs-CZ"/>
                    </a:p>
                  </a:txBody>
                  <a:tcPr/>
                </a:tc>
                <a:tc vMerge="1">
                  <a:txBody>
                    <a:bodyPr/>
                    <a:lstStyle/>
                    <a:p>
                      <a:endParaRPr lang="cs-CZ"/>
                    </a:p>
                  </a:txBody>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šetrné obalové materiály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1596">
                <a:tc rowSpan="2">
                  <a:txBody>
                    <a:bodyPr/>
                    <a:lstStyle/>
                    <a:p>
                      <a:pPr algn="ctr">
                        <a:lnSpc>
                          <a:spcPct val="150000"/>
                        </a:lnSpc>
                        <a:spcAft>
                          <a:spcPts val="0"/>
                        </a:spcAft>
                        <a:tabLst>
                          <a:tab pos="450215" algn="l"/>
                        </a:tabLst>
                      </a:pPr>
                      <a:r>
                        <a:rPr lang="cs-CZ" sz="1100" b="1">
                          <a:effectLst/>
                          <a:latin typeface="Calibri" panose="020F0502020204030204" pitchFamily="34" charset="0"/>
                          <a:ea typeface="Calibri" panose="020F0502020204030204" pitchFamily="34" charset="0"/>
                        </a:rPr>
                        <a:t>Nakupování</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Ekologicky šetrný nákup</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Recyklovaný papír, ekologické čisticí prostředky, energicky nenáročné produkty</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441">
                <a:tc vMerge="1">
                  <a:txBody>
                    <a:bodyPr/>
                    <a:lstStyle/>
                    <a:p>
                      <a:endParaRPr lang="cs-CZ"/>
                    </a:p>
                  </a:txBody>
                  <a:tcPr/>
                </a:tc>
                <a:tc>
                  <a:txBody>
                    <a:bodyPr/>
                    <a:lstStyle/>
                    <a:p>
                      <a:pPr algn="ctr">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Místní dodavatelé</a:t>
                      </a:r>
                      <a:endParaRPr lang="cs-CZ" sz="1100">
                        <a:effectLst/>
                        <a:latin typeface="Times New Roman" panose="02020603050405020304" pitchFamily="18" charset="0"/>
                        <a:ea typeface="Times New Roman" panose="02020603050405020304" pitchFamily="18" charset="0"/>
                      </a:endParaRPr>
                    </a:p>
                  </a:txBody>
                  <a:tcPr marL="33982" marR="33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0215" algn="l"/>
                        </a:tabLst>
                      </a:pPr>
                      <a:r>
                        <a:rPr lang="cs-CZ" sz="1100">
                          <a:effectLst/>
                          <a:latin typeface="Calibri" panose="020F0502020204030204" pitchFamily="34" charset="0"/>
                          <a:ea typeface="Calibri" panose="020F0502020204030204" pitchFamily="34" charset="0"/>
                        </a:rPr>
                        <a:t>Nákup od místních dodavatelů</a:t>
                      </a:r>
                      <a:endParaRPr lang="cs-CZ" sz="1100">
                        <a:effectLst/>
                        <a:latin typeface="Times New Roman" panose="02020603050405020304" pitchFamily="18" charset="0"/>
                        <a:ea typeface="Times New Roman" panose="02020603050405020304" pitchFamily="18" charset="0"/>
                      </a:endParaRPr>
                    </a:p>
                  </a:txBody>
                  <a:tcPr marL="33982" marR="3398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063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059582"/>
            <a:ext cx="3312368" cy="352839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a:solidFill>
                  <a:schemeClr val="bg1"/>
                </a:solidFill>
                <a:latin typeface="Times New Roman" panose="02020603050405020304" pitchFamily="18" charset="0"/>
                <a:cs typeface="Times New Roman" panose="02020603050405020304" pitchFamily="18" charset="0"/>
              </a:rPr>
              <a:t>Vždy záleží na strategii každé organizace, jaké principy si vezme za své a na které bude klást největší důraz. </a:t>
            </a:r>
          </a:p>
          <a:p>
            <a:pPr marL="0" indent="0">
              <a:buNone/>
            </a:pPr>
            <a:endParaRPr lang="cs-CZ" sz="1600" b="1">
              <a:solidFill>
                <a:schemeClr val="bg1"/>
              </a:solidFill>
              <a:latin typeface="Times New Roman" panose="02020603050405020304" pitchFamily="18" charset="0"/>
              <a:cs typeface="Times New Roman" panose="02020603050405020304" pitchFamily="18" charset="0"/>
            </a:endParaRPr>
          </a:p>
          <a:p>
            <a:pPr marL="0" indent="0">
              <a:buNone/>
            </a:pPr>
            <a:r>
              <a:rPr lang="cs-CZ" sz="1600" b="1">
                <a:solidFill>
                  <a:schemeClr val="bg1"/>
                </a:solidFill>
                <a:latin typeface="Times New Roman" panose="02020603050405020304" pitchFamily="18" charset="0"/>
                <a:cs typeface="Times New Roman" panose="02020603050405020304" pitchFamily="18" charset="0"/>
              </a:rPr>
              <a:t>               Oblasti CSR</a:t>
            </a:r>
            <a:endParaRPr lang="cs-CZ" sz="140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843558"/>
            <a:ext cx="4104456"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dirty="0">
                <a:solidFill>
                  <a:srgbClr val="002060"/>
                </a:solidFill>
                <a:latin typeface="Times New Roman" panose="02020603050405020304" pitchFamily="18" charset="0"/>
                <a:cs typeface="Times New Roman" panose="02020603050405020304" pitchFamily="18" charset="0"/>
              </a:rPr>
              <a:t>Sumarizace charakteristických rysů CSR</a:t>
            </a:r>
            <a:r>
              <a:rPr 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ekonomická činnost firmy</a:t>
            </a:r>
            <a:r>
              <a:rPr lang="cs-CZ" sz="1400" dirty="0">
                <a:solidFill>
                  <a:srgbClr val="002060"/>
                </a:solidFill>
                <a:latin typeface="Times New Roman" panose="02020603050405020304" pitchFamily="18" charset="0"/>
                <a:cs typeface="Times New Roman" panose="02020603050405020304" pitchFamily="18" charset="0"/>
              </a:rPr>
              <a:t>, sociální rozvoj a ochrana životního prostředí; </a:t>
            </a:r>
          </a:p>
          <a:p>
            <a:r>
              <a:rPr lang="cs-CZ" sz="1400" b="1" dirty="0">
                <a:solidFill>
                  <a:srgbClr val="002060"/>
                </a:solidFill>
                <a:latin typeface="Times New Roman" panose="02020603050405020304" pitchFamily="18" charset="0"/>
                <a:cs typeface="Times New Roman" panose="02020603050405020304" pitchFamily="18" charset="0"/>
              </a:rPr>
              <a:t>dobrovolnost </a:t>
            </a:r>
            <a:r>
              <a:rPr lang="cs-CZ" sz="1400" dirty="0">
                <a:solidFill>
                  <a:srgbClr val="002060"/>
                </a:solidFill>
                <a:latin typeface="Times New Roman" panose="02020603050405020304" pitchFamily="18" charset="0"/>
                <a:cs typeface="Times New Roman" panose="02020603050405020304" pitchFamily="18" charset="0"/>
              </a:rPr>
              <a:t>– podnik veškeré odpovědné aktivity vykonává dobrovolně, nad rámec svých zákonných povinností, </a:t>
            </a:r>
          </a:p>
          <a:p>
            <a:r>
              <a:rPr lang="cs-CZ" sz="1400" b="1" dirty="0">
                <a:solidFill>
                  <a:srgbClr val="002060"/>
                </a:solidFill>
                <a:latin typeface="Times New Roman" panose="02020603050405020304" pitchFamily="18" charset="0"/>
                <a:cs typeface="Times New Roman" panose="02020603050405020304" pitchFamily="18" charset="0"/>
              </a:rPr>
              <a:t>dialog se stakeholdery </a:t>
            </a:r>
            <a:r>
              <a:rPr lang="cs-CZ" sz="1400" dirty="0">
                <a:solidFill>
                  <a:srgbClr val="002060"/>
                </a:solidFill>
                <a:latin typeface="Times New Roman" panose="02020603050405020304" pitchFamily="18" charset="0"/>
                <a:cs typeface="Times New Roman" panose="02020603050405020304" pitchFamily="18" charset="0"/>
              </a:rPr>
              <a:t>– zapojení zainteresovaných stran, které firmu výrazně ovlivňují, </a:t>
            </a:r>
          </a:p>
          <a:p>
            <a:r>
              <a:rPr lang="cs-CZ" sz="1400" b="1" dirty="0">
                <a:solidFill>
                  <a:srgbClr val="002060"/>
                </a:solidFill>
                <a:latin typeface="Times New Roman" panose="02020603050405020304" pitchFamily="18" charset="0"/>
                <a:cs typeface="Times New Roman" panose="02020603050405020304" pitchFamily="18" charset="0"/>
              </a:rPr>
              <a:t>dlouhodobý charakter </a:t>
            </a:r>
            <a:r>
              <a:rPr lang="cs-CZ" sz="1400" dirty="0">
                <a:solidFill>
                  <a:srgbClr val="002060"/>
                </a:solidFill>
                <a:latin typeface="Times New Roman" panose="02020603050405020304" pitchFamily="18" charset="0"/>
                <a:cs typeface="Times New Roman" panose="02020603050405020304" pitchFamily="18" charset="0"/>
              </a:rPr>
              <a:t>– aktivity CSR jsou realizovány dlouhodobě a nekončí, pokud se podnik ocitne v horší ekonomické situaci a </a:t>
            </a:r>
          </a:p>
          <a:p>
            <a:r>
              <a:rPr lang="cs-CZ" sz="1400" b="1" dirty="0">
                <a:solidFill>
                  <a:srgbClr val="002060"/>
                </a:solidFill>
                <a:latin typeface="Times New Roman" panose="02020603050405020304" pitchFamily="18" charset="0"/>
                <a:cs typeface="Times New Roman" panose="02020603050405020304" pitchFamily="18" charset="0"/>
              </a:rPr>
              <a:t>důvěryhodnost </a:t>
            </a:r>
            <a:r>
              <a:rPr lang="cs-CZ" sz="1400" dirty="0">
                <a:solidFill>
                  <a:srgbClr val="002060"/>
                </a:solidFill>
                <a:latin typeface="Times New Roman" panose="02020603050405020304" pitchFamily="18" charset="0"/>
                <a:cs typeface="Times New Roman" panose="02020603050405020304" pitchFamily="18" charset="0"/>
              </a:rPr>
              <a:t>– CSR přispívá k posílení důvěry ve firmu; činnosti však musí být transparentní, trvalé a nezveličované.</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3" name="Obrázek 2"/>
          <p:cNvPicPr>
            <a:picLocks noChangeAspect="1"/>
          </p:cNvPicPr>
          <p:nvPr/>
        </p:nvPicPr>
        <p:blipFill>
          <a:blip r:embed="rId3"/>
          <a:stretch>
            <a:fillRect/>
          </a:stretch>
        </p:blipFill>
        <p:spPr>
          <a:xfrm>
            <a:off x="231107" y="2787774"/>
            <a:ext cx="3293289" cy="1538725"/>
          </a:xfrm>
          <a:prstGeom prst="rect">
            <a:avLst/>
          </a:prstGeom>
        </p:spPr>
      </p:pic>
      <p:sp>
        <p:nvSpPr>
          <p:cNvPr id="8" name="Obdélník 7"/>
          <p:cNvSpPr/>
          <p:nvPr/>
        </p:nvSpPr>
        <p:spPr>
          <a:xfrm>
            <a:off x="275584" y="4384656"/>
            <a:ext cx="4572000" cy="230832"/>
          </a:xfrm>
          <a:prstGeom prst="rect">
            <a:avLst/>
          </a:prstGeom>
        </p:spPr>
        <p:txBody>
          <a:bodyPr>
            <a:spAutoFit/>
          </a:bodyPr>
          <a:lstStyle/>
          <a:p>
            <a:r>
              <a:rPr lang="cs-CZ" sz="900">
                <a:solidFill>
                  <a:schemeClr val="bg1"/>
                </a:solidFill>
              </a:rPr>
              <a:t>Zdroj: BLF Koncept CSR v praxi, průvodce odpovědným podnikáním</a:t>
            </a:r>
          </a:p>
        </p:txBody>
      </p:sp>
    </p:spTree>
    <p:extLst>
      <p:ext uri="{BB962C8B-B14F-4D97-AF65-F5344CB8AC3E}">
        <p14:creationId xmlns:p14="http://schemas.microsoft.com/office/powerpoint/2010/main" val="3685977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34164" y="96167"/>
            <a:ext cx="3743332" cy="507831"/>
          </a:xfrm>
          <a:prstGeom prst="rect">
            <a:avLst/>
          </a:prstGeom>
        </p:spPr>
        <p:txBody>
          <a:bodyPr wrap="none">
            <a:spAutoFit/>
          </a:bodyPr>
          <a:lstStyle/>
          <a:p>
            <a:pPr>
              <a:defRPr/>
            </a:pPr>
            <a:r>
              <a:rPr lang="cs-CZ" sz="2700" kern="0" dirty="0">
                <a:solidFill>
                  <a:srgbClr val="002060"/>
                </a:solidFill>
                <a:latin typeface="Times New Roman" panose="02020603050405020304" pitchFamily="18" charset="0"/>
                <a:cs typeface="Times New Roman" panose="02020603050405020304" pitchFamily="18" charset="0"/>
              </a:rPr>
              <a:t>Budoucnost naší planety?</a:t>
            </a:r>
            <a:endParaRPr lang="en-US" sz="2700" kern="0" dirty="0">
              <a:solidFill>
                <a:srgbClr val="002060"/>
              </a:solidFill>
            </a:endParaRPr>
          </a:p>
        </p:txBody>
      </p:sp>
      <p:sp>
        <p:nvSpPr>
          <p:cNvPr id="8" name="Zástupný symbol pro obsah 2"/>
          <p:cNvSpPr txBox="1">
            <a:spLocks/>
          </p:cNvSpPr>
          <p:nvPr/>
        </p:nvSpPr>
        <p:spPr>
          <a:xfrm>
            <a:off x="296652" y="878309"/>
            <a:ext cx="2290138" cy="358540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35846D6-765F-41AF-86C6-7695AF32153A}"/>
              </a:ext>
            </a:extLst>
          </p:cNvPr>
          <p:cNvSpPr>
            <a:spLocks noChangeArrowheads="1"/>
          </p:cNvSpPr>
          <p:nvPr/>
        </p:nvSpPr>
        <p:spPr bwMode="auto">
          <a:xfrm>
            <a:off x="0" y="-2077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sp>
        <p:nvSpPr>
          <p:cNvPr id="3" name="Rectangle 2">
            <a:extLst>
              <a:ext uri="{FF2B5EF4-FFF2-40B4-BE49-F238E27FC236}">
                <a16:creationId xmlns:a16="http://schemas.microsoft.com/office/drawing/2014/main" id="{E31B6680-9AEA-486E-94ED-07ED0DEDEEFA}"/>
              </a:ext>
            </a:extLst>
          </p:cNvPr>
          <p:cNvSpPr>
            <a:spLocks noChangeArrowheads="1"/>
          </p:cNvSpPr>
          <p:nvPr/>
        </p:nvSpPr>
        <p:spPr bwMode="auto">
          <a:xfrm>
            <a:off x="114300" y="-934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sp>
        <p:nvSpPr>
          <p:cNvPr id="6" name="Zástupný symbol pro obsah 2">
            <a:extLst>
              <a:ext uri="{FF2B5EF4-FFF2-40B4-BE49-F238E27FC236}">
                <a16:creationId xmlns:a16="http://schemas.microsoft.com/office/drawing/2014/main" id="{E5F0E716-6375-43C2-A348-B22ED605D1B6}"/>
              </a:ext>
            </a:extLst>
          </p:cNvPr>
          <p:cNvSpPr txBox="1">
            <a:spLocks/>
          </p:cNvSpPr>
          <p:nvPr/>
        </p:nvSpPr>
        <p:spPr>
          <a:xfrm>
            <a:off x="157076" y="4557865"/>
            <a:ext cx="2354580" cy="2255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altLang="cs-CZ" sz="1050" dirty="0">
                <a:solidFill>
                  <a:srgbClr val="002060"/>
                </a:solidFill>
                <a:cs typeface="Times New Roman" panose="02020603050405020304" pitchFamily="18" charset="0"/>
              </a:rPr>
              <a:t>In a </a:t>
            </a:r>
            <a:r>
              <a:rPr lang="cs-CZ" altLang="cs-CZ" sz="1050" dirty="0" err="1">
                <a:solidFill>
                  <a:srgbClr val="002060"/>
                </a:solidFill>
                <a:cs typeface="Times New Roman" panose="02020603050405020304" pitchFamily="18" charset="0"/>
              </a:rPr>
              <a:t>thousand</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years</a:t>
            </a:r>
            <a:r>
              <a:rPr lang="cs-CZ" altLang="cs-CZ" sz="1050" dirty="0">
                <a:solidFill>
                  <a:srgbClr val="002060"/>
                </a:solidFill>
                <a:cs typeface="Times New Roman" panose="02020603050405020304" pitchFamily="18" charset="0"/>
              </a:rPr>
              <a:t> (deepai.org</a:t>
            </a:r>
            <a:r>
              <a:rPr lang="cs-CZ" altLang="cs-CZ" sz="1050" b="1" dirty="0">
                <a:solidFill>
                  <a:srgbClr val="002060"/>
                </a:solidFill>
                <a:latin typeface="Times New Roman" panose="02020603050405020304" pitchFamily="18" charset="0"/>
                <a:cs typeface="Times New Roman" panose="02020603050405020304" pitchFamily="18" charset="0"/>
              </a:rPr>
              <a:t>)</a:t>
            </a:r>
            <a:endParaRPr lang="en-AU" altLang="cs-CZ" sz="105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25E1550E-CE1D-489C-A7F0-EE11EB950192}"/>
              </a:ext>
            </a:extLst>
          </p:cNvPr>
          <p:cNvPicPr>
            <a:picLocks noChangeAspect="1"/>
          </p:cNvPicPr>
          <p:nvPr/>
        </p:nvPicPr>
        <p:blipFill>
          <a:blip r:embed="rId3"/>
          <a:stretch>
            <a:fillRect/>
          </a:stretch>
        </p:blipFill>
        <p:spPr>
          <a:xfrm>
            <a:off x="60831" y="1591236"/>
            <a:ext cx="2912247" cy="2912247"/>
          </a:xfrm>
          <a:prstGeom prst="rect">
            <a:avLst/>
          </a:prstGeom>
          <a:ln>
            <a:noFill/>
          </a:ln>
          <a:effectLst>
            <a:softEdge rad="112500"/>
          </a:effectLst>
        </p:spPr>
      </p:pic>
      <p:sp>
        <p:nvSpPr>
          <p:cNvPr id="7" name="Rectangle 1">
            <a:extLst>
              <a:ext uri="{FF2B5EF4-FFF2-40B4-BE49-F238E27FC236}">
                <a16:creationId xmlns:a16="http://schemas.microsoft.com/office/drawing/2014/main" id="{AED21C47-CBAD-4F85-A29C-3BD6B8455E53}"/>
              </a:ext>
            </a:extLst>
          </p:cNvPr>
          <p:cNvSpPr>
            <a:spLocks noChangeArrowheads="1"/>
          </p:cNvSpPr>
          <p:nvPr/>
        </p:nvSpPr>
        <p:spPr bwMode="auto">
          <a:xfrm>
            <a:off x="228601" y="90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cs-CZ" sz="1350"/>
          </a:p>
        </p:txBody>
      </p:sp>
      <p:sp>
        <p:nvSpPr>
          <p:cNvPr id="9" name="Rectangle 2">
            <a:extLst>
              <a:ext uri="{FF2B5EF4-FFF2-40B4-BE49-F238E27FC236}">
                <a16:creationId xmlns:a16="http://schemas.microsoft.com/office/drawing/2014/main" id="{83FC6BBF-CCA3-4631-A1C5-5E7FE5E67BD4}"/>
              </a:ext>
            </a:extLst>
          </p:cNvPr>
          <p:cNvSpPr>
            <a:spLocks noChangeArrowheads="1"/>
          </p:cNvSpPr>
          <p:nvPr/>
        </p:nvSpPr>
        <p:spPr bwMode="auto">
          <a:xfrm>
            <a:off x="342901" y="204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cs-CZ" sz="1350"/>
          </a:p>
        </p:txBody>
      </p:sp>
      <p:pic>
        <p:nvPicPr>
          <p:cNvPr id="13" name="Obrázek 12">
            <a:extLst>
              <a:ext uri="{FF2B5EF4-FFF2-40B4-BE49-F238E27FC236}">
                <a16:creationId xmlns:a16="http://schemas.microsoft.com/office/drawing/2014/main" id="{4ECC21B0-DF28-428A-A831-E6BFA7A935C6}"/>
              </a:ext>
            </a:extLst>
          </p:cNvPr>
          <p:cNvPicPr>
            <a:picLocks noChangeAspect="1"/>
          </p:cNvPicPr>
          <p:nvPr/>
        </p:nvPicPr>
        <p:blipFill>
          <a:blip r:embed="rId4"/>
          <a:stretch>
            <a:fillRect/>
          </a:stretch>
        </p:blipFill>
        <p:spPr>
          <a:xfrm>
            <a:off x="6084168" y="903020"/>
            <a:ext cx="3059832" cy="3059832"/>
          </a:xfrm>
          <a:prstGeom prst="rect">
            <a:avLst/>
          </a:prstGeom>
          <a:ln>
            <a:noFill/>
          </a:ln>
          <a:effectLst>
            <a:softEdge rad="112500"/>
          </a:effectLst>
        </p:spPr>
      </p:pic>
      <p:pic>
        <p:nvPicPr>
          <p:cNvPr id="14" name="Obrázek 13">
            <a:extLst>
              <a:ext uri="{FF2B5EF4-FFF2-40B4-BE49-F238E27FC236}">
                <a16:creationId xmlns:a16="http://schemas.microsoft.com/office/drawing/2014/main" id="{56E2D89B-338D-4192-8ED7-A006294BF947}"/>
              </a:ext>
            </a:extLst>
          </p:cNvPr>
          <p:cNvPicPr>
            <a:picLocks noChangeAspect="1"/>
          </p:cNvPicPr>
          <p:nvPr/>
        </p:nvPicPr>
        <p:blipFill>
          <a:blip r:embed="rId5"/>
          <a:stretch>
            <a:fillRect/>
          </a:stretch>
        </p:blipFill>
        <p:spPr>
          <a:xfrm>
            <a:off x="2924522" y="1121385"/>
            <a:ext cx="3159646" cy="3159646"/>
          </a:xfrm>
          <a:prstGeom prst="rect">
            <a:avLst/>
          </a:prstGeom>
          <a:ln>
            <a:noFill/>
          </a:ln>
          <a:effectLst>
            <a:softEdge rad="112500"/>
          </a:effectLst>
        </p:spPr>
      </p:pic>
      <p:sp>
        <p:nvSpPr>
          <p:cNvPr id="16" name="Zástupný symbol pro obsah 2">
            <a:extLst>
              <a:ext uri="{FF2B5EF4-FFF2-40B4-BE49-F238E27FC236}">
                <a16:creationId xmlns:a16="http://schemas.microsoft.com/office/drawing/2014/main" id="{D54230BE-4667-4844-BB14-1F17A9B17788}"/>
              </a:ext>
            </a:extLst>
          </p:cNvPr>
          <p:cNvSpPr txBox="1">
            <a:spLocks/>
          </p:cNvSpPr>
          <p:nvPr/>
        </p:nvSpPr>
        <p:spPr>
          <a:xfrm>
            <a:off x="2973804" y="4350919"/>
            <a:ext cx="2354580" cy="2255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altLang="cs-CZ" sz="1050" dirty="0">
                <a:solidFill>
                  <a:srgbClr val="002060"/>
                </a:solidFill>
                <a:cs typeface="Times New Roman" panose="02020603050405020304" pitchFamily="18" charset="0"/>
              </a:rPr>
              <a:t>In a </a:t>
            </a:r>
            <a:r>
              <a:rPr lang="cs-CZ" altLang="cs-CZ" sz="1050" dirty="0" err="1">
                <a:solidFill>
                  <a:srgbClr val="002060"/>
                </a:solidFill>
                <a:cs typeface="Times New Roman" panose="02020603050405020304" pitchFamily="18" charset="0"/>
              </a:rPr>
              <a:t>thousand</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years</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Copilot</a:t>
            </a:r>
            <a:r>
              <a:rPr lang="cs-CZ" altLang="cs-CZ" sz="1050" b="1" dirty="0">
                <a:solidFill>
                  <a:srgbClr val="002060"/>
                </a:solidFill>
                <a:latin typeface="Times New Roman" panose="02020603050405020304" pitchFamily="18" charset="0"/>
                <a:cs typeface="Times New Roman" panose="02020603050405020304" pitchFamily="18" charset="0"/>
              </a:rPr>
              <a:t>)</a:t>
            </a:r>
            <a:endParaRPr lang="en-AU" altLang="cs-CZ" sz="1050" b="1" dirty="0">
              <a:solidFill>
                <a:srgbClr val="002060"/>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a:p>
            <a:endParaRPr lang="en-AU" altLang="cs-CZ" sz="1800" b="1" dirty="0">
              <a:solidFill>
                <a:srgbClr val="307871"/>
              </a:solidFill>
              <a:latin typeface="Times New Roman" panose="02020603050405020304" pitchFamily="18" charset="0"/>
              <a:cs typeface="Times New Roman" panose="02020603050405020304" pitchFamily="18" charset="0"/>
            </a:endParaRPr>
          </a:p>
        </p:txBody>
      </p:sp>
      <p:sp>
        <p:nvSpPr>
          <p:cNvPr id="18" name="Obdélník 17">
            <a:extLst>
              <a:ext uri="{FF2B5EF4-FFF2-40B4-BE49-F238E27FC236}">
                <a16:creationId xmlns:a16="http://schemas.microsoft.com/office/drawing/2014/main" id="{F16D8289-0D66-4C66-9DE6-81CD4605AC05}"/>
              </a:ext>
            </a:extLst>
          </p:cNvPr>
          <p:cNvSpPr/>
          <p:nvPr/>
        </p:nvSpPr>
        <p:spPr>
          <a:xfrm>
            <a:off x="6259464" y="4003578"/>
            <a:ext cx="2446020" cy="530915"/>
          </a:xfrm>
          <a:prstGeom prst="rect">
            <a:avLst/>
          </a:prstGeom>
        </p:spPr>
        <p:txBody>
          <a:bodyPr wrap="square">
            <a:spAutoFit/>
          </a:bodyPr>
          <a:lstStyle/>
          <a:p>
            <a:pPr lvl="0"/>
            <a:r>
              <a:rPr lang="cs-CZ" altLang="cs-CZ" sz="1050" dirty="0">
                <a:solidFill>
                  <a:srgbClr val="002060"/>
                </a:solidFill>
                <a:cs typeface="Times New Roman" panose="02020603050405020304" pitchFamily="18" charset="0"/>
              </a:rPr>
              <a:t>In 10 000 </a:t>
            </a:r>
            <a:r>
              <a:rPr lang="cs-CZ" altLang="cs-CZ" sz="1050" dirty="0" err="1">
                <a:solidFill>
                  <a:srgbClr val="002060"/>
                </a:solidFill>
                <a:cs typeface="Times New Roman" panose="02020603050405020304" pitchFamily="18" charset="0"/>
              </a:rPr>
              <a:t>years</a:t>
            </a:r>
            <a:r>
              <a:rPr lang="cs-CZ" altLang="cs-CZ" sz="1050" dirty="0">
                <a:solidFill>
                  <a:srgbClr val="002060"/>
                </a:solidFill>
                <a:cs typeface="Times New Roman" panose="02020603050405020304" pitchFamily="18" charset="0"/>
              </a:rPr>
              <a:t> (</a:t>
            </a:r>
            <a:r>
              <a:rPr lang="cs-CZ" altLang="cs-CZ" sz="1050" dirty="0" err="1">
                <a:solidFill>
                  <a:srgbClr val="002060"/>
                </a:solidFill>
                <a:cs typeface="Times New Roman" panose="02020603050405020304" pitchFamily="18" charset="0"/>
              </a:rPr>
              <a:t>Copilot</a:t>
            </a:r>
            <a:r>
              <a:rPr lang="cs-CZ" altLang="cs-CZ" sz="1050" b="1" dirty="0">
                <a:solidFill>
                  <a:srgbClr val="002060"/>
                </a:solidFill>
                <a:latin typeface="Times New Roman" panose="02020603050405020304" pitchFamily="18" charset="0"/>
                <a:cs typeface="Times New Roman" panose="02020603050405020304" pitchFamily="18" charset="0"/>
              </a:rPr>
              <a:t>)</a:t>
            </a:r>
            <a:endParaRPr lang="en-AU" altLang="cs-CZ" sz="1050" b="1" dirty="0">
              <a:solidFill>
                <a:srgbClr val="002060"/>
              </a:solidFill>
              <a:latin typeface="Times New Roman" panose="02020603050405020304" pitchFamily="18" charset="0"/>
              <a:cs typeface="Times New Roman" panose="02020603050405020304" pitchFamily="18" charset="0"/>
            </a:endParaRPr>
          </a:p>
          <a:p>
            <a:pPr lvl="0"/>
            <a:endParaRPr lang="en-AU" altLang="cs-CZ" b="1" dirty="0">
              <a:solidFill>
                <a:srgbClr val="307871"/>
              </a:solidFill>
              <a:latin typeface="Times New Roman" panose="02020603050405020304" pitchFamily="18" charset="0"/>
              <a:cs typeface="Times New Roman" panose="02020603050405020304" pitchFamily="18" charset="0"/>
            </a:endParaRPr>
          </a:p>
        </p:txBody>
      </p:sp>
      <p:sp>
        <p:nvSpPr>
          <p:cNvPr id="19" name="Obdélník 18">
            <a:extLst>
              <a:ext uri="{FF2B5EF4-FFF2-40B4-BE49-F238E27FC236}">
                <a16:creationId xmlns:a16="http://schemas.microsoft.com/office/drawing/2014/main" id="{6504F329-C505-4EBF-8C28-6DD6FD26E038}"/>
              </a:ext>
            </a:extLst>
          </p:cNvPr>
          <p:cNvSpPr/>
          <p:nvPr/>
        </p:nvSpPr>
        <p:spPr>
          <a:xfrm>
            <a:off x="296652" y="862469"/>
            <a:ext cx="5509137" cy="553998"/>
          </a:xfrm>
          <a:prstGeom prst="rect">
            <a:avLst/>
          </a:prstGeom>
        </p:spPr>
        <p:txBody>
          <a:bodyPr wrap="none">
            <a:spAutoFit/>
          </a:bodyPr>
          <a:lstStyle/>
          <a:p>
            <a:r>
              <a:rPr lang="cs-CZ" sz="1500" dirty="0">
                <a:solidFill>
                  <a:srgbClr val="002060"/>
                </a:solidFill>
                <a:cs typeface="Times New Roman" panose="02020603050405020304" pitchFamily="18" charset="0"/>
              </a:rPr>
              <a:t>AI </a:t>
            </a:r>
            <a:r>
              <a:rPr lang="cs-CZ" sz="1500" dirty="0" err="1">
                <a:solidFill>
                  <a:srgbClr val="002060"/>
                </a:solidFill>
                <a:cs typeface="Times New Roman" panose="02020603050405020304" pitchFamily="18" charset="0"/>
              </a:rPr>
              <a:t>promt</a:t>
            </a:r>
            <a:r>
              <a:rPr lang="cs-CZ" sz="1500" dirty="0">
                <a:solidFill>
                  <a:srgbClr val="002060"/>
                </a:solidFill>
                <a:cs typeface="Times New Roman" panose="02020603050405020304" pitchFamily="18" charset="0"/>
              </a:rPr>
              <a:t> „</a:t>
            </a:r>
            <a:r>
              <a:rPr lang="cs-CZ" sz="1500" i="1" dirty="0">
                <a:solidFill>
                  <a:srgbClr val="002060"/>
                </a:solidFill>
                <a:cs typeface="Times New Roman" panose="02020603050405020304" pitchFamily="18" charset="0"/>
              </a:rPr>
              <a:t>Design a </a:t>
            </a:r>
            <a:r>
              <a:rPr lang="cs-CZ" sz="1500" i="1" dirty="0" err="1">
                <a:solidFill>
                  <a:srgbClr val="002060"/>
                </a:solidFill>
                <a:cs typeface="Times New Roman" panose="02020603050405020304" pitchFamily="18" charset="0"/>
              </a:rPr>
              <a:t>picture</a:t>
            </a:r>
            <a:r>
              <a:rPr lang="cs-CZ" sz="1500" i="1" dirty="0">
                <a:solidFill>
                  <a:srgbClr val="002060"/>
                </a:solidFill>
                <a:cs typeface="Times New Roman" panose="02020603050405020304" pitchFamily="18" charset="0"/>
              </a:rPr>
              <a:t> of the </a:t>
            </a:r>
            <a:r>
              <a:rPr lang="cs-CZ" sz="1500" i="1" dirty="0" err="1">
                <a:solidFill>
                  <a:srgbClr val="002060"/>
                </a:solidFill>
                <a:cs typeface="Times New Roman" panose="02020603050405020304" pitchFamily="18" charset="0"/>
              </a:rPr>
              <a:t>earth</a:t>
            </a:r>
            <a:r>
              <a:rPr lang="cs-CZ" sz="1500" i="1" dirty="0">
                <a:solidFill>
                  <a:srgbClr val="002060"/>
                </a:solidFill>
                <a:cs typeface="Times New Roman" panose="02020603050405020304" pitchFamily="18" charset="0"/>
              </a:rPr>
              <a:t> in a </a:t>
            </a:r>
            <a:r>
              <a:rPr lang="cs-CZ" sz="1500" i="1" dirty="0" err="1">
                <a:solidFill>
                  <a:srgbClr val="002060"/>
                </a:solidFill>
                <a:cs typeface="Times New Roman" panose="02020603050405020304" pitchFamily="18" charset="0"/>
              </a:rPr>
              <a:t>thousand</a:t>
            </a:r>
            <a:r>
              <a:rPr lang="cs-CZ" sz="1500" i="1" dirty="0">
                <a:solidFill>
                  <a:srgbClr val="002060"/>
                </a:solidFill>
                <a:cs typeface="Times New Roman" panose="02020603050405020304" pitchFamily="18" charset="0"/>
              </a:rPr>
              <a:t>/10 000 </a:t>
            </a:r>
            <a:r>
              <a:rPr lang="cs-CZ" sz="1500" i="1" dirty="0" err="1">
                <a:solidFill>
                  <a:srgbClr val="002060"/>
                </a:solidFill>
                <a:cs typeface="Times New Roman" panose="02020603050405020304" pitchFamily="18" charset="0"/>
              </a:rPr>
              <a:t>years</a:t>
            </a:r>
            <a:r>
              <a:rPr lang="cs-CZ" sz="1500" dirty="0">
                <a:solidFill>
                  <a:srgbClr val="002060"/>
                </a:solidFill>
                <a:cs typeface="Times New Roman" panose="02020603050405020304" pitchFamily="18" charset="0"/>
              </a:rPr>
              <a:t>“.</a:t>
            </a:r>
          </a:p>
          <a:p>
            <a:endParaRPr lang="cs-CZ" sz="15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14093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296652" y="140895"/>
            <a:ext cx="5378395" cy="507831"/>
          </a:xfrm>
          <a:prstGeom prst="rect">
            <a:avLst/>
          </a:prstGeom>
        </p:spPr>
        <p:txBody>
          <a:bodyPr wrap="none">
            <a:spAutoFit/>
          </a:bodyPr>
          <a:lstStyle/>
          <a:p>
            <a:pPr defTabSz="685800">
              <a:defRPr/>
            </a:pPr>
            <a:r>
              <a:rPr lang="cs-CZ" sz="2700" kern="0" dirty="0">
                <a:solidFill>
                  <a:srgbClr val="002060"/>
                </a:solidFill>
              </a:rPr>
              <a:t>Hlavní oblasti koncentrace předmětu</a:t>
            </a:r>
            <a:endParaRPr lang="en-AU" sz="2700" kern="0" dirty="0">
              <a:solidFill>
                <a:srgbClr val="002060"/>
              </a:solidFill>
            </a:endParaRPr>
          </a:p>
        </p:txBody>
      </p:sp>
      <p:sp>
        <p:nvSpPr>
          <p:cNvPr id="8" name="Zástupný symbol pro obsah 2"/>
          <p:cNvSpPr txBox="1">
            <a:spLocks/>
          </p:cNvSpPr>
          <p:nvPr/>
        </p:nvSpPr>
        <p:spPr>
          <a:xfrm>
            <a:off x="246646" y="699357"/>
            <a:ext cx="7247148" cy="358540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altLang="cs-CZ" sz="1800"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Společenská odpovědnost organizací (CSR) </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Sustainable Development/Udržitelný rozvoj (SDGs)</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Stakeholderovský přístup</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Cirkulární ekonomika </a:t>
            </a:r>
          </a:p>
          <a:p>
            <a:pPr algn="just"/>
            <a:endParaRPr lang="cs-CZ" altLang="cs-CZ" sz="1500" b="1" dirty="0">
              <a:solidFill>
                <a:srgbClr val="002060"/>
              </a:solidFill>
              <a:cs typeface="Times New Roman" panose="02020603050405020304" pitchFamily="18" charset="0"/>
            </a:endParaRPr>
          </a:p>
          <a:p>
            <a:pPr algn="just"/>
            <a:r>
              <a:rPr lang="cs-CZ" altLang="cs-CZ" sz="1500" b="1" dirty="0">
                <a:solidFill>
                  <a:srgbClr val="002060"/>
                </a:solidFill>
                <a:cs typeface="Times New Roman" panose="02020603050405020304" pitchFamily="18" charset="0"/>
              </a:rPr>
              <a:t>ESG a CSR výkonnost/měřitelnost</a:t>
            </a:r>
          </a:p>
          <a:p>
            <a:pPr marL="342900" indent="-342900" algn="just">
              <a:buFont typeface="+mj-lt"/>
              <a:buAutoNum type="arabicPeriod"/>
            </a:pPr>
            <a:endParaRPr lang="cs-CZ" altLang="cs-CZ" sz="1800" dirty="0">
              <a:solidFill>
                <a:srgbClr val="002060"/>
              </a:solidFill>
              <a:cs typeface="Times New Roman" panose="02020603050405020304" pitchFamily="18" charset="0"/>
            </a:endParaRPr>
          </a:p>
          <a:p>
            <a:pPr marL="0" indent="0" algn="just">
              <a:buNone/>
            </a:pPr>
            <a:endParaRPr lang="cs-CZ" altLang="cs-CZ" sz="1800" dirty="0">
              <a:solidFill>
                <a:srgbClr val="002060"/>
              </a:solidFill>
              <a:cs typeface="Times New Roman" panose="02020603050405020304" pitchFamily="18" charset="0"/>
            </a:endParaRPr>
          </a:p>
          <a:p>
            <a:pPr marL="0" indent="0">
              <a:buNone/>
            </a:pPr>
            <a:endParaRPr lang="en-AU" altLang="cs-CZ" sz="1800" b="1" dirty="0">
              <a:solidFill>
                <a:srgbClr val="002060"/>
              </a:solidFill>
              <a:cs typeface="Times New Roman" panose="02020603050405020304" pitchFamily="18" charset="0"/>
            </a:endParaRPr>
          </a:p>
          <a:p>
            <a:endParaRPr lang="en-AU" altLang="cs-CZ" sz="1800" b="1" dirty="0">
              <a:solidFill>
                <a:srgbClr val="002060"/>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a:p>
            <a:endParaRPr lang="en-AU" altLang="cs-CZ" sz="1800" b="1" dirty="0">
              <a:solidFill>
                <a:srgbClr val="307871"/>
              </a:solidFill>
              <a:cs typeface="Times New Roman" panose="02020603050405020304" pitchFamily="18" charset="0"/>
            </a:endParaRPr>
          </a:p>
        </p:txBody>
      </p:sp>
      <p:sp>
        <p:nvSpPr>
          <p:cNvPr id="2" name="Rectangle 1">
            <a:extLst>
              <a:ext uri="{FF2B5EF4-FFF2-40B4-BE49-F238E27FC236}">
                <a16:creationId xmlns:a16="http://schemas.microsoft.com/office/drawing/2014/main" id="{935846D6-765F-41AF-86C6-7695AF32153A}"/>
              </a:ext>
            </a:extLst>
          </p:cNvPr>
          <p:cNvSpPr>
            <a:spLocks noChangeArrowheads="1"/>
          </p:cNvSpPr>
          <p:nvPr/>
        </p:nvSpPr>
        <p:spPr bwMode="auto">
          <a:xfrm>
            <a:off x="0" y="-2077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sp>
        <p:nvSpPr>
          <p:cNvPr id="3" name="Rectangle 2">
            <a:extLst>
              <a:ext uri="{FF2B5EF4-FFF2-40B4-BE49-F238E27FC236}">
                <a16:creationId xmlns:a16="http://schemas.microsoft.com/office/drawing/2014/main" id="{E31B6680-9AEA-486E-94ED-07ED0DEDEEFA}"/>
              </a:ext>
            </a:extLst>
          </p:cNvPr>
          <p:cNvSpPr>
            <a:spLocks noChangeArrowheads="1"/>
          </p:cNvSpPr>
          <p:nvPr/>
        </p:nvSpPr>
        <p:spPr bwMode="auto">
          <a:xfrm>
            <a:off x="114300" y="-934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fontAlgn="base" hangingPunct="0">
              <a:spcBef>
                <a:spcPct val="0"/>
              </a:spcBef>
              <a:spcAft>
                <a:spcPct val="0"/>
              </a:spcAft>
            </a:pPr>
            <a:endParaRPr lang="cs-CZ" altLang="cs-CZ" sz="1350">
              <a:latin typeface="Arial" panose="020B0604020202020204" pitchFamily="34" charset="0"/>
            </a:endParaRPr>
          </a:p>
          <a:p>
            <a:pPr defTabSz="685800" eaLnBrk="0" fontAlgn="base" hangingPunct="0">
              <a:spcBef>
                <a:spcPct val="0"/>
              </a:spcBef>
              <a:spcAft>
                <a:spcPct val="0"/>
              </a:spcAft>
            </a:pPr>
            <a:endParaRPr lang="cs-CZ" altLang="cs-CZ" sz="1350">
              <a:latin typeface="Arial" panose="020B0604020202020204" pitchFamily="34" charset="0"/>
            </a:endParaRPr>
          </a:p>
        </p:txBody>
      </p:sp>
      <p:pic>
        <p:nvPicPr>
          <p:cNvPr id="6" name="Obrázek 5">
            <a:extLst>
              <a:ext uri="{FF2B5EF4-FFF2-40B4-BE49-F238E27FC236}">
                <a16:creationId xmlns:a16="http://schemas.microsoft.com/office/drawing/2014/main" id="{B996B18A-F380-4036-A931-132E767FCADC}"/>
              </a:ext>
            </a:extLst>
          </p:cNvPr>
          <p:cNvPicPr>
            <a:picLocks noChangeAspect="1"/>
          </p:cNvPicPr>
          <p:nvPr/>
        </p:nvPicPr>
        <p:blipFill>
          <a:blip r:embed="rId3"/>
          <a:stretch>
            <a:fillRect/>
          </a:stretch>
        </p:blipFill>
        <p:spPr>
          <a:xfrm>
            <a:off x="4907757" y="1147414"/>
            <a:ext cx="3184072" cy="3184072"/>
          </a:xfrm>
          <a:prstGeom prst="rect">
            <a:avLst/>
          </a:prstGeom>
          <a:ln>
            <a:noFill/>
          </a:ln>
          <a:effectLst>
            <a:softEdge rad="112500"/>
          </a:effectLst>
        </p:spPr>
      </p:pic>
      <p:sp>
        <p:nvSpPr>
          <p:cNvPr id="7" name="Obdélník 6">
            <a:extLst>
              <a:ext uri="{FF2B5EF4-FFF2-40B4-BE49-F238E27FC236}">
                <a16:creationId xmlns:a16="http://schemas.microsoft.com/office/drawing/2014/main" id="{FB19B5ED-D8A2-4AC1-818F-66A8F33E80A1}"/>
              </a:ext>
            </a:extLst>
          </p:cNvPr>
          <p:cNvSpPr/>
          <p:nvPr/>
        </p:nvSpPr>
        <p:spPr>
          <a:xfrm>
            <a:off x="4394254" y="4399064"/>
            <a:ext cx="4580100" cy="253916"/>
          </a:xfrm>
          <a:prstGeom prst="rect">
            <a:avLst/>
          </a:prstGeom>
        </p:spPr>
        <p:txBody>
          <a:bodyPr wrap="none">
            <a:spAutoFit/>
          </a:bodyPr>
          <a:lstStyle/>
          <a:p>
            <a:r>
              <a:rPr lang="cs-CZ" sz="1050" dirty="0">
                <a:solidFill>
                  <a:srgbClr val="002060"/>
                </a:solidFill>
                <a:cs typeface="Times New Roman" panose="02020603050405020304" pitchFamily="18" charset="0"/>
              </a:rPr>
              <a:t>Source: </a:t>
            </a:r>
            <a:r>
              <a:rPr lang="cs-CZ" sz="1050" dirty="0" err="1">
                <a:solidFill>
                  <a:srgbClr val="002060"/>
                </a:solidFill>
                <a:cs typeface="Times New Roman" panose="02020603050405020304" pitchFamily="18" charset="0"/>
              </a:rPr>
              <a:t>Copilot</a:t>
            </a:r>
            <a:r>
              <a:rPr lang="cs-CZ" sz="1050" dirty="0">
                <a:solidFill>
                  <a:srgbClr val="002060"/>
                </a:solidFill>
                <a:cs typeface="Times New Roman" panose="02020603050405020304" pitchFamily="18" charset="0"/>
              </a:rPr>
              <a:t>, </a:t>
            </a:r>
            <a:r>
              <a:rPr lang="en-GB" sz="1050" dirty="0">
                <a:solidFill>
                  <a:srgbClr val="002060"/>
                </a:solidFill>
                <a:cs typeface="Times New Roman" panose="02020603050405020304" pitchFamily="18" charset="0"/>
              </a:rPr>
              <a:t>AI </a:t>
            </a:r>
            <a:r>
              <a:rPr lang="en-GB" sz="1050" dirty="0" err="1">
                <a:solidFill>
                  <a:srgbClr val="002060"/>
                </a:solidFill>
                <a:cs typeface="Times New Roman" panose="02020603050405020304" pitchFamily="18" charset="0"/>
              </a:rPr>
              <a:t>promt</a:t>
            </a:r>
            <a:r>
              <a:rPr lang="en-GB" sz="1050" dirty="0">
                <a:solidFill>
                  <a:srgbClr val="002060"/>
                </a:solidFill>
                <a:cs typeface="Times New Roman" panose="02020603050405020304" pitchFamily="18" charset="0"/>
              </a:rPr>
              <a:t> "Design an image for Corporate Social Responsibility"</a:t>
            </a:r>
          </a:p>
        </p:txBody>
      </p:sp>
      <p:pic>
        <p:nvPicPr>
          <p:cNvPr id="4" name="Obrázek 3">
            <a:extLst>
              <a:ext uri="{FF2B5EF4-FFF2-40B4-BE49-F238E27FC236}">
                <a16:creationId xmlns:a16="http://schemas.microsoft.com/office/drawing/2014/main" id="{3C30D47C-6B4E-4301-8572-5BA35B9A1B09}"/>
              </a:ext>
            </a:extLst>
          </p:cNvPr>
          <p:cNvPicPr>
            <a:picLocks noChangeAspect="1"/>
          </p:cNvPicPr>
          <p:nvPr/>
        </p:nvPicPr>
        <p:blipFill>
          <a:blip r:embed="rId4"/>
          <a:stretch>
            <a:fillRect/>
          </a:stretch>
        </p:blipFill>
        <p:spPr>
          <a:xfrm>
            <a:off x="7994101" y="94874"/>
            <a:ext cx="957155" cy="749873"/>
          </a:xfrm>
          <a:prstGeom prst="rect">
            <a:avLst/>
          </a:prstGeom>
        </p:spPr>
      </p:pic>
    </p:spTree>
    <p:extLst>
      <p:ext uri="{BB962C8B-B14F-4D97-AF65-F5344CB8AC3E}">
        <p14:creationId xmlns:p14="http://schemas.microsoft.com/office/powerpoint/2010/main" val="32901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Effect transition="in" filter="fade">
                                      <p:cBhvr>
                                        <p:cTn id="27" dur="500"/>
                                        <p:tgtEl>
                                          <p:spTgt spid="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1712888"/>
          </a:xfrm>
          <a:prstGeom prst="rect">
            <a:avLst/>
          </a:prstGeom>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1800" b="1" dirty="0">
                <a:solidFill>
                  <a:schemeClr val="bg1"/>
                </a:solidFill>
                <a:latin typeface="+mn-lt"/>
                <a:cs typeface="Times New Roman" panose="02020603050405020304" pitchFamily="18" charset="0"/>
              </a:rPr>
              <a:t>Představení – Společenská odpovědnost organizací (CSR)</a:t>
            </a:r>
            <a:endParaRPr lang="en-GB" sz="1800" b="1" dirty="0">
              <a:solidFill>
                <a:schemeClr val="bg1"/>
              </a:solidFill>
              <a:latin typeface="+mn-lt"/>
              <a:cs typeface="Times New Roman" panose="02020603050405020304" pitchFamily="18" charset="0"/>
            </a:endParaRPr>
          </a:p>
        </p:txBody>
      </p:sp>
      <p:sp>
        <p:nvSpPr>
          <p:cNvPr id="10" name="Zástupný symbol pro obsah 2"/>
          <p:cNvSpPr txBox="1">
            <a:spLocks/>
          </p:cNvSpPr>
          <p:nvPr/>
        </p:nvSpPr>
        <p:spPr>
          <a:xfrm>
            <a:off x="519698" y="1238959"/>
            <a:ext cx="3351396" cy="291023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chemeClr val="bg1"/>
                </a:solidFill>
                <a:cs typeface="Times New Roman" panose="02020603050405020304" pitchFamily="18" charset="0"/>
              </a:rPr>
              <a:t>PROČ CSR</a:t>
            </a:r>
            <a:r>
              <a:rPr lang="en-US" sz="1800" b="1" dirty="0">
                <a:solidFill>
                  <a:schemeClr val="bg1"/>
                </a:solidFill>
                <a:cs typeface="Times New Roman" panose="02020603050405020304" pitchFamily="18" charset="0"/>
              </a:rPr>
              <a:t>?</a:t>
            </a:r>
          </a:p>
          <a:p>
            <a:r>
              <a:rPr lang="cs-CZ" sz="1200" b="1" dirty="0">
                <a:solidFill>
                  <a:schemeClr val="bg1"/>
                </a:solidFill>
                <a:cs typeface="Times New Roman" panose="02020603050405020304" pitchFamily="18" charset="0"/>
              </a:rPr>
              <a:t>Podnikům</a:t>
            </a:r>
            <a:r>
              <a:rPr lang="cs-CZ" sz="1200" dirty="0">
                <a:solidFill>
                  <a:schemeClr val="bg1"/>
                </a:solidFill>
                <a:cs typeface="Times New Roman" panose="02020603050405020304" pitchFamily="18" charset="0"/>
              </a:rPr>
              <a:t> přináší CSR důležité výhody v oblasti řízení rizik, úspor nákladů, přístupu ke kapitálu, vztahů se zákazníky, řízení lidských zdrojů, udržitelnosti provozu, schopnosti inovovat a ziskovosti. </a:t>
            </a:r>
          </a:p>
          <a:p>
            <a:r>
              <a:rPr lang="cs-CZ" sz="1200" dirty="0">
                <a:solidFill>
                  <a:schemeClr val="bg1"/>
                </a:solidFill>
                <a:cs typeface="Times New Roman" panose="02020603050405020304" pitchFamily="18" charset="0"/>
              </a:rPr>
              <a:t>Pro </a:t>
            </a:r>
            <a:r>
              <a:rPr lang="cs-CZ" sz="1200" b="1" dirty="0">
                <a:solidFill>
                  <a:schemeClr val="bg1"/>
                </a:solidFill>
                <a:cs typeface="Times New Roman" panose="02020603050405020304" pitchFamily="18" charset="0"/>
              </a:rPr>
              <a:t>ekonomiku</a:t>
            </a:r>
            <a:r>
              <a:rPr lang="cs-CZ" sz="1200" dirty="0">
                <a:solidFill>
                  <a:schemeClr val="bg1"/>
                </a:solidFill>
                <a:cs typeface="Times New Roman" panose="02020603050405020304" pitchFamily="18" charset="0"/>
              </a:rPr>
              <a:t> je CSR nástrojem pro udržitelné a inovativní přístupy – přispívá k udržitelnosti. </a:t>
            </a:r>
          </a:p>
          <a:p>
            <a:r>
              <a:rPr lang="cs-CZ" sz="1200" dirty="0">
                <a:solidFill>
                  <a:schemeClr val="bg1"/>
                </a:solidFill>
                <a:cs typeface="Times New Roman" panose="02020603050405020304" pitchFamily="18" charset="0"/>
              </a:rPr>
              <a:t>Pro </a:t>
            </a:r>
            <a:r>
              <a:rPr lang="cs-CZ" sz="1200" b="1" dirty="0">
                <a:solidFill>
                  <a:schemeClr val="bg1"/>
                </a:solidFill>
                <a:cs typeface="Times New Roman" panose="02020603050405020304" pitchFamily="18" charset="0"/>
              </a:rPr>
              <a:t>společnost</a:t>
            </a:r>
            <a:r>
              <a:rPr lang="cs-CZ" sz="1200" dirty="0">
                <a:solidFill>
                  <a:schemeClr val="bg1"/>
                </a:solidFill>
                <a:cs typeface="Times New Roman" panose="02020603050405020304" pitchFamily="18" charset="0"/>
              </a:rPr>
              <a:t> nabízí sociální odpovědnost podniků, soubor hodnot, na nichž lze budovat soudržnější společnost a na nichž lze založit přechod k udržitelnému hospodářskému systému.</a:t>
            </a:r>
            <a:endParaRPr lang="cs-CZ" sz="1200" i="1" dirty="0">
              <a:solidFill>
                <a:schemeClr val="bg1"/>
              </a:solidFill>
              <a:cs typeface="Times New Roman" panose="02020603050405020304" pitchFamily="18" charset="0"/>
            </a:endParaRPr>
          </a:p>
          <a:p>
            <a:pPr marL="0" indent="0">
              <a:buNone/>
            </a:pPr>
            <a:endParaRPr lang="en-US" sz="900" dirty="0">
              <a:solidFill>
                <a:schemeClr val="bg1"/>
              </a:solidFill>
              <a:cs typeface="Times New Roman" panose="02020603050405020304" pitchFamily="18" charset="0"/>
            </a:endParaRPr>
          </a:p>
        </p:txBody>
      </p:sp>
      <p:sp>
        <p:nvSpPr>
          <p:cNvPr id="11" name="Zástupný symbol pro obsah 2"/>
          <p:cNvSpPr txBox="1">
            <a:spLocks/>
          </p:cNvSpPr>
          <p:nvPr/>
        </p:nvSpPr>
        <p:spPr>
          <a:xfrm>
            <a:off x="4073567" y="374551"/>
            <a:ext cx="3604568" cy="272302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350" dirty="0">
                <a:solidFill>
                  <a:srgbClr val="002060"/>
                </a:solidFill>
                <a:cs typeface="Times New Roman" panose="02020603050405020304" pitchFamily="18" charset="0"/>
              </a:rPr>
              <a:t>Evropská komise zjednodušeně definuje CSR jako „odpovědnost podniků za jejich dopady na společnost a uvádí, co by měl podnik dělat, aby této odpovědnosti dostál“. </a:t>
            </a:r>
          </a:p>
          <a:p>
            <a:endParaRPr lang="cs-CZ" sz="1350" b="1" dirty="0">
              <a:solidFill>
                <a:srgbClr val="002060"/>
              </a:solidFill>
              <a:cs typeface="Times New Roman" panose="02020603050405020304" pitchFamily="18" charset="0"/>
            </a:endParaRPr>
          </a:p>
          <a:p>
            <a:r>
              <a:rPr lang="cs-CZ" sz="1350" dirty="0">
                <a:solidFill>
                  <a:srgbClr val="002060"/>
                </a:solidFill>
                <a:cs typeface="Times New Roman" panose="02020603050405020304" pitchFamily="18" charset="0"/>
              </a:rPr>
              <a:t>Podniky musí mít zavedený proces, který v úzké spolupráci se zúčastněnými stranami začlení sociální a environmentální aspekty, etiku lidských práv a ochranu spotřebitele do svých obchodních operací a hlavní strategie.</a:t>
            </a:r>
          </a:p>
          <a:p>
            <a:endParaRPr lang="cs-CZ" sz="1350" dirty="0">
              <a:solidFill>
                <a:srgbClr val="002060"/>
              </a:solidFill>
              <a:cs typeface="Times New Roman" panose="02020603050405020304" pitchFamily="18" charset="0"/>
            </a:endParaRPr>
          </a:p>
          <a:p>
            <a:pPr marL="0" indent="0">
              <a:buNone/>
            </a:pPr>
            <a:r>
              <a:rPr lang="cs-CZ" sz="1350" dirty="0">
                <a:solidFill>
                  <a:srgbClr val="002060"/>
                </a:solidFill>
                <a:cs typeface="Times New Roman" panose="02020603050405020304" pitchFamily="18" charset="0"/>
              </a:rPr>
              <a:t>Cílem je:</a:t>
            </a:r>
          </a:p>
          <a:p>
            <a:r>
              <a:rPr lang="cs-CZ" sz="1350" dirty="0">
                <a:solidFill>
                  <a:srgbClr val="002060"/>
                </a:solidFill>
                <a:cs typeface="Times New Roman" panose="02020603050405020304" pitchFamily="18" charset="0"/>
              </a:rPr>
              <a:t>maximalizovat tvorbu sdílené hodnoty, což znamená vytvářet výnosy z investic pro akcionáře společnosti a zároveň zajistit přínosy pro ostatní zainteresované strany společnosti;</a:t>
            </a:r>
          </a:p>
          <a:p>
            <a:r>
              <a:rPr lang="cs-CZ" sz="1350" dirty="0">
                <a:solidFill>
                  <a:srgbClr val="002060"/>
                </a:solidFill>
                <a:cs typeface="Times New Roman" panose="02020603050405020304" pitchFamily="18" charset="0"/>
              </a:rPr>
              <a:t>identifikovat, předcházet a zmírňovat případné nepříznivé dopady, které mohou mít podniky na společnost.</a:t>
            </a:r>
          </a:p>
          <a:p>
            <a:pPr marL="0" indent="0">
              <a:buNone/>
            </a:pPr>
            <a:endParaRPr lang="cs-CZ" sz="1350" b="1" dirty="0">
              <a:solidFill>
                <a:srgbClr val="002060"/>
              </a:solidFill>
              <a:cs typeface="Times New Roman" panose="02020603050405020304" pitchFamily="18" charset="0"/>
            </a:endParaRPr>
          </a:p>
        </p:txBody>
      </p:sp>
      <p:pic>
        <p:nvPicPr>
          <p:cNvPr id="3" name="Obrázek 2">
            <a:extLst>
              <a:ext uri="{FF2B5EF4-FFF2-40B4-BE49-F238E27FC236}">
                <a16:creationId xmlns:a16="http://schemas.microsoft.com/office/drawing/2014/main" id="{768212CB-295C-475C-922B-01AF57777992}"/>
              </a:ext>
            </a:extLst>
          </p:cNvPr>
          <p:cNvPicPr>
            <a:picLocks noChangeAspect="1"/>
          </p:cNvPicPr>
          <p:nvPr/>
        </p:nvPicPr>
        <p:blipFill rotWithShape="1">
          <a:blip r:embed="rId2"/>
          <a:srcRect l="43539"/>
          <a:stretch/>
        </p:blipFill>
        <p:spPr>
          <a:xfrm>
            <a:off x="2981310" y="3941811"/>
            <a:ext cx="1092257" cy="1085156"/>
          </a:xfrm>
          <a:prstGeom prst="rect">
            <a:avLst/>
          </a:prstGeom>
          <a:ln>
            <a:noFill/>
          </a:ln>
          <a:effectLst>
            <a:softEdge rad="112500"/>
          </a:effectLst>
        </p:spPr>
      </p:pic>
      <p:pic>
        <p:nvPicPr>
          <p:cNvPr id="5" name="Obrázek 4">
            <a:extLst>
              <a:ext uri="{FF2B5EF4-FFF2-40B4-BE49-F238E27FC236}">
                <a16:creationId xmlns:a16="http://schemas.microsoft.com/office/drawing/2014/main" id="{460693D1-9615-47AE-8E28-13439D103C08}"/>
              </a:ext>
            </a:extLst>
          </p:cNvPr>
          <p:cNvPicPr>
            <a:picLocks noChangeAspect="1"/>
          </p:cNvPicPr>
          <p:nvPr/>
        </p:nvPicPr>
        <p:blipFill>
          <a:blip r:embed="rId3"/>
          <a:stretch>
            <a:fillRect/>
          </a:stretch>
        </p:blipFill>
        <p:spPr>
          <a:xfrm>
            <a:off x="7092280" y="2568939"/>
            <a:ext cx="2143125" cy="528638"/>
          </a:xfrm>
          <a:prstGeom prst="rect">
            <a:avLst/>
          </a:prstGeom>
        </p:spPr>
      </p:pic>
      <p:pic>
        <p:nvPicPr>
          <p:cNvPr id="12" name="Obrázek 11">
            <a:extLst>
              <a:ext uri="{FF2B5EF4-FFF2-40B4-BE49-F238E27FC236}">
                <a16:creationId xmlns:a16="http://schemas.microsoft.com/office/drawing/2014/main" id="{200DCF77-B85A-4F19-AED7-EB8236220A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59274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88798" y="1563638"/>
            <a:ext cx="3024336" cy="324035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buNone/>
            </a:pPr>
            <a:endParaRPr lang="cs-CZ" sz="16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800" b="1" dirty="0">
                <a:solidFill>
                  <a:schemeClr val="bg1"/>
                </a:solidFill>
                <a:latin typeface="Times New Roman" panose="02020603050405020304" pitchFamily="18" charset="0"/>
                <a:cs typeface="Times New Roman" panose="02020603050405020304" pitchFamily="18" charset="0"/>
              </a:rPr>
              <a:t>Významné evropské iniciativy</a:t>
            </a:r>
            <a:endParaRPr lang="cs-CZ" sz="1800"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3843732" y="709946"/>
            <a:ext cx="4228742" cy="4166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err="1">
                <a:solidFill>
                  <a:srgbClr val="002060"/>
                </a:solidFill>
                <a:latin typeface="Times New Roman" panose="02020603050405020304" pitchFamily="18" charset="0"/>
                <a:cs typeface="Times New Roman" panose="02020603050405020304" pitchFamily="18" charset="0"/>
              </a:rPr>
              <a:t>Grean</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Deal</a:t>
            </a:r>
            <a:r>
              <a:rPr lang="cs-CZ" sz="1400" b="1" dirty="0">
                <a:solidFill>
                  <a:srgbClr val="002060"/>
                </a:solidFill>
                <a:latin typeface="Times New Roman" panose="02020603050405020304" pitchFamily="18" charset="0"/>
                <a:cs typeface="Times New Roman" panose="02020603050405020304" pitchFamily="18" charset="0"/>
              </a:rPr>
              <a:t> </a:t>
            </a:r>
            <a:r>
              <a:rPr lang="cs-CZ" sz="1100" b="1" dirty="0">
                <a:solidFill>
                  <a:srgbClr val="002060"/>
                </a:solidFill>
                <a:latin typeface="Times New Roman" panose="02020603050405020304" pitchFamily="18" charset="0"/>
                <a:cs typeface="Times New Roman" panose="02020603050405020304" pitchFamily="18" charset="0"/>
                <a:hlinkClick r:id="rId2"/>
              </a:rPr>
              <a:t>https://commission.europa.eu/strategy-and-policy/priorities-2019-2024/european-green-deal_cs</a:t>
            </a:r>
            <a:r>
              <a:rPr lang="cs-CZ" sz="1100" b="1" dirty="0">
                <a:solidFill>
                  <a:srgbClr val="002060"/>
                </a:solidFill>
                <a:latin typeface="Times New Roman" panose="02020603050405020304" pitchFamily="18" charset="0"/>
                <a:cs typeface="Times New Roman" panose="02020603050405020304" pitchFamily="18" charset="0"/>
              </a:rPr>
              <a:t> </a:t>
            </a:r>
          </a:p>
          <a:p>
            <a:endParaRPr lang="cs-CZ" sz="1100" b="1" dirty="0">
              <a:solidFill>
                <a:srgbClr val="002060"/>
              </a:solidFill>
              <a:latin typeface="Times New Roman" panose="02020603050405020304" pitchFamily="18" charset="0"/>
              <a:cs typeface="Times New Roman" panose="02020603050405020304" pitchFamily="18" charset="0"/>
            </a:endParaRPr>
          </a:p>
          <a:p>
            <a:r>
              <a:rPr lang="cs-CZ" sz="1100" b="1" dirty="0">
                <a:solidFill>
                  <a:srgbClr val="002060"/>
                </a:solidFill>
                <a:latin typeface="Times New Roman" panose="02020603050405020304" pitchFamily="18" charset="0"/>
                <a:cs typeface="Times New Roman" panose="02020603050405020304" pitchFamily="18" charset="0"/>
              </a:rPr>
              <a:t>Časová osa – Zelená dohoda pro Evropu a balíček „Fit for 55“ </a:t>
            </a:r>
            <a:r>
              <a:rPr lang="cs-CZ" sz="1100" b="1" dirty="0">
                <a:solidFill>
                  <a:srgbClr val="002060"/>
                </a:solidFill>
                <a:latin typeface="Times New Roman" panose="02020603050405020304" pitchFamily="18" charset="0"/>
                <a:cs typeface="Times New Roman" panose="02020603050405020304" pitchFamily="18" charset="0"/>
                <a:hlinkClick r:id="rId3"/>
              </a:rPr>
              <a:t>https://www.consilium.europa.eu/cs/policies/european-green-deal/timeline-european-green-deal-and-fit-for-55/</a:t>
            </a:r>
            <a:r>
              <a:rPr lang="cs-CZ" sz="1100" b="1" dirty="0">
                <a:solidFill>
                  <a:srgbClr val="002060"/>
                </a:solidFill>
                <a:latin typeface="Times New Roman" panose="02020603050405020304" pitchFamily="18" charset="0"/>
                <a:cs typeface="Times New Roman" panose="02020603050405020304" pitchFamily="18" charset="0"/>
              </a:rPr>
              <a:t> </a:t>
            </a:r>
          </a:p>
          <a:p>
            <a:endParaRPr lang="cs-CZ" sz="1100" b="1" dirty="0">
              <a:solidFill>
                <a:srgbClr val="002060"/>
              </a:solidFill>
              <a:latin typeface="Times New Roman" panose="02020603050405020304" pitchFamily="18" charset="0"/>
              <a:cs typeface="Times New Roman" panose="02020603050405020304" pitchFamily="18" charset="0"/>
            </a:endParaRPr>
          </a:p>
          <a:p>
            <a:endParaRPr lang="cs-CZ" sz="1100" b="1" dirty="0">
              <a:solidFill>
                <a:srgbClr val="002060"/>
              </a:solidFill>
              <a:latin typeface="Times New Roman" panose="02020603050405020304" pitchFamily="18" charset="0"/>
              <a:cs typeface="Times New Roman" panose="02020603050405020304" pitchFamily="18" charset="0"/>
            </a:endParaRPr>
          </a:p>
          <a:p>
            <a:endParaRPr lang="cs-CZ" sz="1100" b="1" dirty="0">
              <a:solidFill>
                <a:srgbClr val="002060"/>
              </a:solidFill>
              <a:latin typeface="Times New Roman" panose="02020603050405020304" pitchFamily="18" charset="0"/>
              <a:cs typeface="Times New Roman" panose="02020603050405020304" pitchFamily="18" charset="0"/>
            </a:endParaRPr>
          </a:p>
          <a:p>
            <a:endParaRPr lang="cs-CZ" sz="11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dirty="0">
                <a:solidFill>
                  <a:schemeClr val="bg1"/>
                </a:solidFill>
                <a:latin typeface="Times New Roman" panose="02020603050405020304" pitchFamily="18" charset="0"/>
                <a:cs typeface="Times New Roman" panose="02020603050405020304" pitchFamily="18" charset="0"/>
              </a:rPr>
              <a:t>Mílníky ve vývoíji CSR v EU</a:t>
            </a:r>
          </a:p>
          <a:p>
            <a:pPr algn="l"/>
            <a:endParaRPr lang="pl-PL"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pic>
        <p:nvPicPr>
          <p:cNvPr id="8" name="Obrázek 7">
            <a:extLst>
              <a:ext uri="{FF2B5EF4-FFF2-40B4-BE49-F238E27FC236}">
                <a16:creationId xmlns:a16="http://schemas.microsoft.com/office/drawing/2014/main" id="{B20C6DF0-28D4-494D-A03C-D591D22E3AE4}"/>
              </a:ext>
            </a:extLst>
          </p:cNvPr>
          <p:cNvPicPr>
            <a:picLocks noChangeAspect="1"/>
          </p:cNvPicPr>
          <p:nvPr/>
        </p:nvPicPr>
        <p:blipFill>
          <a:blip r:embed="rId5"/>
          <a:stretch>
            <a:fillRect/>
          </a:stretch>
        </p:blipFill>
        <p:spPr>
          <a:xfrm>
            <a:off x="3845182" y="2322288"/>
            <a:ext cx="4831274" cy="25537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34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432506" y="1131590"/>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cs-CZ" sz="1600" dirty="0">
              <a:solidFill>
                <a:schemeClr val="bg1"/>
              </a:solidFill>
              <a:latin typeface="Times New Roman" panose="02020603050405020304" pitchFamily="18" charset="0"/>
              <a:cs typeface="Times New Roman" panose="02020603050405020304" pitchFamily="18" charset="0"/>
            </a:endParaRPr>
          </a:p>
          <a:p>
            <a:pPr marL="0" indent="0" algn="ctr">
              <a:buNone/>
            </a:pPr>
            <a:r>
              <a:rPr lang="cs-CZ" sz="1600" dirty="0">
                <a:solidFill>
                  <a:schemeClr val="bg1"/>
                </a:solidFill>
                <a:latin typeface="Times New Roman" panose="02020603050405020304" pitchFamily="18" charset="0"/>
                <a:cs typeface="Times New Roman" panose="02020603050405020304" pitchFamily="18" charset="0"/>
              </a:rPr>
              <a:t>Společenská odpovědnost se stává součástí prostředí, které je reprezentováno podnikatelskou i neziskovou sférou.</a:t>
            </a:r>
          </a:p>
        </p:txBody>
      </p:sp>
      <p:sp>
        <p:nvSpPr>
          <p:cNvPr id="5" name="Zástupný symbol pro obsah 2"/>
          <p:cNvSpPr txBox="1">
            <a:spLocks/>
          </p:cNvSpPr>
          <p:nvPr/>
        </p:nvSpPr>
        <p:spPr>
          <a:xfrm>
            <a:off x="4067944" y="972651"/>
            <a:ext cx="3888052" cy="37593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Koncept je předmětem zájmu řady mezinárodních  a nadnárodních organizací nevládního a vládního charakteru (OECD Multinational Guidelines, ISO 26000, UN Global Compact, ILO </a:t>
            </a:r>
            <a:r>
              <a:rPr lang="cs-CZ" sz="1400" dirty="0" err="1">
                <a:solidFill>
                  <a:srgbClr val="002060"/>
                </a:solidFill>
                <a:latin typeface="Times New Roman" panose="02020603050405020304" pitchFamily="18" charset="0"/>
                <a:cs typeface="Times New Roman" panose="02020603050405020304" pitchFamily="18" charset="0"/>
              </a:rPr>
              <a:t>Declaration</a:t>
            </a:r>
            <a:r>
              <a:rPr lang="cs-CZ" sz="1400" dirty="0">
                <a:solidFill>
                  <a:srgbClr val="002060"/>
                </a:solidFill>
                <a:latin typeface="Times New Roman" panose="02020603050405020304" pitchFamily="18" charset="0"/>
                <a:cs typeface="Times New Roman" panose="02020603050405020304" pitchFamily="18" charset="0"/>
              </a:rPr>
              <a:t>, atd.)</a:t>
            </a:r>
          </a:p>
          <a:p>
            <a:endParaRPr lang="cs-CZ" sz="1400" dirty="0">
              <a:solidFill>
                <a:srgbClr val="002060"/>
              </a:solidFill>
              <a:latin typeface="Times New Roman" panose="02020603050405020304" pitchFamily="18" charset="0"/>
              <a:cs typeface="Times New Roman" panose="02020603050405020304" pitchFamily="18" charset="0"/>
            </a:endParaRPr>
          </a:p>
          <a:p>
            <a:r>
              <a:rPr lang="cs-CZ" sz="1400" dirty="0">
                <a:solidFill>
                  <a:srgbClr val="002060"/>
                </a:solidFill>
                <a:latin typeface="Times New Roman" panose="02020603050405020304" pitchFamily="18" charset="0"/>
                <a:cs typeface="Times New Roman" panose="02020603050405020304" pitchFamily="18" charset="0"/>
              </a:rPr>
              <a:t>Současným odrazem vývoje společnosti je především znázornění v globální míře </a:t>
            </a:r>
            <a:r>
              <a:rPr lang="cs-CZ" sz="1400" b="1" dirty="0">
                <a:solidFill>
                  <a:srgbClr val="002060"/>
                </a:solidFill>
                <a:latin typeface="Times New Roman" panose="02020603050405020304" pitchFamily="18" charset="0"/>
                <a:cs typeface="Times New Roman" panose="02020603050405020304" pitchFamily="18" charset="0"/>
              </a:rPr>
              <a:t>neudržitelnosti současných přístupů lidských činností v omezeném prostředí planety </a:t>
            </a:r>
            <a:r>
              <a:rPr lang="cs-CZ" sz="1400" dirty="0">
                <a:solidFill>
                  <a:srgbClr val="002060"/>
                </a:solidFill>
                <a:latin typeface="Times New Roman" panose="02020603050405020304" pitchFamily="18" charset="0"/>
                <a:cs typeface="Times New Roman" panose="02020603050405020304" pitchFamily="18" charset="0"/>
              </a:rPr>
              <a:t>(např. neodpovědné chování jednotlivců, organizací vůči ŽP, přečerpání přírodních zdrojů, produkce odpadů, znečištění apod.).</a:t>
            </a:r>
          </a:p>
          <a:p>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273682" y="982201"/>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8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024336"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a:solidFill>
                <a:schemeClr val="bg1"/>
              </a:solidFill>
              <a:latin typeface="Times New Roman" panose="02020603050405020304" pitchFamily="18" charset="0"/>
              <a:cs typeface="Times New Roman" panose="02020603050405020304" pitchFamily="18" charset="0"/>
            </a:endParaRPr>
          </a:p>
          <a:p>
            <a:pPr marL="0" indent="0">
              <a:buNone/>
            </a:pPr>
            <a:r>
              <a:rPr lang="cs-CZ" sz="1600">
                <a:solidFill>
                  <a:schemeClr val="bg1"/>
                </a:solidFill>
                <a:latin typeface="Times New Roman" panose="02020603050405020304" pitchFamily="18" charset="0"/>
                <a:cs typeface="Times New Roman" panose="02020603050405020304" pitchFamily="18" charset="0"/>
              </a:rPr>
              <a:t>V ČR v roce 2013 vznikla - </a:t>
            </a:r>
            <a:r>
              <a:rPr lang="cs-CZ" sz="1600" b="1">
                <a:solidFill>
                  <a:schemeClr val="bg1"/>
                </a:solidFill>
                <a:latin typeface="Times New Roman" panose="02020603050405020304" pitchFamily="18" charset="0"/>
                <a:cs typeface="Times New Roman" panose="02020603050405020304" pitchFamily="18" charset="0"/>
              </a:rPr>
              <a:t>Asociace společenské odpovědnosti</a:t>
            </a:r>
            <a:r>
              <a:rPr lang="cs-CZ" sz="1600">
                <a:solidFill>
                  <a:schemeClr val="bg1"/>
                </a:solidFill>
                <a:latin typeface="Times New Roman" panose="02020603050405020304" pitchFamily="18" charset="0"/>
                <a:cs typeface="Times New Roman" panose="02020603050405020304" pitchFamily="18" charset="0"/>
              </a:rPr>
              <a:t>, která svým velmi aktivním přístupem spoluutváří růst pojetí a aplikovatelnosti CSR v ČR ve spolupráci s dalšími organizacemi včetně podpory vlády reprezentované </a:t>
            </a:r>
            <a:r>
              <a:rPr lang="cs-CZ" sz="1600" b="1">
                <a:solidFill>
                  <a:schemeClr val="bg1"/>
                </a:solidFill>
                <a:latin typeface="Times New Roman" panose="02020603050405020304" pitchFamily="18" charset="0"/>
                <a:cs typeface="Times New Roman" panose="02020603050405020304" pitchFamily="18" charset="0"/>
              </a:rPr>
              <a:t>Radou kvality ČR.</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Vybrané definice CSR</a:t>
            </a:r>
          </a:p>
          <a:p>
            <a:r>
              <a:rPr lang="cs-CZ" sz="1400">
                <a:solidFill>
                  <a:srgbClr val="002060"/>
                </a:solidFill>
                <a:latin typeface="Times New Roman" panose="02020603050405020304" pitchFamily="18" charset="0"/>
                <a:cs typeface="Times New Roman" panose="02020603050405020304" pitchFamily="18" charset="0"/>
              </a:rPr>
              <a:t>Nexen (2009) definuje „</a:t>
            </a:r>
            <a:r>
              <a:rPr lang="cs-CZ" sz="1400" i="1">
                <a:solidFill>
                  <a:srgbClr val="002060"/>
                </a:solidFill>
                <a:latin typeface="Times New Roman" panose="02020603050405020304" pitchFamily="18" charset="0"/>
                <a:cs typeface="Times New Roman" panose="02020603050405020304" pitchFamily="18" charset="0"/>
              </a:rPr>
              <a:t>CSR jako závazek chovat se eticky a přispívat k hospodářskému rozvoji a zároveň zlepšovat kvalitu života našich zaměstnanců a jejich rodin, stejně tak jako místní komunity jako celku.“</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a:solidFill>
                  <a:srgbClr val="002060"/>
                </a:solidFill>
                <a:latin typeface="Times New Roman" panose="02020603050405020304" pitchFamily="18" charset="0"/>
                <a:cs typeface="Times New Roman" panose="02020603050405020304" pitchFamily="18" charset="0"/>
              </a:rPr>
              <a:t>Kotler a Lee (2004) definují „</a:t>
            </a:r>
            <a:r>
              <a:rPr lang="cs-CZ" sz="1400" i="1">
                <a:solidFill>
                  <a:srgbClr val="002060"/>
                </a:solidFill>
                <a:latin typeface="Times New Roman" panose="02020603050405020304" pitchFamily="18" charset="0"/>
                <a:cs typeface="Times New Roman" panose="02020603050405020304" pitchFamily="18" charset="0"/>
              </a:rPr>
              <a:t>CSR jako závazek pro zlepšení blahobytu společnosti skrze diskreční obchodní praktiky a přínosy z podnikových zdrojů.“ </a:t>
            </a:r>
          </a:p>
          <a:p>
            <a:endParaRPr lang="cs-CZ" sz="1400">
              <a:solidFill>
                <a:srgbClr val="002060"/>
              </a:solidFill>
              <a:latin typeface="Times New Roman" panose="02020603050405020304" pitchFamily="18" charset="0"/>
              <a:cs typeface="Times New Roman" panose="02020603050405020304" pitchFamily="18" charset="0"/>
            </a:endParaRPr>
          </a:p>
          <a:p>
            <a:r>
              <a:rPr lang="cs-CZ" sz="1400">
                <a:solidFill>
                  <a:srgbClr val="002060"/>
                </a:solidFill>
                <a:latin typeface="Times New Roman" panose="02020603050405020304" pitchFamily="18" charset="0"/>
                <a:cs typeface="Times New Roman" panose="02020603050405020304" pitchFamily="18" charset="0"/>
              </a:rPr>
              <a:t>Evropská komise v tzv. Zelené knize (2001) - „</a:t>
            </a:r>
            <a:r>
              <a:rPr lang="cs-CZ" sz="1400" i="1">
                <a:solidFill>
                  <a:srgbClr val="002060"/>
                </a:solidFill>
                <a:latin typeface="Times New Roman" panose="02020603050405020304" pitchFamily="18" charset="0"/>
                <a:cs typeface="Times New Roman" panose="02020603050405020304" pitchFamily="18" charset="0"/>
              </a:rPr>
              <a:t>CSR znamená dobrovolné integrování sociálních a ekologických hledisek do firemních operací a interakcí s firemními stakeholders</a:t>
            </a:r>
            <a:r>
              <a:rPr lang="cs-CZ" sz="1400">
                <a:solidFill>
                  <a:srgbClr val="002060"/>
                </a:solidFill>
                <a:latin typeface="Times New Roman" panose="02020603050405020304" pitchFamily="18" charset="0"/>
                <a:cs typeface="Times New Roman" panose="02020603050405020304" pitchFamily="18" charset="0"/>
              </a:rPr>
              <a:t>“.</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Corporate Social Responsibility (CSR) – Společenská odpovědnost organizací (podnikání) (SOP)</a:t>
            </a:r>
          </a:p>
          <a:p>
            <a:pPr algn="l"/>
            <a:endParaRPr lang="pl-PL" sz="2400" b="1">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7705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2067694"/>
            <a:ext cx="3312368" cy="2520279"/>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a:solidFill>
                  <a:schemeClr val="bg1"/>
                </a:solidFill>
                <a:latin typeface="Times New Roman" panose="02020603050405020304" pitchFamily="18" charset="0"/>
                <a:cs typeface="Times New Roman" panose="02020603050405020304" pitchFamily="18" charset="0"/>
              </a:rPr>
              <a:t>Samotný </a:t>
            </a:r>
            <a:r>
              <a:rPr lang="cs-CZ" sz="1600" b="1">
                <a:solidFill>
                  <a:schemeClr val="bg1"/>
                </a:solidFill>
                <a:latin typeface="Times New Roman" panose="02020603050405020304" pitchFamily="18" charset="0"/>
                <a:cs typeface="Times New Roman" panose="02020603050405020304" pitchFamily="18" charset="0"/>
              </a:rPr>
              <a:t>akronym CSR </a:t>
            </a:r>
            <a:r>
              <a:rPr lang="cs-CZ" sz="1600">
                <a:solidFill>
                  <a:schemeClr val="bg1"/>
                </a:solidFill>
                <a:latin typeface="Times New Roman" panose="02020603050405020304" pitchFamily="18" charset="0"/>
                <a:cs typeface="Times New Roman" panose="02020603050405020304" pitchFamily="18" charset="0"/>
              </a:rPr>
              <a:t>zahrnuje (mohou být zaměněny) termíny jako jsou např. </a:t>
            </a:r>
            <a:r>
              <a:rPr lang="cs-CZ" sz="1600" i="1">
                <a:solidFill>
                  <a:schemeClr val="bg1"/>
                </a:solidFill>
                <a:latin typeface="Times New Roman" panose="02020603050405020304" pitchFamily="18" charset="0"/>
                <a:cs typeface="Times New Roman" panose="02020603050405020304" pitchFamily="18" charset="0"/>
              </a:rPr>
              <a:t>společenská odpovědnost, corporate citizenship, podnikání ve společnosti, sociální společnost, udržitelnost, trvalý rozvoj, společnost s přidanou hodnotou, strategická filantropie, firemní etika, corporate governance apod</a:t>
            </a:r>
            <a:r>
              <a:rPr lang="cs-CZ" sz="1600">
                <a:solidFill>
                  <a:schemeClr val="bg1"/>
                </a:solidFill>
                <a:latin typeface="Times New Roman" panose="02020603050405020304" pitchFamily="18" charset="0"/>
                <a:cs typeface="Times New Roman" panose="02020603050405020304" pitchFamily="18" charset="0"/>
              </a:rPr>
              <a:t>. Existují </a:t>
            </a:r>
            <a:r>
              <a:rPr lang="cs-CZ" sz="1600" b="1">
                <a:solidFill>
                  <a:schemeClr val="bg1"/>
                </a:solidFill>
                <a:latin typeface="Times New Roman" panose="02020603050405020304" pitchFamily="18" charset="0"/>
                <a:cs typeface="Times New Roman" panose="02020603050405020304" pitchFamily="18" charset="0"/>
              </a:rPr>
              <a:t>zřejmé rozdíly </a:t>
            </a:r>
            <a:r>
              <a:rPr lang="cs-CZ" sz="1600">
                <a:solidFill>
                  <a:schemeClr val="bg1"/>
                </a:solidFill>
                <a:latin typeface="Times New Roman" panose="02020603050405020304" pitchFamily="18" charset="0"/>
                <a:cs typeface="Times New Roman" panose="02020603050405020304" pitchFamily="18" charset="0"/>
              </a:rPr>
              <a:t>mezi zmiňovanými termíny.</a:t>
            </a:r>
          </a:p>
        </p:txBody>
      </p:sp>
      <p:sp>
        <p:nvSpPr>
          <p:cNvPr id="5" name="Zástupný symbol pro obsah 2"/>
          <p:cNvSpPr txBox="1">
            <a:spLocks/>
          </p:cNvSpPr>
          <p:nvPr/>
        </p:nvSpPr>
        <p:spPr>
          <a:xfrm>
            <a:off x="4067944" y="555526"/>
            <a:ext cx="3888052" cy="4176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400" b="1">
                <a:solidFill>
                  <a:srgbClr val="002060"/>
                </a:solidFill>
                <a:latin typeface="Times New Roman" panose="02020603050405020304" pitchFamily="18" charset="0"/>
                <a:cs typeface="Times New Roman" panose="02020603050405020304" pitchFamily="18" charset="0"/>
              </a:rPr>
              <a:t>Vybrané definice CSR</a:t>
            </a:r>
          </a:p>
          <a:p>
            <a:r>
              <a:rPr lang="cs-CZ" sz="1400" b="1">
                <a:solidFill>
                  <a:srgbClr val="002060"/>
                </a:solidFill>
                <a:latin typeface="Times New Roman" panose="02020603050405020304" pitchFamily="18" charset="0"/>
                <a:cs typeface="Times New Roman" panose="02020603050405020304" pitchFamily="18" charset="0"/>
              </a:rPr>
              <a:t>International Business Leaders Forum </a:t>
            </a:r>
            <a:r>
              <a:rPr lang="cs-CZ" sz="1400">
                <a:solidFill>
                  <a:srgbClr val="002060"/>
                </a:solidFill>
                <a:latin typeface="Times New Roman" panose="02020603050405020304" pitchFamily="18" charset="0"/>
                <a:cs typeface="Times New Roman" panose="02020603050405020304" pitchFamily="18" charset="0"/>
              </a:rPr>
              <a:t>(IBLF)  CSR znamená: „</a:t>
            </a:r>
            <a:r>
              <a:rPr lang="cs-CZ" sz="1400" i="1">
                <a:solidFill>
                  <a:srgbClr val="002060"/>
                </a:solidFill>
                <a:latin typeface="Times New Roman" panose="02020603050405020304" pitchFamily="18" charset="0"/>
                <a:cs typeface="Times New Roman" panose="02020603050405020304" pitchFamily="18" charset="0"/>
              </a:rPr>
              <a:t>Otevřené a transparentní podnikání založené na etických hodnotách a respektu k zaměstnancům, komunitám a životnímu prostředí. Přináší dlouhodobé hodnoty vlastníkům i celé společnosti“.</a:t>
            </a:r>
          </a:p>
          <a:p>
            <a:pPr marL="0" indent="0">
              <a:buNone/>
            </a:pPr>
            <a:endParaRPr lang="cs-CZ" sz="1400" i="1">
              <a:solidFill>
                <a:srgbClr val="002060"/>
              </a:solidFill>
              <a:latin typeface="Times New Roman" panose="02020603050405020304" pitchFamily="18" charset="0"/>
              <a:cs typeface="Times New Roman" panose="02020603050405020304" pitchFamily="18" charset="0"/>
            </a:endParaRPr>
          </a:p>
          <a:p>
            <a:r>
              <a:rPr lang="cs-CZ" sz="1400">
                <a:solidFill>
                  <a:srgbClr val="002060"/>
                </a:solidFill>
                <a:latin typeface="Times New Roman" panose="02020603050405020304" pitchFamily="18" charset="0"/>
                <a:cs typeface="Times New Roman" panose="02020603050405020304" pitchFamily="18" charset="0"/>
              </a:rPr>
              <a:t>Definice CSR od </a:t>
            </a:r>
            <a:r>
              <a:rPr lang="cs-CZ" sz="1400" b="1">
                <a:solidFill>
                  <a:srgbClr val="002060"/>
                </a:solidFill>
                <a:latin typeface="Times New Roman" panose="02020603050405020304" pitchFamily="18" charset="0"/>
                <a:cs typeface="Times New Roman" panose="02020603050405020304" pitchFamily="18" charset="0"/>
              </a:rPr>
              <a:t>Světové obchodní rady </a:t>
            </a:r>
            <a:r>
              <a:rPr lang="cs-CZ" sz="1400">
                <a:solidFill>
                  <a:srgbClr val="002060"/>
                </a:solidFill>
                <a:latin typeface="Times New Roman" panose="02020603050405020304" pitchFamily="18" charset="0"/>
                <a:cs typeface="Times New Roman" panose="02020603050405020304" pitchFamily="18" charset="0"/>
              </a:rPr>
              <a:t>pro udržitelný rozvoj </a:t>
            </a:r>
            <a:r>
              <a:rPr lang="cs-CZ" sz="1400" b="1">
                <a:solidFill>
                  <a:srgbClr val="002060"/>
                </a:solidFill>
                <a:latin typeface="Times New Roman" panose="02020603050405020304" pitchFamily="18" charset="0"/>
                <a:cs typeface="Times New Roman" panose="02020603050405020304" pitchFamily="18" charset="0"/>
              </a:rPr>
              <a:t>(WBCSD</a:t>
            </a:r>
            <a:r>
              <a:rPr lang="cs-CZ" sz="1400">
                <a:solidFill>
                  <a:srgbClr val="002060"/>
                </a:solidFill>
                <a:latin typeface="Times New Roman" panose="02020603050405020304" pitchFamily="18" charset="0"/>
                <a:cs typeface="Times New Roman" panose="02020603050405020304" pitchFamily="18" charset="0"/>
              </a:rPr>
              <a:t>)  zahrnuje tyto tři různé možnosti výkladu písmene „S“ ve zkratce CSR: </a:t>
            </a:r>
            <a:r>
              <a:rPr lang="cs-CZ" sz="1400" i="1">
                <a:solidFill>
                  <a:srgbClr val="002060"/>
                </a:solidFill>
                <a:latin typeface="Times New Roman" panose="02020603050405020304" pitchFamily="18" charset="0"/>
                <a:cs typeface="Times New Roman" panose="02020603050405020304" pitchFamily="18" charset="0"/>
              </a:rPr>
              <a:t>„CSR je závazek podnikání přispívat k trvale udržitelnému rozvoji (sustainability), k práci se zaměstnanci, jejich rodinami, místní komunitou (stakeholders) a společnosti obecně (social) za účelem zlepšení kvality života“. </a:t>
            </a:r>
          </a:p>
        </p:txBody>
      </p:sp>
      <p:sp>
        <p:nvSpPr>
          <p:cNvPr id="6" name="Nadpis 1"/>
          <p:cNvSpPr txBox="1">
            <a:spLocks/>
          </p:cNvSpPr>
          <p:nvPr/>
        </p:nvSpPr>
        <p:spPr>
          <a:xfrm>
            <a:off x="388132" y="411510"/>
            <a:ext cx="3183160" cy="1656184"/>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Corporate Social Responsibility (CSR) – Společenská odpovědnost organizací (podnikání) (SOP)</a:t>
            </a:r>
          </a:p>
          <a:p>
            <a:pPr algn="l"/>
            <a:endParaRPr lang="pl-PL" sz="2400" b="1">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0601753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11799</TotalTime>
  <Words>2700</Words>
  <Application>Microsoft Office PowerPoint</Application>
  <PresentationFormat>Předvádění na obrazovce (16:9)</PresentationFormat>
  <Paragraphs>410</Paragraphs>
  <Slides>27</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Enriqueta</vt:lpstr>
      <vt:lpstr>Times New Roman</vt:lpstr>
      <vt:lpstr>Wingdings</vt:lpstr>
      <vt:lpstr>SLU</vt:lpstr>
      <vt:lpstr>1. TUTORIÁL  Společenská odpovědnost organizací </vt:lpstr>
      <vt:lpstr>Obsahové zaměření tutoriálu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Stupně společenské odpovědnosti organizace</vt:lpstr>
      <vt:lpstr>Prezentace aplikace PowerPoint</vt:lpstr>
      <vt:lpstr>Prezentace aplikace PowerPoint</vt:lpstr>
      <vt:lpstr>Prezentace aplikace PowerPoint</vt:lpstr>
      <vt:lpstr>Příklady aktivit v ekonomickém pilíři</vt:lpstr>
      <vt:lpstr>Prezentace aplikace PowerPoint</vt:lpstr>
      <vt:lpstr>Příklady interních aktivit v sociálním pilíři</vt:lpstr>
      <vt:lpstr>Příklady interních aktivit v sociálním pilíři</vt:lpstr>
      <vt:lpstr>Příklady externích aktivit v sociálním pilíři</vt:lpstr>
      <vt:lpstr>Prezentace aplikace PowerPoint</vt:lpstr>
      <vt:lpstr>Příklady aktivit v environmentálním pilíři</vt:lpstr>
      <vt:lpstr>Příklady aktivit v environmentálním pilíři</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155</cp:revision>
  <dcterms:created xsi:type="dcterms:W3CDTF">2016-07-06T15:42:34Z</dcterms:created>
  <dcterms:modified xsi:type="dcterms:W3CDTF">2025-12-01T06:09:17Z</dcterms:modified>
</cp:coreProperties>
</file>