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264" r:id="rId4"/>
    <p:sldId id="442" r:id="rId5"/>
    <p:sldId id="443" r:id="rId6"/>
    <p:sldId id="332" r:id="rId7"/>
    <p:sldId id="333" r:id="rId8"/>
    <p:sldId id="320" r:id="rId9"/>
    <p:sldId id="334" r:id="rId10"/>
    <p:sldId id="444" r:id="rId11"/>
    <p:sldId id="445" r:id="rId12"/>
    <p:sldId id="446" r:id="rId13"/>
    <p:sldId id="447" r:id="rId14"/>
    <p:sldId id="448" r:id="rId15"/>
    <p:sldId id="359" r:id="rId16"/>
    <p:sldId id="360" r:id="rId17"/>
    <p:sldId id="449" r:id="rId18"/>
    <p:sldId id="450" r:id="rId19"/>
    <p:sldId id="451" r:id="rId20"/>
    <p:sldId id="452" r:id="rId21"/>
    <p:sldId id="453" r:id="rId22"/>
    <p:sldId id="345" r:id="rId23"/>
    <p:sldId id="427" r:id="rId24"/>
    <p:sldId id="428" r:id="rId25"/>
    <p:sldId id="347" r:id="rId26"/>
    <p:sldId id="348" r:id="rId27"/>
    <p:sldId id="349" r:id="rId28"/>
    <p:sldId id="350" r:id="rId29"/>
    <p:sldId id="389" r:id="rId30"/>
    <p:sldId id="356" r:id="rId31"/>
    <p:sldId id="454" r:id="rId32"/>
    <p:sldId id="455" r:id="rId33"/>
    <p:sldId id="390" r:id="rId34"/>
    <p:sldId id="388" r:id="rId35"/>
    <p:sldId id="352" r:id="rId36"/>
    <p:sldId id="456" r:id="rId37"/>
    <p:sldId id="457" r:id="rId38"/>
    <p:sldId id="458" r:id="rId39"/>
    <p:sldId id="351" r:id="rId40"/>
    <p:sldId id="459" r:id="rId41"/>
    <p:sldId id="460" r:id="rId42"/>
    <p:sldId id="461" r:id="rId43"/>
    <p:sldId id="353" r:id="rId44"/>
    <p:sldId id="35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462" r:id="rId56"/>
    <p:sldId id="355" r:id="rId57"/>
    <p:sldId id="415" r:id="rId58"/>
    <p:sldId id="416" r:id="rId59"/>
    <p:sldId id="418" r:id="rId60"/>
    <p:sldId id="417" r:id="rId61"/>
    <p:sldId id="419" r:id="rId62"/>
    <p:sldId id="420" r:id="rId63"/>
    <p:sldId id="421" r:id="rId64"/>
    <p:sldId id="422" r:id="rId65"/>
    <p:sldId id="423" r:id="rId66"/>
    <p:sldId id="463" r:id="rId67"/>
    <p:sldId id="464" r:id="rId68"/>
    <p:sldId id="465" r:id="rId69"/>
    <p:sldId id="466" r:id="rId70"/>
    <p:sldId id="467" r:id="rId71"/>
    <p:sldId id="357" r:id="rId72"/>
    <p:sldId id="358" r:id="rId73"/>
    <p:sldId id="468" r:id="rId74"/>
    <p:sldId id="380" r:id="rId75"/>
    <p:sldId id="382" r:id="rId76"/>
    <p:sldId id="424" r:id="rId77"/>
    <p:sldId id="346" r:id="rId78"/>
    <p:sldId id="377" r:id="rId79"/>
    <p:sldId id="378" r:id="rId80"/>
    <p:sldId id="374" r:id="rId81"/>
    <p:sldId id="375" r:id="rId82"/>
    <p:sldId id="376" r:id="rId83"/>
    <p:sldId id="469" r:id="rId84"/>
    <p:sldId id="470" r:id="rId85"/>
    <p:sldId id="471" r:id="rId86"/>
    <p:sldId id="472" r:id="rId87"/>
    <p:sldId id="473" r:id="rId88"/>
    <p:sldId id="474" r:id="rId89"/>
    <p:sldId id="475" r:id="rId90"/>
    <p:sldId id="476" r:id="rId91"/>
    <p:sldId id="477" r:id="rId92"/>
    <p:sldId id="362" r:id="rId93"/>
    <p:sldId id="363" r:id="rId94"/>
    <p:sldId id="365" r:id="rId95"/>
    <p:sldId id="364" r:id="rId96"/>
    <p:sldId id="366" r:id="rId97"/>
    <p:sldId id="370" r:id="rId98"/>
    <p:sldId id="367" r:id="rId99"/>
    <p:sldId id="371" r:id="rId100"/>
    <p:sldId id="368" r:id="rId101"/>
    <p:sldId id="372" r:id="rId102"/>
    <p:sldId id="369" r:id="rId103"/>
    <p:sldId id="379" r:id="rId104"/>
    <p:sldId id="478" r:id="rId105"/>
    <p:sldId id="266" r:id="rId106"/>
    <p:sldId id="309" r:id="rId107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aktaoklimatu.cz/infografiky/fit-for-55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51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Zdroj: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https://faktaoklimatu.cz/infografiky/fit-for-55</a:t>
            </a: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51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40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64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0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11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057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2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68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65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57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78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18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818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95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36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26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cbcsd.cz/" TargetMode="Externa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ommission.europa.eu/strategy-and-policy/priorities-2019-2024/european-green-deal_cs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lium.europa.eu/cs/policies/european-green-deal/timeline-european-green-deal-and-fit-for-55/" TargetMode="External"/><Relationship Id="rId2" Type="http://schemas.openxmlformats.org/officeDocument/2006/relationships/hyperlink" Target="https://commission.europa.eu/strategy-and-policy/priorities-2019-2024/european-green-deal_c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viwiki.cz/wiki/Planet%C3%A1rn%C3%AD_mez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sn.cz/osn/hlavni-temata/cile-udrzitelneho-rozvoje-sdgs/" TargetMode="External"/><Relationship Id="rId5" Type="http://schemas.openxmlformats.org/officeDocument/2006/relationships/hyperlink" Target="https://faktaoklimatu.cz/?gad_source=1&amp;gclid=Cj0KCQjwgrO4BhC2ARIsAKQ7zUm35cVE4UwahicStiDbv3Vr6g_4V2IgnWuYTCopWuVTk6qppxINzjIaAht4EALw_wcB" TargetMode="External"/><Relationship Id="rId4" Type="http://schemas.openxmlformats.org/officeDocument/2006/relationships/hyperlink" Target="https://www.stockholmresilience.org/research/planetary-boundaries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epxmG3YRgo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epxmG3YRgo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oda-auto.com/company/sustainability-report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ission.europa.eu/strategy-and-policy/priorities-2019-2024/european-green-deal_cs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lecenskaodpovednostfirem.cz/" TargetMode="External"/><Relationship Id="rId2" Type="http://schemas.openxmlformats.org/officeDocument/2006/relationships/hyperlink" Target="http://www.csr-online.cz/o-na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csd.cz/" TargetMode="External"/><Relationship Id="rId2" Type="http://schemas.openxmlformats.org/officeDocument/2006/relationships/hyperlink" Target="http://byznysprospolecnost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faktaoklimatu.cz/temata/klimaticka-zmen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faktaoklimatu.cz/infografiky/fit-for-5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mzp.cz/cz/parizska_dohoda" TargetMode="Externa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" TargetMode="External"/><Relationship Id="rId2" Type="http://schemas.openxmlformats.org/officeDocument/2006/relationships/hyperlink" Target="https://faktaoklimat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hyperlink" Target="https://www.klimatickazmena.cz/cs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nfccc.int/cop30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onsilium.europa.eu/cs/policies/climate-change/paris-agreement/cop28/" TargetMode="External"/><Relationship Id="rId4" Type="http://schemas.openxmlformats.org/officeDocument/2006/relationships/hyperlink" Target="https://cop29.az/en/presidency/cop29-presidency-team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spolecenskaodpovednost.cz/sdgs/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sdgs.un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s://www.cr2030.cz/zavazky/" TargetMode="External"/><Relationship Id="rId4" Type="http://schemas.openxmlformats.org/officeDocument/2006/relationships/hyperlink" Target="https://s3.amazonaws.com/sustainabledevelopment.report/2023/2023-sustainable-development-report.pdf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vlada.cz/cz/ppov/rada-vlady-pro-udrzitelny-rozvoj--120432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" TargetMode="External"/><Relationship Id="rId2" Type="http://schemas.openxmlformats.org/officeDocument/2006/relationships/hyperlink" Target="https://www.cr2030.cz/strategie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hyperlink" Target="https://sdgs.un.org/sites/default/files/2023-09/FINAL%20GSDR%202023-Digital%20-110923_1.pdf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332781" y="1518196"/>
            <a:ext cx="424847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Formování CSR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 – SDGs 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7A68F03-24FC-4DF6-BBF8-23D2F18F5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35" y="3463202"/>
            <a:ext cx="5184576" cy="12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2067694"/>
            <a:ext cx="3024336" cy="273630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dekádě 80. let vyvstávají nové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pohledy na koncept CSR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jeho význam s cílem objasnit, co vše lze zahrnovat pod CSR.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Vznikají nové odborné publikace a polemiky nad vývojovými etapami konceptu a objevují se i nové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alternativní koncepty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buďto přímo souvisejí s CSR nebo s jeho dílčími částmi.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7290" y="709946"/>
            <a:ext cx="4104456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Jonese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(1980), který ve své definici CSR, zmiňuje plnění podniku nad rámec zákonných a odborových nařízení, ale považuje také za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nezbytný přístup dobrovolnosti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využitím CSR aktivit a vše rozšiřuje na další zainteresované skupiny.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Drucker (1984), který přišel s tvrzením, že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ziskovost a odpovědnost se nevylučují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naopak jde o kompatibilní pojmy, a proto „…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měl podnik proměnit svou společenskou odpovědnost v podnikatelské příležitosti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Carroll v roce 1991 provádí úprava své čtyř složkové definice a mění čtvrtou dobrovolnou na filantropickou a provádí souhrn tvrzením: „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 podnik by se měl snažit vytvářet zisk, dodržovat zákony, být etickým a dobrým občanem společnosti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Responsibility (CSR) – historické milníky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16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635646"/>
            <a:ext cx="3024336" cy="32403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4831940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Prioritní osa 4: Krajina, ekosystémy a biodiverzita</a:t>
            </a: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IV.A Indikátor změn území a ekosystémů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IV.B Index běžných druhů volně žijících ptáků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IV.C Výdaje na ochranu životního prostředí a veřejné výdaje na ochranu životního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prostředí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IV.D Spotřeba základních živin v minerálních hnojivech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IV.E Podíl ekologického zemědělství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IV.F Defoliace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IV.G Intenzita těžby dřeva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(SRUR ČR)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38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31640" y="4743749"/>
            <a:ext cx="3810694" cy="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SRUR 2010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128792" cy="507703"/>
          </a:xfrm>
        </p:spPr>
        <p:txBody>
          <a:bodyPr/>
          <a:lstStyle/>
          <a:p>
            <a:r>
              <a:rPr lang="cs-CZ" dirty="0"/>
              <a:t>Prioritní osa 5 – Stabilní a bezpečná společnost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356" b="1164"/>
          <a:stretch/>
        </p:blipFill>
        <p:spPr>
          <a:xfrm>
            <a:off x="1714500" y="714949"/>
            <a:ext cx="3949333" cy="39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6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635646"/>
            <a:ext cx="3024336" cy="32403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4831940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Prioritní osa 5: Stabilní a bezpečná společnost</a:t>
            </a: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V.A Index vnímání korupce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V.B Účast ve volbách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V.C Populace žijící pod hranicí chudoby před a po sociálních transferech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V.D Saldo a dluh vládního sektoru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V.E Průměrná délka soudního řízení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V.F Celková zahraniční rozvojová spolupráce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V.G Emise skleníkových plynů na obyvatele a na jednotku HDP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V.H Přímé zahraniční investice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(SRUR ČR)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716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635646"/>
            <a:ext cx="3024336" cy="32403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záštitou České manažerské asociace byla 26. června 2012 v rámci Dne úspěšných manažerů a firem - podepsána dohoda o založení české pobočky World Business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Council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Sustainable Development (WBCSD). </a:t>
            </a:r>
          </a:p>
          <a:p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http://www.cbcsd.cz/</a:t>
            </a:r>
            <a:endParaRPr lang="cs-CZ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4111860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Česká pobočka se tak stala 64. v pořadí.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Česká podnikatelská rada pro udržitelný rozvoj je občanské sdružení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založené podle zákona č. 83/1990 Sb., v němž se sdružují společnosti i jednotlivci, kteří se snaží vytvořit podmínky pro udržitelnou budoucnost pro podnikání, společnost a životní prostředí.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Rady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zprostředkovávat aktivní roli podnikatelské sféry na udržitelném růstu české společnosti. Dále také připravovat a realizovat podnikové či sektorové programy a projekty místního, regionálního a národního charakteru se zaměřením na propojování cílů udržitelného hospodářského vývoje, zajištění sociálních hodnot a environmentální přijatelnosti. 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Česká podnikatelská rada pro udržitelný rozvoj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16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1728192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71804" y="226939"/>
            <a:ext cx="1487624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</a:t>
            </a:r>
          </a:p>
          <a:p>
            <a:pPr marL="0" indent="0" algn="ctr">
              <a:buNone/>
            </a:pP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blok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79712" y="267494"/>
            <a:ext cx="5904656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 má limity.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Koncept planetárních mezí a fakta o klimatu ukazují, že lidská činnost už dnes narušuje stabilitu přírodních systémů (klima, biodiverzita, voda, půda, chemické znečištění). V uzavřeném systému není nekonečný růst možný, ani „zadarmo“.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rovnováha tří pilířů. Nejde jen o „ekologii“, ale o provázání ekonomického, sociálního a environmentálního pilíře, včetně principů jako prevence, předběžná opatrnost, sociální spravedlnost, mezigenerační odpovědnost a propojení lokálního a globálního.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vizí k závazkům.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Historický vývoj – od Mezí růstu (1972) a zprávy Brundtlandové, přes Agendu 21 a summity OSN, až po Agendu 2030, SDGs a Pařížskou dohodu – ukazuje postupný přechod od uvědomění problému k konkrétním mezinárodním závazkům a mechanismům jejich naplňování.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je strategické téma i pro ČR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Strategie udržitelného rozvoje ČR, Rada vlády pro udržitelný rozvoj a soubor indikátorů (zdraví, ekonomika, inovace, krajina, stabilní společnost) dokazují, že jde o průřezovou agendu, která prostupuje veřejnou správou, regionálním rozvojem i vzděláváním.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Byznys má klíčovou roli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Firmy nejsou jen „původcem problémů“, ale i součástí řešení – prostřednictvím SDG Kompasu mohou mapovat své hodnotové řetězce, určovat priority, nastavovat cíle, integrovat udržitelnost do jádra podnikání a transparentně reportovat svůj dopad.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66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923678"/>
            <a:ext cx="2880320" cy="26642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2067694"/>
            <a:ext cx="4104456" cy="2520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  <a:p>
            <a:pPr marL="0" indent="0" algn="ctr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  <a:p>
            <a:pPr marL="0" indent="0" algn="ctr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  <a:p>
            <a:pPr marL="0" indent="0" algn="ctr">
              <a:buNone/>
            </a:pPr>
            <a:endParaRPr lang="cs-CZ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448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Dotazy a diskuse </a:t>
            </a:r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23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zmínky o diskusi na poli CSR jsou spjaty se vznikem podnikatelského sdružení Business in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Velké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Briránii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 koncepčnímu přístupu CSR se především vyspělé země dostávají ve druhé polovině 90. let minulého století převážně z důvodu aktivit institucí EU.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7290" y="709946"/>
            <a:ext cx="4104456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(http://www.csreurope.org/)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Vývoj této iniciativy, který se datuje do roku 1992, kdy byl prvním podnětem k definování postupů v oblastech společenské odpovědnosti.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Reprezentanti podnikatelské sféry byli vyzvání pro přijetí tzv.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Evropské deklarace proti sociálnímu vyloučení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Její úspěch byl potvrzen ratifikováním v roce 1995 ve dvaceti evropských zemích. Následovníkem byla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Evropská podnikatelská síť pro sociální kohezi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 Network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Cohesion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Mílníky ve vývoíji CSR v EU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9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sdružuje více než 3000 firem.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každé členské (případně kandidátské) zemi existuje partnerská organizace, která je nápomocna v realizaci stanovených cílů.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ČR má CSR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svoji partnerskou organizace –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Leaders Forum ČR (BLF).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7290" y="709946"/>
            <a:ext cx="4104456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cíle: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být evropskou expertní centrálou na problematiku CSR;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přispět k rozšíření a k pochopení konceptu CSR v Evropě;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poskytovat poradenství, vzdělávání a školení v CSR;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propagovat nejen v rámci EU CSR, včetně zdůrazňování hlavních výhod, které firmy implementující CSR mohou získat;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podnítit vedení dialogu s firemními stakeholdery i mezi jednotlivými evropskými vládami;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shromažďovat a následně vyzdvihovat příklady konkrétních aktivit společensky odpovědných firem v rámci celé Evropy. 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Mílníky ve vývoíji CSR v EU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41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Evropská aliance pro CSR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Aliance slouží jako politický deštník pro mobilizaci zdrojů  z velkých i malých evropských podniků a zúčastněných stran v deseti prioritních oblastech, v nichž je podtrhnut i význam MSP. </a:t>
            </a: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Jejím prostřednictvím je využito tzv.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fóra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poskytuje platformu pro diskusi na evropské úrovni.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7290" y="709946"/>
            <a:ext cx="4104456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Evropská aliance pro CSR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Vznikla v roce 2006 a představuje nový politický přístup k CSR založený na dvojitém závazku.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jedné straně chce Evropská komise posílit příznivé prostředí pro podnikatele.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druhé straně, prostřednictvím dobrovolného přístupu, budou podniky nadále zaměřovat své úsilí na inovaci své CSR strategie a iniciativy, ve spolupráci a dialogu se všemi zúčastněnými subjekty.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Mílníky ve vývoji CSR v EU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Významné evropské iniciativy</a:t>
            </a:r>
            <a:endParaRPr lang="cs-CZ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7634" y="411510"/>
            <a:ext cx="4104456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Lisabonský summit EU v roce 2000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deklaroval, požadavek na strategické prosazování konceptu, ale i jeho podporu a rozvoj v rámci celé EU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2001 vznikl nejvýznamnější dokument v oblasti CSR tzv.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Zelená kniha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ve které jsou shrnuty základní principy, nástroje a přístupy k problematice CSR. Obsahuje také tří pilířovou definici CSR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iniciativy Evropské komise vzniklo v roce 2002 činnost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Multistake-holder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Forum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Členy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foŕa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stali zastupitelé zaměstnavatelských a podnikatelských svazů, odborů či nevládních organizací.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Enterprise 2020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navazuje na principy Evropské aliance CSR - podporovat úspěšné rozšiřování CSR do každodenní praxe podniků všech velikostí, ale také zapojovat různé partnerské subjekty do dalšího rozvoje CSR.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Mílníky ve vývoíji CSR v EU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Významné evropské iniciativy</a:t>
            </a:r>
            <a:endParaRPr lang="cs-CZ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7634" y="411510"/>
            <a:ext cx="4228742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Grean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https://commission.europa.eu/strategy-and-policy/priorities-2019-2024/european-green-deal_cs</a:t>
            </a:r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Změna klimatu a zhoršování stavu životního prostředí představují pro Evropu a celý svět existenciální hrozbu. Proto vznikla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Zelená dohoda pro Evropu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která má hospodářství Unie transformovat v moderní, konkurenceschopnou ekonomiku, jež účinně využívá zdroje a kde: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do roku 2050 dosáhne čistých nulových emisí skleníkových plynů,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bude hospodářský růst oddělen od využívání zdrojů,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nebude opomenut žádný jednotlivec ani region.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Evropská komise přijala soubor návrhů, které mají uzpůsobit politická opatření EU v oblasti klimatu, energetiky, dopravy a zdanění tak, aby se mohla podílet na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snížení čistých emisí skleníkových plynů do roku 2030 alespoň o 55 %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 úrovně v roce 1990).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Mílníky ve vývoíji CSR v EU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Významné evropské iniciativy</a:t>
            </a:r>
            <a:endParaRPr lang="cs-CZ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3732" y="709946"/>
            <a:ext cx="4228742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Grean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https://commission.europa.eu/strategy-and-policy/priorities-2019-2024/european-green-deal_cs</a:t>
            </a:r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Časová osa – Zelená dohoda pro Evropu a balíček „Fit for 55“ </a:t>
            </a:r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https://www.consilium.europa.eu/cs/policies/european-green-deal/timeline-european-green-deal-and-fit-for-55/</a:t>
            </a:r>
            <a:r>
              <a:rPr lang="cs-CZ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Mílníky ve vývoíji CSR v EU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0C6DF0-28D4-494D-A03C-D591D22E3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182" y="2322288"/>
            <a:ext cx="4831274" cy="2553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4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1563638"/>
            <a:ext cx="3024336" cy="324035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Klasifikaci CSR teorií do tří skupin od </a:t>
            </a:r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Klonoského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(1991). Kořeny teorií spočívají v politických a etických teoriích</a:t>
            </a:r>
            <a:r>
              <a:rPr lang="cs-CZ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69468" y="972651"/>
            <a:ext cx="3692138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skupinu je nazvána „fundamentalistická“ a jsou zde ty společnosti, které jsou pouze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právním uskupením a využívání společenské odpovědnosti jim zvyšuje zisk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 vše je v souladu se zákony. 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Druhá skupina je tvořena těmi teoriemi, které hájí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morální osobnost a poukazují na jejich morální svobodu. 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třetí skupiny přiřadil teorie, ve kterých je přikládán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 sociální dimenze společnosti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Garriga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Melé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(2004) rozčlenění CSR teorií do čtyř skupin, ve kterých vycházeli ze zaměření na čtyři různé aspekty sociální reality.</a:t>
            </a:r>
          </a:p>
          <a:p>
            <a:endParaRPr lang="cs-CZ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69468" y="972651"/>
            <a:ext cx="3692138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politika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(teorie zaměřené na sociální sílu podniku a jeho odpovědnost na politické scéně spojené s jeho sílou), 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ekonomika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(teorie, které chápají společnost jako pouhý nástroj k vytváření bohatství), 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integrace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(teorie zvažující integraci sociálních požadavků)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etika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(teorie zaměřené na etiku, ve kterých je vztah mezi společností a podnikem pevně zakořeněn s etickými hodnotami 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odpovědností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1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CSR teorie považujeme </a:t>
            </a:r>
            <a:b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hlavní proud současných teorií </a:t>
            </a:r>
          </a:p>
          <a:p>
            <a:endParaRPr lang="cs-CZ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427984" y="1563638"/>
            <a:ext cx="3692138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Shareholder Value Theory 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 Theory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Performance 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Cizizenship Theory 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46800" y="810169"/>
            <a:ext cx="8280920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Formování CSR </a:t>
            </a:r>
          </a:p>
          <a:p>
            <a:pPr marL="571500" lvl="1" indent="-171450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Třívrstvý model CSR – Carroll</a:t>
            </a:r>
          </a:p>
          <a:p>
            <a:pPr marL="571500" lvl="1" indent="-171450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Milníky ve vývoji CSR v EU</a:t>
            </a:r>
          </a:p>
          <a:p>
            <a:pPr marL="571500" lvl="1" indent="-171450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odpovědností</a:t>
            </a:r>
          </a:p>
          <a:p>
            <a:pPr marL="571500" lvl="1" indent="-171450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Výhody plynoucí z CSR</a:t>
            </a:r>
          </a:p>
          <a:p>
            <a:pPr marL="571500" lvl="1" indent="-171450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CSR v ČR</a:t>
            </a:r>
          </a:p>
          <a:p>
            <a:pPr marL="400050" lvl="1" indent="0">
              <a:buNone/>
            </a:pPr>
            <a:endParaRPr lang="cs-CZ" sz="1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cs-CZ" sz="1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</a:t>
            </a:r>
          </a:p>
          <a:p>
            <a:pPr lvl="1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Fakta o klimatu</a:t>
            </a:r>
          </a:p>
          <a:p>
            <a:pPr lvl="1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 21</a:t>
            </a:r>
          </a:p>
          <a:p>
            <a:pPr lvl="1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 udržitelného rozvoje</a:t>
            </a:r>
          </a:p>
          <a:p>
            <a:pPr lvl="1"/>
            <a:r>
              <a:rPr 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</a:t>
            </a:r>
          </a:p>
          <a:p>
            <a:pPr marL="0" indent="0">
              <a:buNone/>
            </a:pPr>
            <a:b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 dirty="0"/>
              <a:t>Obsahové zaměření tutoriálu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B360CD3-9862-4CA2-8DC3-F6E40B010755}"/>
              </a:ext>
            </a:extLst>
          </p:cNvPr>
          <p:cNvSpPr/>
          <p:nvPr/>
        </p:nvSpPr>
        <p:spPr>
          <a:xfrm>
            <a:off x="4225200" y="2729846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Vhodné zdroje: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Planetární meze</a:t>
            </a:r>
          </a:p>
          <a:p>
            <a:pPr lvl="1"/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https://www.enviwiki.cz/wiki/Planet%C3%A1rn%C3%AD_meze</a:t>
            </a:r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https://www.stockholmresilience.org/research/planetary-boundaries.html</a:t>
            </a:r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Fakta o klimatu</a:t>
            </a:r>
          </a:p>
          <a:p>
            <a:pPr lvl="1"/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https://faktaoklimatu.cz/?gad_source=1&amp;gclid=Cj0KCQjwgrO4BhC2ARIsAKQ7zUm35cVE4UwahicStiDbv3Vr6g_4V2IgnWuYTCopWuVTk6qppxINzjIaAht4EALw_wcB</a:t>
            </a:r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 udržitelného rozvoje</a:t>
            </a:r>
          </a:p>
          <a:p>
            <a:pPr lvl="1"/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https://osn.cz/osn/hlavni-temata/cile-udrzitelneho-rozvoje-sdgs/</a:t>
            </a:r>
            <a:r>
              <a:rPr 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Shareholder Value Theory </a:t>
            </a:r>
          </a:p>
          <a:p>
            <a:endParaRPr lang="cs-CZ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86071" y="393079"/>
            <a:ext cx="3692138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Tato teorie vychází z pojetí představitelů neoklasické ekonomické teorie, kteří považují za nejvýznamnější cíl podnikání zvyšování ekonomické hodnoty společnosti pro akcionáře formou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maximalizace užitku a zisku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Nejvýznamnějším představitelem tohoto pohledu byl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Milton Friedman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Ve svém příspěvku v New York Times Magazine v roce 1970 se vyjadřuje na téma CSR a neuznává přístup firmy, která by měla splňovat i celospolečenské cíle, protože tyto cíle podle něj spadají do kompetence vlády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firem by to mělo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důsledky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zvyšování firemních nákladů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což by se promítlo do vyšších cen pro spotřebitele nebo do nižších dividend pro akcionáře.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2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Shareholder Value Theory </a:t>
            </a:r>
          </a:p>
          <a:p>
            <a:endParaRPr lang="cs-CZ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384542"/>
            <a:ext cx="3956492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Dnes se všeobecně uznává, že za určitých podmínek, přispívá uspokojování sociálních zájmů k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maximalizaci hodnoty pro akcionáře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většina velkých společností stále více věnuje pozornost CSR, a to zejména s ohledem na zájmy lidí (majitelů) s podílem ve firmě.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Existuje stále více důkazů, že ekonomického úspěchu nemůže být dosaženo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dlouhodobém horizontu, pokud management bere v úvahu pouze zájmy akcionářů, ale musí stale v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zohledňovat i zájmy stakeholders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firmy potřebují mnohem více, než pouze vlastní zájem a starost o zisk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vyžadují důvěru, pocit loajality, kvalitní a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dobré vztahy se všemi stakeholders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důsledkem pro trvalou spolupráci nebo vzájemné propojení s daným podnikem.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Stakeholderovská teorie (zainteresované strany)</a:t>
            </a:r>
            <a:endParaRPr lang="cs-CZ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384542"/>
            <a:ext cx="4237120" cy="416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Samotný pojem stakeholder byl poprvé uveden v roce 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 na Stanford Research Institute 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realizace projektu, který se soustředil na analýzu důsledků stakeholderovské teorie v manažerské teorii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Freemen svým Strategic Management: A Stakeholder Approach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2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https://www.youtube.com/watch?v=epxmG3YRgok</a:t>
            </a:r>
            <a:r>
              <a:rPr lang="cs-CZ" sz="12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prezentoval stakeholdery jako něco složitějšího, rozsáhlejšího a komplexního. Chápal 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řízení vztahů se stakeholdery jako nezbytné pro přežití a prosperitu firmy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Podsta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firma by si měla být vědoma, které subjekty ovlivňuje (přímo i nepřímo) a také, kdo z těchto subjektů má vliv na chod a existenci samotné firmy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Freeman chápal všechny subjekty jako zainteresované strany a pojmenoval je stakeholder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přesněji jsou to „subjekty, které ovlivňují či jsou ovlivněny činností podniku“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4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2F08813-FC57-4D00-9FA0-AFCDB6FAB08F}"/>
              </a:ext>
            </a:extLst>
          </p:cNvPr>
          <p:cNvSpPr txBox="1">
            <a:spLocks/>
          </p:cNvSpPr>
          <p:nvPr/>
        </p:nvSpPr>
        <p:spPr>
          <a:xfrm>
            <a:off x="216642" y="743676"/>
            <a:ext cx="7430028" cy="3980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en-AU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0C73CB-AC27-4A00-806F-C2040CBA36D7}"/>
              </a:ext>
            </a:extLst>
          </p:cNvPr>
          <p:cNvSpPr/>
          <p:nvPr/>
        </p:nvSpPr>
        <p:spPr>
          <a:xfrm>
            <a:off x="400570" y="4842356"/>
            <a:ext cx="44882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cs-CZ" altLang="cs-CZ" sz="135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Source: </a:t>
            </a: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  <a:hlinkClick r:id="rId2"/>
              </a:rPr>
              <a:t> https://www.youtube.com/watch?v=epxmG3YRgok</a:t>
            </a:r>
            <a:r>
              <a:rPr lang="cs-CZ" sz="135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GB" sz="135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  <a:p>
            <a:pPr defTabSz="685800"/>
            <a:endParaRPr lang="cs-CZ" altLang="cs-CZ" sz="1350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BB1722B9-1472-4E9A-A71D-807F2DE3F13E}"/>
              </a:ext>
            </a:extLst>
          </p:cNvPr>
          <p:cNvSpPr txBox="1">
            <a:spLocks/>
          </p:cNvSpPr>
          <p:nvPr/>
        </p:nvSpPr>
        <p:spPr>
          <a:xfrm>
            <a:off x="445234" y="797153"/>
            <a:ext cx="6091067" cy="10246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cs-CZ" sz="1800" i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Vzniká otázka, co znamená </a:t>
            </a:r>
            <a:r>
              <a:rPr lang="en-GB" sz="1800" i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„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hodnota</a:t>
            </a:r>
            <a:r>
              <a:rPr lang="en-GB" sz="1800" i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"?</a:t>
            </a:r>
            <a:endParaRPr lang="cs-CZ" sz="1800" i="1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indent="0" defTabSz="685800">
              <a:buNone/>
            </a:pPr>
            <a:endParaRPr lang="cs-CZ" sz="1800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indent="0" algn="ctr" defTabSz="685800">
              <a:buNone/>
            </a:pPr>
            <a:r>
              <a:rPr lang="en-GB" sz="18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Stakeholder </a:t>
            </a:r>
            <a:r>
              <a:rPr lang="cs-CZ" sz="18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heory</a:t>
            </a:r>
            <a:r>
              <a:rPr lang="en-GB" sz="18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...</a:t>
            </a:r>
            <a:r>
              <a:rPr lang="cs-CZ" sz="18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nabízí pohled</a:t>
            </a:r>
          </a:p>
          <a:p>
            <a:pPr marL="0" indent="0" defTabSz="685800">
              <a:buNone/>
            </a:pPr>
            <a:endParaRPr lang="cs-CZ" sz="1350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indent="0" defTabSz="685800">
              <a:buNone/>
            </a:pPr>
            <a:endParaRPr lang="cs-CZ" sz="1350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840FF9B-8651-43FA-B6B4-D1AF2A08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834" y="1129833"/>
            <a:ext cx="2277458" cy="127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399616D-65DE-47C3-8E60-BBAB0F64560B}"/>
              </a:ext>
            </a:extLst>
          </p:cNvPr>
          <p:cNvSpPr/>
          <p:nvPr/>
        </p:nvSpPr>
        <p:spPr>
          <a:xfrm>
            <a:off x="142875" y="2136529"/>
            <a:ext cx="6835317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Teorie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se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zabývá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otázkou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co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nebo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kdo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je pro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korporace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skutečně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důležitý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Stejně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jako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teorie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CSR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znamená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že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organizace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identifikuje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své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různé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skupiny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poté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se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snaží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vyvážit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jejich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příslušné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potřeby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v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rámci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celkové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strategie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organizace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Vedení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by v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rozhodovacím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procesu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nemělo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brát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v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úvahu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pouze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své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akcionáře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ale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také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kohokoli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koho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obchodní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rozhodnutí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ovlivňují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GB" sz="1350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DF8CA74-1EE7-4E61-A3CF-4F3CEF55E9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0" t="16220" r="63737" b="18901"/>
          <a:stretch/>
        </p:blipFill>
        <p:spPr>
          <a:xfrm>
            <a:off x="7180147" y="2490025"/>
            <a:ext cx="1498832" cy="21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285250" y="256026"/>
            <a:ext cx="3057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altLang="cs-CZ" b="1" dirty="0">
                <a:solidFill>
                  <a:srgbClr val="002060"/>
                </a:solidFill>
                <a:cs typeface="Times New Roman" panose="02020603050405020304" pitchFamily="18" charset="0"/>
              </a:rPr>
              <a:t>Teorie zainteresovaných stran </a:t>
            </a:r>
            <a:endParaRPr lang="en-GB" altLang="cs-CZ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2F08813-FC57-4D00-9FA0-AFCDB6FAB08F}"/>
              </a:ext>
            </a:extLst>
          </p:cNvPr>
          <p:cNvSpPr txBox="1">
            <a:spLocks/>
          </p:cNvSpPr>
          <p:nvPr/>
        </p:nvSpPr>
        <p:spPr>
          <a:xfrm>
            <a:off x="216642" y="743676"/>
            <a:ext cx="7430028" cy="3980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0C73CB-AC27-4A00-806F-C2040CBA36D7}"/>
              </a:ext>
            </a:extLst>
          </p:cNvPr>
          <p:cNvSpPr/>
          <p:nvPr/>
        </p:nvSpPr>
        <p:spPr>
          <a:xfrm>
            <a:off x="395536" y="4500326"/>
            <a:ext cx="46669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Rozhovor: 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  <a:hlinkClick r:id="rId2"/>
              </a:rPr>
              <a:t> https://www.youtube.com/watch?v=epxmG3YRgok</a:t>
            </a:r>
            <a:r>
              <a:rPr lang="cs-CZ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endParaRPr lang="cs-CZ" alt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399616D-65DE-47C3-8E60-BBAB0F64560B}"/>
              </a:ext>
            </a:extLst>
          </p:cNvPr>
          <p:cNvSpPr/>
          <p:nvPr/>
        </p:nvSpPr>
        <p:spPr>
          <a:xfrm>
            <a:off x="89494" y="889249"/>
            <a:ext cx="71399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Teorie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zpochybňuje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tradiční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pohled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na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firmu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akcionáři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/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zaměstnanci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jsou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vlastníky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společnosti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Inkluzivní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přístup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z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obchodního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hlediska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smysl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protože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firmě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umožňuje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maximalizovat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bohatství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akcionářů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zároveň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zvyšovat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celkovou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přidanou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hodnotu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Dnes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se CSR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zaměřuje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na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model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který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se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stal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široce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přijímaným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mezi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současnými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obchodními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organizacemi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Teorie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tvrdí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že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existují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​​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další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strany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zapojené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s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legitimním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„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podílem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“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na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obchodních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rozhodnutích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včetně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Komunit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jejich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vládních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orgánů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Nevládních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organizací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dalších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komunitních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skupin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Zaměstnanců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odborů</a:t>
            </a:r>
            <a:endParaRPr lang="cs-CZ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Dodavatelů</a:t>
            </a:r>
            <a:r>
              <a:rPr lang="en-GB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a zákazníků…</a:t>
            </a:r>
          </a:p>
        </p:txBody>
      </p:sp>
      <p:pic>
        <p:nvPicPr>
          <p:cNvPr id="2050" name="Picture 2" descr="Stakeholder Theory: A Model for Strategic Management (Springerbriefs in  Ethics) (Paperback) | Harvard Book Store">
            <a:extLst>
              <a:ext uri="{FF2B5EF4-FFF2-40B4-BE49-F238E27FC236}">
                <a16:creationId xmlns:a16="http://schemas.microsoft.com/office/drawing/2014/main" id="{4A7410D4-97A6-440F-906C-5259143C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00" y="3001072"/>
            <a:ext cx="1285875" cy="19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akeholder Management | BuyBooks.NG">
            <a:extLst>
              <a:ext uri="{FF2B5EF4-FFF2-40B4-BE49-F238E27FC236}">
                <a16:creationId xmlns:a16="http://schemas.microsoft.com/office/drawing/2014/main" id="{361C7B4A-43F1-4FB1-A834-0DDEBF88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91" y="3033461"/>
            <a:ext cx="1357313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ategic Management | Cambridge University Press &amp; Assessment">
            <a:extLst>
              <a:ext uri="{FF2B5EF4-FFF2-40B4-BE49-F238E27FC236}">
                <a16:creationId xmlns:a16="http://schemas.microsoft.com/office/drawing/2014/main" id="{AC883742-CAC8-4599-A198-A9CDD98A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83" y="855739"/>
            <a:ext cx="1285875" cy="19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364088" y="937172"/>
            <a:ext cx="3121294" cy="31223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Změna ve stylu řízení podniku – od původního shareholderského pojetí k pojetí stakeholderskému.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úlohou managementu podniku je dané vztahy optimalizovat a důraz je kladen na vzájemnou interakci a rovnocenný přístup ke všem zainteresovaným skupinám firmy, která  je středobodem modelu.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498053" y="3665353"/>
            <a:ext cx="4626876" cy="481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en-US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DONALDSON, T. a L. E. PRESON. The stakeholder theory of the corporation: Concepts, evidence, and implications. In: Academy of Management Reviews</a:t>
            </a: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002060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Model output-input a stakeholderský model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37172"/>
            <a:ext cx="2676376" cy="22435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88" y="976499"/>
            <a:ext cx="2237426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66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Stakeholderovská teorie (zainteresované strany)</a:t>
            </a:r>
            <a:endParaRPr lang="cs-CZ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0298" y="577976"/>
            <a:ext cx="423712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Zapojení zúčastněných stran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Jednotlivé fáze řízení dialogu se stakeholdery jsou doplněny o klíčové faktory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vědomí, že existuje určitý problém, závazek stanovení priority a zdroje problému, dostupnost zdrojů na řešení problémů a v závěru také konsensus mezi podnikem a jejími stakeholdery v této otázce a obecně relevance dialogu. 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Přiměřený praktický způsob lze nalézt v příručce 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 for Stakeholders Using AA1000AS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(2008) </a:t>
            </a:r>
            <a:r>
              <a:rPr lang="it-IT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Assurance Statements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která obsahuje univerzální pravidla pro dosažení etického konsensu skrze participaci stakeholderů. </a:t>
            </a:r>
          </a:p>
          <a:p>
            <a:pPr marL="0" indent="0">
              <a:buNone/>
            </a:pPr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972651"/>
            <a:ext cx="5338322" cy="1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68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Stakeholderovská teorie (zainteresované strany)</a:t>
            </a:r>
          </a:p>
          <a:p>
            <a:pPr marL="0" indent="0" algn="ctr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 a sekundární stakeholdeři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972651"/>
            <a:ext cx="423712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pojetí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primárních stakeholderů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možné jejich definování - mají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přímý zájem a přímý vliv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podnik,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sekundární stakeholdeři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nemají přímý vliv, ale jsou sami ovlivňováni aktivitami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 – např. vlastníci, investoři, zaměstnanci, dodavatelé, zákazníci…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Sekundární – vláda, občanská a obchodní sdružení, obyvatelé, média, nátlakové skupiny…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jsou naši stakeholdeři?</a:t>
            </a:r>
          </a:p>
          <a:p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Jaká je jejich důležitost (kdo patří mezi klíčové stakeholdery)?</a:t>
            </a:r>
          </a:p>
          <a:p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Jaká jsou jejich očekávání a zájmy?</a:t>
            </a:r>
          </a:p>
          <a:p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Jaký je jejich vliv na naše podnikání?</a:t>
            </a:r>
          </a:p>
          <a:p>
            <a:r>
              <a:rPr 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se stakeholdery komunikovat?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Stakeholderovská teorie (zainteresované strany)</a:t>
            </a:r>
          </a:p>
          <a:p>
            <a:pPr marL="0" indent="0" algn="ctr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 a sekundární stakeholdeři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972651"/>
            <a:ext cx="423712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se stakeholdery v implementaci CSR jí musí předcházet – identifikace a následný výběr subjektů.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Jejich úroveň očekávání a vlivu lze aplikovat pomocí tzv.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matice stakeholderů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 této matici jsou stakeholdeři hodnoceni z hlediska dvou proměnných.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Těmi muže být hodnocení úrovně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zainteresovanosti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fungování podniku oproti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zdrojům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či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síle“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Další možnost je srovnání z hlediska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očekávání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a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vlivu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Následující matice člení hlediska úrovně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očekávání a vlivu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do kategorií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a nízká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9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96652" y="140895"/>
            <a:ext cx="33297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cs-CZ" sz="2700" kern="0" dirty="0">
                <a:solidFill>
                  <a:srgbClr val="002060"/>
                </a:solidFill>
                <a:ea typeface="+mj-ea"/>
                <a:cs typeface="+mj-cs"/>
              </a:rPr>
              <a:t>Stakeholders – matice </a:t>
            </a:r>
            <a:endParaRPr lang="en-US" sz="2700" kern="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2F08813-FC57-4D00-9FA0-AFCDB6FAB08F}"/>
              </a:ext>
            </a:extLst>
          </p:cNvPr>
          <p:cNvSpPr txBox="1">
            <a:spLocks/>
          </p:cNvSpPr>
          <p:nvPr/>
        </p:nvSpPr>
        <p:spPr>
          <a:xfrm>
            <a:off x="216643" y="743676"/>
            <a:ext cx="3635277" cy="3980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Jde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o </a:t>
            </a:r>
            <a:r>
              <a:rPr lang="en-GB" altLang="cs-CZ" sz="1800" dirty="0" err="1">
                <a:solidFill>
                  <a:srgbClr val="00206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maximalizaci</a:t>
            </a:r>
            <a:r>
              <a:rPr lang="en-GB" altLang="cs-CZ" sz="1800" dirty="0">
                <a:solidFill>
                  <a:srgbClr val="00206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hodnoty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nikoli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o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maximalizaci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bohatství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altLang="cs-CZ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cs-CZ" altLang="cs-CZ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Logika: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Společnosti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hrají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zásadní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roli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v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samotné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struktuře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naší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společnosti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(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vytváření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pracovních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míst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inovace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atd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.) a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jejich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úspěch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musí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být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oceňován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jako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celek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nikoli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pouze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ve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výnosech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které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přinášejí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svým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akcionářům</a:t>
            </a:r>
            <a:r>
              <a:rPr lang="en-GB" altLang="cs-CZ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altLang="cs-CZ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FA528A-1392-445C-A1DF-0084BF82C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" t="2739" r="19930" b="2222"/>
          <a:stretch/>
        </p:blipFill>
        <p:spPr>
          <a:xfrm>
            <a:off x="3851921" y="283446"/>
            <a:ext cx="5123920" cy="4440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561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273630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Prvním startovním podnětem pro odbornou debatu o společenské odpovědnosti byl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rostoucí negativní pohled proti velkým společnostem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počátku 20. století v USA.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Společnosti byly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tvrdě kritizovány za jejich sílící moc, antisociální chování a nekalé tržní praktiky likvidující konkurenci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proto veřejnost vyvíjela tlak po větší společenské odpovědnosti podniků.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32183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30. letech minulého století se objevují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pohledy na společenskou odpovědnost managementu a podniku jako celku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2. poloviny 20. století a toto období lze označit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moderní éru CSR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zlomový bod lze považovat rok 1953, kdy H. R.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Bowen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vydává svou knihu „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Responsibilities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Businessman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“, ve které uvádí první definici společenské odpovědnosti.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Tato doba se vyznačovala tím, že pojetí společenské odpovědnosti bylo zaměřeno na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odpovědnost podnikatele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“, (hovoříme o odpovědnosti podnikatele a ne samotného podnikatelského subjektu).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Blok </a:t>
            </a:r>
          </a:p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Responsibility (CSR) – historické milníky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Stakeholderovská teorie (zainteresované strany)</a:t>
            </a:r>
          </a:p>
          <a:p>
            <a:pPr marL="0" indent="0" algn="ctr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 a sekundární stakeholdeři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213" y="1083575"/>
            <a:ext cx="4385183" cy="37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6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267" y="219705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092D014-D791-4223-B42E-C1FCE9B6B302}"/>
              </a:ext>
            </a:extLst>
          </p:cNvPr>
          <p:cNvSpPr/>
          <p:nvPr/>
        </p:nvSpPr>
        <p:spPr>
          <a:xfrm>
            <a:off x="840781" y="1995686"/>
            <a:ext cx="2088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hlinkClick r:id="rId3"/>
              </a:rPr>
              <a:t>https://www.skoda-auto.com/company/sustainability-reports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D89DC84-C6AF-4D1E-95F8-B5D7AE3D9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293" y="267494"/>
            <a:ext cx="337524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7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092D014-D791-4223-B42E-C1FCE9B6B302}"/>
              </a:ext>
            </a:extLst>
          </p:cNvPr>
          <p:cNvSpPr/>
          <p:nvPr/>
        </p:nvSpPr>
        <p:spPr>
          <a:xfrm>
            <a:off x="1979712" y="4882529"/>
            <a:ext cx="61206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tx1">
                    <a:lumMod val="75000"/>
                  </a:schemeClr>
                </a:solidFill>
              </a:rPr>
              <a:t>https://www.skoda-auto.com/_doc/0d353097-1f24-44c6-97d2-d87d485a1c7b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EAF31D-6EF0-42B8-BB4E-9F67CE3B7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20601" r="12988" b="8001"/>
          <a:stretch/>
        </p:blipFill>
        <p:spPr>
          <a:xfrm>
            <a:off x="107504" y="599795"/>
            <a:ext cx="763284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45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0C73CB-AC27-4A00-806F-C2040CBA36D7}"/>
              </a:ext>
            </a:extLst>
          </p:cNvPr>
          <p:cNvSpPr/>
          <p:nvPr/>
        </p:nvSpPr>
        <p:spPr>
          <a:xfrm>
            <a:off x="114300" y="4693943"/>
            <a:ext cx="945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800" dirty="0">
                <a:solidFill>
                  <a:srgbClr val="002060"/>
                </a:solidFill>
                <a:cs typeface="Times New Roman" panose="02020603050405020304" pitchFamily="18" charset="0"/>
              </a:rPr>
              <a:t>Source: ACCOR HOTELS</a:t>
            </a:r>
          </a:p>
          <a:p>
            <a:r>
              <a:rPr lang="cs-CZ" altLang="cs-CZ" sz="800" dirty="0">
                <a:solidFill>
                  <a:srgbClr val="002060"/>
                </a:solidFill>
                <a:cs typeface="Times New Roman" panose="02020603050405020304" pitchFamily="18" charset="0"/>
              </a:rPr>
              <a:t>https://images.jobsataccor.com.au/wp-content/uploads/AccorHotels-Corporate-Responsibility-Report-2017.pdf</a:t>
            </a:r>
          </a:p>
          <a:p>
            <a:endParaRPr lang="cs-CZ" altLang="cs-CZ" sz="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0E4267-E146-4A8F-83CB-C761AC9D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"/>
          <a:stretch/>
        </p:blipFill>
        <p:spPr>
          <a:xfrm>
            <a:off x="0" y="114301"/>
            <a:ext cx="6183630" cy="45796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9A9277-7E8D-4E64-AC97-193868B2C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6"/>
          <a:stretch/>
        </p:blipFill>
        <p:spPr>
          <a:xfrm>
            <a:off x="5590333" y="4033160"/>
            <a:ext cx="3553667" cy="8768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711B206-6FA0-4079-9AB5-366FBD316933}"/>
              </a:ext>
            </a:extLst>
          </p:cNvPr>
          <p:cNvSpPr txBox="1"/>
          <p:nvPr/>
        </p:nvSpPr>
        <p:spPr>
          <a:xfrm>
            <a:off x="6183630" y="449557"/>
            <a:ext cx="151529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870821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80311" y="915566"/>
            <a:ext cx="19736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cs-CZ" sz="2700" kern="0" dirty="0">
                <a:solidFill>
                  <a:srgbClr val="002060"/>
                </a:solidFill>
                <a:ea typeface="+mj-ea"/>
                <a:cs typeface="+mj-cs"/>
              </a:rPr>
              <a:t>Stakeholders</a:t>
            </a:r>
            <a:endParaRPr lang="en-US" sz="2700" kern="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2F08813-FC57-4D00-9FA0-AFCDB6FAB08F}"/>
              </a:ext>
            </a:extLst>
          </p:cNvPr>
          <p:cNvSpPr txBox="1">
            <a:spLocks/>
          </p:cNvSpPr>
          <p:nvPr/>
        </p:nvSpPr>
        <p:spPr>
          <a:xfrm>
            <a:off x="375955" y="1851670"/>
            <a:ext cx="2782328" cy="963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Každý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podnik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své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jedinečné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skupiny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zainteresovaných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stran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neexistuje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univerzální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přístup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Klíčem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k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úspěchu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je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pochopení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stanovení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priorit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efektivní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spolupráce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s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každou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z </a:t>
            </a:r>
            <a:r>
              <a:rPr lang="en-GB" altLang="cs-CZ" sz="15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nich</a:t>
            </a:r>
            <a:r>
              <a:rPr lang="en-GB" altLang="cs-CZ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cs-CZ" altLang="cs-CZ" sz="15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en-AU" altLang="cs-CZ" sz="15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5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5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614951-A1FE-4D3F-9056-70C61187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76" b="5238"/>
          <a:stretch/>
        </p:blipFill>
        <p:spPr>
          <a:xfrm>
            <a:off x="3183431" y="236552"/>
            <a:ext cx="5504436" cy="4639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853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</a:t>
            </a: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hodnocení výkonnosti CSR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972651"/>
            <a:ext cx="423712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CSP datovat do 70. let minulého století, kdy mezi průkopníky tohoto pojmu patří významný autor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Prakashe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Sethi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vymezuje určité úrovně společenské výkonnosti organizací a stanovuje tři základní oblasti, jak má organizace přistupovat k CSP: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společenský závazek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reprezentuje reakce podniku na tržní prostředí nebo určitá legislativní omezení; </a:t>
            </a: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společenskou odpovědnost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způsoby jednání podniku ve shodě s obecnými společenskými normami a hodnotami; </a:t>
            </a: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společenskou vnímavost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která je jednání podniku vůči  akceptování společenských potřeb.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09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</a:t>
            </a: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hodnocení výkonnosti CSR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972651"/>
            <a:ext cx="423712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CSP - měřitelný výsledek firemní odpovědnosti a etického chování. Odráží, jak firma reálně přispívá k ekonomickým, environmentálním a sociálním cílům, nejen jak o tom mluví.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CSP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1991):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odpovědnost firem k ekonomickým, právním, etickým a filantropickým závazkům.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jak se odpovědnost promítá do strategie (stakeholder management, etické rozhodování, řízení environmentálních a sociálních otázek).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Výsledky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(outcomes) – konkrétní dopady: snížení emisí, rovnost pohlaví, lokální rozvoj, transparentní reporting.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2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</a:t>
            </a: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hodnocení výkonnosti CSR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3272" y="972651"/>
            <a:ext cx="423712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se CSP měří?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Kvalitativně: případové studie, stakeholder hodnocení, etické audity.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Kvantitativně: indexy, ratingy, ukazatele.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 (Global Reporting Initiative) – nejrozšířenější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 nefinanční reporting.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SASB (Sustainability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specifické metriky pro jednotlivá odvětví.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reporting – evropský rámec (CSRD, ESRS).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 Jones Sustainability Index (DJSI) – prestižní mezinárodní žebříček.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MSCI ESG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Ratings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hodnocení firem podle environmentálních, sociálních 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kritérií.</a:t>
            </a: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3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639" y="271810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699542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Performance</a:t>
            </a:r>
          </a:p>
          <a:p>
            <a:pPr marL="0" indent="0" algn="ctr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Patagonia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příklad</a:t>
            </a:r>
            <a:endParaRPr lang="cs-CZ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561023" y="271810"/>
            <a:ext cx="4480379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We’re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business to 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planet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</a:p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Patagonia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dlouhodobě staví na environmentální misi, která je součástí strategie, ne marketingový doplněk.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1 % z tržeb odvádí na podporu environmentálních projektů (program „1% for the Planet“).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Transparentní dodavatelské řetězce: zveřejňuje informace o továrnách, audituje pracovní podmínky.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Opravy místo nového nákupu – program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(opravárny a second-hand obchod).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Výsledky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(performance):Firma má status B-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(Benefit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 vysokým ratingem.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2022 vlastník Yvon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Chouinard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převedl 100 % akcií do trustu a environmentální nadace – všechny zisky (cca 100 milionů USD ročně) směřují na klimatické projekty.</a:t>
            </a:r>
          </a:p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Patagonia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bývá pravidelně hodnocena jako top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performer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žebříčcích DJSI a MSCI ESG.</a:t>
            </a: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B50089-B140-4B59-A433-A26BCA576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76" y="2643758"/>
            <a:ext cx="2223455" cy="1229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8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Citizenship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(CC)</a:t>
            </a: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 je částečná aplikace některých principů CSR ve vztahu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podnik↔komunita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je pouze jedním z prvků mnohem širšího konceptu CSR.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78718"/>
            <a:ext cx="411186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Citizenship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(CC) je pojetí, kdy firma vystupuje jako „</a:t>
            </a:r>
            <a:r>
              <a:rPr lang="cs-CZ" sz="14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občan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ve společnosti – musí dodržovat zákony, respektovat pravidla, přispívat k rozvoji komunity a aktivně se podílet na řešení společenských problémů.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Teoretické kořeny: 90. léta – CC se začalo používat jako rozšíření CSR (Corporate Social Responsibility).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Matten &amp; Crane (2005) –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firmy jako „corporate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nahrazují stát v některých oblastech (např. zdravotní péče, vzdělávání, ekologické regulace) → rozšířená role firem.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Rozdíl oproti CSR: CSR = odpovědnost firem (spíše co by měly dělat). CC = aktivní občanství (spíše jak se skutečně zapojují a jakou mají roli v komunitě a společnosti).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3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46049" y="-26660"/>
            <a:ext cx="2899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altLang="cs-CZ" b="1" dirty="0">
                <a:solidFill>
                  <a:srgbClr val="002060"/>
                </a:solidFill>
                <a:cs typeface="Times New Roman" panose="02020603050405020304" pitchFamily="18" charset="0"/>
              </a:rPr>
              <a:t>Timeline of key CSR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2F08813-FC57-4D00-9FA0-AFCDB6FAB08F}"/>
              </a:ext>
            </a:extLst>
          </p:cNvPr>
          <p:cNvSpPr txBox="1">
            <a:spLocks/>
          </p:cNvSpPr>
          <p:nvPr/>
        </p:nvSpPr>
        <p:spPr>
          <a:xfrm>
            <a:off x="216642" y="743676"/>
            <a:ext cx="7430028" cy="3980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942DC34-CA04-4BBF-BE23-7DB062E7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328360"/>
            <a:ext cx="7841886" cy="439596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D59B2CE-3EB8-4A66-AE5E-9664CA8FE8CF}"/>
              </a:ext>
            </a:extLst>
          </p:cNvPr>
          <p:cNvSpPr/>
          <p:nvPr/>
        </p:nvSpPr>
        <p:spPr>
          <a:xfrm>
            <a:off x="69522" y="4788847"/>
            <a:ext cx="9004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i="1" dirty="0"/>
              <a:t>Source: </a:t>
            </a:r>
            <a:r>
              <a:rPr lang="en-GB" sz="900" i="1" dirty="0" err="1"/>
              <a:t>Latapí</a:t>
            </a:r>
            <a:r>
              <a:rPr lang="en-GB" sz="900" i="1" dirty="0"/>
              <a:t> </a:t>
            </a:r>
            <a:r>
              <a:rPr lang="en-GB" sz="900" i="1" dirty="0" err="1"/>
              <a:t>Agudelo</a:t>
            </a:r>
            <a:r>
              <a:rPr lang="en-GB" sz="900" i="1" dirty="0"/>
              <a:t>, M.A., </a:t>
            </a:r>
            <a:r>
              <a:rPr lang="en-GB" sz="900" i="1" dirty="0" err="1"/>
              <a:t>Jóhannsdóttir</a:t>
            </a:r>
            <a:r>
              <a:rPr lang="en-GB" sz="900" i="1" dirty="0"/>
              <a:t>, L. &amp; </a:t>
            </a:r>
            <a:r>
              <a:rPr lang="en-GB" sz="900" i="1" dirty="0" err="1"/>
              <a:t>Davídsdóttir</a:t>
            </a:r>
            <a:r>
              <a:rPr lang="en-GB" sz="900" i="1" dirty="0"/>
              <a:t>, B. A literature review of the history and evolution of corporate social responsibility. Int J Corporate Soc Responsibility 4, 1 (2019). </a:t>
            </a:r>
          </a:p>
        </p:txBody>
      </p:sp>
    </p:spTree>
    <p:extLst>
      <p:ext uri="{BB962C8B-B14F-4D97-AF65-F5344CB8AC3E}">
        <p14:creationId xmlns:p14="http://schemas.microsoft.com/office/powerpoint/2010/main" val="18562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Citizenship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(CC)</a:t>
            </a: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 je částečná aplikace některých principů CSR ve vztahu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podnik↔komunita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je pouze jedním z prvků mnohem širšího konceptu CSR.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78718"/>
            <a:ext cx="411186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Dimenze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Corporate Citizenship (často se popisuje ve třech úrovních):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 (limited CC) – dodržování zákonů, placení daní, férové podnikání.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Strategické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CC) – dobrovolné programy a iniciativy, které přinášejí hodnotu firmě i společnosti (např. firemní dárcovství, dobrovolnictví zaměstnanců).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Rozšířené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CC) – firma vstupuje do rolí, které tradičně zastával stát (péče o zaměstnance, řešení sociálních problémů, klimatická opatření).</a:t>
            </a:r>
          </a:p>
          <a:p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cs-CZ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Citizenship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(CC)</a:t>
            </a:r>
          </a:p>
          <a:p>
            <a:pPr marL="0" indent="0">
              <a:buNone/>
            </a:pPr>
            <a:endParaRPr lang="cs-CZ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 je částečná aplikace některých principů CSR ve vztahu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podnik↔komunita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je pouze jedním z prvků mnohem širšího konceptu CSR.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6210" y="278718"/>
            <a:ext cx="4111860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se to měří / hodnotí?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Nepoužívá se jen tvrdé skórování jako u CSP, ale spíš hodnocení kvality vztahu firmy ke společnosti.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Indikátory: počet zapojených zaměstnanců do dobrovolnictví, investice do komunit, dlouhodobé partnerství s veřejným sektorem či NGO, dopady na lokální komunity.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</a:t>
            </a:r>
          </a:p>
          <a:p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ŠKODA AUTO Česká republika – Corporate Citizenship zahrnuje: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investice do vzdělání v regionech (podpora technických škol),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 komunit v Mladé Boleslavi (doprava, kultura),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environmentální projekty (zelené střechy, elektromobilita).Škoda tím ukazuje, že není jen výrobce aut, ale </a:t>
            </a:r>
            <a:r>
              <a:rPr lang="it-IT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 regionu a společnosti.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Teorie spojené se společenskou odpovědnosti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61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79512" y="28575"/>
            <a:ext cx="4968552" cy="5054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for Good - Microsoft spustil program v roce 2017</a:t>
            </a:r>
          </a:p>
          <a:p>
            <a:pPr marL="0" indent="0">
              <a:buNone/>
            </a:pPr>
            <a:endParaRPr lang="cs-CZ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to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globální iniciativa, která využívá umělou inteligenci a </a:t>
            </a:r>
            <a:r>
              <a:rPr lang="cs-CZ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cloudové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technologie k řešení největších společenských a environmentálních problémů. </a:t>
            </a:r>
          </a:p>
          <a:p>
            <a:pPr marL="0" indent="0">
              <a:buNone/>
            </a:pP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Nejde jen o granty, ale i o poskytnutí know-how, technologií a zapojení zaměstnanců.</a:t>
            </a:r>
          </a:p>
          <a:p>
            <a:pPr marL="0" indent="0">
              <a:buNone/>
            </a:pP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pilíře programu: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for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je podpořit projekty zaměřené na životní prostředí. Podporuje více než 500 projektů ve 70 zemích. Příklady: sledování biodiverzity pomocí AI (rozpoznávání zvuků zvířat v pralesích), predikce povodní, efektivní zavlažování v zemědělství.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for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Fokus na technologie, které pomáhají lidem s </a:t>
            </a:r>
            <a:r>
              <a:rPr lang="cs-CZ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postižením.Např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aplikace </a:t>
            </a:r>
            <a:r>
              <a:rPr lang="cs-CZ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Seeing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– mobilní nástroj, který pomocí kamery a AI dokáže nevidomým popsat okolí nebo přečíst text. Spolupráce s univerzitami a startupy na vývoji technologií, které snižují bariéry.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for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Action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 při katastrofách a humanitárních krizích.AI modely pro předvídání hladomoru (spolupráce s OSN a Světovým potravinovým programem).Využití satelitních dat a AI k rychlé reakci při zemětřeseních nebo požárech. </a:t>
            </a:r>
          </a:p>
          <a:p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for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 digitalizaci a uchování kulturního </a:t>
            </a:r>
            <a:r>
              <a:rPr lang="cs-CZ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dědictví.Např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skenování a virtuální rekonstrukce archeologických lokalit, aby byly dostupné pro vědce i veřejnost.</a:t>
            </a:r>
            <a:endParaRPr lang="it-IT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87233F1-6760-42E9-9FDD-0506B2ED2C76}"/>
              </a:ext>
            </a:extLst>
          </p:cNvPr>
          <p:cNvSpPr/>
          <p:nvPr/>
        </p:nvSpPr>
        <p:spPr>
          <a:xfrm>
            <a:off x="5472100" y="2247328"/>
            <a:ext cx="3347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</a:rPr>
              <a:t>Konkrétní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  <a:r>
              <a:rPr lang="en-GB" sz="1200" b="1" dirty="0" err="1">
                <a:solidFill>
                  <a:srgbClr val="002060"/>
                </a:solidFill>
              </a:rPr>
              <a:t>dopad</a:t>
            </a:r>
            <a:endParaRPr lang="cs-CZ" sz="1200" b="1" dirty="0">
              <a:solidFill>
                <a:srgbClr val="002060"/>
              </a:solidFill>
            </a:endParaRPr>
          </a:p>
          <a:p>
            <a:endParaRPr lang="en-GB" sz="1200" b="1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rgbClr val="002060"/>
                </a:solidFill>
              </a:rPr>
              <a:t>Investice</a:t>
            </a:r>
            <a:r>
              <a:rPr lang="en-GB" sz="1200" dirty="0">
                <a:solidFill>
                  <a:srgbClr val="002060"/>
                </a:solidFill>
              </a:rPr>
              <a:t>: Microsoft </a:t>
            </a:r>
            <a:r>
              <a:rPr lang="en-GB" sz="1200" dirty="0" err="1">
                <a:solidFill>
                  <a:srgbClr val="002060"/>
                </a:solidFill>
              </a:rPr>
              <a:t>slíbil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více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než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b="1" dirty="0">
                <a:solidFill>
                  <a:srgbClr val="002060"/>
                </a:solidFill>
              </a:rPr>
              <a:t>165 </a:t>
            </a:r>
            <a:r>
              <a:rPr lang="en-GB" sz="1200" b="1" dirty="0" err="1">
                <a:solidFill>
                  <a:srgbClr val="002060"/>
                </a:solidFill>
              </a:rPr>
              <a:t>milionů</a:t>
            </a:r>
            <a:r>
              <a:rPr lang="en-GB" sz="1200" b="1" dirty="0">
                <a:solidFill>
                  <a:srgbClr val="002060"/>
                </a:solidFill>
              </a:rPr>
              <a:t> USD</a:t>
            </a:r>
            <a:r>
              <a:rPr lang="en-GB" sz="1200" dirty="0">
                <a:solidFill>
                  <a:srgbClr val="002060"/>
                </a:solidFill>
              </a:rPr>
              <a:t> do </a:t>
            </a:r>
            <a:r>
              <a:rPr lang="en-GB" sz="1200" dirty="0" err="1">
                <a:solidFill>
                  <a:srgbClr val="002060"/>
                </a:solidFill>
              </a:rPr>
              <a:t>grantů</a:t>
            </a:r>
            <a:r>
              <a:rPr lang="en-GB" sz="1200" dirty="0">
                <a:solidFill>
                  <a:srgbClr val="002060"/>
                </a:solidFill>
              </a:rPr>
              <a:t>, </a:t>
            </a:r>
            <a:r>
              <a:rPr lang="en-GB" sz="1200" dirty="0" err="1">
                <a:solidFill>
                  <a:srgbClr val="002060"/>
                </a:solidFill>
              </a:rPr>
              <a:t>technologií</a:t>
            </a:r>
            <a:r>
              <a:rPr lang="en-GB" sz="1200" dirty="0">
                <a:solidFill>
                  <a:srgbClr val="002060"/>
                </a:solidFill>
              </a:rPr>
              <a:t> a </a:t>
            </a:r>
            <a:r>
              <a:rPr lang="en-GB" sz="1200" dirty="0" err="1">
                <a:solidFill>
                  <a:srgbClr val="002060"/>
                </a:solidFill>
              </a:rPr>
              <a:t>podpory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partnerů</a:t>
            </a:r>
            <a:r>
              <a:rPr lang="en-GB" sz="1200" dirty="0">
                <a:solidFill>
                  <a:srgbClr val="002060"/>
                </a:solidFill>
              </a:rPr>
              <a:t>.</a:t>
            </a:r>
            <a:endParaRPr lang="cs-CZ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rgbClr val="002060"/>
                </a:solidFill>
              </a:rPr>
              <a:t>Partneři</a:t>
            </a:r>
            <a:r>
              <a:rPr lang="en-GB" sz="1200" dirty="0">
                <a:solidFill>
                  <a:srgbClr val="002060"/>
                </a:solidFill>
              </a:rPr>
              <a:t>: </a:t>
            </a:r>
            <a:r>
              <a:rPr lang="en-GB" sz="1200" dirty="0" err="1">
                <a:solidFill>
                  <a:srgbClr val="002060"/>
                </a:solidFill>
              </a:rPr>
              <a:t>neziskové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organizace</a:t>
            </a:r>
            <a:r>
              <a:rPr lang="en-GB" sz="1200" dirty="0">
                <a:solidFill>
                  <a:srgbClr val="002060"/>
                </a:solidFill>
              </a:rPr>
              <a:t>, </a:t>
            </a:r>
            <a:r>
              <a:rPr lang="en-GB" sz="1200" dirty="0" err="1">
                <a:solidFill>
                  <a:srgbClr val="002060"/>
                </a:solidFill>
              </a:rPr>
              <a:t>univerzity</a:t>
            </a:r>
            <a:r>
              <a:rPr lang="en-GB" sz="1200" dirty="0">
                <a:solidFill>
                  <a:srgbClr val="002060"/>
                </a:solidFill>
              </a:rPr>
              <a:t>, </a:t>
            </a:r>
            <a:r>
              <a:rPr lang="en-GB" sz="1200" dirty="0" err="1">
                <a:solidFill>
                  <a:srgbClr val="002060"/>
                </a:solidFill>
              </a:rPr>
              <a:t>vlády</a:t>
            </a:r>
            <a:r>
              <a:rPr lang="en-GB" sz="1200" dirty="0">
                <a:solidFill>
                  <a:srgbClr val="002060"/>
                </a:solidFill>
              </a:rPr>
              <a:t>, startupy (</a:t>
            </a:r>
            <a:r>
              <a:rPr lang="en-GB" sz="1200" dirty="0" err="1">
                <a:solidFill>
                  <a:srgbClr val="002060"/>
                </a:solidFill>
              </a:rPr>
              <a:t>např</a:t>
            </a:r>
            <a:r>
              <a:rPr lang="en-GB" sz="1200" dirty="0">
                <a:solidFill>
                  <a:srgbClr val="002060"/>
                </a:solidFill>
              </a:rPr>
              <a:t>. World Wildlife Fund, United Nations, National Geographic).</a:t>
            </a:r>
            <a:endParaRPr lang="cs-CZ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rgbClr val="002060"/>
                </a:solidFill>
              </a:rPr>
              <a:t>Efekt</a:t>
            </a:r>
            <a:r>
              <a:rPr lang="en-GB" sz="1200" dirty="0">
                <a:solidFill>
                  <a:srgbClr val="002060"/>
                </a:solidFill>
              </a:rPr>
              <a:t>: </a:t>
            </a:r>
            <a:r>
              <a:rPr lang="en-GB" sz="1200" dirty="0" err="1">
                <a:solidFill>
                  <a:srgbClr val="002060"/>
                </a:solidFill>
              </a:rPr>
              <a:t>stovky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konkrétních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aplikací</a:t>
            </a:r>
            <a:r>
              <a:rPr lang="en-GB" sz="1200" dirty="0">
                <a:solidFill>
                  <a:srgbClr val="002060"/>
                </a:solidFill>
              </a:rPr>
              <a:t> AI, </a:t>
            </a:r>
            <a:r>
              <a:rPr lang="en-GB" sz="1200" dirty="0" err="1">
                <a:solidFill>
                  <a:srgbClr val="002060"/>
                </a:solidFill>
              </a:rPr>
              <a:t>které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řeší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reálné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problémy</a:t>
            </a:r>
            <a:r>
              <a:rPr lang="en-GB" sz="1200" dirty="0">
                <a:solidFill>
                  <a:srgbClr val="002060"/>
                </a:solidFill>
              </a:rPr>
              <a:t> – od </a:t>
            </a:r>
            <a:r>
              <a:rPr lang="en-GB" sz="1200" dirty="0" err="1">
                <a:solidFill>
                  <a:srgbClr val="002060"/>
                </a:solidFill>
              </a:rPr>
              <a:t>předcházení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hladomoru</a:t>
            </a:r>
            <a:r>
              <a:rPr lang="en-GB" sz="1200" dirty="0">
                <a:solidFill>
                  <a:srgbClr val="002060"/>
                </a:solidFill>
              </a:rPr>
              <a:t> v </a:t>
            </a:r>
            <a:r>
              <a:rPr lang="en-GB" sz="1200" dirty="0" err="1">
                <a:solidFill>
                  <a:srgbClr val="002060"/>
                </a:solidFill>
              </a:rPr>
              <a:t>Africe</a:t>
            </a:r>
            <a:r>
              <a:rPr lang="en-GB" sz="1200" dirty="0">
                <a:solidFill>
                  <a:srgbClr val="002060"/>
                </a:solidFill>
              </a:rPr>
              <a:t> po </a:t>
            </a:r>
            <a:r>
              <a:rPr lang="en-GB" sz="1200" dirty="0" err="1">
                <a:solidFill>
                  <a:srgbClr val="002060"/>
                </a:solidFill>
              </a:rPr>
              <a:t>ochranu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oceánů</a:t>
            </a:r>
            <a:r>
              <a:rPr lang="en-GB" sz="12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D15C0EA-797E-4BB5-BDC0-371AB91E1F5A}"/>
              </a:ext>
            </a:extLst>
          </p:cNvPr>
          <p:cNvSpPr/>
          <p:nvPr/>
        </p:nvSpPr>
        <p:spPr>
          <a:xfrm>
            <a:off x="4860032" y="483910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https://aimagazine.com/articles/ai-for-good-why-microsoft-is-using-ai-for-positive-change</a:t>
            </a:r>
          </a:p>
        </p:txBody>
      </p:sp>
      <p:pic>
        <p:nvPicPr>
          <p:cNvPr id="1028" name="Picture 4" descr="Microsoft: using AI to change the world | AI Magazine">
            <a:extLst>
              <a:ext uri="{FF2B5EF4-FFF2-40B4-BE49-F238E27FC236}">
                <a16:creationId xmlns:a16="http://schemas.microsoft.com/office/drawing/2014/main" id="{E1DC1D52-47E6-4EBF-BC37-4AAE1403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51" y="402992"/>
            <a:ext cx="1098129" cy="1551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132" y="2283719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Přínosy plynoucí z CSR mohou být ve formě nehmotné (nefinanční) nebo hmotné.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3034" y="577976"/>
            <a:ext cx="4255876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růst zisku – kladný ekonomický vývoj potvrzuje i několik akademických studií,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přitažlivost pro investory – zvýšený přístup ke kapitálu,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zvýšení efektivity a snižování nákladů,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posílení veřejné image společnosti – budování reputace, posílení důvěryhodnosti, odlišení se od konkurence,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zvýšení hodnoty značky společnosti,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zvýšení prodeje a loajality zákazníků,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kvalitní, loajální a motivovaní zaměstnanci,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zvýšení produktivity a kvality, 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a transparentní dodavatelsko-odběratelské vztahy,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zlepšení životního prostředí v konkrétním regionu,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dlouhodobá udržitelnost rozvoje firmy,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zlepšení pracovního prostředí a posílení firemní kultury,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snížení provozních nákladů,</a:t>
            </a:r>
          </a:p>
          <a:p>
            <a:r>
              <a:rPr lang="cs-CZ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zisk nových obchodních partnerů, rozvíjení spolupráce se zájmovými skupinami.</a:t>
            </a:r>
          </a:p>
          <a:p>
            <a:endParaRPr lang="it-IT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Výhody plynoucí z aplikace společensky odpovědných principů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4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7544" y="3271292"/>
            <a:ext cx="3024336" cy="187220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Přínosy plynoucí z CSR mohou být ve formě nehmotné (nefinanční) nebo hmotné.</a:t>
            </a:r>
            <a:endParaRPr lang="cs-CZ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3034" y="577976"/>
            <a:ext cx="4255876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Pokud rozčleníme celek přínosů na vybrané indikátory, tak můžeme příkladem uvést indikátory v oblasti: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interní prostředí organizace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(zvyšování životnosti a hodnoty podniku pro akcionáře, spokojenost a kvalita zaměstnanců, posílení firemní kultury, zvyšování zisku, obratu produktivity, hospodárnost a jiné),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vztahu s veřejností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(zlepšení image, reputace značky, spolupráce s obchodními partnery, zlepšení vztahů s okolím podniku a další),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finančním trhu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(přístup ke kapitálu od investorů, finančních institucí apod.),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zákaznickém trhu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(zvýšení loajality zákazníků, konkurenční výhody, kvalita produktů a služeb, expanze na nové trhy a jiné).</a:t>
            </a:r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Výhody plynoucí z aplikace společensky odpovědných principů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0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19622"/>
            <a:ext cx="3024336" cy="34563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Pojem CSR nemá v České republice dlouhou historii.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dobách komunismu lze v této souvislosti hovořit pouze o tzv. sociální politice podniku, která v podstatě znamenala koncept přístupu k zaměstnancům.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souvislosti s konceptem CSR lze spojovat jméno Tomáše Bati a jeho promyšlený způsob řízení a práce. Byl velkým průkopníkem odpovědných přístupů v podnikání.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9852" y="600003"/>
            <a:ext cx="4241068" cy="34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Důležitým posunem v této oblasti v ČR se stal rok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bylo v Praze z iniciativy několika předních českých firem a mezinárodní organizace IBLF, založeno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Leader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Současnou situaci v České republice bychom mohli popsat jako fázi „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probouzení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“, kdy se témata CSR postupně dostávají na veřejnost, do povědomí organizací (existují CSR přístupy a jsou prospěšné pro jejich budoucí rozvoj).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propagaci a koordinaci aktivit v oblasti CSR byla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Radou kvality ČR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2008 ustavena odborná sekce Společenská odpovědnost organizací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jejímž úkolem je koordinovat aktivity CSR na národní úrovni s cílem dosažení strategických záměrů Národní politiky kvality v oblasti společenské odpovědnosti.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0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Společenská odpovědnost se stává nedílnou součástí celkové strategie firem.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Nejčastějšími aktivitami jsou např. péče o zaměstnance, opatření na ochranu životního prostředí a pomoc komunitám, vztahy s dodavateli a další.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72222" y="1203598"/>
            <a:ext cx="4241068" cy="34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českém prostředí je společenská odpovědnost vnímána jako koncept, který by měly uplatňovat především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komerční podniky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Společenská odpovědnost může organizaci přinést zlepšení z hlediska řízení rizik, úspor nákladů, přístupu ke kapitálu, vztahů se zákazníky, zaměstnanci a ostatními zainteresovanými stranami (zejména s veřejností).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Zájmem o dopady své činnosti na společnost si organizace postupně budují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dlouhodobou důvěrou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svých zaměstnanců, obchodních partnerů i široké veřejnosti, což je základ pro další udržitelný rozvoj.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67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Vzhledem k regionální působnosti však mohou platformy lépe přiblížit koncept CSR malým a středním firmám a na konkrétních, v regionu známých příkladech demonstrovat přínos CSR široké veřejnosti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9852" y="600003"/>
            <a:ext cx="4241068" cy="34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regionální úrovni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vznikají v ČR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asociace a platformy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vedle podniků sdružují také regionální instituce veřejné správy a samosprávy, neziskové organizace a další subjekty, které mají zájem na rozvoji přístupu CSR, a tyto platformy pak v regionu zajišťují propagaci a přenos informací.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Odpovědné podnikání je na vzestupu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mnohé malé firmy hledají pro sebe nové obchodní příležitosti právě v oblastech udržitelného rozvoje, ekologických inovací či jiných oblastech.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Odpovědní podnikatelé začínají být více respektováni a mohou tak přispět ke zlepšení podnikatelské nálady ve společnosti.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4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ovšem realitou, že i v současné době se má o CSR česká veřejnost nedostatečné znalosti, avšak lze sledovat sílící významnost, která je podpořena zájmem organizací o participaci v různých formách ocenění .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9852" y="600003"/>
            <a:ext cx="4241068" cy="34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Velmi častým jevem (a také tlakem zákazníků) -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velké společnosti odpovědné chování od svých dodavatelů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vyžadují, ať již formou přihlášení se k etickým principům (např. formou etického kodexu) či formou auditu.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Velké společnosti jsou u menších firem propagátorem integrace odpovědných principů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podnikání.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Společnosti např. v environmentálním pilíři vytvářejí společný postup při snižování emisí CO2 se svými dodavateli, které tako zapojují do aplikování CSR aktivit.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75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Česká veřejnost může s konceptem CSR přijít do styku prostřednictvím různých organizací, společenství a institucí komunikujících myšlenku CSR.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8702" y="296634"/>
            <a:ext cx="4241068" cy="5142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Povědomí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rozsahu oblasti CSR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(vnímání je velmi často zúženo pouze na etické chování podniku a filantropii);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častý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nesystémový přístup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firem k celkové koncepci;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Aktivity CSR je ve firmách zaměřeny významně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interně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(tzn. na vzdělávání a sociální výhody pro zaměstnance);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firmy se převážně zamě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řují na etické kodexy a aktivity v oblasti ochrany životního prostředí a dárcovství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nedostatečná podpora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uplatňování CSR ze strany veřejného sektoru; 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nízká mediálnost problematiky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 včetně případných přínosů pro organizace zabývající se CSR (obecně je nedostatečná informovanost veřejnosti);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dochází k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záměně aktivit CSR za marketingové principy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9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14555" y="283127"/>
            <a:ext cx="2899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altLang="cs-CZ" b="1" dirty="0">
                <a:solidFill>
                  <a:srgbClr val="002060"/>
                </a:solidFill>
                <a:cs typeface="Times New Roman" panose="02020603050405020304" pitchFamily="18" charset="0"/>
              </a:rPr>
              <a:t>Timeline of key CSR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846D6-765F-41AF-86C6-7695AF32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B6680-9AEA-486E-94ED-07ED0DED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934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2F08813-FC57-4D00-9FA0-AFCDB6FAB08F}"/>
              </a:ext>
            </a:extLst>
          </p:cNvPr>
          <p:cNvSpPr txBox="1">
            <a:spLocks/>
          </p:cNvSpPr>
          <p:nvPr/>
        </p:nvSpPr>
        <p:spPr>
          <a:xfrm>
            <a:off x="216642" y="743676"/>
            <a:ext cx="7430028" cy="3980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D59B2CE-3EB8-4A66-AE5E-9664CA8FE8CF}"/>
              </a:ext>
            </a:extLst>
          </p:cNvPr>
          <p:cNvSpPr/>
          <p:nvPr/>
        </p:nvSpPr>
        <p:spPr>
          <a:xfrm>
            <a:off x="114300" y="478359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i="1" dirty="0"/>
              <a:t>Source: </a:t>
            </a:r>
            <a:r>
              <a:rPr lang="en-GB" sz="900" i="1" dirty="0" err="1"/>
              <a:t>Latapí</a:t>
            </a:r>
            <a:r>
              <a:rPr lang="en-GB" sz="900" i="1" dirty="0"/>
              <a:t> </a:t>
            </a:r>
            <a:r>
              <a:rPr lang="en-GB" sz="900" i="1" dirty="0" err="1"/>
              <a:t>Agudelo</a:t>
            </a:r>
            <a:r>
              <a:rPr lang="en-GB" sz="900" i="1" dirty="0"/>
              <a:t>, M.A., </a:t>
            </a:r>
            <a:r>
              <a:rPr lang="en-GB" sz="900" i="1" dirty="0" err="1"/>
              <a:t>Jóhannsdóttir</a:t>
            </a:r>
            <a:r>
              <a:rPr lang="en-GB" sz="900" i="1" dirty="0"/>
              <a:t>, L. &amp; </a:t>
            </a:r>
            <a:r>
              <a:rPr lang="en-GB" sz="900" i="1" dirty="0" err="1"/>
              <a:t>Davídsdóttir</a:t>
            </a:r>
            <a:r>
              <a:rPr lang="en-GB" sz="900" i="1" dirty="0"/>
              <a:t>, B. A literature review of the history and evolution of corporate social responsibility. Int J Corporate Soc Responsibility 4, 1 (2019).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2796A7-7E63-4775-A96B-AB543777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730488"/>
            <a:ext cx="6757841" cy="39938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F2B3E9-27A5-4A9E-80C6-68FCF8458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178" y="2792517"/>
            <a:ext cx="2469823" cy="138927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96F1AAB-B014-4575-8904-69F43E4AD2DE}"/>
              </a:ext>
            </a:extLst>
          </p:cNvPr>
          <p:cNvSpPr/>
          <p:nvPr/>
        </p:nvSpPr>
        <p:spPr>
          <a:xfrm>
            <a:off x="7509738" y="1826875"/>
            <a:ext cx="170110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3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Next</a:t>
            </a:r>
            <a:r>
              <a:rPr lang="cs-CZ" sz="3300" b="1" dirty="0">
                <a:solidFill>
                  <a:srgbClr val="FF0000"/>
                </a:solidFill>
                <a:cs typeface="Times New Roman" panose="02020603050405020304" pitchFamily="18" charset="0"/>
              </a:rPr>
              <a:t> ?!?</a:t>
            </a:r>
            <a:endParaRPr lang="en-GB" sz="3300" dirty="0">
              <a:solidFill>
                <a:srgbClr val="FF0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753EFE6-85A1-4F2C-ADB6-E43F7AB70BB3}"/>
              </a:ext>
            </a:extLst>
          </p:cNvPr>
          <p:cNvSpPr/>
          <p:nvPr/>
        </p:nvSpPr>
        <p:spPr>
          <a:xfrm>
            <a:off x="7064673" y="4095341"/>
            <a:ext cx="21461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4"/>
              </a:rPr>
              <a:t>https://commission.europa.eu/strategy-and-policy/priorities-2019-2024/european-green-deal_cs</a:t>
            </a:r>
            <a:r>
              <a:rPr lang="cs-CZ" sz="1100" dirty="0"/>
              <a:t>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183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podporující koncept CSR 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9852" y="599795"/>
            <a:ext cx="4241068" cy="5142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Leaders Forum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(BLF) 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http://www.csr-online.cz/o-nas/</a:t>
            </a:r>
            <a:endParaRPr lang="cs-CZ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sdružením mezinárodních a českých společností a firem, které si klade za cíl šířit osvětu a vzbudit zájem o téma CSR, </a:t>
            </a: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seznamovat podnikatelskou veřejnost s obsahem a významem pojmu CSR, prezentovat aktivity firem, které již koncept CSR přijaly za vlastní, zprostředkovávat informace z celoevropské diskuse na téma CSR – partner CSR EUROPE.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Asociace společenské odpovědnosti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(A-CSR) 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http://www.spolecenskaodpovednostfirem.cz/</a:t>
            </a:r>
            <a:endParaRPr lang="cs-CZ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nezisková organizace, která tvoří platformu, jež sdružuje, propojuje a reprezentuje zájmy stovky společensky odpovědných subjektů v ČR. Její vize zapojuje do tématu společenské odpovědnosti firmy, neziskové organizace, sociální podniky, školy, veřejnou správu i jednotlivce. 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hostitelskou organizací Národní sítě Global Compact Česká republika, největší platformy společenské odpovědnosti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udržitelného podnikání na světě pod záštitou OSN.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60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podporující koncept CSR 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1834" y="599795"/>
            <a:ext cx="4241068" cy="5142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Byznys pro společnost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(BPS) 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http://byznysprospolecnost.cz/</a:t>
            </a:r>
            <a:endParaRPr lang="cs-CZ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Hlavním cílem platformy je podporovat odpovědné podnikání.</a:t>
            </a: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Členové platformy uplatňují ve svém podnikání principy udržitelnosti a společenské odpovědnosti. </a:t>
            </a: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Tyto zásady zahrnují etický přístup v řízení společností, respekt k potřebám společnosti, zaměstnanců, zákazníků, partnerů a šetrnost vůči životnímu prostředí.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Česká podnikatelská rada pro udržitelný rozvoj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(CBCSD) 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http://www.cbcsd.cz/</a:t>
            </a:r>
            <a:endParaRPr lang="cs-CZ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Vytvořit podmínky pro udržitelnou budoucnost pro podnikání, společnost a životní prostředí.</a:t>
            </a: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je zprostředkovávat aktivní roli podnikatelské sféry na udržitelném růstu české společnosti.</a:t>
            </a: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Připravovat a realizovat podnikové či sektorové programy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projekty místního, regionálního a národního charakteru se zaměřením na propojování cílů udržitelného hospodářského vývoje.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4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podporující koncept CSR 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71424" y="1347614"/>
            <a:ext cx="4241068" cy="5142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Činné ve všech pilířích CSR: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 Svazu průmyslu a dopravy – Centrum CSR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Česká společnost pro jakost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Hospodářská komora ČR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Ministerstvo průmyslu a obchodu ČR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CEBRE – Česká podnikatelská reprezentace při EU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GARDE – Globální odpovědnost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AISIS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kampaň CSR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Czech TOP 100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9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podporující koncept CSR 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76464" y="267494"/>
            <a:ext cx="4241068" cy="5286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zaměřené na pilíř Profit</a:t>
            </a:r>
          </a:p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Transparency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ČR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Etika podnikání – Databáze nejlepších praktik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Sdružení Korektní podnikání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Etické fórum České republiky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Asociace pro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FairTrade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zaměřené na pilíř People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Fórum Dárců - podporuje rozvoj filantropie. Hlavními oblastmi zájmu jsou v současné době posílení nadací a nadačních fondů, vytváření podmínek firemního dárcovství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Partnesrs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s.r.o. - Corporate governance</a:t>
            </a:r>
          </a:p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Hestia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Asociace pro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Fairtrade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Nadace VIA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Ekofutura.cz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4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podporující koncept CSR 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4241068" cy="5142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zaměřené na pilíř Planet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CEMC - České ekologické manažerské centrum</a:t>
            </a:r>
          </a:p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Oikos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Praha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Nadace Partnerství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Síť ekologických poraden STEP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Arnika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Rosa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Hnutí Duha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Greenpeace CZ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Ekologický institut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Veronica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Vybrané souvislosti konceptu CSR v ČR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4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2515266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903398" y="226939"/>
            <a:ext cx="5052979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>
                <a:solidFill>
                  <a:srgbClr val="002060"/>
                </a:solidFill>
              </a:rPr>
              <a:t>CSR se </a:t>
            </a:r>
            <a:r>
              <a:rPr lang="en-GB" sz="1600" dirty="0" err="1">
                <a:solidFill>
                  <a:srgbClr val="002060"/>
                </a:solidFill>
              </a:rPr>
              <a:t>vyvíjelo</a:t>
            </a:r>
            <a:r>
              <a:rPr lang="en-GB" sz="1600" dirty="0">
                <a:solidFill>
                  <a:srgbClr val="002060"/>
                </a:solidFill>
              </a:rPr>
              <a:t> od </a:t>
            </a:r>
            <a:r>
              <a:rPr lang="en-GB" sz="1600" b="1" dirty="0" err="1">
                <a:solidFill>
                  <a:srgbClr val="002060"/>
                </a:solidFill>
              </a:rPr>
              <a:t>filantropie</a:t>
            </a:r>
            <a:r>
              <a:rPr lang="en-GB" sz="1600" dirty="0">
                <a:solidFill>
                  <a:srgbClr val="002060"/>
                </a:solidFill>
              </a:rPr>
              <a:t> k </a:t>
            </a:r>
            <a:r>
              <a:rPr lang="en-GB" sz="1600" b="1" dirty="0" err="1">
                <a:solidFill>
                  <a:srgbClr val="002060"/>
                </a:solidFill>
              </a:rPr>
              <a:t>strategickému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řízení</a:t>
            </a:r>
            <a:r>
              <a:rPr lang="en-GB" sz="1600" dirty="0">
                <a:solidFill>
                  <a:srgbClr val="002060"/>
                </a:solidFill>
              </a:rPr>
              <a:t> a </a:t>
            </a:r>
            <a:r>
              <a:rPr lang="en-GB" sz="1600" dirty="0" err="1">
                <a:solidFill>
                  <a:srgbClr val="002060"/>
                </a:solidFill>
              </a:rPr>
              <a:t>dnes</a:t>
            </a:r>
            <a:r>
              <a:rPr lang="en-GB" sz="1600" dirty="0">
                <a:solidFill>
                  <a:srgbClr val="002060"/>
                </a:solidFill>
              </a:rPr>
              <a:t> je </a:t>
            </a:r>
            <a:r>
              <a:rPr lang="en-GB" sz="1600" dirty="0" err="1">
                <a:solidFill>
                  <a:srgbClr val="002060"/>
                </a:solidFill>
              </a:rPr>
              <a:t>pevně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propojeno</a:t>
            </a:r>
            <a:r>
              <a:rPr lang="en-GB" sz="1600" dirty="0">
                <a:solidFill>
                  <a:srgbClr val="002060"/>
                </a:solidFill>
              </a:rPr>
              <a:t> s </a:t>
            </a:r>
            <a:r>
              <a:rPr lang="en-GB" sz="1600" dirty="0" err="1">
                <a:solidFill>
                  <a:srgbClr val="002060"/>
                </a:solidFill>
              </a:rPr>
              <a:t>udržitelností</a:t>
            </a:r>
            <a:r>
              <a:rPr lang="en-GB" sz="1600" dirty="0">
                <a:solidFill>
                  <a:srgbClr val="002060"/>
                </a:solidFill>
              </a:rPr>
              <a:t> a ESG.</a:t>
            </a:r>
            <a:endParaRPr lang="cs-CZ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 err="1">
                <a:solidFill>
                  <a:srgbClr val="002060"/>
                </a:solidFill>
              </a:rPr>
              <a:t>Dlouhodobě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úspěšné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firmy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kombinují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ekonomické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cíle</a:t>
            </a:r>
            <a:r>
              <a:rPr lang="en-GB" sz="1600" dirty="0">
                <a:solidFill>
                  <a:srgbClr val="002060"/>
                </a:solidFill>
              </a:rPr>
              <a:t> se </a:t>
            </a:r>
            <a:r>
              <a:rPr lang="en-GB" sz="1600" b="1" dirty="0" err="1">
                <a:solidFill>
                  <a:srgbClr val="002060"/>
                </a:solidFill>
              </a:rPr>
              <a:t>sociální</a:t>
            </a:r>
            <a:r>
              <a:rPr lang="en-GB" sz="1600" b="1" dirty="0">
                <a:solidFill>
                  <a:srgbClr val="002060"/>
                </a:solidFill>
              </a:rPr>
              <a:t> a </a:t>
            </a:r>
            <a:r>
              <a:rPr lang="en-GB" sz="1600" b="1" dirty="0" err="1">
                <a:solidFill>
                  <a:srgbClr val="002060"/>
                </a:solidFill>
              </a:rPr>
              <a:t>environmentální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odpovědností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  <a:endParaRPr lang="cs-CZ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 err="1">
                <a:solidFill>
                  <a:srgbClr val="002060"/>
                </a:solidFill>
              </a:rPr>
              <a:t>Měření</a:t>
            </a:r>
            <a:r>
              <a:rPr lang="en-GB" sz="1600" dirty="0">
                <a:solidFill>
                  <a:srgbClr val="002060"/>
                </a:solidFill>
              </a:rPr>
              <a:t> a reporting CSR </a:t>
            </a:r>
            <a:r>
              <a:rPr lang="en-GB" sz="1600" dirty="0" err="1">
                <a:solidFill>
                  <a:srgbClr val="002060"/>
                </a:solidFill>
              </a:rPr>
              <a:t>jsou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nutné</a:t>
            </a:r>
            <a:r>
              <a:rPr lang="en-GB" sz="1600" dirty="0">
                <a:solidFill>
                  <a:srgbClr val="002060"/>
                </a:solidFill>
              </a:rPr>
              <a:t> pro </a:t>
            </a:r>
            <a:r>
              <a:rPr lang="en-GB" sz="1600" b="1" dirty="0" err="1">
                <a:solidFill>
                  <a:srgbClr val="002060"/>
                </a:solidFill>
              </a:rPr>
              <a:t>transparentnost</a:t>
            </a:r>
            <a:r>
              <a:rPr lang="en-GB" sz="1600" b="1" dirty="0">
                <a:solidFill>
                  <a:srgbClr val="002060"/>
                </a:solidFill>
              </a:rPr>
              <a:t>, </a:t>
            </a:r>
            <a:r>
              <a:rPr lang="en-GB" sz="1600" b="1" dirty="0" err="1">
                <a:solidFill>
                  <a:srgbClr val="002060"/>
                </a:solidFill>
              </a:rPr>
              <a:t>důvěru</a:t>
            </a:r>
            <a:r>
              <a:rPr lang="en-GB" sz="1600" b="1" dirty="0">
                <a:solidFill>
                  <a:srgbClr val="002060"/>
                </a:solidFill>
              </a:rPr>
              <a:t> a </a:t>
            </a:r>
            <a:r>
              <a:rPr lang="en-GB" sz="1600" b="1" dirty="0" err="1">
                <a:solidFill>
                  <a:srgbClr val="002060"/>
                </a:solidFill>
              </a:rPr>
              <a:t>srovnatelnost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  <a:endParaRPr lang="cs-CZ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 err="1">
                <a:solidFill>
                  <a:srgbClr val="002060"/>
                </a:solidFill>
              </a:rPr>
              <a:t>Teorie</a:t>
            </a:r>
            <a:r>
              <a:rPr lang="en-GB" sz="1600" dirty="0">
                <a:solidFill>
                  <a:srgbClr val="002060"/>
                </a:solidFill>
              </a:rPr>
              <a:t> stakeholderů </a:t>
            </a:r>
            <a:r>
              <a:rPr lang="en-GB" sz="1600" dirty="0" err="1">
                <a:solidFill>
                  <a:srgbClr val="002060"/>
                </a:solidFill>
              </a:rPr>
              <a:t>dnes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dominuje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praxi</a:t>
            </a:r>
            <a:r>
              <a:rPr lang="en-GB" sz="1600" dirty="0">
                <a:solidFill>
                  <a:srgbClr val="002060"/>
                </a:solidFill>
              </a:rPr>
              <a:t> – </a:t>
            </a:r>
            <a:r>
              <a:rPr lang="en-GB" sz="1600" dirty="0" err="1">
                <a:solidFill>
                  <a:srgbClr val="002060"/>
                </a:solidFill>
              </a:rPr>
              <a:t>firma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nemůže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uspět</a:t>
            </a:r>
            <a:r>
              <a:rPr lang="en-GB" sz="1600" dirty="0">
                <a:solidFill>
                  <a:srgbClr val="002060"/>
                </a:solidFill>
              </a:rPr>
              <a:t> bez </a:t>
            </a:r>
            <a:r>
              <a:rPr lang="en-GB" sz="1600" dirty="0" err="1">
                <a:solidFill>
                  <a:srgbClr val="002060"/>
                </a:solidFill>
              </a:rPr>
              <a:t>vyvažování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zájmů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více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skupin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  <a:endParaRPr lang="cs-CZ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 err="1">
                <a:solidFill>
                  <a:srgbClr val="002060"/>
                </a:solidFill>
              </a:rPr>
              <a:t>Příklady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firem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ukazují</a:t>
            </a:r>
            <a:r>
              <a:rPr lang="en-GB" sz="1600" dirty="0">
                <a:solidFill>
                  <a:srgbClr val="002060"/>
                </a:solidFill>
              </a:rPr>
              <a:t>, </a:t>
            </a:r>
            <a:r>
              <a:rPr lang="en-GB" sz="1600" dirty="0" err="1">
                <a:solidFill>
                  <a:srgbClr val="002060"/>
                </a:solidFill>
              </a:rPr>
              <a:t>že</a:t>
            </a:r>
            <a:r>
              <a:rPr lang="en-GB" sz="1600" dirty="0">
                <a:solidFill>
                  <a:srgbClr val="002060"/>
                </a:solidFill>
              </a:rPr>
              <a:t> CSR </a:t>
            </a:r>
            <a:r>
              <a:rPr lang="en-GB" sz="1600" dirty="0" err="1">
                <a:solidFill>
                  <a:srgbClr val="002060"/>
                </a:solidFill>
              </a:rPr>
              <a:t>není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jen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povinnost</a:t>
            </a:r>
            <a:r>
              <a:rPr lang="en-GB" sz="1600" dirty="0">
                <a:solidFill>
                  <a:srgbClr val="002060"/>
                </a:solidFill>
              </a:rPr>
              <a:t>, ale </a:t>
            </a:r>
            <a:r>
              <a:rPr lang="en-GB" sz="1600" dirty="0" err="1">
                <a:solidFill>
                  <a:srgbClr val="002060"/>
                </a:solidFill>
              </a:rPr>
              <a:t>také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zdroj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inovací</a:t>
            </a:r>
            <a:r>
              <a:rPr lang="en-GB" sz="1600" b="1" dirty="0">
                <a:solidFill>
                  <a:srgbClr val="002060"/>
                </a:solidFill>
              </a:rPr>
              <a:t> a </a:t>
            </a:r>
            <a:r>
              <a:rPr lang="en-GB" sz="1600" b="1" dirty="0" err="1">
                <a:solidFill>
                  <a:srgbClr val="002060"/>
                </a:solidFill>
              </a:rPr>
              <a:t>konkurenční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výhody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2167644" cy="28803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poznatky z prvního bloku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36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1440160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828292" y="226939"/>
            <a:ext cx="6344108" cy="357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CSR není jen „dělat dobro“, ale </a:t>
            </a:r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investice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dlouhodobé konkurenceschopnosti. Výhody se projeví ve třech rovinách: </a:t>
            </a:r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(lepší kapitál, úspory, růst), </a:t>
            </a:r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(motivovaní zaměstnanci, silná komunita), </a:t>
            </a:r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strategické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(odolnost vůči rizikům, inovace, reputace).</a:t>
            </a:r>
          </a:p>
          <a:p>
            <a:pPr marL="0" indent="0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Společenská odpovědnost podniků (CSR) není jen dobrovolný doplněk, ale </a:t>
            </a:r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nástroj řízení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který:</a:t>
            </a:r>
          </a:p>
          <a:p>
            <a:pPr marL="0" indent="0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zvyšuje reputaci a důvěryhodnost,</a:t>
            </a: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otevírá přístup ke kapitálu a trhům,</a:t>
            </a: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podporuje inovace a dlouhodobou udržitelnost,</a:t>
            </a:r>
          </a:p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přináší prospěch firmě i společnosti.</a:t>
            </a:r>
          </a:p>
          <a:p>
            <a:pPr marL="0" indent="0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Stakeholderovský přístup, CSP a Corporate Citizenship společně ukazují, že podniky nejsou izolované jednotky, ale součást širší společnosti a jejich úspěch je propojený s kvalitou vztahů k lidem, komunitám a životnímu prostředí.</a:t>
            </a:r>
          </a:p>
          <a:p>
            <a:pPr marL="0" indent="0" algn="just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1303548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prvního bloku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1779662"/>
            <a:ext cx="8280920" cy="216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altLang="cs-CZ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Proč se zaměřit na udržitelný rozvoj…..</a:t>
            </a:r>
          </a:p>
          <a:p>
            <a:pPr marL="0" indent="0" algn="ctr">
              <a:buNone/>
            </a:pPr>
            <a:endParaRPr lang="cs-CZ" altLang="cs-CZ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altLang="cs-CZ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Co Vás v této souvislosti napadne?</a:t>
            </a:r>
            <a:endParaRPr lang="en-AU" altLang="cs-CZ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6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6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36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Blok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745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07504" y="854992"/>
            <a:ext cx="8280920" cy="40839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Lidstvo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narušuje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biologickou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odolnost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systémů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Země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překračuje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environmentální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limity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které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ohrožují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jejich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fungování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planetární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hranice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“,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které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regulují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Země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Vědecké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důkazy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poukazují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rizika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daleko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přesahující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změnu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klimatu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včetně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ztráty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biologické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rozmanitosti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ekologických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přirozené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konfigurace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využití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půdy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nadměrného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využívání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zelené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modré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vody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přetížení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dusíkem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fosforem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rozsáhlého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chemického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znečištění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600" dirty="0"/>
          </a:p>
          <a:p>
            <a:endParaRPr lang="cs-CZ" sz="36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6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36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Protože…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60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07504" y="1203598"/>
            <a:ext cx="7920880" cy="40839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Současná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klimatická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způsobena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činností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člověka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výrazně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liší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klimatu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minulosti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Spalování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uhlí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ropy a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zemního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plynu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některé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činnosti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mění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složení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atmosféry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přidávají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skleníkové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plyny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Zesílený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skleníkový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způsobuje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oteplování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důsledky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ledovců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vzestup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hladin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oceánů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dlouhodobá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sucha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častější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vlny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veder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jiné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extrémní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projevy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počasí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475656" y="4749703"/>
            <a:ext cx="518457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307871"/>
                </a:solidFill>
                <a:latin typeface="Enriqueta" panose="02000000000000000000" pitchFamily="2" charset="0"/>
              </a:rPr>
              <a:t>Zdroj: https://faktaoklimatu.cz/temata/klimaticka-zmena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B1351EB-1823-4868-A8BD-B2E6B72B0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7263"/>
            <a:ext cx="3924436" cy="544616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ECE4F673-C11D-459A-AB8E-E87AEBEB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53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2067694"/>
            <a:ext cx="3024336" cy="273630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šedesátých letech lze zaznamenat významný růst ve snaze </a:t>
            </a:r>
            <a:r>
              <a:rPr lang="cs-CZ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formalizovat nebo přesněji stanovit význam CSR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32183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nejvýznamnějšího autora, který obohatil tento koncept je považován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Keith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Davis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Prosazoval svou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definici společenské odpovědnosti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svou argumentací odkazoval na „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rozhodnutí podnikatelů a jejich opatření za účelem přímých zájmů ekonomických nebo technických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Formuloval svůj slavný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Železný zákon odpovědnosti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říká, že: „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pokud instituce disponuje společenskou mocí, musí s ní nakládat odpovědně, jinak jí může být tato moc společností odebrána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McGuire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rozvíjí názor, že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 má i určitou odpovědnost vůči společnosti nad rámec legislativy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zároveň chápe tzv. primární úlohu podnikání, respektování a dodržování legislativních nařízení.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Responsibility (CSR) – historické milníky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8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50770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 environmentální problémy, kterým čelíme…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0C5DFC5-ED42-4085-8C21-E9046091996D}"/>
              </a:ext>
            </a:extLst>
          </p:cNvPr>
          <p:cNvSpPr/>
          <p:nvPr/>
        </p:nvSpPr>
        <p:spPr>
          <a:xfrm>
            <a:off x="467544" y="1099129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klimatu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Degradace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půdy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oteplování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Přelidnění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Vyčerpání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přírodních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zdrojů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Znečištění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mikroplasty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Znečištění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okolního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venkovního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ovzduší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Produkce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neudržitelného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odpadu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dopad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textilní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výroby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odpadu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životní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prostředí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cs-CZ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528215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50770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 environmentální problémy, kterým čelíme…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3D355E5-D57B-4560-B6ED-50ACFA62C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t="19200" r="29525" b="51400"/>
          <a:stretch/>
        </p:blipFill>
        <p:spPr>
          <a:xfrm>
            <a:off x="35281" y="1419622"/>
            <a:ext cx="9119807" cy="2588053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87882FC-9BEF-445D-A478-772CB2471EBD}"/>
              </a:ext>
            </a:extLst>
          </p:cNvPr>
          <p:cNvSpPr txBox="1">
            <a:spLocks/>
          </p:cNvSpPr>
          <p:nvPr/>
        </p:nvSpPr>
        <p:spPr>
          <a:xfrm>
            <a:off x="467544" y="4007675"/>
            <a:ext cx="518457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307871"/>
                </a:solidFill>
                <a:latin typeface="Enriqueta" panose="02000000000000000000" pitchFamily="2" charset="0"/>
              </a:rPr>
              <a:t>Zdroj: https://faktaoklimatu.cz/temata/klimaticka-zmena</a:t>
            </a:r>
          </a:p>
        </p:txBody>
      </p:sp>
    </p:spTree>
    <p:extLst>
      <p:ext uri="{BB962C8B-B14F-4D97-AF65-F5344CB8AC3E}">
        <p14:creationId xmlns:p14="http://schemas.microsoft.com/office/powerpoint/2010/main" val="16107451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50770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 environmentální problémy, kterým čelíme…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87882FC-9BEF-445D-A478-772CB2471EBD}"/>
              </a:ext>
            </a:extLst>
          </p:cNvPr>
          <p:cNvSpPr txBox="1">
            <a:spLocks/>
          </p:cNvSpPr>
          <p:nvPr/>
        </p:nvSpPr>
        <p:spPr>
          <a:xfrm>
            <a:off x="7164288" y="4725124"/>
            <a:ext cx="2160240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Enriqueta" panose="02000000000000000000" pitchFamily="2" charset="0"/>
              </a:rPr>
              <a:t>Zdroj: https://faktaoklimatu.cz/temata/klimaticka-zmena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C2B041-E280-423F-A7D3-5BD9892BB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7" t="20600" r="17714" b="6571"/>
          <a:stretch/>
        </p:blipFill>
        <p:spPr>
          <a:xfrm>
            <a:off x="136978" y="774400"/>
            <a:ext cx="6955302" cy="4307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103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50770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 environmentální problémy, kterým čelíme…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CACCF37-7A1F-40AD-ACAC-82D28E8E3146}"/>
              </a:ext>
            </a:extLst>
          </p:cNvPr>
          <p:cNvSpPr/>
          <p:nvPr/>
        </p:nvSpPr>
        <p:spPr>
          <a:xfrm>
            <a:off x="1115616" y="1648419"/>
            <a:ext cx="7095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Prostudujte si webové stránky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https://faktaoklimatu.cz/temata/klimaticka-zmena</a:t>
            </a:r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Schématická mapa klimatické změny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Souvislost CO2 a globálního oteplování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 změny teploty mezi 1961-2021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další…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F5514E-93A7-4710-AD3F-1A743E8AA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851954"/>
            <a:ext cx="46672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546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50770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 environmentální problémy, kterým čelíme…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CACCF37-7A1F-40AD-ACAC-82D28E8E3146}"/>
              </a:ext>
            </a:extLst>
          </p:cNvPr>
          <p:cNvSpPr/>
          <p:nvPr/>
        </p:nvSpPr>
        <p:spPr>
          <a:xfrm>
            <a:off x="356568" y="5828975"/>
            <a:ext cx="7095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Zdroj: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https://faktaoklimatu.cz/infografiky/fit-for-55</a:t>
            </a: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F5514E-93A7-4710-AD3F-1A743E8AA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851954"/>
            <a:ext cx="4667250" cy="6477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57CF5E4-A3F7-4DE7-A953-EA1A1893F9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0"/>
          <a:stretch/>
        </p:blipFill>
        <p:spPr>
          <a:xfrm>
            <a:off x="0" y="0"/>
            <a:ext cx="7884368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880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63D17-B1FE-4CD0-B666-8F6A3DC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50770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Globální environmentální problémy, kterým čelíme…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F5514E-93A7-4710-AD3F-1A743E8A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51954"/>
            <a:ext cx="4667250" cy="647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F1B29A-7199-4D60-9B48-3E6F12600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00"/>
          <a:stretch/>
        </p:blipFill>
        <p:spPr>
          <a:xfrm>
            <a:off x="-180529" y="0"/>
            <a:ext cx="7920881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50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…v uzavřeném systému konečných zdrojů není kvantitativní růst trvale možný…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…problematika udržitelnosti se objevuje ve sféře sociální, ekonomické, přírodní a posléze začíná být otázka po udržitelnosti kladena i obecně, systémově…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..naše planeta, její příroda a osídlení lidskou civilizací stává jediným uzavřeným systémem..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411511"/>
            <a:ext cx="3975248" cy="2880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400" i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 je komplexní soubor strategií, které umožňují pomocí ekonomických nástrojů a technologií uspokojovat sociální potřeby lidí, materiální i duchovní, při plném respektování environmentálních limitů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  <a:b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(Rynda, https://czp.cuni.cz/</a:t>
            </a:r>
            <a:r>
              <a:rPr lang="cs-CZ" sz="1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1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vystupy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/konference/trvale-</a:t>
            </a:r>
            <a:r>
              <a:rPr lang="cs-CZ" sz="1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udrzitelny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-rozvoj-a-</a:t>
            </a:r>
            <a:r>
              <a:rPr lang="cs-CZ" sz="1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vzdelavani</a:t>
            </a:r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tak znamená především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rovnováhu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třemi základními oblastmi našeho života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ekonomikou, sociálními aspekty a životním prostředím.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Znamená také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rovnováhu mezi zeměmi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(rozvinutý versus rozvojový svět), různými společenskými skupinami, dneškem a budoucností apod. 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vymezení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DE95A14-5E1C-4501-8E42-EAB05976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00" y="4010314"/>
            <a:ext cx="2146816" cy="84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79329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2288" b="1678"/>
          <a:stretch/>
        </p:blipFill>
        <p:spPr>
          <a:xfrm>
            <a:off x="1475656" y="17438"/>
            <a:ext cx="6106726" cy="514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251520" y="4876006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Zdroj: CENIA, 2016</a:t>
            </a:r>
          </a:p>
        </p:txBody>
      </p:sp>
    </p:spTree>
    <p:extLst>
      <p:ext uri="{BB962C8B-B14F-4D97-AF65-F5344CB8AC3E}">
        <p14:creationId xmlns:p14="http://schemas.microsoft.com/office/powerpoint/2010/main" val="41569939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312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Vzájemné propojení jednotlivých oblastí a principů udržitelného rozvoje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844516" y="4933736"/>
            <a:ext cx="411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Zdroj: http://vitejtenazemi.cz/cenia/index.php?p=trvale_udrzitelny_rozvoj&amp;site=spotreba (2016)</a:t>
            </a:r>
          </a:p>
          <a:p>
            <a:endParaRPr lang="cs-CZ" sz="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464" y="154661"/>
            <a:ext cx="5035952" cy="47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31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Právo člověka na příznivé životní prostředí je obsaženo v 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Zákoně </a:t>
            </a:r>
            <a:b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životním prostředí z 5. 12. 1991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(17/1992 Sb.). </a:t>
            </a:r>
          </a:p>
          <a:p>
            <a:endParaRPr lang="cs-CZ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 definuje v § 6 trvale udržitelný rozvoj jako </a:t>
            </a:r>
            <a:r>
              <a:rPr lang="cs-CZ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rozvoj, který současným i budoucím generacím zachovává možnost uspokojovat jejich základní životní potřeby, a přitom nesnižuje rozmanitost přírody a zachovává přirozené funkce ekosystémů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600003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Koncepce udržitelného rozvoje (trvale udržitelného rozvoje) představuje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alternativní model vývoje společnosti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oproti dominující industriální ekonomice.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Odráží přirozené environmentální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hospodářského růstu; politiky založené na této koncepci prosazují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uvedení hospodářského a společenského vývoje do souladu s kapacitami ekosystémů, se zachováním přírodních hodnot a biologické rozmanitosti pro nynější i příští generace.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Klasická definice ze zprávy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Komise OSN pro životní prostředí a rozvoj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(tzv.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Zpráva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Brundtlandové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1987): </a:t>
            </a: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je takový rozvoj, který zajistí potřeby současných generací, aniž by bylo ohroženo splnění potřeb generací příštích, a aniž by se to dělo na úkor jiných národů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vymezení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2067694"/>
            <a:ext cx="3024336" cy="273630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Během 70. let dochází k rozvoji konceptu a vzniku nových definic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66353" y="1250279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Johnson - „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společensky odpovědná firma je ta, jejíž management vyvažuje velký počet rozmanitých zájmů. </a:t>
            </a:r>
            <a:r>
              <a:rPr lang="cs-CZ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Místo honby za většími zisky pro své akcionáře, odpovědný podnik rovněž bere v úvahu zaměstnance, dodavatele, obchodníky, místní komunitu a stát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Posun v myšlení k pojetí „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stakholderovskému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Výzkum CED - 2/3 respondentů věřilo, že podnikatelé mají mít i závazek pro dosahování společenského pokroku v povaze té, aby byli partneři i ostatním institucím či firmám.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Responsibility (CSR) – historické milníky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7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Milníkem ve vývoji udržitelného rozvoje bylo vydání publikace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Meze růstu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(známá jako První zpráva Římského klubu) v roce 1972, hlavními autory jsou manželé Meadowsovi. </a:t>
            </a:r>
          </a:p>
          <a:p>
            <a:pPr lvl="1"/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Tato zpráva zveřejnila výsledky počítačově simulovaného vývoje lidské populace a využívání přírodních zdrojů do roku 2100.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600003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stejném roce (1972) se uskutečnila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 Organizace spojených národů na téma prostředí člověka.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Zde se objevila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myšlenka nutnosti ekologicky přijatelného rozvoje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nastínily se zde hlavní problémy vzájemného působení ekonomického růstu na stav planety. Rovněž zde došlo k načrtnutí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problémů nerovného vývoje rozvojových zemí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(nazývaných globální jih) a vysoce rozvinutých zemí (pro něž se vžil termín globální sever).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1980 vypracovaly tři světové organizace (</a:t>
            </a:r>
            <a:r>
              <a:rPr lang="cs-CZ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svaz na ochranu přírody – IUCIN, Program OSN na ochranu životního prostředí – UNEP a Světový fond na ochranu přírody - WWF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dokument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Světová strategie ochrany životního prostředí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Jde o první oficiální dokument akceptující pojem trvale udržitelný rozvoj.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milníky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524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1987 byla přijata zpráva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Naše společná budoucnost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Valným shromážděním OSN.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Zpráva byla vypracována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Světovou komisí pro životní prostředí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vedením norské fyzičky, političky a předsedkyni Světové komise pro životní prostředí a rozvoj (</a:t>
            </a:r>
            <a:r>
              <a:rPr lang="cs-CZ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Commission on Environment and Development - WCED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Harlem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Brundtland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19972" y="339502"/>
            <a:ext cx="4136404" cy="46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Důležitým přelomem se stala v roce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 v Rio de Janeiru schválená Deklarace o životním prostředí a rozvoji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(Charta Země) obsahující 27 principů trvale udržitelného rozvoje a ustanovení Agendy 21.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 v ČR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 trvale udržitelný rozvoj zákonem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č. 17/1992 Sb., o životním prostředí.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 ustaven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OSN pro trvale udržitelný rozvoj.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ministerském zasedání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Rady OECD v Paříži byl prohlášen trvale udržitelný rozvoj za prioritu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členských zemí.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konferenci v Rio de Janeiru navázal v roce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Summit tisíciletí v New Yorku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označil zachování udržitelné budoucnosti za vůbec nejnaléhavější výzvu.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se konala Celosvětová konference OSN o udržitelném rozvoji v Johannesburgu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která zdůraznila podstatu udržitelného rozvoje.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milníky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52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2005 byl zakončen projekt „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Hodnocení ekosystémů na přelomu tisíciletí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(</a:t>
            </a:r>
            <a:r>
              <a:rPr lang="cs-CZ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Millennium</a:t>
            </a:r>
            <a:r>
              <a:rPr lang="cs-CZ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Ecosystem</a:t>
            </a:r>
            <a:r>
              <a:rPr lang="cs-CZ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Assessment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který byl odstartován generálním tajemníkem OSN Kofi Annanem a který vycházel ze základních mezinárodních smluv o ochraně přírody.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5"/>
            <a:ext cx="4136404" cy="46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Přístupy a zaměření trvale udržitelného rozvoje jsou rozpracovány do řady dokumentů.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Deklarace Konference Organizace spojených národů o životním prostředí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Naše společná budoucnost - Světová komise Organizace spojených národů pro životní prostředí a rozvoj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Deklarace Konference OSN o životním prostředí a rozvoji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 21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Johannesburská deklarace o udržitelném rozvoji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plán ze Světového summitu o udržitelném rozvoji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Budoucnost, kterou chceme (2012) - dokument, který byl přijat na Konferenci OSN o udržitelném rozvoji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milníky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521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Místní</a:t>
            </a: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odkazuje na Vaše vlastní místo působení, bydliště, obec, případně region.</a:t>
            </a:r>
          </a:p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slovo latinského původu a znamená program nebo také seznam věcí, které je třeba udělat, aby bylo dosaženo cíle.</a:t>
            </a:r>
          </a:p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vztahuje se k tomu, co musíme udělat v 21. století, vyzývá k uvažování v delším časovém horizontu.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90231" y="408682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 21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 OSN, který byl přijat na konferenci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životním prostředí v Rio de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Janiero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roku 1992 (na tzv. "Summitu Země"). 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programem pro 21. století, ukazuje cestu k udržitelnému rozvoji na naší planetě.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komplexním návodem globálních akcí, které mohou poznamenat nebo ovlivnit přechod na udržitelný rozvoj.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Místní Agenda 21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nástroj pro uplatnění principů udržitelného rozvoje na místní a regionální úrovni v praxi.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prováděna v konkrétním čase a místě a v obci nebo regionu. 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to proces, který prostřednictvím zkvalitňování správy věcí veřejných, strategického plánování (řízení), zapojování veřejnosti a využívání všech dosažených poznatků o udržitelném rozvoji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jednotlivých oblastech zvyšuje kvalitu života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všech jeho aspektech a směřuje k zodpovědnosti občanů za jejich životy i životy ostatních bytostí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prostoru a čase.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– MÍSTNÍ AGENDA 21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62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2015 byl mezníkem pro multilateralismus a formování mezinárodní politiky, s přijetím několika významných dohod.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4136404" cy="4876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našeho světa: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Agenda 2030 pro udržitelný rozvoj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svými 17 cíli udržitelného rozvoje byla přijata na summitu OSN o udržitelném rozvoji v New Yorku v září 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Pařížská dohoda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byla přijata smluvními stranami Rámcové úmluvy OSN o změně klimatu. Dohoda mimo jiné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formuluje dlouhodobý cíl ochrany klimatu, jímž je přispět k udržení nárůstu průměrné globální teploty výrazně pod hranicí 2°C v porovnání s obdobím před průmyslovou revolucí a usilovat o to, aby nárůst teploty nepřekročil hranici 1,5°C a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přináší významnou změnu, pokud jde o závazky snižování emisí skleníkových plynů. Dohoda totiž ukládá nejen rozvinutým, ale i rozvojovým státům povinnost stanovit si vnitrostátní redukční příspěvky k dosažení cíle Dohody.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rámci Pařížské dohody se ČR jako člen EU přihlásila s ostatními členskými státy EU společně snížit do roku 2030 emise skleníkových plynů o nejméně 40 % ve srovnání s rokem 1990. </a:t>
            </a: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https://www.mzp.cz/</a:t>
            </a:r>
            <a:r>
              <a:rPr lang="cs-CZ" sz="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cz</a:t>
            </a: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cs-CZ" sz="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parizska_dohoda</a:t>
            </a: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milníky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910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 OSN o změně klimatu 2021 v Glasgow.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https://faktaoklimatu.cz/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https://climate.nasa.gov/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https://www.klimatickazmena.cz/cs/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9852" y="267494"/>
            <a:ext cx="4241068" cy="4876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konferenci smluvních stran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Rámcové úmluvy OSN o změně klimatu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(COP 26), 16. zasedání smluvních stran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Kjótského protokolu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(CMP16) a třetí zasedání smluvních stran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Pařížské dohody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(CMA3).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Tato konference byla první od Pařížské dohody, která od stran očekávala, že přijmou přísnější závazky ke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zmírnění změny klimatu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Pařížská dohoda vyžaduje, aby strany každých pět let prováděly zvyšování národních závazků. Výsledkem COP 26 byl Glasgowský pakt o klimatu, který byl vyjednán na základě konsensu zástupců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 zúčastněných stran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Kvůli zásahům Indie a Číny, které oslabily snahu o ukončení uhelné energetiky a dotací fosilních paliv, skončila konference přijetím méně přísné rezoluce, než někteří očekávali. Nicméně pakt byl první klimatickou dohodou, která se výslovně zavazuje ke snížení využívání uhlí.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Obsahuje formulace, které vybízely k naléhavějšímu snižování emisí skleníkových plynů, a slibuje více finančních prostředků pro rozvojové země na přizpůsobení se dopadům klimatu.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milníky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715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53206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19622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 OSN o změně klimatu (tzv. COP…)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Dubaj COP28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Baku Ázerbájdžán COP29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Belém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Brazílie COP30 (bude v listopadu)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https://unfccc.int/cop30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9852" y="267494"/>
            <a:ext cx="4241068" cy="4876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- milníky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6D70D89-C090-4236-8999-ECF0236B3010}"/>
              </a:ext>
            </a:extLst>
          </p:cNvPr>
          <p:cNvSpPr/>
          <p:nvPr/>
        </p:nvSpPr>
        <p:spPr>
          <a:xfrm>
            <a:off x="4170771" y="30037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https://cop29.az/en/presidency/cop29-presidency-team</a:t>
            </a:r>
            <a:r>
              <a:rPr lang="cs-CZ" dirty="0"/>
              <a:t> </a:t>
            </a:r>
            <a:endParaRPr lang="en-GB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4884FFB-DBB0-4770-AC81-0C8911C0DC18}"/>
              </a:ext>
            </a:extLst>
          </p:cNvPr>
          <p:cNvSpPr/>
          <p:nvPr/>
        </p:nvSpPr>
        <p:spPr>
          <a:xfrm>
            <a:off x="4151920" y="20591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5"/>
              </a:rPr>
              <a:t>https://www.consilium.europa.eu/cs/policies/climate-change/paris-agreement/cop28/</a:t>
            </a:r>
            <a:r>
              <a:rPr lang="cs-CZ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280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3714" y="4798306"/>
            <a:ext cx="274370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https://www.spolecenskaodpovednost.cz/sdgs/ (2024)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144590" y="1086209"/>
            <a:ext cx="2999410" cy="4032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4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 udržitelného rozvoje</a:t>
            </a:r>
          </a:p>
          <a:p>
            <a:pPr algn="l"/>
            <a:endParaRPr lang="pl-PL" sz="11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 cíle online </a:t>
            </a:r>
            <a:r>
              <a:rPr lang="pl-PL" sz="8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https://sdgs.un.org/</a:t>
            </a:r>
            <a:r>
              <a:rPr lang="pl-PL" sz="8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česky </a:t>
            </a:r>
            <a:r>
              <a:rPr lang="pl-PL" sz="8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https://www.spolecenskaodpovednost.cz/sdgs/</a:t>
            </a:r>
            <a:r>
              <a:rPr lang="pl-PL" sz="8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(ukázky dobré praxe)</a:t>
            </a:r>
          </a:p>
          <a:p>
            <a:pPr algn="l"/>
            <a:endParaRPr lang="pl-PL" sz="8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SDGs cílů </a:t>
            </a:r>
            <a:r>
              <a:rPr lang="pl-PL" sz="1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https://s3.amazonaws.com/sustainabledevelopment.report/2023/2023-sustainable-development-report.pdf</a:t>
            </a:r>
            <a:r>
              <a:rPr lang="pl-PL" sz="1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pl-PL" sz="11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Závazek ČR 2030 </a:t>
            </a:r>
            <a:r>
              <a:rPr lang="pl-PL" sz="11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https://www.cr2030.cz/zavazky/</a:t>
            </a:r>
            <a:r>
              <a:rPr lang="pl-PL" sz="11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pl-PL" sz="24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8F709B-4408-4565-8091-D45DCDEBE4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38" t="27600" r="24013" b="9401"/>
          <a:stretch/>
        </p:blipFill>
        <p:spPr>
          <a:xfrm>
            <a:off x="51113" y="654166"/>
            <a:ext cx="6093477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CF371B-FC32-4223-B2BF-B6AA2DA80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5836" y="510397"/>
            <a:ext cx="1537693" cy="4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434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Pět kroků, které firmám umožní maximalizovat jejich příspěvek k naplnění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Firmy mohou v závislosti na tom, jak dalece se jim již podařilo začlenit udržitelnost do své základní podnikové strategie, pomocí těchto pěti kroků nastavit své aktivity v souladu s principy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90231" y="408682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Porozumění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rámci prvního kroku jsou firmy seznámeny s principy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Definování priorit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Chce-li firma využít nejvýznamnějších obchodních příležitostí, které se jí prostřednictvím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nabízí, a snížit možná rizika, doporučujeme, aby nejprve na základě posouzení pozitivních a negativních, současných i potenciálních dopadů a vlivů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napříč hodnotovými řetězci určila své priority.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Stanovení cílů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krokem úspěšného podnikání je stanovení podnikových cílů, které dále hrají důležitou roli při vytváření sdílených priorit a zlepšení výkonu v rámci celé organizace. Pokud přední světové firmy sladí své podnikové cíle 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demonstrují tak, že přijaly podporu udržitelného rozvoje za svůj závazek.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 Kompas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350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Pět kroků, které firmám umožní maximalizovat jejich příspěvek k naplnění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Firmy mohou v závislosti na tom, jak dalece se jim již podařilo začlenit udržitelnost do své základní podnikové strategie, pomocí těchto pěti kroků nastavit své aktivity v souladu s principy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90231" y="408682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Integrace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Klíčem k dosažení stanovených cílů je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principů udržitelnosti do jádra podnikání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postupů řízení a začlenění Cílů udržitelného rozvoje do všech funkčních oblastí podniku. Chtějí-li firmy sledovat společné cíle nebo řešit systémové problémy, je třeba, aby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rozvíjely svá partnerství napříč hodnotovým řetězcem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 rámci svých odvětví nebo s vládními organizacemi a organizacemi občanské společnosti.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Reportování a komunikace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jsou definovány obecné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a soubor sdílených priorit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mají firmám sloužit k reportování údajů o svém postupu na cestě k udržitelnému podnikání. Příručka „</a:t>
            </a:r>
            <a:r>
              <a:rPr lang="cs-CZ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 Kompas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firmy vybízí, aby při komunikaci a podávání zpráv, které jsou určené zainteresovaným stranám, využívaly jazyk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 Kompas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1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716016" y="1010593"/>
            <a:ext cx="3769366" cy="31223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Tří soustředných kruhů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demonstrovat význam i oblasti působnosti CSR odvozeného od ziskového pojetí v určitém sociálním prostředí: 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vnitřní kruh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(jádro) zahrnuje základní odpovědnost efektivně plnit svou ekonomickou funkci nabízet produkty, pracovní místa a zabezpečovat ekonomický růst;</a:t>
            </a:r>
          </a:p>
          <a:p>
            <a:pPr>
              <a:buFont typeface="+mj-lt"/>
              <a:buAutoNum type="arabicPeriod"/>
            </a:pP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střední kruh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(střed) rozšiřuje odpovědnost zabezpečovat tuto základní ekonomickou funkci s vědomím měnících se společenských hodnot a priorit; </a:t>
            </a:r>
          </a:p>
          <a:p>
            <a:pPr>
              <a:buFont typeface="+mj-lt"/>
              <a:buAutoNum type="arabicPeriod"/>
            </a:pP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vnější kruh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objevující se  druhy odpovědnosti, u kterých by měl podnik předpokládat potenciální nutnost širšího zapojení při aktivním zlepšování společenského prostředí.</a:t>
            </a:r>
          </a:p>
          <a:p>
            <a:pPr marL="0" indent="0">
              <a:buNone/>
            </a:pP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538999" y="4215456"/>
            <a:ext cx="5257690" cy="481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en-US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CARROLL, Archie B. Corporate Social Responsibility. Business Society Review. 1999</a:t>
            </a: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002060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Třívrstvý model CSR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38" y="1485118"/>
            <a:ext cx="4105562" cy="2647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7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76464" y="4855468"/>
            <a:ext cx="274370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cs-CZ" sz="800" dirty="0"/>
              <a:t>www.sdgcompass.org</a:t>
            </a:r>
          </a:p>
          <a:p>
            <a:pPr marL="0" indent="0">
              <a:buNone/>
            </a:pPr>
            <a:endParaRPr lang="cs-CZ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4032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Zmapování hodnotového řetězce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cílem</a:t>
            </a: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identifikovat ovlivněné oblasti</a:t>
            </a:r>
          </a:p>
          <a:p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Nejvýznamnější sociální a environmentální dopady a vlivy činnosti firmy na udržitelnost mohou dalece přesahovat oblast, kterou vlastníte nebo kontrolujete.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Největší obchodní příležitosti se mohou nacházet i na vzdálenějších koncích hodnotového řetězce.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9683" t="13040" r="18815" b="8001"/>
          <a:stretch/>
        </p:blipFill>
        <p:spPr>
          <a:xfrm>
            <a:off x="3776876" y="226939"/>
            <a:ext cx="5367124" cy="4628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240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76464" y="4855468"/>
            <a:ext cx="274370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cs-CZ" sz="800" dirty="0"/>
              <a:t>www.sdgcompass.org</a:t>
            </a:r>
          </a:p>
          <a:p>
            <a:pPr marL="0" indent="0">
              <a:buNone/>
            </a:pPr>
            <a:endParaRPr lang="cs-CZ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4032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 indikátorů a sběr dat</a:t>
            </a:r>
          </a:p>
          <a:p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Zmapujete-li, na které oblasti má aktivita vaší firmy největší vliv, dokážete své úsilí lépe zaměřit.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každou z oblastí s možnými vysokými dopady určete jeden nebo více indikátorů, které nejlépe vyjadřují vztah mezi činností vaší firmy a jejím dopadem na trvale udržitelný rozvoj.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5430" t="12201" r="13146" b="16401"/>
          <a:stretch/>
        </p:blipFill>
        <p:spPr>
          <a:xfrm>
            <a:off x="3775342" y="1327076"/>
            <a:ext cx="5396365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3253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2304256" cy="4464496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707654"/>
            <a:ext cx="3024336" cy="31683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76464" y="4855468"/>
            <a:ext cx="274370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cs-CZ" sz="800" dirty="0"/>
              <a:t>www.sdgcompass.org</a:t>
            </a:r>
          </a:p>
          <a:p>
            <a:pPr marL="0" indent="0">
              <a:buNone/>
            </a:pPr>
            <a:endParaRPr lang="cs-CZ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2167644" cy="3888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cílů 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výběr KPI</a:t>
            </a:r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podnikových </a:t>
            </a:r>
            <a:b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Cílů udržitelného rozvoje by měl vycházet ze strategických priorit.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7397" t="11729" r="18343" b="4641"/>
          <a:stretch/>
        </p:blipFill>
        <p:spPr>
          <a:xfrm>
            <a:off x="2692388" y="195486"/>
            <a:ext cx="6295153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832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52676" y="411510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základních oblastí života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ekonomické, sociální a životního prostředí; řešení zohledňující pouze jednu nebo dvě z nich není dlouhodobě efektivní.</a:t>
            </a: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Dlouhodobá perspektiva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každé rozhodnutí je třeba zvažovat z hlediska dlouhodobých dopadů, je třeba strategicky plánovat.</a:t>
            </a: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Kapacita životního prostředí je omezená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nejenom jako zdroje surovin, látek a funkcí potřebných k životu, ale také jako prostoru pro odpady a znečištění všeho druhu.</a:t>
            </a: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Předběžná opatrnost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důsledky některých našich činností nejsou vždy známé, neboť naše poznání zákonitostí fungujících v životním prostředí je stále ještě na nízkém stupni, a proto je na místě být opatrní.</a:t>
            </a: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je mnohem efektivnější než následné řešení dopadů; na řešení problémů, které již vzniknou, musí být vynakládáno mnohem větší množství zdrojů (časových, finančních i lidských).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 principy udržitelného rozvoje (10 principů)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268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433748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6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Kvalita života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má rozměr nejen materiální, ale také společenský, etický, estetický, duchovní, kulturní a další, lidé mají přirozené právo na kvalitní život.</a:t>
            </a:r>
          </a:p>
          <a:p>
            <a:pPr>
              <a:buFont typeface="+mj-lt"/>
              <a:buAutoNum type="arabicPeriod" startAt="6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 startAt="6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spravedlnost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příležitostí i zodpovědnosti by měly být děleny mezi země, regiony i mezi rozdílné sociální skupiny.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Chudoba je ohrožující faktor udržitelného rozvoje; proto je až do jejího odstranění naše odpovědnost společná, ale diferencovaná. Sociálnímu pilíři udržitelného rozvoje se přikládá stále větší význam a udržitelný rozvoj je čím dál častěji chápán jako "Trvalé zlepšování sociálních podmínek v rámci ekologické únosnosti Země." Ekonomika v tomto výkladu hraje roli nástroje k dosažení zlepšení sociálních podmínek.</a:t>
            </a:r>
          </a:p>
          <a:p>
            <a:pPr>
              <a:buFont typeface="+mj-lt"/>
              <a:buAutoNum type="arabicPeriod" startAt="6"/>
            </a:pPr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 startAt="6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Zohlednění vztahu "lokální - globální"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činnosti na místní úrovni ovlivňují problémy na globální úrovni - vytvářejí je nebo je mohou pomoci řešit (a naopak).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 principy udržitelného rozvoje (10 principů)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35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433748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9"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 startAt="9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Vnitro generační a mezigenerační odpovědnost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(či rovnosti práv), tj. zabezpečení národnostní, rasové i jiné rovnosti, respektování práv všech současných i budoucích generací na zdravé životní prostředí a sociální spravedlnost; mluvíme o morální povinnosti k budoucím generacím - zajišťujeme jim možnost života ve zdravém prostředí? Nebudou muset spíše řešit problémy, které dnes my vytváříme a nad kterými přivíráme oči?</a:t>
            </a:r>
          </a:p>
          <a:p>
            <a:pPr>
              <a:buFont typeface="+mj-lt"/>
              <a:buAutoNum type="arabicPeriod" startAt="9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 startAt="9"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Demokratické procesy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zapojením veřejnosti již od počáteční fáze plánování vytváříme nejen objektivnější plány, ale také obecnou podporu pro jejich realizaci.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 principy udržitelného rozvoje (10 principů)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01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433748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Ekonomický pilíř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Ekonomický pilíř sestává ze všech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hospodářských aktivit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dané společnosti, interakcí mezi nimi a mezi životním prostředím a společností. Jeho správné uchopení je jedním z největších problémů a výzev udržitelného rozvoje.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Rovina ekonomická zahrnuje jednak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pobídkové nástroje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 ty ekonomické subjekty, které se nechtějí přizpůsobit imperativu udržitelnosti dobrovolně, ale také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plně tržně kompatibilní mechanismy, které náhle umožňují zcela funkčnímu trhu se všemi jeho výhodami životní prostředí chránit a nikoli je ohrožovat nebo poškozovat.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Pilíře udržitelného rozvoje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70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433748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Environmentální pilíř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Vyhází z faktu, že v omezeném systému není neomezený růst možný. Proto je nutné uvědomit si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hodnotu ekosystémů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služeb, náležitě ji ocenit a dobře ji střežit.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Environmentální pilíř zasahuje jak do roviny sociální, tak ekonomické. Právě počáteční snahy o ochranu životního prostředí vedly k dnešní podobě udržitelného rozvoje, která zdůrazňuje jak rovinu sociální, tak ekonomickou.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je občas mylně chápán pouze jako synonymum k ochraně přírody, potažmo životního prostředí (v úzce vymezeném přírodním slova smyslu).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Zásadní premisou environmentálního pilíře pak je ochrana biodiverzity.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Pilíře udržitelného rozvoje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955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491630"/>
            <a:ext cx="3024336" cy="33843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433748"/>
            <a:ext cx="4136404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pilíř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Aktivy tohoto pilíře spočívají ve vyvažování nerovností mezi jednotlivými společenskými skupinami i jednotlivci.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jeho základní premisy patří odstraňování chudoby a to jak v rámci lokálních měřítek (v rámci regionů a mezi nimi), tak v globálních podmínkách (mezi jednotlivými zeměmi a geopolitickými celky); rovný přístup k základním hygienickým podmínkám a lékařské péči; další aktivity se orientují i na potlačování projevů diskriminace, rasismu i xenofobie a náboženské nesnášenlivosti.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něm obsažena také problematika mezigenerační soudržnosti a sociálního začleňování vyloučených (handicapovaných či seniorů). 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Pilíře udržitelného rozvoje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527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275606"/>
            <a:ext cx="3024336" cy="36004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 je zakotven v 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zákoně č. 17/1992 Sb. o životním prostředí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(§ 6).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Usnesením vlády č. 1242 ze dne 8. prosince 2004 byla schválena Strategie udržitelného rozvoje České republiky (dále též „SUR ČR“, „SUR“).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</a:t>
            </a:r>
            <a:r>
              <a:rPr lang="pt-B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  <a:p>
            <a:r>
              <a:rPr lang="pt-B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https://www.vlada.cz/cz/ppov/rada-vlady-pro-udrzitelny-rozvoj--120432/</a:t>
            </a:r>
            <a:endParaRPr lang="cs-CZ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0182" y="203821"/>
            <a:ext cx="3975248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vlády pro udržitelný rozvoj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byla zřízena v r.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stálý poradní, iniciační a koordinační orgán vlády České republiky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oblast udržitelného rozvoje a strategického řízení.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</a:t>
            </a:r>
            <a:r>
              <a:rPr lang="cs-CZ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byla Rada převedena do gesce Ministerstva životního prostředí ČR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kde působila až do poloviny roku 2014.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9. června 2014 schválila vláda změny </a:t>
            </a:r>
            <a:b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a zabezpečení činnosti této Rady. Došlo zejména k jejímu navrácení z Ministerstva životního prostředí na Úřad vlády ČR a k posílení postavení místopředsedů vlády. </a:t>
            </a:r>
          </a:p>
          <a:p>
            <a:endParaRPr lang="cs-CZ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Činnost Rady se zaměřuje především na: zpracování </a:t>
            </a:r>
            <a:r>
              <a:rPr lang="cs-CZ" sz="14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Strategie udržitelného rozvoje ČR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její aktualizaci,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situačních zpráv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vyhodnoceným souborem indikátorů udržitelného rozvoje,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metodickou koordinaci koncepčních dokumentů.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 v ČR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88798" y="2067694"/>
            <a:ext cx="3024336" cy="273630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Carroll v roce 1979 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rozvíjí čtyřdílnou definicí CSR zasazenou do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integrativního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modelu Corporate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(CSP) a shrnul soudobé hlavní prvky odpovědnosti podnikání do tří bodů: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tvořit zisk;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dodržovat zákony;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jít za rámec těchto aktivit.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32183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Závěrem je definice, která zohledňuje do té doby postrádající výčet konkrétních odpovědností firem vůči celé společnosti, završením je definice „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Společenská odpovědnost podniku zahrnuje ekonomické, zákonné, etické a dobrovolné prvky, které společnost v dané určité době od podniku očekává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Responsibility (CSR) – historické milníky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4067944" y="1917198"/>
          <a:ext cx="4476911" cy="3037294"/>
        </p:xfrm>
        <a:graphic>
          <a:graphicData uri="http://schemas.openxmlformats.org/drawingml/2006/table">
            <a:tbl>
              <a:tblPr firstRow="1" firstCol="1" bandRow="1"/>
              <a:tblGrid>
                <a:gridCol w="123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91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cs-C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Prvek odpovědnosti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cs-C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Význam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27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ekonomická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produkovat výrobky nebo služby a prodávat je na ziskové bázi</a:t>
                      </a: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27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zákonná (právní)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naplňovat svoje ekonomické poslání v rámci legislativních požadavků</a:t>
                      </a: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etická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naplňovat očekávání společnosti jdoucí nad rámec legislativních požadavků</a:t>
                      </a: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dobrovolná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není společností očekávána, založena na individuálním posouzení a dobrovolnosti</a:t>
                      </a: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2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275606"/>
            <a:ext cx="3024336" cy="36004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Radě vlády pro udržitelný rozvoj funguje v současnosti 8 tematických výborů. Jejich činnost je organizačně zajištěna Oddělením pro udržitelný rozvoj Úřadu vlády:</a:t>
            </a:r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600003"/>
            <a:ext cx="3975248" cy="427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socio-ekonomický rozvoj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strategické řízení a implementaci principů udržitelného rozvoje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krajinu, vodu a biodiverzitu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udržitelnou energetiku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udržitelné municipality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udržitelnou dopravu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vzdělávání k udržitelnému rozvoji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 pro koordinaci pozic ČR k udržitelnému rozvoji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 v ČR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60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275606"/>
            <a:ext cx="3024336" cy="36004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(SRUR ČR)</a:t>
            </a: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https://www.cr2030.cz/strategie/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https://sdgs.un.org/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Aktuální situace – Global Development report z roku 2023</a:t>
            </a:r>
          </a:p>
          <a:p>
            <a:pPr marL="0" indent="0">
              <a:buNone/>
            </a:pP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https://sdgs.un.org/sites/default/files/2023-09/FINAL%20GSDR%202023-Digital%20-110923_1.pdf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3975248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11. ledna 2010 schválila vláda ČR svým usnesením č. 37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určuje dlouhodobé cíle v oblasti tří základních pilířů vývoje moderní společnosti v ČR – ekonomického, sociálního a environmentálního.</a:t>
            </a: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Časový horizont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SRUR je rok </a:t>
            </a:r>
            <a:r>
              <a:rPr lang="fr-FR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2030.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dokumentu je vymezit klíčová témata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problémy udržitelného rozvoje České republiky a nalézt příslušná opatření k jejich řešení – tato opatření mohou být obsažena v již existujících a schválených koncepčních dokumentech.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 v jednotlivých oblastech udržitelného rozvoje v ČR je sledován pomocí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sady indikátorů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výsledky jsou pravidelně publikovány v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situačních zprávách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 Strategii udržitelného rozvoje ČR.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Trvale udržitelný rozvoj v ČR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788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31640" y="4743749"/>
            <a:ext cx="3810694" cy="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SRUR 2010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904656" cy="507703"/>
          </a:xfrm>
        </p:spPr>
        <p:txBody>
          <a:bodyPr/>
          <a:lstStyle/>
          <a:p>
            <a:r>
              <a:rPr lang="cs-CZ" dirty="0"/>
              <a:t>Strategická vize udržitelného rozvoje ČR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22308"/>
            <a:ext cx="5705409" cy="39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75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31640" y="4743749"/>
            <a:ext cx="3810694" cy="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SRUR 2010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904656" cy="507703"/>
          </a:xfrm>
        </p:spPr>
        <p:txBody>
          <a:bodyPr/>
          <a:lstStyle/>
          <a:p>
            <a:r>
              <a:rPr lang="cs-CZ" dirty="0"/>
              <a:t>Prioritní osa 1 – společnost, člověk a zdraví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951" y="990345"/>
            <a:ext cx="5719001" cy="36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682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635646"/>
            <a:ext cx="3024336" cy="32403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jsou navrženy k jednotlivým prioritním osám.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v maximální míře využívány stávající indikátory (ČSÚ, </a:t>
            </a: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Eurostat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OECD, Komise OSN pro udržitelný rozvoj), aby bylo možno sledovat jejich vývoj v čase (časové řady).</a:t>
            </a: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3975248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Prioritní osa 1: Populace, člověk a zdraví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I.A Standardizovaná míra úmrtnosti podle skupin nemocí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I.B Expozice obyvatel prašnému aerosolu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 Očekávaná délka života a očekávaná délka života prožitého ve zdraví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I.D Emise, těžba surovin a produkce biomasy spojené se spotřebou domácností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 Zadlužení domácností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I.F Míra zaměstnanosti starších pracovníků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I.G Index stáří a index závislosti 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(SRUR ČR)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980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31640" y="4743749"/>
            <a:ext cx="3810694" cy="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SRUR 2010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904656" cy="507703"/>
          </a:xfrm>
        </p:spPr>
        <p:txBody>
          <a:bodyPr/>
          <a:lstStyle/>
          <a:p>
            <a:r>
              <a:rPr lang="cs-CZ" dirty="0"/>
              <a:t>Prioritní osa 2 – ekonomika a inovace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34247"/>
            <a:ext cx="6401267" cy="362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190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635646"/>
            <a:ext cx="3024336" cy="32403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3975248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Prioritní osa 2: Ekonomika a inovace</a:t>
            </a: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II.A HDP na osobu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II.B Produktivita práce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 Obecná míra nezaměstnanosti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II.D Přepravní náročnost v dopravě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II.E Energetická náročnost HDP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II.F Spotřeba primárních energetických zdrojů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II.G Podíl energie z obnovitelných zdrojů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II.H Materiálová spotřeba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II.I Odběry povrchových a podzemních vod podle sektorů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II.J Nakládání s odpady podle hlavních způsobů nakládání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II.K Struktura vzdělanosti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II.L Výdaje na výzkum a vývoj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II.M Přístup k internetu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(SRUR ČR)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758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31640" y="4743749"/>
            <a:ext cx="3810694" cy="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SRUR 2010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904656" cy="507703"/>
          </a:xfrm>
        </p:spPr>
        <p:txBody>
          <a:bodyPr/>
          <a:lstStyle/>
          <a:p>
            <a:r>
              <a:rPr lang="cs-CZ" dirty="0"/>
              <a:t>Prioritní osa 3 – Rozvoj území 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08728"/>
            <a:ext cx="5904656" cy="38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99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0080" y="1635646"/>
            <a:ext cx="3024336" cy="32403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44516" y="267494"/>
            <a:ext cx="4831940" cy="46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Indikátory 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Prioritní osa 3: Rozvoj území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III.A HDP na osobu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III.B Obecná míra nezaměstnanosti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III.C Výdaje na výzkum a vývoj a počty zaměstnanců ve výzkumu a vývoji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III.D Municipality zapojené do realizace metody místní Agenda 21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III.E Migrační saldo venkovských obcí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III.F Celková výše příjmů na 1 obyvatele a dluhová služba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III.G Přeprava cestujících veřejnou silniční a železniční dopravou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III.H Přístup k internetu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III.I Počet hostů v hromadných ubytovacích zařízeních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III.J Výdaje na kulturu z veřejných rozpočtů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 Pokrytí území ČR schválenou územně plánovací dokumentací obcí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III.L Podíl zastavěného území na celkové rozloze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rámec udržitelného rozvoje České republiky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(SRUR ČR)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339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31640" y="4743749"/>
            <a:ext cx="3810694" cy="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Zdroj: SRUR 2010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128792" cy="507703"/>
          </a:xfrm>
        </p:spPr>
        <p:txBody>
          <a:bodyPr/>
          <a:lstStyle/>
          <a:p>
            <a:r>
              <a:rPr lang="cs-CZ" dirty="0"/>
              <a:t>Prioritní osa 4 – Krajina, ekosystémy a biodiverzita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66" y="995797"/>
            <a:ext cx="6402838" cy="37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25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12346</TotalTime>
  <Words>10446</Words>
  <Application>Microsoft Office PowerPoint</Application>
  <PresentationFormat>Předvádění na obrazovce (16:9)</PresentationFormat>
  <Paragraphs>1062</Paragraphs>
  <Slides>106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12" baseType="lpstr">
      <vt:lpstr>Arial</vt:lpstr>
      <vt:lpstr>Calibri</vt:lpstr>
      <vt:lpstr>Enriqueta</vt:lpstr>
      <vt:lpstr>Times New Roman</vt:lpstr>
      <vt:lpstr>Wingdings</vt:lpstr>
      <vt:lpstr>SLU</vt:lpstr>
      <vt:lpstr>2. TUTORIÁL </vt:lpstr>
      <vt:lpstr>Obsahové zaměření tutoriálu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Třívrstvý model CSR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Model output-input a stakeholderský model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Blok </vt:lpstr>
      <vt:lpstr>Protože…</vt:lpstr>
      <vt:lpstr>Prezentace aplikace PowerPoint</vt:lpstr>
      <vt:lpstr>Globální environmentální problémy, kterým čelíme…</vt:lpstr>
      <vt:lpstr>Globální environmentální problémy, kterým čelíme…</vt:lpstr>
      <vt:lpstr>Globální environmentální problémy, kterým čelíme…</vt:lpstr>
      <vt:lpstr>Globální environmentální problémy, kterým čelíme…</vt:lpstr>
      <vt:lpstr>Globální environmentální problémy, kterým čelíme…</vt:lpstr>
      <vt:lpstr>Globální environmentální problémy, kterým čelíme…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Strategická vize udržitelného rozvoje ČR</vt:lpstr>
      <vt:lpstr>Prioritní osa 1 – společnost, člověk a zdraví</vt:lpstr>
      <vt:lpstr>Prezentace aplikace PowerPoint</vt:lpstr>
      <vt:lpstr>Prioritní osa 2 – ekonomika a inovace</vt:lpstr>
      <vt:lpstr>Prezentace aplikace PowerPoint</vt:lpstr>
      <vt:lpstr>Prioritní osa 3 – Rozvoj území </vt:lpstr>
      <vt:lpstr>Prezentace aplikace PowerPoint</vt:lpstr>
      <vt:lpstr>Prioritní osa 4 – Krajina, ekosystémy a biodiverzita</vt:lpstr>
      <vt:lpstr>Prezentace aplikace PowerPoint</vt:lpstr>
      <vt:lpstr>Prioritní osa 5 – Stabilní a bezpečná společnost </vt:lpstr>
      <vt:lpstr>Prezentace aplikace PowerPoint</vt:lpstr>
      <vt:lpstr>Prezentace aplikace PowerPoint</vt:lpstr>
      <vt:lpstr>Prezentace aplikace PowerPoint</vt:lpstr>
      <vt:lpstr>Prezentace aplikace PowerPoint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171</cp:revision>
  <dcterms:created xsi:type="dcterms:W3CDTF">2016-07-06T15:42:34Z</dcterms:created>
  <dcterms:modified xsi:type="dcterms:W3CDTF">2025-12-01T06:09:44Z</dcterms:modified>
</cp:coreProperties>
</file>