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256" r:id="rId2"/>
    <p:sldId id="257"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474" r:id="rId68"/>
    <p:sldId id="477" r:id="rId69"/>
    <p:sldId id="478" r:id="rId70"/>
    <p:sldId id="475" r:id="rId71"/>
    <p:sldId id="378" r:id="rId72"/>
    <p:sldId id="381" r:id="rId73"/>
    <p:sldId id="471" r:id="rId74"/>
    <p:sldId id="472" r:id="rId75"/>
    <p:sldId id="47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 id="400" r:id="rId93"/>
    <p:sldId id="401" r:id="rId94"/>
    <p:sldId id="335" r:id="rId95"/>
    <p:sldId id="336" r:id="rId96"/>
    <p:sldId id="337" r:id="rId97"/>
    <p:sldId id="476" r:id="rId98"/>
    <p:sldId id="403" r:id="rId99"/>
    <p:sldId id="264" r:id="rId100"/>
    <p:sldId id="437" r:id="rId101"/>
    <p:sldId id="438" r:id="rId102"/>
    <p:sldId id="439" r:id="rId103"/>
    <p:sldId id="440" r:id="rId104"/>
    <p:sldId id="441" r:id="rId105"/>
    <p:sldId id="442" r:id="rId106"/>
    <p:sldId id="443" r:id="rId107"/>
    <p:sldId id="444" r:id="rId108"/>
    <p:sldId id="445" r:id="rId109"/>
    <p:sldId id="446" r:id="rId110"/>
    <p:sldId id="447" r:id="rId111"/>
    <p:sldId id="448" r:id="rId112"/>
    <p:sldId id="449" r:id="rId113"/>
    <p:sldId id="450" r:id="rId114"/>
    <p:sldId id="451" r:id="rId115"/>
    <p:sldId id="452" r:id="rId116"/>
    <p:sldId id="453" r:id="rId117"/>
    <p:sldId id="454" r:id="rId118"/>
    <p:sldId id="455" r:id="rId119"/>
    <p:sldId id="456" r:id="rId120"/>
    <p:sldId id="457" r:id="rId121"/>
    <p:sldId id="458" r:id="rId122"/>
    <p:sldId id="459" r:id="rId123"/>
    <p:sldId id="460" r:id="rId124"/>
    <p:sldId id="461" r:id="rId125"/>
    <p:sldId id="462" r:id="rId126"/>
    <p:sldId id="463" r:id="rId127"/>
    <p:sldId id="464" r:id="rId128"/>
    <p:sldId id="465" r:id="rId129"/>
    <p:sldId id="466" r:id="rId130"/>
    <p:sldId id="467" r:id="rId131"/>
    <p:sldId id="468" r:id="rId132"/>
    <p:sldId id="469" r:id="rId133"/>
    <p:sldId id="436" r:id="rId134"/>
    <p:sldId id="309" r:id="rId13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86" y="6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01.12.2025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138738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358591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400317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01.12.2025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4110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urosif.org/" TargetMode="Externa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npparibas-am.com/en-cz/professional-investor/" TargetMode="Externa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global.com/esg/performance/indices/djsi-index-family" TargetMode="Externa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30.xml.rels><?xml version="1.0" encoding="UTF-8" standalone="yes"?>
<Relationships xmlns="http://schemas.openxmlformats.org/package/2006/relationships"><Relationship Id="rId3" Type="http://schemas.openxmlformats.org/officeDocument/2006/relationships/hyperlink" Target="https://www.lseg.com/en/ftse-russell/indices/sustainable-investment-indices" TargetMode="External"/><Relationship Id="rId2" Type="http://schemas.openxmlformats.org/officeDocument/2006/relationships/hyperlink" Target="https://www.lseg.com/content/dam/ftse-russell/en_us/documents/other/ftse4good-index-series-overview.pdf"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mneguidelines.oecd.org/guidelines/MNEGuidelines%C4%8Ce%C5%A1tina.pdf" TargetMode="External"/><Relationship Id="rId2" Type="http://schemas.openxmlformats.org/officeDocument/2006/relationships/hyperlink" Target="http://www.mpo.cz/dokument75865.html"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lo.org/budapest/what-we-do/publications/WCMS_238655/lang--en/index.ht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lo.org/wcmsp5/groups/public/---europe/---ro-geneva/---sro-budapest/documents/publication/wcms_238655.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globalcompact.cz/" TargetMode="External"/><Relationship Id="rId2" Type="http://schemas.openxmlformats.org/officeDocument/2006/relationships/hyperlink" Target="https://www.youtube.com/channel/UCe_9UxBZjRSnbb6i-zC59Jg/videos?shelf_id=0&amp;view=0&amp;sort=dd"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iso.org/iso/home/standards/iso26000.htm" TargetMode="External"/><Relationship Id="rId2" Type="http://schemas.openxmlformats.org/officeDocument/2006/relationships/hyperlink" Target="http://www.unmz.cz/urad/csn-iso-26000-pokyny-pro-oblast-spolecenske-odpovednosti"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cqs.cz/Nase-sluzby/CSN-EN-ISO-140012016-Environmentalni-management.html" TargetMode="External"/><Relationship Id="rId2" Type="http://schemas.openxmlformats.org/officeDocument/2006/relationships/hyperlink" Target="http://www.enviweb.cz/eslovnik/119"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emaseu.cz/emas/databaze-emas" TargetMode="External"/><Relationship Id="rId2" Type="http://schemas.openxmlformats.org/officeDocument/2006/relationships/hyperlink" Target="https://emaseu.cz/"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portyudrzitelnosti.cz/subjekt/1406/hyundai-motor-manufacturing-czech-s-r-o"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emaseu.cz/sites/default/files/cenia/KU%20MSK_Environmentalni%20prohlaseni%20aktualizovane%20pro%20rok%202022.pdf" TargetMode="External"/><Relationship Id="rId2" Type="http://schemas.openxmlformats.org/officeDocument/2006/relationships/hyperlink" Target="https://emaseu.cz/sites/default/files/cenia/Schv%C3%A1len%C3%A9%20Environment%C3%A1ln%C3%AD%20prohl%C3%A1%C5%A1en%C3%AD%20aktualizovan%C3%A9%20pro%20rok%202020_UPR.pdf"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qs.cz/Nase-sluzby/IQNet-SR-10-System-managementu-spolecenske-odpovednosti.html"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qs.cz/Nase-sluzby/ISO-45001-OHSAS-18001.html"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usinessprospolecnost.cz/lbg/standard-odpovedna-firma-(lbg)/co-standard-odpovedna-firma-(lbg)-meri.html"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norsforum.cz/o-nas/vyrocni-zpravy.html"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home.kpmg/xx/en/home/insights/2020/11/the-time-has-come-survey-of-sustainability-reporting.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hyperlink" Target="https://home.kpmg/xx/en/home/insights/2020/11/the-time-has-come-survey-of-sustainability-reporting.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hyperlink" Target="https://online.hbs.edu/blog/post/what-is-a-csr-report?tempview=logoconver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countability.org/" TargetMode="Externa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a-intl.org/index.cfm?fuseaction=Page.ViewPage&amp;PageID=937" TargetMode="Externa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qs.cz/Nase-sluzby/SA80002008-Spolecenska-odpovednost.html" TargetMode="Externa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csr-online.cz/wp-content/uploads/2013/03/Czech-G3-Reporting-Guidelines.pdf" TargetMode="External"/><Relationship Id="rId2" Type="http://schemas.openxmlformats.org/officeDocument/2006/relationships/hyperlink" Target="https://www.globalreporting.org/Pages/default.aspx"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www.nadacnifondhyundai.cz/" TargetMode="External"/><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yundai-motor.cz/o-spolecnosti/grantove-programy/" TargetMode="Externa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https://www.skoda-auto.cz/o-spolecnosti/udrzitelnost" TargetMode="External"/><Relationship Id="rId2" Type="http://schemas.openxmlformats.org/officeDocument/2006/relationships/hyperlink" Target="https://www.skoda-auto.com/company/sustainability-reports" TargetMode="Externa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orporateregister.com/" TargetMode="Externa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502252" y="1635646"/>
            <a:ext cx="5184576"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Vybrané nástroje, metody, přístupy a iniciativy hodnocení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CSR reporting</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Společensky odpovědné investování</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pic>
        <p:nvPicPr>
          <p:cNvPr id="10" name="Obrázek 9">
            <a:extLst>
              <a:ext uri="{FF2B5EF4-FFF2-40B4-BE49-F238E27FC236}">
                <a16:creationId xmlns:a16="http://schemas.microsoft.com/office/drawing/2014/main" id="{7AD1EFF0-9E29-49FE-BFB9-1113B11870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5535" y="3463202"/>
            <a:ext cx="5184576" cy="1208838"/>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 rámci standardů, můžeme rozdělit </a:t>
            </a:r>
            <a:r>
              <a:rPr lang="cs-CZ" sz="1600" b="1" dirty="0">
                <a:solidFill>
                  <a:schemeClr val="bg1"/>
                </a:solidFill>
                <a:latin typeface="Times New Roman" panose="02020603050405020304" pitchFamily="18" charset="0"/>
                <a:cs typeface="Times New Roman" panose="02020603050405020304" pitchFamily="18" charset="0"/>
              </a:rPr>
              <a:t>způsob nahlížení na hodnocení výkonnosti CSR </a:t>
            </a:r>
            <a:r>
              <a:rPr lang="cs-CZ" sz="1600" dirty="0">
                <a:solidFill>
                  <a:schemeClr val="bg1"/>
                </a:solidFill>
                <a:latin typeface="Times New Roman" panose="02020603050405020304" pitchFamily="18" charset="0"/>
                <a:cs typeface="Times New Roman" panose="02020603050405020304" pitchFamily="18" charset="0"/>
              </a:rPr>
              <a:t>dalšími kritérii:</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metodiky posuzování úrovně aktivit </a:t>
            </a:r>
            <a:r>
              <a:rPr lang="cs-CZ" sz="1400" dirty="0">
                <a:solidFill>
                  <a:srgbClr val="002060"/>
                </a:solidFill>
                <a:latin typeface="Times New Roman" panose="02020603050405020304" pitchFamily="18" charset="0"/>
                <a:cs typeface="Times New Roman" panose="02020603050405020304" pitchFamily="18" charset="0"/>
              </a:rPr>
              <a:t>(měření výkonu společnosti) spadajících do přístupu společenské odpovědnosti (např. </a:t>
            </a:r>
            <a:r>
              <a:rPr lang="cs-CZ" sz="1400" i="1" dirty="0">
                <a:solidFill>
                  <a:srgbClr val="002060"/>
                </a:solidFill>
                <a:latin typeface="Times New Roman" panose="02020603050405020304" pitchFamily="18" charset="0"/>
                <a:cs typeface="Times New Roman" panose="02020603050405020304" pitchFamily="18" charset="0"/>
              </a:rPr>
              <a:t>ISO 26000, UNGC, ILO</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možnosti hodnocení účinnosti vynaložených prostředků</a:t>
            </a:r>
            <a:r>
              <a:rPr lang="cs-CZ" sz="1400" dirty="0">
                <a:solidFill>
                  <a:srgbClr val="002060"/>
                </a:solidFill>
                <a:latin typeface="Times New Roman" panose="02020603050405020304" pitchFamily="18" charset="0"/>
                <a:cs typeface="Times New Roman" panose="02020603050405020304" pitchFamily="18" charset="0"/>
              </a:rPr>
              <a:t>, právě v této oblasti vyvstává role reportingu a měření a řízení udržitelné výkonnosti společnosti (např. lze aplikovat nástroje </a:t>
            </a:r>
            <a:r>
              <a:rPr lang="cs-CZ" sz="1400" i="1" dirty="0">
                <a:solidFill>
                  <a:srgbClr val="002060"/>
                </a:solidFill>
                <a:latin typeface="Times New Roman" panose="02020603050405020304" pitchFamily="18" charset="0"/>
                <a:cs typeface="Times New Roman" panose="02020603050405020304" pitchFamily="18" charset="0"/>
              </a:rPr>
              <a:t>účetnictví</a:t>
            </a:r>
            <a:r>
              <a:rPr lang="cs-CZ" sz="1400" dirty="0">
                <a:solidFill>
                  <a:srgbClr val="002060"/>
                </a:solidFill>
                <a:latin typeface="Times New Roman" panose="02020603050405020304" pitchFamily="18" charset="0"/>
                <a:cs typeface="Times New Roman" panose="02020603050405020304" pitchFamily="18" charset="0"/>
              </a:rPr>
              <a:t> </a:t>
            </a:r>
            <a:r>
              <a:rPr lang="cs-CZ" sz="1400" i="1" dirty="0">
                <a:solidFill>
                  <a:srgbClr val="002060"/>
                </a:solidFill>
                <a:latin typeface="Times New Roman" panose="02020603050405020304" pitchFamily="18" charset="0"/>
                <a:cs typeface="Times New Roman" panose="02020603050405020304" pitchFamily="18" charset="0"/>
              </a:rPr>
              <a:t>udržitelného rozvoje, metodika GRI</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hodnocení společensky odpovědné výkonnosti jako hodnota a význam indexu</a:t>
            </a:r>
            <a:r>
              <a:rPr lang="cs-CZ" sz="1400" dirty="0">
                <a:solidFill>
                  <a:srgbClr val="002060"/>
                </a:solidFill>
                <a:latin typeface="Times New Roman" panose="02020603050405020304" pitchFamily="18" charset="0"/>
                <a:cs typeface="Times New Roman" panose="02020603050405020304" pitchFamily="18" charset="0"/>
              </a:rPr>
              <a:t>, tzn. soustava výkonnostních indexů CSR (např. </a:t>
            </a:r>
            <a:r>
              <a:rPr lang="cs-CZ" sz="1400" i="1" dirty="0">
                <a:solidFill>
                  <a:srgbClr val="002060"/>
                </a:solidFill>
                <a:latin typeface="Times New Roman" panose="02020603050405020304" pitchFamily="18" charset="0"/>
                <a:cs typeface="Times New Roman" panose="02020603050405020304" pitchFamily="18" charset="0"/>
              </a:rPr>
              <a:t>Dow Jones Sustainability Index, FTSE4Good, </a:t>
            </a:r>
            <a:r>
              <a:rPr lang="cs-CZ" sz="1400" i="1" dirty="0" err="1">
                <a:solidFill>
                  <a:srgbClr val="002060"/>
                </a:solidFill>
                <a:latin typeface="Times New Roman" panose="02020603050405020304" pitchFamily="18" charset="0"/>
                <a:cs typeface="Times New Roman" panose="02020603050405020304" pitchFamily="18" charset="0"/>
              </a:rPr>
              <a:t>Ethibel</a:t>
            </a:r>
            <a:r>
              <a:rPr lang="cs-CZ" sz="1400" i="1" dirty="0">
                <a:solidFill>
                  <a:srgbClr val="002060"/>
                </a:solidFill>
                <a:latin typeface="Times New Roman" panose="02020603050405020304" pitchFamily="18" charset="0"/>
                <a:cs typeface="Times New Roman" panose="02020603050405020304" pitchFamily="18" charset="0"/>
              </a:rPr>
              <a:t> Sustainability Index</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315547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Koncept SRI se posunul od malého počtu specializovaných menších investičních fondů (ve formě podílových fondů) do investiční filozofie velkých investičních institucí.</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Základní myšlenkou SRI je uvažování nynějších firem, které </a:t>
            </a:r>
            <a:r>
              <a:rPr lang="cs-CZ" sz="1400" b="1" dirty="0">
                <a:solidFill>
                  <a:srgbClr val="002060"/>
                </a:solidFill>
                <a:latin typeface="Times New Roman" panose="02020603050405020304" pitchFamily="18" charset="0"/>
                <a:cs typeface="Times New Roman" panose="02020603050405020304" pitchFamily="18" charset="0"/>
              </a:rPr>
              <a:t>kromě ziskovosti investice řeší také sociální, environmentální či ekonomické přínosy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tzv. společenskou návratnost investic (</a:t>
            </a:r>
            <a:r>
              <a:rPr lang="cs-CZ" sz="1400" b="1" dirty="0">
                <a:solidFill>
                  <a:srgbClr val="002060"/>
                </a:solidFill>
                <a:latin typeface="Times New Roman" panose="02020603050405020304" pitchFamily="18" charset="0"/>
                <a:cs typeface="Times New Roman" panose="02020603050405020304" pitchFamily="18" charset="0"/>
              </a:rPr>
              <a:t>SROI, </a:t>
            </a:r>
            <a:r>
              <a:rPr lang="cs-CZ" sz="1400" b="1" dirty="0" err="1">
                <a:solidFill>
                  <a:srgbClr val="002060"/>
                </a:solidFill>
                <a:latin typeface="Times New Roman" panose="02020603050405020304" pitchFamily="18" charset="0"/>
                <a:cs typeface="Times New Roman" panose="02020603050405020304" pitchFamily="18" charset="0"/>
              </a:rPr>
              <a:t>social</a:t>
            </a:r>
            <a:r>
              <a:rPr lang="cs-CZ" sz="1400" b="1" dirty="0">
                <a:solidFill>
                  <a:srgbClr val="002060"/>
                </a:solidFill>
                <a:latin typeface="Times New Roman" panose="02020603050405020304" pitchFamily="18" charset="0"/>
                <a:cs typeface="Times New Roman" panose="02020603050405020304" pitchFamily="18" charset="0"/>
              </a:rPr>
              <a:t> return on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Hodnotí se dopady podporovaného projektu na společnost, životní prostředí a ekonomiku. Společenská návratnost investic je ukazatel, který se zabývá otázkou: </a:t>
            </a:r>
            <a:r>
              <a:rPr lang="cs-CZ" sz="1400" i="1" dirty="0">
                <a:solidFill>
                  <a:srgbClr val="002060"/>
                </a:solidFill>
                <a:latin typeface="Times New Roman" panose="02020603050405020304" pitchFamily="18" charset="0"/>
                <a:cs typeface="Times New Roman" panose="02020603050405020304" pitchFamily="18" charset="0"/>
              </a:rPr>
              <a:t>Jaký dopad má zkoumaný projekt na všechny zainteresované strany?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Sociální návratnost se může projevit v rozdílném rozsahu, avšak může být součástí firemní politiky, která posílí environmentální a společenské hodnoty sociálně odpovědného investora.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673074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Dnes do sféry sociálně odpovědného investování vstupují institucionální investiční skupiny, mezi něž lze řadit např. korporace, zajišťovací fondy, pojišťovny, investiční fondy, penzijní fondy, církevní instituce, vysoké školy a také environmentálně/nábožensky</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/sociálně motivované individuální investory.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Základní myšlenkou SRI je uvažování nynějších firem, které </a:t>
            </a:r>
            <a:r>
              <a:rPr lang="cs-CZ" sz="1400" b="1" dirty="0">
                <a:solidFill>
                  <a:srgbClr val="002060"/>
                </a:solidFill>
                <a:latin typeface="Times New Roman" panose="02020603050405020304" pitchFamily="18" charset="0"/>
                <a:cs typeface="Times New Roman" panose="02020603050405020304" pitchFamily="18" charset="0"/>
              </a:rPr>
              <a:t>kromě ziskovosti investice řeší také sociální, environmentální či ekonomické přínosy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tzv. společenskou návratnost investic (</a:t>
            </a:r>
            <a:r>
              <a:rPr lang="cs-CZ" sz="1400" b="1" dirty="0">
                <a:solidFill>
                  <a:srgbClr val="002060"/>
                </a:solidFill>
                <a:latin typeface="Times New Roman" panose="02020603050405020304" pitchFamily="18" charset="0"/>
                <a:cs typeface="Times New Roman" panose="02020603050405020304" pitchFamily="18" charset="0"/>
              </a:rPr>
              <a:t>SROI, </a:t>
            </a:r>
            <a:r>
              <a:rPr lang="cs-CZ" sz="1400" b="1" dirty="0" err="1">
                <a:solidFill>
                  <a:srgbClr val="002060"/>
                </a:solidFill>
                <a:latin typeface="Times New Roman" panose="02020603050405020304" pitchFamily="18" charset="0"/>
                <a:cs typeface="Times New Roman" panose="02020603050405020304" pitchFamily="18" charset="0"/>
              </a:rPr>
              <a:t>social</a:t>
            </a:r>
            <a:r>
              <a:rPr lang="cs-CZ" sz="1400" b="1" dirty="0">
                <a:solidFill>
                  <a:srgbClr val="002060"/>
                </a:solidFill>
                <a:latin typeface="Times New Roman" panose="02020603050405020304" pitchFamily="18" charset="0"/>
                <a:cs typeface="Times New Roman" panose="02020603050405020304" pitchFamily="18" charset="0"/>
              </a:rPr>
              <a:t> return on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Hodnotí se dopady podporovaného projektu na společnost, životní prostředí a ekonomiku. Společenská návratnost investic je ukazatel, který se zabývá otázkou: </a:t>
            </a:r>
            <a:r>
              <a:rPr lang="cs-CZ" sz="1400" i="1" dirty="0">
                <a:solidFill>
                  <a:srgbClr val="002060"/>
                </a:solidFill>
                <a:latin typeface="Times New Roman" panose="02020603050405020304" pitchFamily="18" charset="0"/>
                <a:cs typeface="Times New Roman" panose="02020603050405020304" pitchFamily="18" charset="0"/>
              </a:rPr>
              <a:t>Jaký dopad má zkoumaný projekt na všechny zainteresované strany?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Sociální návratnost se může projevit v rozdílném rozsahu, avšak může být součástí firemní politiky, která posílí environmentální a společenské hodnoty sociálně odpovědného investora.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155319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Plnění nefinančních kritérií bude významný faktorem pro utváření dalšího prostředí SRI.</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Například </a:t>
            </a:r>
            <a:r>
              <a:rPr lang="cs-CZ" sz="1400" b="1" dirty="0">
                <a:solidFill>
                  <a:srgbClr val="002060"/>
                </a:solidFill>
                <a:latin typeface="Times New Roman" panose="02020603050405020304" pitchFamily="18" charset="0"/>
                <a:cs typeface="Times New Roman" panose="02020603050405020304" pitchFamily="18" charset="0"/>
              </a:rPr>
              <a:t>fondy zaměřené na udržitelný rozvoj</a:t>
            </a:r>
            <a:r>
              <a:rPr lang="cs-CZ" sz="1400" dirty="0">
                <a:solidFill>
                  <a:srgbClr val="002060"/>
                </a:solidFill>
                <a:latin typeface="Times New Roman" panose="02020603050405020304" pitchFamily="18" charset="0"/>
                <a:cs typeface="Times New Roman" panose="02020603050405020304" pitchFamily="18" charset="0"/>
              </a:rPr>
              <a:t> využívají vedle standardních, tedy finančních kritérií pro výběr cenných papírů do portfolia ještě další sadu měřítek, tzv. filtry, které testují přístup emitentů (zejména firem) ke společenským aspektům podnikání.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err="1">
                <a:solidFill>
                  <a:srgbClr val="002060"/>
                </a:solidFill>
                <a:latin typeface="Times New Roman" panose="02020603050405020304" pitchFamily="18" charset="0"/>
                <a:cs typeface="Times New Roman" panose="02020603050405020304" pitchFamily="18" charset="0"/>
              </a:rPr>
              <a:t>Portfoliomanažeři</a:t>
            </a:r>
            <a:r>
              <a:rPr lang="cs-CZ" sz="1400" dirty="0">
                <a:solidFill>
                  <a:srgbClr val="002060"/>
                </a:solidFill>
                <a:latin typeface="Times New Roman" panose="02020603050405020304" pitchFamily="18" charset="0"/>
                <a:cs typeface="Times New Roman" panose="02020603050405020304" pitchFamily="18" charset="0"/>
              </a:rPr>
              <a:t> sledují dlouhodobě chování firem v již zmíněných oblastech - přístupu k životnímu prostředí, sociální odpovědnosti a Corporate governance.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nedávné době byla zveřejněna celá řada sporů akcionářů s managementy společností, zejména v oblasti odměňování vedení. Pozornost připoutaly nejen odměny v sektoru financí, ale i třeba ve společnosti Shell (akcionáři odmítli schválit zprávu o odměňování managementu z důvodu vyšších bonusů, i přes nižší plánované výsledky).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243801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Vznikají specializované společnosti jako </a:t>
            </a:r>
            <a:r>
              <a:rPr lang="cs-CZ" sz="1400" dirty="0" err="1">
                <a:solidFill>
                  <a:schemeClr val="bg1"/>
                </a:solidFill>
                <a:latin typeface="Times New Roman" panose="02020603050405020304" pitchFamily="18" charset="0"/>
                <a:cs typeface="Times New Roman" panose="02020603050405020304" pitchFamily="18" charset="0"/>
              </a:rPr>
              <a:t>RiskMartics</a:t>
            </a:r>
            <a:r>
              <a:rPr lang="cs-CZ" sz="1400" dirty="0">
                <a:solidFill>
                  <a:schemeClr val="bg1"/>
                </a:solidFill>
                <a:latin typeface="Times New Roman" panose="02020603050405020304" pitchFamily="18" charset="0"/>
                <a:cs typeface="Times New Roman" panose="02020603050405020304" pitchFamily="18" charset="0"/>
              </a:rPr>
              <a:t>, které se zabývají analýzou citlivých rozhodnutí předkládaných valné hromadě emitenta.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Hlavními tématy v oblasti Corporate governance jsou tedy odměňování managementu společně s dostupností a nezávislostí členů představenstev, nezávislost kontrolních orgánů na výkonných funkcích a ochrana práv minoritních vlastníků.</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Společensky odpovědné investování zahrnuje aktivity spojené s hledáním vhodných investic do </a:t>
            </a:r>
            <a:r>
              <a:rPr lang="cs-CZ" sz="1400" b="1" dirty="0">
                <a:solidFill>
                  <a:srgbClr val="002060"/>
                </a:solidFill>
                <a:latin typeface="Times New Roman" panose="02020603050405020304" pitchFamily="18" charset="0"/>
                <a:cs typeface="Times New Roman" panose="02020603050405020304" pitchFamily="18" charset="0"/>
              </a:rPr>
              <a:t>firem, které minimalizují firemní externality </a:t>
            </a:r>
            <a:r>
              <a:rPr lang="cs-CZ" sz="1400" dirty="0">
                <a:solidFill>
                  <a:srgbClr val="002060"/>
                </a:solidFill>
                <a:latin typeface="Times New Roman" panose="02020603050405020304" pitchFamily="18" charset="0"/>
                <a:cs typeface="Times New Roman" panose="02020603050405020304" pitchFamily="18" charset="0"/>
              </a:rPr>
              <a:t>a usilují o snížení nebo </a:t>
            </a:r>
            <a:r>
              <a:rPr lang="cs-CZ" sz="1400" b="1" dirty="0">
                <a:solidFill>
                  <a:srgbClr val="002060"/>
                </a:solidFill>
                <a:latin typeface="Times New Roman" panose="02020603050405020304" pitchFamily="18" charset="0"/>
                <a:cs typeface="Times New Roman" panose="02020603050405020304" pitchFamily="18" charset="0"/>
              </a:rPr>
              <a:t>odstranění negativních dopadů</a:t>
            </a:r>
            <a:r>
              <a:rPr lang="cs-CZ" sz="1400" dirty="0">
                <a:solidFill>
                  <a:srgbClr val="002060"/>
                </a:solidFill>
                <a:latin typeface="Times New Roman" panose="02020603050405020304" pitchFamily="18" charset="0"/>
                <a:cs typeface="Times New Roman" panose="02020603050405020304" pitchFamily="18" charset="0"/>
              </a:rPr>
              <a:t>, jako je znečištění, dětské práce či diskriminace.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investora může SRI představovat určitou </a:t>
            </a:r>
            <a:r>
              <a:rPr lang="cs-CZ" sz="1400" b="1" dirty="0">
                <a:solidFill>
                  <a:srgbClr val="002060"/>
                </a:solidFill>
                <a:latin typeface="Times New Roman" panose="02020603050405020304" pitchFamily="18" charset="0"/>
                <a:cs typeface="Times New Roman" panose="02020603050405020304" pitchFamily="18" charset="0"/>
              </a:rPr>
              <a:t>screeningovou metodu</a:t>
            </a:r>
            <a:r>
              <a:rPr lang="cs-CZ" sz="1400" dirty="0">
                <a:solidFill>
                  <a:srgbClr val="002060"/>
                </a:solidFill>
                <a:latin typeface="Times New Roman" panose="02020603050405020304" pitchFamily="18" charset="0"/>
                <a:cs typeface="Times New Roman" panose="02020603050405020304" pitchFamily="18" charset="0"/>
              </a:rPr>
              <a:t>, která umožní investovat do společností, které odrážejí osobní přesvědčení investora a jeho sociální zájmy.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Existuje mnoho termínů pro označení investice na ekologických, etických a sociálních principech. Například se může jednat o </a:t>
            </a:r>
            <a:r>
              <a:rPr lang="cs-CZ" sz="1400" b="1" dirty="0">
                <a:solidFill>
                  <a:srgbClr val="002060"/>
                </a:solidFill>
                <a:latin typeface="Times New Roman" panose="02020603050405020304" pitchFamily="18" charset="0"/>
                <a:cs typeface="Times New Roman" panose="02020603050405020304" pitchFamily="18" charset="0"/>
              </a:rPr>
              <a:t>zelené investice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sociální investice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etické investice </a:t>
            </a: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udržitelné investice.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735439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Udržitelný a odpovědný investor čelí při investování krátkodobým tlakům v dlouhodobém horizontu. Proto je při porovnávání výnosu a udržitelnosti definováno </a:t>
            </a:r>
            <a:r>
              <a:rPr lang="cs-CZ" sz="1400" b="1" dirty="0">
                <a:solidFill>
                  <a:schemeClr val="bg1"/>
                </a:solidFill>
                <a:latin typeface="Times New Roman" panose="02020603050405020304" pitchFamily="18" charset="0"/>
                <a:cs typeface="Times New Roman" panose="02020603050405020304" pitchFamily="18" charset="0"/>
              </a:rPr>
              <a:t>šest přístupů pro vedení SRI: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Výkon – SRI </a:t>
            </a:r>
            <a:r>
              <a:rPr lang="cs-CZ" sz="1400" dirty="0">
                <a:solidFill>
                  <a:srgbClr val="002060"/>
                </a:solidFill>
                <a:latin typeface="Times New Roman" panose="02020603050405020304" pitchFamily="18" charset="0"/>
                <a:cs typeface="Times New Roman" panose="02020603050405020304" pitchFamily="18" charset="0"/>
              </a:rPr>
              <a:t>může pomoci identifikovat udržitelné a ziskové investiční téma. Pokud má jedna společnost lepší ESG (</a:t>
            </a:r>
            <a:r>
              <a:rPr lang="cs-CZ" sz="1400" dirty="0" err="1">
                <a:solidFill>
                  <a:srgbClr val="002060"/>
                </a:solidFill>
                <a:latin typeface="Times New Roman" panose="02020603050405020304" pitchFamily="18" charset="0"/>
                <a:cs typeface="Times New Roman" panose="02020603050405020304" pitchFamily="18" charset="0"/>
              </a:rPr>
              <a:t>environment</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government</a:t>
            </a:r>
            <a:r>
              <a:rPr lang="cs-CZ" sz="1400" dirty="0">
                <a:solidFill>
                  <a:srgbClr val="002060"/>
                </a:solidFill>
                <a:latin typeface="Times New Roman" panose="02020603050405020304" pitchFamily="18" charset="0"/>
                <a:cs typeface="Times New Roman" panose="02020603050405020304" pitchFamily="18" charset="0"/>
              </a:rPr>
              <a:t>) profil než jeho konkurent, může to být signál pro její dlouhodobý úspěch.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Předvídání rizik </a:t>
            </a:r>
            <a:r>
              <a:rPr lang="cs-CZ" sz="1400" dirty="0">
                <a:solidFill>
                  <a:srgbClr val="002060"/>
                </a:solidFill>
                <a:latin typeface="Times New Roman" panose="02020603050405020304" pitchFamily="18" charset="0"/>
                <a:cs typeface="Times New Roman" panose="02020603050405020304" pitchFamily="18" charset="0"/>
              </a:rPr>
              <a:t>– pomocí analýzy ESG faktorů lze docílit aktivního řízení rizik. To může pomoci pochopit externality a předpovědět, zda je společnost připravena na budoucí rizika a příležitosti.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Diverzifikace rizika </a:t>
            </a:r>
            <a:r>
              <a:rPr lang="cs-CZ" sz="1400" dirty="0">
                <a:solidFill>
                  <a:srgbClr val="002060"/>
                </a:solidFill>
                <a:latin typeface="Times New Roman" panose="02020603050405020304" pitchFamily="18" charset="0"/>
                <a:cs typeface="Times New Roman" panose="02020603050405020304" pitchFamily="18" charset="0"/>
              </a:rPr>
              <a:t>– specializovaný dopad investičních témat může mít nízkou míru korelace s tradičním pojetím finančního trhu, a proto může pomoci diverzifikovat portfolio.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82532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Udržitelný a odpovědný investor čelí při investování krátkodobým tlakům v dlouhodobém horizontu. Proto je při porovnávání výnosu a udržitelnosti definováno </a:t>
            </a:r>
            <a:r>
              <a:rPr lang="cs-CZ" sz="1400" b="1" dirty="0">
                <a:solidFill>
                  <a:schemeClr val="bg1"/>
                </a:solidFill>
                <a:latin typeface="Times New Roman" panose="02020603050405020304" pitchFamily="18" charset="0"/>
                <a:cs typeface="Times New Roman" panose="02020603050405020304" pitchFamily="18" charset="0"/>
              </a:rPr>
              <a:t>šest přístupů pro vedení SRI: </a:t>
            </a: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Dobrá pověst </a:t>
            </a:r>
            <a:r>
              <a:rPr lang="cs-CZ" sz="1400" dirty="0">
                <a:solidFill>
                  <a:srgbClr val="002060"/>
                </a:solidFill>
                <a:latin typeface="Times New Roman" panose="02020603050405020304" pitchFamily="18" charset="0"/>
                <a:cs typeface="Times New Roman" panose="02020603050405020304" pitchFamily="18" charset="0"/>
              </a:rPr>
              <a:t>– většina firem se soustředí na investice do takových témat, která nepoškodí riziko investora. Za kontroverzní společnosti se považují takové firmy, které mají negativní sociální nebo environmentální dopad. Aktiva těchto společností jsou pak často investory z jejich portfolií vylučována. </a:t>
            </a: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Hodnota k hodnotě </a:t>
            </a:r>
            <a:r>
              <a:rPr lang="cs-CZ" sz="1400" dirty="0">
                <a:solidFill>
                  <a:srgbClr val="002060"/>
                </a:solidFill>
                <a:latin typeface="Times New Roman" panose="02020603050405020304" pitchFamily="18" charset="0"/>
                <a:cs typeface="Times New Roman" panose="02020603050405020304" pitchFamily="18" charset="0"/>
              </a:rPr>
              <a:t>– zejména investoři z neziskové sféry upřednostňují SRI investice, protože jim umožní „dvojí návratnosti“. Jedná se o finanční návratnost, plynoucí z investice, a také návratnost v podobě naplnění vlastního poslání organizace. </a:t>
            </a: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Udržitelný rozvoj </a:t>
            </a:r>
            <a:r>
              <a:rPr lang="cs-CZ" sz="1400" dirty="0">
                <a:solidFill>
                  <a:srgbClr val="002060"/>
                </a:solidFill>
                <a:latin typeface="Times New Roman" panose="02020603050405020304" pitchFamily="18" charset="0"/>
                <a:cs typeface="Times New Roman" panose="02020603050405020304" pitchFamily="18" charset="0"/>
              </a:rPr>
              <a:t>– začlenění problematiky ESG do investičních rozhodnutí investora představuje soulad osobních, firemních a technologických hodnot, které mají pozitivní vliv na společnost. Investor se může aktivně přispět k udržitelnému rozvoji a podporovat udržitelné podnikatelské praktiky.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114403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Vztah mezi nároky a požadavky na finanční návratnost a sociální návratnost (</a:t>
            </a:r>
            <a:r>
              <a:rPr lang="cs-CZ" sz="1400" b="1" dirty="0" err="1">
                <a:solidFill>
                  <a:schemeClr val="bg1"/>
                </a:solidFill>
                <a:latin typeface="Times New Roman" panose="02020603050405020304" pitchFamily="18" charset="0"/>
                <a:cs typeface="Times New Roman" panose="02020603050405020304" pitchFamily="18" charset="0"/>
              </a:rPr>
              <a:t>impact</a:t>
            </a:r>
            <a:r>
              <a:rPr lang="cs-CZ" sz="1400" b="1" dirty="0">
                <a:solidFill>
                  <a:schemeClr val="bg1"/>
                </a:solidFill>
                <a:latin typeface="Times New Roman" panose="02020603050405020304" pitchFamily="18" charset="0"/>
                <a:cs typeface="Times New Roman" panose="02020603050405020304" pitchFamily="18" charset="0"/>
              </a:rPr>
              <a:t> </a:t>
            </a:r>
            <a:r>
              <a:rPr lang="cs-CZ" sz="1400" b="1" dirty="0" err="1">
                <a:solidFill>
                  <a:schemeClr val="bg1"/>
                </a:solidFill>
                <a:latin typeface="Times New Roman" panose="02020603050405020304" pitchFamily="18" charset="0"/>
                <a:cs typeface="Times New Roman" panose="02020603050405020304" pitchFamily="18" charset="0"/>
              </a:rPr>
              <a:t>investing</a:t>
            </a:r>
            <a:r>
              <a:rPr lang="cs-CZ" sz="1400" dirty="0">
                <a:solidFill>
                  <a:schemeClr val="bg1"/>
                </a:solidFill>
                <a:latin typeface="Times New Roman" panose="02020603050405020304" pitchFamily="18" charset="0"/>
                <a:cs typeface="Times New Roman" panose="02020603050405020304" pitchFamily="18" charset="0"/>
              </a:rPr>
              <a:t>).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A6668CA7-8E90-4B11-9659-F0D7D462FD4F}"/>
              </a:ext>
            </a:extLst>
          </p:cNvPr>
          <p:cNvPicPr>
            <a:picLocks noChangeAspect="1"/>
          </p:cNvPicPr>
          <p:nvPr/>
        </p:nvPicPr>
        <p:blipFill>
          <a:blip r:embed="rId3"/>
          <a:stretch>
            <a:fillRect/>
          </a:stretch>
        </p:blipFill>
        <p:spPr>
          <a:xfrm>
            <a:off x="4788024" y="1259847"/>
            <a:ext cx="2816596" cy="2767824"/>
          </a:xfrm>
          <a:prstGeom prst="rect">
            <a:avLst/>
          </a:prstGeom>
        </p:spPr>
      </p:pic>
      <p:sp>
        <p:nvSpPr>
          <p:cNvPr id="8" name="Obdélník 7">
            <a:extLst>
              <a:ext uri="{FF2B5EF4-FFF2-40B4-BE49-F238E27FC236}">
                <a16:creationId xmlns:a16="http://schemas.microsoft.com/office/drawing/2014/main" id="{931193B3-D39E-40CC-8340-0D238B7FFC91}"/>
              </a:ext>
            </a:extLst>
          </p:cNvPr>
          <p:cNvSpPr/>
          <p:nvPr/>
        </p:nvSpPr>
        <p:spPr>
          <a:xfrm>
            <a:off x="4778617" y="4519567"/>
            <a:ext cx="873957" cy="207749"/>
          </a:xfrm>
          <a:prstGeom prst="rect">
            <a:avLst/>
          </a:prstGeom>
        </p:spPr>
        <p:txBody>
          <a:bodyPr wrap="none">
            <a:spAutoFit/>
          </a:bodyPr>
          <a:lstStyle/>
          <a:p>
            <a:r>
              <a:rPr lang="cs-CZ" sz="750" i="1" dirty="0"/>
              <a:t>Zdroj: UBS WMR</a:t>
            </a:r>
          </a:p>
        </p:txBody>
      </p:sp>
    </p:spTree>
    <p:extLst>
      <p:ext uri="{BB962C8B-B14F-4D97-AF65-F5344CB8AC3E}">
        <p14:creationId xmlns:p14="http://schemas.microsoft.com/office/powerpoint/2010/main" val="29452702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Společensky odpovědné investování se tradičně dělí do tří kategorií: sociální screening, prosazování akcionáře a komunitní investování.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Tyto tři kategorie se navzájem nevylučují.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13640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Sociální screening </a:t>
            </a:r>
            <a:r>
              <a:rPr lang="cs-CZ" sz="1400" dirty="0">
                <a:solidFill>
                  <a:srgbClr val="002060"/>
                </a:solidFill>
                <a:latin typeface="Times New Roman" panose="02020603050405020304" pitchFamily="18" charset="0"/>
                <a:cs typeface="Times New Roman" panose="02020603050405020304" pitchFamily="18" charset="0"/>
              </a:rPr>
              <a:t>je prostředek, jímž mohou investoři buď </a:t>
            </a:r>
            <a:r>
              <a:rPr lang="cs-CZ" sz="1400" b="1" dirty="0">
                <a:solidFill>
                  <a:srgbClr val="002060"/>
                </a:solidFill>
                <a:latin typeface="Times New Roman" panose="02020603050405020304" pitchFamily="18" charset="0"/>
                <a:cs typeface="Times New Roman" panose="02020603050405020304" pitchFamily="18" charset="0"/>
              </a:rPr>
              <a:t>prodat svůj finanční podíl</a:t>
            </a:r>
            <a:r>
              <a:rPr lang="cs-CZ" sz="1400" dirty="0">
                <a:solidFill>
                  <a:srgbClr val="002060"/>
                </a:solidFill>
                <a:latin typeface="Times New Roman" panose="02020603050405020304" pitchFamily="18" charset="0"/>
                <a:cs typeface="Times New Roman" panose="02020603050405020304" pitchFamily="18" charset="0"/>
              </a:rPr>
              <a:t>, nebo </a:t>
            </a:r>
            <a:r>
              <a:rPr lang="cs-CZ" sz="1400" b="1" dirty="0">
                <a:solidFill>
                  <a:srgbClr val="002060"/>
                </a:solidFill>
                <a:latin typeface="Times New Roman" panose="02020603050405020304" pitchFamily="18" charset="0"/>
                <a:cs typeface="Times New Roman" panose="02020603050405020304" pitchFamily="18" charset="0"/>
              </a:rPr>
              <a:t>investovat</a:t>
            </a:r>
            <a:r>
              <a:rPr lang="cs-CZ" sz="1400" dirty="0">
                <a:solidFill>
                  <a:srgbClr val="002060"/>
                </a:solidFill>
                <a:latin typeface="Times New Roman" panose="02020603050405020304" pitchFamily="18" charset="0"/>
                <a:cs typeface="Times New Roman" panose="02020603050405020304" pitchFamily="18" charset="0"/>
              </a:rPr>
              <a:t> do společnosti, uplatňující sociálně odpovědné principy. </a:t>
            </a:r>
          </a:p>
          <a:p>
            <a:r>
              <a:rPr lang="cs-CZ" sz="1200" dirty="0">
                <a:solidFill>
                  <a:srgbClr val="002060"/>
                </a:solidFill>
                <a:latin typeface="Times New Roman" panose="02020603050405020304" pitchFamily="18" charset="0"/>
                <a:cs typeface="Times New Roman" panose="02020603050405020304" pitchFamily="18" charset="0"/>
              </a:rPr>
              <a:t>Základní myšlenkou je, že společnosti splňující sociální standardy budou více ziskové a úspěšné v dlouhodobém horizontu. Sociální screening lze rozdělit na dva typy: negativní a pozitivní screening.</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Negativní screening</a:t>
            </a:r>
            <a:r>
              <a:rPr lang="cs-CZ" sz="1400" dirty="0">
                <a:solidFill>
                  <a:srgbClr val="002060"/>
                </a:solidFill>
                <a:latin typeface="Times New Roman" panose="02020603050405020304" pitchFamily="18" charset="0"/>
                <a:cs typeface="Times New Roman" panose="02020603050405020304" pitchFamily="18" charset="0"/>
              </a:rPr>
              <a:t> nastane, když se investor zbavuje specifické akcie nebo průmyslové skupiny akcií ze svého portfolia. Důvodem je jejich nesoulad s kritérii sociálních investic. Investor tak činí jisté sociální změny ve své organizaci.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Pozitivní screening </a:t>
            </a:r>
            <a:r>
              <a:rPr lang="cs-CZ" sz="1400" dirty="0">
                <a:solidFill>
                  <a:srgbClr val="002060"/>
                </a:solidFill>
                <a:latin typeface="Times New Roman" panose="02020603050405020304" pitchFamily="18" charset="0"/>
                <a:cs typeface="Times New Roman" panose="02020603050405020304" pitchFamily="18" charset="0"/>
              </a:rPr>
              <a:t>nastane, když investor hledá konkrétní akcie nebo skupinu akcií a investuje do nich kvůli jejich pozitivní sociální politice a činnostem daných společností. Existují již také profesionální softwary, které jsou určeny právě k hledání investičních příležitostí tohoto druhu.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502527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Pojmy jako environmentální, sociální a řízení (ESG) jsou důležitými termíny při určení dlouhodobé investiční výkonnosti. Ta by měla být rozdělena do tří oblastí:</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Odpovědné investování </a:t>
            </a:r>
            <a:r>
              <a:rPr lang="cs-CZ" sz="1400" dirty="0">
                <a:solidFill>
                  <a:srgbClr val="002060"/>
                </a:solidFill>
                <a:latin typeface="Times New Roman" panose="02020603050405020304" pitchFamily="18" charset="0"/>
                <a:cs typeface="Times New Roman" panose="02020603050405020304" pitchFamily="18" charset="0"/>
              </a:rPr>
              <a:t>(Responsible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RI) – oblast rozvíjející se zvláště mezi institucionálními investory a má nejblíže k tradiční finanční komunitě. </a:t>
            </a:r>
          </a:p>
          <a:p>
            <a:pPr lvl="1"/>
            <a:r>
              <a:rPr lang="cs-CZ" sz="1200" dirty="0">
                <a:solidFill>
                  <a:srgbClr val="002060"/>
                </a:solidFill>
                <a:latin typeface="Times New Roman" panose="02020603050405020304" pitchFamily="18" charset="0"/>
                <a:cs typeface="Times New Roman" panose="02020603050405020304" pitchFamily="18" charset="0"/>
              </a:rPr>
              <a:t>Odpovědný investor bere při svém investičním rozhodování v úvahu dlouhodobý vliv na životní prostředí, sociální problematiku a oblast řízení (ESG). </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Odpovědný investor tak zahrnuje ESG faktory do svých analýz a řízení portfolia. Jedná se tak o propojení sociálních a udržitelných ukazatelů s těmi finančními.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9700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Pojmy jako environmentální, sociální a řízení (ESG) jsou důležitými termíny při určení dlouhodobé investiční výkonnosti. Ta by měla být rozdělena do tří oblastí:</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Společensky odpovědné investování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Socially</a:t>
            </a:r>
            <a:r>
              <a:rPr lang="cs-CZ" sz="1400" dirty="0">
                <a:solidFill>
                  <a:srgbClr val="002060"/>
                </a:solidFill>
                <a:latin typeface="Times New Roman" panose="02020603050405020304" pitchFamily="18" charset="0"/>
                <a:cs typeface="Times New Roman" panose="02020603050405020304" pitchFamily="18" charset="0"/>
              </a:rPr>
              <a:t> Responsible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SRI) – nabízí řešení pro retailový finanční sektor uvažováním ESG problémů. </a:t>
            </a:r>
          </a:p>
          <a:p>
            <a:pPr lvl="1"/>
            <a:r>
              <a:rPr lang="cs-CZ" sz="1200" dirty="0">
                <a:solidFill>
                  <a:srgbClr val="002060"/>
                </a:solidFill>
                <a:latin typeface="Times New Roman" panose="02020603050405020304" pitchFamily="18" charset="0"/>
                <a:cs typeface="Times New Roman" panose="02020603050405020304" pitchFamily="18" charset="0"/>
              </a:rPr>
              <a:t>Tento přístup je těsně spojen s ESG kritérii a může zahrnovat například předem stanovené sociální a environmentální hodnoty pro výběr investic. </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Na základě vlivu podniků na životní prostředí nebo zúčastněné strany tak investoři mohou tyto investice buď zahrnout do svého portfolia, nebo je naopak vyloučit.</a:t>
            </a: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Udržitelné investování </a:t>
            </a:r>
            <a:r>
              <a:rPr lang="cs-CZ" sz="1400" dirty="0">
                <a:solidFill>
                  <a:srgbClr val="002060"/>
                </a:solidFill>
                <a:latin typeface="Times New Roman" panose="02020603050405020304" pitchFamily="18" charset="0"/>
                <a:cs typeface="Times New Roman" panose="02020603050405020304" pitchFamily="18" charset="0"/>
              </a:rPr>
              <a:t>(Sustainable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SI) – rostoucí zájem investorů sladit své investiční rozhodování s udržitelností životního prostředí a sociální reality.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3762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Dalším kritériem pro klasifikaci hodnocení CSR aktivit může být, </a:t>
            </a:r>
            <a:r>
              <a:rPr lang="cs-CZ" sz="1400" b="1" dirty="0">
                <a:solidFill>
                  <a:schemeClr val="bg1"/>
                </a:solidFill>
                <a:latin typeface="Times New Roman" panose="02020603050405020304" pitchFamily="18" charset="0"/>
                <a:cs typeface="Times New Roman" panose="02020603050405020304" pitchFamily="18" charset="0"/>
              </a:rPr>
              <a:t>možnost provádění hodnocení, zda může společnost sama využít určitý postupy, nebo je vhodný pro hodnocení externími subjekty </a:t>
            </a:r>
            <a:r>
              <a:rPr lang="cs-CZ" sz="1400" dirty="0">
                <a:solidFill>
                  <a:schemeClr val="bg1"/>
                </a:solidFill>
                <a:latin typeface="Times New Roman" panose="02020603050405020304" pitchFamily="18" charset="0"/>
                <a:cs typeface="Times New Roman" panose="02020603050405020304" pitchFamily="18" charset="0"/>
              </a:rPr>
              <a:t>apod. </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Zde lze shledat dvě možné alternativy přístupu</a:t>
            </a:r>
            <a:r>
              <a:rPr lang="cs-CZ" sz="16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Sebehodnocením</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self-evaluation</a:t>
            </a:r>
            <a:r>
              <a:rPr lang="cs-CZ" sz="1400" dirty="0">
                <a:solidFill>
                  <a:srgbClr val="002060"/>
                </a:solidFill>
                <a:latin typeface="Times New Roman" panose="02020603050405020304" pitchFamily="18" charset="0"/>
                <a:cs typeface="Times New Roman" panose="02020603050405020304" pitchFamily="18" charset="0"/>
              </a:rPr>
              <a:t>) na základě využitých metod či nástrojů, např. prostřednictvím existujících způsobů metodiky KORP, na základě dotazníku vytvořeného pro potřeby ocenění Ceny hejtmana za společenskou odpovědnost, ISO 26000.</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Externí hodnocení </a:t>
            </a:r>
            <a:r>
              <a:rPr lang="cs-CZ" sz="1400" dirty="0">
                <a:solidFill>
                  <a:srgbClr val="002060"/>
                </a:solidFill>
                <a:latin typeface="Times New Roman" panose="02020603050405020304" pitchFamily="18" charset="0"/>
                <a:cs typeface="Times New Roman" panose="02020603050405020304" pitchFamily="18" charset="0"/>
              </a:rPr>
              <a:t>(třetí stranou) – provedené na základě např. v rámci existujících ocenění spjatých s prvky CSR, certifikace ISO 14000, GRI, EMAS, </a:t>
            </a:r>
            <a:r>
              <a:rPr lang="cs-CZ" sz="1400" dirty="0" err="1">
                <a:solidFill>
                  <a:srgbClr val="002060"/>
                </a:solidFill>
                <a:latin typeface="Times New Roman" panose="02020603050405020304" pitchFamily="18" charset="0"/>
                <a:cs typeface="Times New Roman" panose="02020603050405020304" pitchFamily="18" charset="0"/>
              </a:rPr>
              <a:t>IQNet</a:t>
            </a:r>
            <a:r>
              <a:rPr lang="cs-CZ" sz="1400" dirty="0">
                <a:solidFill>
                  <a:srgbClr val="002060"/>
                </a:solidFill>
                <a:latin typeface="Times New Roman" panose="02020603050405020304" pitchFamily="18" charset="0"/>
                <a:cs typeface="Times New Roman" panose="02020603050405020304" pitchFamily="18" charset="0"/>
              </a:rPr>
              <a:t> SR10.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700584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en-US" sz="1350" b="1" dirty="0">
                <a:latin typeface="Arial" pitchFamily="34" charset="0"/>
                <a:cs typeface="Arial" pitchFamily="34" charset="0"/>
              </a:rPr>
              <a:t>RESPONSIBLE INVESTMENT</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dirty="0" err="1">
                <a:latin typeface="Arial" panose="020B0604020202020204" pitchFamily="34" charset="0"/>
              </a:rPr>
              <a:t>Milestones</a:t>
            </a:r>
            <a:r>
              <a:rPr lang="cs-CZ" altLang="cs-CZ" sz="1800" b="1" dirty="0">
                <a:latin typeface="Arial" panose="020B0604020202020204" pitchFamily="34" charset="0"/>
              </a:rPr>
              <a:t> in </a:t>
            </a:r>
            <a:r>
              <a:rPr lang="cs-CZ" altLang="cs-CZ" sz="1800" b="1" dirty="0" err="1">
                <a:latin typeface="Arial" panose="020B0604020202020204" pitchFamily="34" charset="0"/>
              </a:rPr>
              <a:t>the</a:t>
            </a:r>
            <a:r>
              <a:rPr lang="cs-CZ" altLang="cs-CZ" sz="1800" b="1" dirty="0">
                <a:latin typeface="Arial" panose="020B0604020202020204" pitchFamily="34" charset="0"/>
              </a:rPr>
              <a:t> </a:t>
            </a:r>
            <a:r>
              <a:rPr lang="cs-CZ" altLang="cs-CZ" sz="1800" b="1" dirty="0" err="1">
                <a:latin typeface="Arial" panose="020B0604020202020204" pitchFamily="34" charset="0"/>
              </a:rPr>
              <a:t>evolution</a:t>
            </a:r>
            <a:r>
              <a:rPr lang="cs-CZ" altLang="cs-CZ" sz="1800" b="1" dirty="0">
                <a:latin typeface="Arial" panose="020B0604020202020204" pitchFamily="34" charset="0"/>
              </a:rPr>
              <a:t> </a:t>
            </a:r>
            <a:r>
              <a:rPr lang="cs-CZ" altLang="cs-CZ" sz="1800" b="1" dirty="0" err="1">
                <a:latin typeface="Arial" panose="020B0604020202020204" pitchFamily="34" charset="0"/>
              </a:rPr>
              <a:t>of</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investment</a:t>
            </a:r>
            <a:endParaRPr lang="cs-CZ" altLang="cs-CZ" sz="1800" b="1" dirty="0">
              <a:latin typeface="Arial" panose="020B0604020202020204" pitchFamily="34" charset="0"/>
            </a:endParaRPr>
          </a:p>
        </p:txBody>
      </p:sp>
      <p:pic>
        <p:nvPicPr>
          <p:cNvPr id="2" name="Obrázek 1">
            <a:extLst>
              <a:ext uri="{FF2B5EF4-FFF2-40B4-BE49-F238E27FC236}">
                <a16:creationId xmlns:a16="http://schemas.microsoft.com/office/drawing/2014/main" id="{DFCBEB1A-D52D-4274-BEAB-5C7BED8C0F95}"/>
              </a:ext>
            </a:extLst>
          </p:cNvPr>
          <p:cNvPicPr>
            <a:picLocks noChangeAspect="1"/>
          </p:cNvPicPr>
          <p:nvPr/>
        </p:nvPicPr>
        <p:blipFill>
          <a:blip r:embed="rId2"/>
          <a:stretch>
            <a:fillRect/>
          </a:stretch>
        </p:blipFill>
        <p:spPr>
          <a:xfrm>
            <a:off x="1277625" y="1078706"/>
            <a:ext cx="6032813" cy="3929063"/>
          </a:xfrm>
          <a:prstGeom prst="rect">
            <a:avLst/>
          </a:prstGeom>
        </p:spPr>
      </p:pic>
    </p:spTree>
    <p:extLst>
      <p:ext uri="{BB962C8B-B14F-4D97-AF65-F5344CB8AC3E}">
        <p14:creationId xmlns:p14="http://schemas.microsoft.com/office/powerpoint/2010/main" val="9242732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Ve Spojených státech amerických se církevní investoři odvraceli od investování do tabákových společností, alkoholového průmyslu či hazardních her již několik desetiletí před uvedením moderní koncepce SRI v roce 1970.</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Podobně jako v USA se také v Evropě prosazovala odpovědnost investic v mnoha církevních organizacích a mezi církevními investory.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 roku 1900 do 1991 se v Anglii, Nizozemsku, Švédsku, Finsku, Německu a Francii začaly formovat první SRI fondy, které nabízely příležitost k investování do environmentálních a etických fondů.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Přičemž za zrod moderní koncepce SRI je považováno období let </a:t>
            </a:r>
            <a:r>
              <a:rPr lang="cs-CZ" sz="1400" b="1" dirty="0">
                <a:solidFill>
                  <a:srgbClr val="002060"/>
                </a:solidFill>
                <a:latin typeface="Times New Roman" panose="02020603050405020304" pitchFamily="18" charset="0"/>
                <a:cs typeface="Times New Roman" panose="02020603050405020304" pitchFamily="18" charset="0"/>
              </a:rPr>
              <a:t>1980 – 1990</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 kolébku SRI fondů v Evropě je považována Anglie, kde se v roce 1988 stal </a:t>
            </a:r>
            <a:r>
              <a:rPr lang="cs-CZ" sz="1400" b="1" dirty="0" err="1">
                <a:solidFill>
                  <a:srgbClr val="002060"/>
                </a:solidFill>
                <a:latin typeface="Times New Roman" panose="02020603050405020304" pitchFamily="18" charset="0"/>
                <a:cs typeface="Times New Roman" panose="02020603050405020304" pitchFamily="18" charset="0"/>
              </a:rPr>
              <a:t>Merlin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Ecology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Fund</a:t>
            </a:r>
            <a:r>
              <a:rPr lang="cs-CZ" sz="1400" dirty="0">
                <a:solidFill>
                  <a:srgbClr val="002060"/>
                </a:solidFill>
                <a:latin typeface="Times New Roman" panose="02020603050405020304" pitchFamily="18" charset="0"/>
                <a:cs typeface="Times New Roman" panose="02020603050405020304" pitchFamily="18" charset="0"/>
              </a:rPr>
              <a:t> průkopníkem v investování do zelených fondů.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421467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Od roku 1990 do současnosti se však pojetí SRI v USA a Evropě změnilo a existují určité rozdíly v chápání, definicích, stanovení cílů a uplatňování společensky odpovědného investování.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Fórum udržitelného a odpovědného investování v USA (US SIF)</a:t>
            </a:r>
            <a:r>
              <a:rPr lang="cs-CZ" sz="1400" dirty="0">
                <a:solidFill>
                  <a:srgbClr val="002060"/>
                </a:solidFill>
                <a:latin typeface="Times New Roman" panose="02020603050405020304" pitchFamily="18" charset="0"/>
                <a:cs typeface="Times New Roman" panose="02020603050405020304" pitchFamily="18" charset="0"/>
              </a:rPr>
              <a:t> definuje společensky odpovědné investování jako </a:t>
            </a:r>
            <a:r>
              <a:rPr lang="cs-CZ" sz="1400" b="1" dirty="0">
                <a:solidFill>
                  <a:srgbClr val="002060"/>
                </a:solidFill>
                <a:latin typeface="Times New Roman" panose="02020603050405020304" pitchFamily="18" charset="0"/>
                <a:cs typeface="Times New Roman" panose="02020603050405020304" pitchFamily="18" charset="0"/>
              </a:rPr>
              <a:t>integraci osobních hodnot a společenských problémů s investováním</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Eurosif (European SIF) </a:t>
            </a:r>
            <a:r>
              <a:rPr lang="cs-CZ" sz="1400" dirty="0">
                <a:solidFill>
                  <a:srgbClr val="002060"/>
                </a:solidFill>
                <a:latin typeface="Times New Roman" panose="02020603050405020304" pitchFamily="18" charset="0"/>
                <a:cs typeface="Times New Roman" panose="02020603050405020304" pitchFamily="18" charset="0"/>
              </a:rPr>
              <a:t>pojímá SRI jako </a:t>
            </a:r>
            <a:r>
              <a:rPr lang="cs-CZ" sz="1400" b="1" dirty="0">
                <a:solidFill>
                  <a:srgbClr val="002060"/>
                </a:solidFill>
                <a:latin typeface="Times New Roman" panose="02020603050405020304" pitchFamily="18" charset="0"/>
                <a:cs typeface="Times New Roman" panose="02020603050405020304" pitchFamily="18" charset="0"/>
              </a:rPr>
              <a:t>kombinaci finančních cílů investora s jeho obavami o sociální, environmentální a etické (SEE) otázky</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Americká definice je tedy zaměřena především na hodnoty, avšak evropské pojetí v sobě nese pragmatické tendence k vyrovnanosti sociální, environmentálních a finančních aspektů.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Evropské SRI fondy tak stojí stabilněji na třech aspektech připomínající </a:t>
            </a:r>
            <a:r>
              <a:rPr lang="cs-CZ" sz="1400" dirty="0" err="1">
                <a:solidFill>
                  <a:srgbClr val="002060"/>
                </a:solidFill>
                <a:latin typeface="Times New Roman" panose="02020603050405020304" pitchFamily="18" charset="0"/>
                <a:cs typeface="Times New Roman" panose="02020603050405020304" pitchFamily="18" charset="0"/>
              </a:rPr>
              <a:t>tripple</a:t>
            </a:r>
            <a:r>
              <a:rPr lang="cs-CZ" sz="1400" dirty="0">
                <a:solidFill>
                  <a:srgbClr val="002060"/>
                </a:solidFill>
                <a:latin typeface="Times New Roman" panose="02020603050405020304" pitchFamily="18" charset="0"/>
                <a:cs typeface="Times New Roman" panose="02020603050405020304" pitchFamily="18" charset="0"/>
              </a:rPr>
              <a:t>-bottom-line (3P: people, planet, profit).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41218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USA je kladen velký důraz na komunitní investování.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Americký SIF komunitní investování </a:t>
            </a:r>
            <a:r>
              <a:rPr lang="cs-CZ" sz="1400" b="1" dirty="0">
                <a:solidFill>
                  <a:srgbClr val="002060"/>
                </a:solidFill>
                <a:latin typeface="Times New Roman" panose="02020603050405020304" pitchFamily="18" charset="0"/>
                <a:cs typeface="Times New Roman" panose="02020603050405020304" pitchFamily="18" charset="0"/>
              </a:rPr>
              <a:t>silně podporuje</a:t>
            </a:r>
            <a:r>
              <a:rPr lang="cs-CZ" sz="1400" dirty="0">
                <a:solidFill>
                  <a:srgbClr val="002060"/>
                </a:solidFill>
                <a:latin typeface="Times New Roman" panose="02020603050405020304" pitchFamily="18" charset="0"/>
                <a:cs typeface="Times New Roman" panose="02020603050405020304" pitchFamily="18" charset="0"/>
              </a:rPr>
              <a:t> a považuje za nedílnou součást procesu společensky odpovědného investování.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Komunitní investování dle amerického pohledu představuje </a:t>
            </a:r>
            <a:r>
              <a:rPr lang="cs-CZ" sz="1400" b="1" dirty="0">
                <a:solidFill>
                  <a:srgbClr val="002060"/>
                </a:solidFill>
                <a:latin typeface="Times New Roman" panose="02020603050405020304" pitchFamily="18" charset="0"/>
                <a:cs typeface="Times New Roman" panose="02020603050405020304" pitchFamily="18" charset="0"/>
              </a:rPr>
              <a:t>poskytnutí přístupu ke kapitálu do takových odvětví či společenství, které byly z  finančního nebo ekonomického systému vyloučeny.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a:t>
            </a:r>
            <a:r>
              <a:rPr lang="cs-CZ" sz="1400" b="1" dirty="0">
                <a:solidFill>
                  <a:srgbClr val="002060"/>
                </a:solidFill>
                <a:latin typeface="Times New Roman" panose="02020603050405020304" pitchFamily="18" charset="0"/>
                <a:cs typeface="Times New Roman" panose="02020603050405020304" pitchFamily="18" charset="0"/>
              </a:rPr>
              <a:t>Evropském pojetí SRI komunitní investování chybí</a:t>
            </a:r>
            <a:r>
              <a:rPr lang="cs-CZ" sz="1400" dirty="0">
                <a:solidFill>
                  <a:srgbClr val="002060"/>
                </a:solidFill>
                <a:latin typeface="Times New Roman" panose="02020603050405020304" pitchFamily="18" charset="0"/>
                <a:cs typeface="Times New Roman" panose="02020603050405020304" pitchFamily="18" charset="0"/>
              </a:rPr>
              <a:t>. Je vnímáno jako proces, jehož se zúčastňují různé subjekty, je tažen rozdílnými motivy s odlišnými dopady a představuje jiné podnikatelské aktivity.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44963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6840760" cy="507703"/>
          </a:xfrm>
        </p:spPr>
        <p:txBody>
          <a:bodyPr/>
          <a:lstStyle/>
          <a:p>
            <a:r>
              <a:rPr lang="cs-CZ" dirty="0"/>
              <a:t>Přehled rozdílnosti v pojetí SRI v USA a Evropě</a:t>
            </a:r>
          </a:p>
        </p:txBody>
      </p:sp>
      <p:graphicFrame>
        <p:nvGraphicFramePr>
          <p:cNvPr id="2" name="Tabulka 1"/>
          <p:cNvGraphicFramePr>
            <a:graphicFrameLocks noGrp="1"/>
          </p:cNvGraphicFramePr>
          <p:nvPr>
            <p:extLst/>
          </p:nvPr>
        </p:nvGraphicFramePr>
        <p:xfrm>
          <a:off x="222482" y="771550"/>
          <a:ext cx="7589878" cy="3888431"/>
        </p:xfrm>
        <a:graphic>
          <a:graphicData uri="http://schemas.openxmlformats.org/drawingml/2006/table">
            <a:tbl>
              <a:tblPr firstRow="1" firstCol="1" bandRow="1">
                <a:tableStyleId>{5C22544A-7EE6-4342-B048-85BDC9FD1C3A}</a:tableStyleId>
              </a:tblPr>
              <a:tblGrid>
                <a:gridCol w="1539416">
                  <a:extLst>
                    <a:ext uri="{9D8B030D-6E8A-4147-A177-3AD203B41FA5}">
                      <a16:colId xmlns:a16="http://schemas.microsoft.com/office/drawing/2014/main" val="20000"/>
                    </a:ext>
                  </a:extLst>
                </a:gridCol>
                <a:gridCol w="2876984">
                  <a:extLst>
                    <a:ext uri="{9D8B030D-6E8A-4147-A177-3AD203B41FA5}">
                      <a16:colId xmlns:a16="http://schemas.microsoft.com/office/drawing/2014/main" val="20001"/>
                    </a:ext>
                  </a:extLst>
                </a:gridCol>
                <a:gridCol w="3173478">
                  <a:extLst>
                    <a:ext uri="{9D8B030D-6E8A-4147-A177-3AD203B41FA5}">
                      <a16:colId xmlns:a16="http://schemas.microsoft.com/office/drawing/2014/main" val="20002"/>
                    </a:ext>
                  </a:extLst>
                </a:gridCol>
              </a:tblGrid>
              <a:tr h="189341">
                <a:tc>
                  <a:txBody>
                    <a:bodyPr/>
                    <a:lstStyle/>
                    <a:p>
                      <a:pPr algn="just">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s-CZ" sz="1200">
                          <a:effectLst/>
                        </a:rPr>
                        <a:t>USA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s-CZ" sz="1200">
                          <a:effectLst/>
                        </a:rPr>
                        <a:t>Evropa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4119">
                <a:tc>
                  <a:txBody>
                    <a:bodyPr/>
                    <a:lstStyle/>
                    <a:p>
                      <a:pPr algn="just">
                        <a:spcAft>
                          <a:spcPts val="0"/>
                        </a:spcAft>
                      </a:pPr>
                      <a:r>
                        <a:rPr lang="cs-CZ" sz="1200">
                          <a:effectLst/>
                        </a:rPr>
                        <a:t>Historické kořeny</a:t>
                      </a:r>
                    </a:p>
                    <a:p>
                      <a:pPr algn="just">
                        <a:spcAft>
                          <a:spcPts val="0"/>
                        </a:spcAft>
                      </a:pPr>
                      <a:r>
                        <a:rPr lang="cs-CZ" sz="1200">
                          <a:effectLst/>
                        </a:rPr>
                        <a:t>Sdílený cíl</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cs-CZ" sz="1200">
                          <a:effectLst/>
                        </a:rPr>
                        <a:t>Náboženství</a:t>
                      </a:r>
                    </a:p>
                    <a:p>
                      <a:pPr algn="ctr">
                        <a:spcAft>
                          <a:spcPts val="0"/>
                        </a:spcAft>
                      </a:pPr>
                      <a:r>
                        <a:rPr lang="cs-CZ" sz="1200">
                          <a:effectLst/>
                        </a:rPr>
                        <a:t>Touha opětovného definování vztahu mezi společnostmi a společností.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cs-CZ"/>
                    </a:p>
                  </a:txBody>
                  <a:tcPr/>
                </a:tc>
                <a:extLst>
                  <a:ext uri="{0D108BD9-81ED-4DB2-BD59-A6C34878D82A}">
                    <a16:rowId xmlns:a16="http://schemas.microsoft.com/office/drawing/2014/main" val="10001"/>
                  </a:ext>
                </a:extLst>
              </a:tr>
              <a:tr h="378683">
                <a:tc>
                  <a:txBody>
                    <a:bodyPr/>
                    <a:lstStyle/>
                    <a:p>
                      <a:pPr algn="just">
                        <a:spcAft>
                          <a:spcPts val="0"/>
                        </a:spcAft>
                      </a:pPr>
                      <a:r>
                        <a:rPr lang="cs-CZ" sz="1200">
                          <a:effectLst/>
                        </a:rPr>
                        <a:t>Definice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Důraz na osobní hodnoty a sociální cíle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1000"/>
                        </a:spcAft>
                        <a:buFont typeface="Symbol" panose="05050102010706020507" pitchFamily="18" charset="2"/>
                        <a:buChar char=""/>
                      </a:pPr>
                      <a:r>
                        <a:rPr lang="cs-CZ" sz="1200">
                          <a:effectLst/>
                        </a:rPr>
                        <a:t>Důraz na finanční cíle a investiční dopad</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73532">
                <a:tc>
                  <a:txBody>
                    <a:bodyPr/>
                    <a:lstStyle/>
                    <a:p>
                      <a:pPr algn="just">
                        <a:spcAft>
                          <a:spcPts val="0"/>
                        </a:spcAft>
                      </a:pPr>
                      <a:r>
                        <a:rPr lang="cs-CZ" sz="1200">
                          <a:effectLst/>
                        </a:rPr>
                        <a:t>Subjekty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dirty="0">
                          <a:effectLst/>
                        </a:rPr>
                        <a:t>Retailoví investoři</a:t>
                      </a:r>
                    </a:p>
                    <a:p>
                      <a:pPr marL="342900" lvl="0" indent="-342900" algn="l">
                        <a:spcAft>
                          <a:spcPts val="0"/>
                        </a:spcAft>
                        <a:buFont typeface="Symbol" panose="05050102010706020507" pitchFamily="18" charset="2"/>
                        <a:buChar char=""/>
                      </a:pPr>
                      <a:r>
                        <a:rPr lang="cs-CZ" sz="1200" dirty="0">
                          <a:effectLst/>
                        </a:rPr>
                        <a:t>Firmy uplatňující SRI nezávislé na tradiční finanční komunitě</a:t>
                      </a:r>
                    </a:p>
                    <a:p>
                      <a:pPr marL="342900" lvl="0" indent="-342900" algn="l">
                        <a:spcAft>
                          <a:spcPts val="0"/>
                        </a:spcAft>
                        <a:buFont typeface="Symbol" panose="05050102010706020507" pitchFamily="18" charset="2"/>
                        <a:buChar char=""/>
                      </a:pPr>
                      <a:r>
                        <a:rPr lang="cs-CZ" sz="1200" dirty="0">
                          <a:effectLst/>
                        </a:rPr>
                        <a:t>Zapojení menších vlád</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dirty="0">
                          <a:effectLst/>
                        </a:rPr>
                        <a:t>Institucionální investoři</a:t>
                      </a:r>
                    </a:p>
                    <a:p>
                      <a:pPr marL="342900" lvl="0" indent="-342900" algn="l">
                        <a:spcAft>
                          <a:spcPts val="0"/>
                        </a:spcAft>
                        <a:buFont typeface="Symbol" panose="05050102010706020507" pitchFamily="18" charset="2"/>
                        <a:buChar char=""/>
                      </a:pPr>
                      <a:r>
                        <a:rPr lang="cs-CZ" sz="1200" dirty="0">
                          <a:effectLst/>
                        </a:rPr>
                        <a:t>Přední finanční komunita podporující aktivity firem uplatňujících SRI</a:t>
                      </a:r>
                    </a:p>
                    <a:p>
                      <a:pPr marL="342900" lvl="0" indent="-342900" algn="l">
                        <a:spcAft>
                          <a:spcPts val="1000"/>
                        </a:spcAft>
                        <a:buFont typeface="Symbol" panose="05050102010706020507" pitchFamily="18" charset="2"/>
                        <a:buChar char=""/>
                      </a:pPr>
                      <a:r>
                        <a:rPr lang="cs-CZ" sz="1200" dirty="0">
                          <a:effectLst/>
                        </a:rPr>
                        <a:t>Zapojení hmotněprávní vlády</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36049">
                <a:tc>
                  <a:txBody>
                    <a:bodyPr/>
                    <a:lstStyle/>
                    <a:p>
                      <a:pPr algn="just">
                        <a:spcAft>
                          <a:spcPts val="0"/>
                        </a:spcAft>
                      </a:pPr>
                      <a:r>
                        <a:rPr lang="cs-CZ" sz="1200">
                          <a:effectLst/>
                        </a:rPr>
                        <a:t>Terminologie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Sociální odpovědnost</a:t>
                      </a:r>
                    </a:p>
                    <a:p>
                      <a:pPr marL="342900" lvl="0" indent="-342900" algn="l">
                        <a:spcAft>
                          <a:spcPts val="0"/>
                        </a:spcAft>
                        <a:buFont typeface="Symbol" panose="05050102010706020507" pitchFamily="18" charset="2"/>
                        <a:buChar char=""/>
                      </a:pPr>
                      <a:r>
                        <a:rPr lang="cs-CZ" sz="1200">
                          <a:effectLst/>
                        </a:rPr>
                        <a:t>Spravedlnost a justice</a:t>
                      </a:r>
                    </a:p>
                    <a:p>
                      <a:pPr marL="342900" lvl="0" indent="-342900" algn="l">
                        <a:spcAft>
                          <a:spcPts val="0"/>
                        </a:spcAft>
                        <a:buFont typeface="Symbol" panose="05050102010706020507" pitchFamily="18" charset="2"/>
                        <a:buChar char=""/>
                      </a:pPr>
                      <a:r>
                        <a:rPr lang="cs-CZ" sz="1200">
                          <a:effectLst/>
                        </a:rPr>
                        <a:t>Přístup ke kapitálu</a:t>
                      </a:r>
                    </a:p>
                    <a:p>
                      <a:pPr marL="342900" lvl="0" indent="-342900" algn="l">
                        <a:spcAft>
                          <a:spcPts val="0"/>
                        </a:spcAft>
                        <a:buFont typeface="Symbol" panose="05050102010706020507" pitchFamily="18" charset="2"/>
                        <a:buChar char=""/>
                      </a:pPr>
                      <a:r>
                        <a:rPr lang="cs-CZ" sz="1200">
                          <a:effectLst/>
                        </a:rPr>
                        <a:t>Tvorba bohatství</a:t>
                      </a:r>
                    </a:p>
                    <a:p>
                      <a:pPr marL="342900" lvl="0" indent="-342900" algn="l">
                        <a:spcAft>
                          <a:spcPts val="0"/>
                        </a:spcAft>
                        <a:buFont typeface="Symbol" panose="05050102010706020507" pitchFamily="18" charset="2"/>
                        <a:buChar char=""/>
                      </a:pPr>
                      <a:r>
                        <a:rPr lang="cs-CZ" sz="1200">
                          <a:effectLst/>
                        </a:rPr>
                        <a:t>Vylučující a kvalitativní screening</a:t>
                      </a:r>
                    </a:p>
                    <a:p>
                      <a:pPr marL="342900" lvl="0" indent="-342900" algn="l">
                        <a:spcAft>
                          <a:spcPts val="0"/>
                        </a:spcAft>
                        <a:buFont typeface="Symbol" panose="05050102010706020507" pitchFamily="18" charset="2"/>
                        <a:buChar char=""/>
                      </a:pPr>
                      <a:r>
                        <a:rPr lang="cs-CZ" sz="1200">
                          <a:effectLst/>
                        </a:rPr>
                        <a:t>Prosazování akcionáře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a:effectLst/>
                        </a:rPr>
                        <a:t>Udržitelnost</a:t>
                      </a:r>
                    </a:p>
                    <a:p>
                      <a:pPr marL="342900" lvl="0" indent="-342900" algn="l">
                        <a:spcAft>
                          <a:spcPts val="0"/>
                        </a:spcAft>
                        <a:buFont typeface="Symbol" panose="05050102010706020507" pitchFamily="18" charset="2"/>
                        <a:buChar char=""/>
                      </a:pPr>
                      <a:r>
                        <a:rPr lang="cs-CZ" sz="1200">
                          <a:effectLst/>
                        </a:rPr>
                        <a:t>Eko-efektivita a obchod</a:t>
                      </a:r>
                    </a:p>
                    <a:p>
                      <a:pPr marL="342900" lvl="0" indent="-342900" algn="l">
                        <a:spcAft>
                          <a:spcPts val="0"/>
                        </a:spcAft>
                        <a:buFont typeface="Symbol" panose="05050102010706020507" pitchFamily="18" charset="2"/>
                        <a:buChar char=""/>
                      </a:pPr>
                      <a:r>
                        <a:rPr lang="cs-CZ" sz="1200">
                          <a:effectLst/>
                        </a:rPr>
                        <a:t>Třípilířové investování</a:t>
                      </a:r>
                    </a:p>
                    <a:p>
                      <a:pPr marL="342900" lvl="0" indent="-342900" algn="l">
                        <a:spcAft>
                          <a:spcPts val="0"/>
                        </a:spcAft>
                        <a:buFont typeface="Symbol" panose="05050102010706020507" pitchFamily="18" charset="2"/>
                        <a:buChar char=""/>
                      </a:pPr>
                      <a:r>
                        <a:rPr lang="cs-CZ" sz="1200">
                          <a:effectLst/>
                        </a:rPr>
                        <a:t>Investování nejvyšší třídy</a:t>
                      </a:r>
                    </a:p>
                    <a:p>
                      <a:pPr marL="342900" lvl="0" indent="-342900" algn="l">
                        <a:spcAft>
                          <a:spcPts val="0"/>
                        </a:spcAft>
                        <a:buFont typeface="Symbol" panose="05050102010706020507" pitchFamily="18" charset="2"/>
                        <a:buChar char=""/>
                      </a:pPr>
                      <a:r>
                        <a:rPr lang="cs-CZ" sz="1200">
                          <a:effectLst/>
                        </a:rPr>
                        <a:t>Negativní a pozitivní screening</a:t>
                      </a:r>
                    </a:p>
                    <a:p>
                      <a:pPr marL="342900" lvl="0" indent="-342900" algn="l">
                        <a:spcAft>
                          <a:spcPts val="1000"/>
                        </a:spcAft>
                        <a:buFont typeface="Symbol" panose="05050102010706020507" pitchFamily="18" charset="2"/>
                        <a:buChar char=""/>
                      </a:pPr>
                      <a:r>
                        <a:rPr lang="cs-CZ" sz="1200">
                          <a:effectLst/>
                        </a:rPr>
                        <a:t>Angažovanost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946707">
                <a:tc>
                  <a:txBody>
                    <a:bodyPr/>
                    <a:lstStyle/>
                    <a:p>
                      <a:pPr algn="just">
                        <a:spcAft>
                          <a:spcPts val="0"/>
                        </a:spcAft>
                      </a:pPr>
                      <a:r>
                        <a:rPr lang="cs-CZ" sz="1200">
                          <a:effectLst/>
                        </a:rPr>
                        <a:t>Strategie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Důležitost vylučujícího screeningu</a:t>
                      </a:r>
                    </a:p>
                    <a:p>
                      <a:pPr marL="342900" lvl="0" indent="-342900" algn="l">
                        <a:spcAft>
                          <a:spcPts val="0"/>
                        </a:spcAft>
                        <a:buFont typeface="Symbol" panose="05050102010706020507" pitchFamily="18" charset="2"/>
                        <a:buChar char=""/>
                      </a:pPr>
                      <a:r>
                        <a:rPr lang="cs-CZ" sz="1200">
                          <a:effectLst/>
                        </a:rPr>
                        <a:t>Pozitivní screening stresovým posouzením</a:t>
                      </a:r>
                    </a:p>
                    <a:p>
                      <a:pPr marL="342900" lvl="0" indent="-342900" algn="l">
                        <a:spcAft>
                          <a:spcPts val="0"/>
                        </a:spcAft>
                        <a:buFont typeface="Symbol" panose="05050102010706020507" pitchFamily="18" charset="2"/>
                        <a:buChar char=""/>
                      </a:pPr>
                      <a:r>
                        <a:rPr lang="cs-CZ" sz="1200">
                          <a:effectLst/>
                        </a:rPr>
                        <a:t>Prosazování veřejného a zástupci voleného usnesení</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dirty="0">
                          <a:effectLst/>
                        </a:rPr>
                        <a:t>Negativní screening není zdůrazněn</a:t>
                      </a:r>
                    </a:p>
                    <a:p>
                      <a:pPr marL="342900" lvl="0" indent="-342900" algn="l">
                        <a:spcAft>
                          <a:spcPts val="0"/>
                        </a:spcAft>
                        <a:buFont typeface="Symbol" panose="05050102010706020507" pitchFamily="18" charset="2"/>
                        <a:buChar char=""/>
                      </a:pPr>
                      <a:r>
                        <a:rPr lang="cs-CZ" sz="1200" dirty="0">
                          <a:effectLst/>
                        </a:rPr>
                        <a:t>Pozitivní screening stresovým kvantitativním měřením</a:t>
                      </a:r>
                    </a:p>
                    <a:p>
                      <a:pPr marL="342900" lvl="0" indent="-342900" algn="l">
                        <a:spcAft>
                          <a:spcPts val="1000"/>
                        </a:spcAft>
                        <a:buFont typeface="Symbol" panose="05050102010706020507" pitchFamily="18" charset="2"/>
                        <a:buChar char=""/>
                      </a:pPr>
                      <a:r>
                        <a:rPr lang="cs-CZ" sz="1200" dirty="0">
                          <a:effectLst/>
                        </a:rPr>
                        <a:t>Angažovanost prostřednictvím neveřejných dialogů</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Obdélník 3"/>
          <p:cNvSpPr/>
          <p:nvPr/>
        </p:nvSpPr>
        <p:spPr>
          <a:xfrm>
            <a:off x="251520" y="4728342"/>
            <a:ext cx="4572000" cy="215444"/>
          </a:xfrm>
          <a:prstGeom prst="rect">
            <a:avLst/>
          </a:prstGeom>
        </p:spPr>
        <p:txBody>
          <a:bodyPr>
            <a:spAutoFit/>
          </a:bodyPr>
          <a:lstStyle/>
          <a:p>
            <a:r>
              <a:rPr lang="cs-CZ" sz="800" dirty="0"/>
              <a:t>Zdroj: vlastní úprava, </a:t>
            </a:r>
            <a:r>
              <a:rPr lang="cs-CZ" sz="800" dirty="0" err="1"/>
              <a:t>Louche</a:t>
            </a:r>
            <a:r>
              <a:rPr lang="cs-CZ" sz="800" dirty="0"/>
              <a:t> a </a:t>
            </a:r>
            <a:r>
              <a:rPr lang="cs-CZ" sz="800" dirty="0" err="1"/>
              <a:t>Lydenberg</a:t>
            </a:r>
            <a:r>
              <a:rPr lang="cs-CZ" sz="800" dirty="0"/>
              <a:t> (2006)</a:t>
            </a:r>
          </a:p>
        </p:txBody>
      </p:sp>
    </p:spTree>
    <p:extLst>
      <p:ext uri="{BB962C8B-B14F-4D97-AF65-F5344CB8AC3E}">
        <p14:creationId xmlns:p14="http://schemas.microsoft.com/office/powerpoint/2010/main" val="26057293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Specifické fondy s portfoliem, které je tvořeno společnostmi a jejich cennými papíry, které neporušují tradiční etické otázky, jako je porušování lidských práv, vydírání a korupce.</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 70. letech</a:t>
            </a:r>
            <a:r>
              <a:rPr lang="cs-CZ" sz="1400" dirty="0">
                <a:solidFill>
                  <a:srgbClr val="002060"/>
                </a:solidFill>
                <a:latin typeface="Times New Roman" panose="02020603050405020304" pitchFamily="18" charset="0"/>
                <a:cs typeface="Times New Roman" panose="02020603050405020304" pitchFamily="18" charset="0"/>
              </a:rPr>
              <a:t> 20. století vznikaly fondy, které podle statutu nesměly investovat do akcií či dluhopisů firem, spojených s výrobou alkoholu, tabáku a pornografie. </a:t>
            </a:r>
          </a:p>
          <a:p>
            <a:r>
              <a:rPr lang="cs-CZ" sz="1400" dirty="0">
                <a:solidFill>
                  <a:srgbClr val="002060"/>
                </a:solidFill>
                <a:latin typeface="Times New Roman" panose="02020603050405020304" pitchFamily="18" charset="0"/>
                <a:cs typeface="Times New Roman" panose="02020603050405020304" pitchFamily="18" charset="0"/>
              </a:rPr>
              <a:t>V době války ve Vietnamu padly v nemilost i výrobci zbraní. Pro tyto fondy se vžil název etické. </a:t>
            </a:r>
          </a:p>
          <a:p>
            <a:r>
              <a:rPr lang="cs-CZ" sz="1400" b="1" dirty="0">
                <a:solidFill>
                  <a:srgbClr val="002060"/>
                </a:solidFill>
                <a:latin typeface="Times New Roman" panose="02020603050405020304" pitchFamily="18" charset="0"/>
                <a:cs typeface="Times New Roman" panose="02020603050405020304" pitchFamily="18" charset="0"/>
              </a:rPr>
              <a:t>V 80. letech </a:t>
            </a:r>
            <a:r>
              <a:rPr lang="cs-CZ" sz="1400" dirty="0">
                <a:solidFill>
                  <a:srgbClr val="002060"/>
                </a:solidFill>
                <a:latin typeface="Times New Roman" panose="02020603050405020304" pitchFamily="18" charset="0"/>
                <a:cs typeface="Times New Roman" panose="02020603050405020304" pitchFamily="18" charset="0"/>
              </a:rPr>
              <a:t>se dostaly do popředí debaty o ekologické udržitelnosti ekonomického růstu. Moderní byly teorie brzkého vyčerpání přírodních zdrojů. </a:t>
            </a:r>
          </a:p>
          <a:p>
            <a:r>
              <a:rPr lang="cs-CZ" sz="1400" b="1" dirty="0">
                <a:solidFill>
                  <a:srgbClr val="002060"/>
                </a:solidFill>
                <a:latin typeface="Times New Roman" panose="02020603050405020304" pitchFamily="18" charset="0"/>
                <a:cs typeface="Times New Roman" panose="02020603050405020304" pitchFamily="18" charset="0"/>
              </a:rPr>
              <a:t>V 90. letech </a:t>
            </a:r>
            <a:r>
              <a:rPr lang="cs-CZ" sz="1400" dirty="0">
                <a:solidFill>
                  <a:srgbClr val="002060"/>
                </a:solidFill>
                <a:latin typeface="Times New Roman" panose="02020603050405020304" pitchFamily="18" charset="0"/>
                <a:cs typeface="Times New Roman" panose="02020603050405020304" pitchFamily="18" charset="0"/>
              </a:rPr>
              <a:t>řadu investorů dráždily pracovní podmínky a nízké standardy bezpečnosti práce v provozech nadnárodních korporací v rozvojových zemích. </a:t>
            </a:r>
          </a:p>
          <a:p>
            <a:r>
              <a:rPr lang="cs-CZ" sz="1400" b="1" dirty="0">
                <a:solidFill>
                  <a:srgbClr val="002060"/>
                </a:solidFill>
                <a:latin typeface="Times New Roman" panose="02020603050405020304" pitchFamily="18" charset="0"/>
                <a:cs typeface="Times New Roman" panose="02020603050405020304" pitchFamily="18" charset="0"/>
              </a:rPr>
              <a:t>V současnosti </a:t>
            </a:r>
            <a:r>
              <a:rPr lang="cs-CZ" sz="1400" dirty="0">
                <a:solidFill>
                  <a:srgbClr val="002060"/>
                </a:solidFill>
                <a:latin typeface="Times New Roman" panose="02020603050405020304" pitchFamily="18" charset="0"/>
                <a:cs typeface="Times New Roman" panose="02020603050405020304" pitchFamily="18" charset="0"/>
              </a:rPr>
              <a:t>zase investory zajímá globální ekologická katastrofa.</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140551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Reakcí správců fondů na touhu části investorské veřejnosti, která má zájem podílet se na řešení popsaných problémů světa, jsou fondy, jež mají v názvu </a:t>
            </a:r>
            <a:r>
              <a:rPr lang="cs-CZ" sz="1400" b="1" dirty="0" err="1">
                <a:solidFill>
                  <a:schemeClr val="bg1"/>
                </a:solidFill>
                <a:latin typeface="Times New Roman" panose="02020603050405020304" pitchFamily="18" charset="0"/>
                <a:cs typeface="Times New Roman" panose="02020603050405020304" pitchFamily="18" charset="0"/>
              </a:rPr>
              <a:t>Ethical</a:t>
            </a:r>
            <a:r>
              <a:rPr lang="cs-CZ" sz="1400" dirty="0">
                <a:solidFill>
                  <a:schemeClr val="bg1"/>
                </a:solidFill>
                <a:latin typeface="Times New Roman" panose="02020603050405020304" pitchFamily="18" charset="0"/>
                <a:cs typeface="Times New Roman" panose="02020603050405020304" pitchFamily="18" charset="0"/>
              </a:rPr>
              <a:t> (etický), </a:t>
            </a:r>
            <a:r>
              <a:rPr lang="cs-CZ" sz="1400" b="1" dirty="0" err="1">
                <a:solidFill>
                  <a:schemeClr val="bg1"/>
                </a:solidFill>
                <a:latin typeface="Times New Roman" panose="02020603050405020304" pitchFamily="18" charset="0"/>
                <a:cs typeface="Times New Roman" panose="02020603050405020304" pitchFamily="18" charset="0"/>
              </a:rPr>
              <a:t>Socially</a:t>
            </a:r>
            <a:r>
              <a:rPr lang="cs-CZ" sz="1400" b="1" dirty="0">
                <a:solidFill>
                  <a:schemeClr val="bg1"/>
                </a:solidFill>
                <a:latin typeface="Times New Roman" panose="02020603050405020304" pitchFamily="18" charset="0"/>
                <a:cs typeface="Times New Roman" panose="02020603050405020304" pitchFamily="18" charset="0"/>
              </a:rPr>
              <a:t> Responsible</a:t>
            </a:r>
            <a:r>
              <a:rPr lang="cs-CZ" sz="1400" dirty="0">
                <a:solidFill>
                  <a:schemeClr val="bg1"/>
                </a:solidFill>
                <a:latin typeface="Times New Roman" panose="02020603050405020304" pitchFamily="18" charset="0"/>
                <a:cs typeface="Times New Roman" panose="02020603050405020304" pitchFamily="18" charset="0"/>
              </a:rPr>
              <a:t> (sociálně odpovědný), nebo </a:t>
            </a:r>
            <a:r>
              <a:rPr lang="cs-CZ" sz="1400" b="1" dirty="0">
                <a:solidFill>
                  <a:schemeClr val="bg1"/>
                </a:solidFill>
                <a:latin typeface="Times New Roman" panose="02020603050405020304" pitchFamily="18" charset="0"/>
                <a:cs typeface="Times New Roman" panose="02020603050405020304" pitchFamily="18" charset="0"/>
              </a:rPr>
              <a:t>Sustainable</a:t>
            </a:r>
            <a:r>
              <a:rPr lang="cs-CZ" sz="1400" dirty="0">
                <a:solidFill>
                  <a:schemeClr val="bg1"/>
                </a:solidFill>
                <a:latin typeface="Times New Roman" panose="02020603050405020304" pitchFamily="18" charset="0"/>
                <a:cs typeface="Times New Roman" panose="02020603050405020304" pitchFamily="18" charset="0"/>
              </a:rPr>
              <a:t> (udržitelný).</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Podle britské poradenské firmy </a:t>
            </a:r>
            <a:r>
              <a:rPr lang="cs-CZ" sz="1400" b="1" dirty="0" err="1">
                <a:solidFill>
                  <a:srgbClr val="002060"/>
                </a:solidFill>
                <a:latin typeface="Times New Roman" panose="02020603050405020304" pitchFamily="18" charset="0"/>
                <a:cs typeface="Times New Roman" panose="02020603050405020304" pitchFamily="18" charset="0"/>
              </a:rPr>
              <a:t>Ethical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Research</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Services</a:t>
            </a:r>
            <a:r>
              <a:rPr lang="cs-CZ" sz="1400" b="1" dirty="0">
                <a:solidFill>
                  <a:srgbClr val="002060"/>
                </a:solidFill>
                <a:latin typeface="Times New Roman" panose="02020603050405020304" pitchFamily="18" charset="0"/>
                <a:cs typeface="Times New Roman" panose="02020603050405020304" pitchFamily="18" charset="0"/>
              </a:rPr>
              <a:t> (EIRIS)</a:t>
            </a:r>
            <a:r>
              <a:rPr lang="cs-CZ" sz="1400" dirty="0">
                <a:solidFill>
                  <a:srgbClr val="002060"/>
                </a:solidFill>
                <a:latin typeface="Times New Roman" panose="02020603050405020304" pitchFamily="18" charset="0"/>
                <a:cs typeface="Times New Roman" panose="02020603050405020304" pitchFamily="18" charset="0"/>
              </a:rPr>
              <a:t>, zabývající se etickým investováním, kladou jejich manažeři důraz na pět okruhů problémů: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Tradiční etická témata </a:t>
            </a:r>
            <a:r>
              <a:rPr lang="cs-CZ" sz="1400" dirty="0">
                <a:solidFill>
                  <a:srgbClr val="002060"/>
                </a:solidFill>
                <a:latin typeface="Times New Roman" panose="02020603050405020304" pitchFamily="18" charset="0"/>
                <a:cs typeface="Times New Roman" panose="02020603050405020304" pitchFamily="18" charset="0"/>
              </a:rPr>
              <a:t>- porušování lidských práv, vydírání, korupce aj. - firmy produkující alkohol, tabák, pornografii a provozující hazardní hry už podle EIRIS tolik investorů nedráždí, pokud se s nimi nepojí kriminalita a násilí.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Environmentální témata </a:t>
            </a:r>
            <a:r>
              <a:rPr lang="cs-CZ" sz="1400" dirty="0">
                <a:solidFill>
                  <a:srgbClr val="002060"/>
                </a:solidFill>
                <a:latin typeface="Times New Roman" panose="02020603050405020304" pitchFamily="18" charset="0"/>
                <a:cs typeface="Times New Roman" panose="02020603050405020304" pitchFamily="18" charset="0"/>
              </a:rPr>
              <a:t>- jejich význam kvůli stále intenzivnějšímu vnímání ekologických hrozeb roste.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Sociální témata </a:t>
            </a:r>
            <a:r>
              <a:rPr lang="cs-CZ" sz="1400" dirty="0">
                <a:solidFill>
                  <a:srgbClr val="002060"/>
                </a:solidFill>
                <a:latin typeface="Times New Roman" panose="02020603050405020304" pitchFamily="18" charset="0"/>
                <a:cs typeface="Times New Roman" panose="02020603050405020304" pitchFamily="18" charset="0"/>
              </a:rPr>
              <a:t>- vedle dětské práce a krutých pracovních podmínek v rozvíjejících se zemích se diskutuje i o rostoucí nejistotě zaměstnání v rozvinutých zemích způsobené globalizací.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Podpora tzv. </a:t>
            </a:r>
            <a:r>
              <a:rPr lang="cs-CZ" sz="1400" b="1" dirty="0">
                <a:solidFill>
                  <a:srgbClr val="002060"/>
                </a:solidFill>
                <a:latin typeface="Times New Roman" panose="02020603050405020304" pitchFamily="18" charset="0"/>
                <a:cs typeface="Times New Roman" panose="02020603050405020304" pitchFamily="18" charset="0"/>
              </a:rPr>
              <a:t>pozitivních produktů a služeb</a:t>
            </a:r>
            <a:r>
              <a:rPr lang="cs-CZ" sz="1400" dirty="0">
                <a:solidFill>
                  <a:srgbClr val="002060"/>
                </a:solidFill>
                <a:latin typeface="Times New Roman" panose="02020603050405020304" pitchFamily="18" charset="0"/>
                <a:cs typeface="Times New Roman" panose="02020603050405020304" pitchFamily="18" charset="0"/>
              </a:rPr>
              <a:t>.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Podnikové vedení </a:t>
            </a:r>
            <a:r>
              <a:rPr lang="cs-CZ" sz="1400" dirty="0">
                <a:solidFill>
                  <a:srgbClr val="002060"/>
                </a:solidFill>
                <a:latin typeface="Times New Roman" panose="02020603050405020304" pitchFamily="18" charset="0"/>
                <a:cs typeface="Times New Roman" panose="02020603050405020304" pitchFamily="18" charset="0"/>
              </a:rPr>
              <a:t>- jde o transparentnost v řízení firmy, ale i její přístup k zaměstnancům z řad žen, seniorů a handicapovaných.</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585790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SEE fondy mohou plnit poslání třemi způsoby:</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Prvním je </a:t>
            </a:r>
            <a:r>
              <a:rPr lang="cs-CZ" sz="1400" b="1" dirty="0">
                <a:solidFill>
                  <a:srgbClr val="002060"/>
                </a:solidFill>
                <a:latin typeface="Times New Roman" panose="02020603050405020304" pitchFamily="18" charset="0"/>
                <a:cs typeface="Times New Roman" panose="02020603050405020304" pitchFamily="18" charset="0"/>
              </a:rPr>
              <a:t>screening</a:t>
            </a:r>
            <a:r>
              <a:rPr lang="cs-CZ" sz="1400" dirty="0">
                <a:solidFill>
                  <a:srgbClr val="002060"/>
                </a:solidFill>
                <a:latin typeface="Times New Roman" panose="02020603050405020304" pitchFamily="18" charset="0"/>
                <a:cs typeface="Times New Roman" panose="02020603050405020304" pitchFamily="18" charset="0"/>
              </a:rPr>
              <a:t>. Fond </a:t>
            </a:r>
            <a:r>
              <a:rPr lang="cs-CZ" sz="1400" b="1" dirty="0">
                <a:solidFill>
                  <a:srgbClr val="002060"/>
                </a:solidFill>
                <a:latin typeface="Times New Roman" panose="02020603050405020304" pitchFamily="18" charset="0"/>
                <a:cs typeface="Times New Roman" panose="02020603050405020304" pitchFamily="18" charset="0"/>
              </a:rPr>
              <a:t>hodnotí firmy podle sociálních, etických a environmentálních kritérií</a:t>
            </a:r>
            <a:r>
              <a:rPr lang="cs-CZ" sz="1400" dirty="0">
                <a:solidFill>
                  <a:srgbClr val="002060"/>
                </a:solidFill>
                <a:latin typeface="Times New Roman" panose="02020603050405020304" pitchFamily="18" charset="0"/>
                <a:cs typeface="Times New Roman" panose="02020603050405020304" pitchFamily="18" charset="0"/>
              </a:rPr>
              <a:t>. Jak přísná kritéria bude fond při výběru vyžadovat, je věcí statutu. Investor se tak vyhne "špinavým" sektorům.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Druhou metodou je </a:t>
            </a:r>
            <a:r>
              <a:rPr lang="cs-CZ" sz="1400" b="1" dirty="0">
                <a:solidFill>
                  <a:srgbClr val="002060"/>
                </a:solidFill>
                <a:latin typeface="Times New Roman" panose="02020603050405020304" pitchFamily="18" charset="0"/>
                <a:cs typeface="Times New Roman" panose="02020603050405020304" pitchFamily="18" charset="0"/>
              </a:rPr>
              <a:t>preferenční přístup</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Manažer kupuje v každém sektoru akcie firem</a:t>
            </a:r>
            <a:r>
              <a:rPr lang="cs-CZ" sz="1400" dirty="0">
                <a:solidFill>
                  <a:srgbClr val="002060"/>
                </a:solidFill>
                <a:latin typeface="Times New Roman" panose="02020603050405020304" pitchFamily="18" charset="0"/>
                <a:cs typeface="Times New Roman" panose="02020603050405020304" pitchFamily="18" charset="0"/>
              </a:rPr>
              <a:t>, které nejlépe splňují sociální, etická a environmentální kritéria.</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 poslední době se prosazuje třetí metoda - </a:t>
            </a:r>
            <a:r>
              <a:rPr lang="cs-CZ" sz="1400" b="1" dirty="0">
                <a:solidFill>
                  <a:srgbClr val="002060"/>
                </a:solidFill>
                <a:latin typeface="Times New Roman" panose="02020603050405020304" pitchFamily="18" charset="0"/>
                <a:cs typeface="Times New Roman" panose="02020603050405020304" pitchFamily="18" charset="0"/>
              </a:rPr>
              <a:t>aktivismus</a:t>
            </a:r>
            <a:r>
              <a:rPr lang="cs-CZ" sz="1400" dirty="0">
                <a:solidFill>
                  <a:srgbClr val="002060"/>
                </a:solidFill>
                <a:latin typeface="Times New Roman" panose="02020603050405020304" pitchFamily="18" charset="0"/>
                <a:cs typeface="Times New Roman" panose="02020603050405020304" pitchFamily="18" charset="0"/>
              </a:rPr>
              <a:t>. Takový </a:t>
            </a:r>
            <a:r>
              <a:rPr lang="cs-CZ" sz="1400" b="1" dirty="0">
                <a:solidFill>
                  <a:srgbClr val="002060"/>
                </a:solidFill>
                <a:latin typeface="Times New Roman" panose="02020603050405020304" pitchFamily="18" charset="0"/>
                <a:cs typeface="Times New Roman" panose="02020603050405020304" pitchFamily="18" charset="0"/>
              </a:rPr>
              <a:t>SEE fond se snaží získat ve firmě vliv jako akcionář</a:t>
            </a:r>
            <a:r>
              <a:rPr lang="cs-CZ" sz="1400" dirty="0">
                <a:solidFill>
                  <a:srgbClr val="002060"/>
                </a:solidFill>
                <a:latin typeface="Times New Roman" panose="02020603050405020304" pitchFamily="18" charset="0"/>
                <a:cs typeface="Times New Roman" panose="02020603050405020304" pitchFamily="18" charset="0"/>
              </a:rPr>
              <a:t> a nutí firmu změnit chování, aby časem splnila SEE kritéria. Investoři, kteří je mají v oblibě, tak mohou vidět konkrétní změny, jaké jejich investice přinesla.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357766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Klasifikace investic</a:t>
            </a:r>
            <a:r>
              <a:rPr lang="cs-CZ" sz="1400" dirty="0">
                <a:solidFill>
                  <a:schemeClr val="bg1"/>
                </a:solidFill>
                <a:latin typeface="Times New Roman" panose="02020603050405020304" pitchFamily="18" charset="0"/>
                <a:cs typeface="Times New Roman" panose="02020603050405020304" pitchFamily="18" charset="0"/>
              </a:rPr>
              <a:t>, dle obsahového zaměření ať už jsou to dílčí části konceptu CSR, nebo komplexní přístupy v odpovědném chování společností.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První skupinu tvoří </a:t>
            </a:r>
            <a:r>
              <a:rPr lang="cs-CZ" sz="1400" b="1" dirty="0" err="1">
                <a:solidFill>
                  <a:srgbClr val="002060"/>
                </a:solidFill>
                <a:latin typeface="Times New Roman" panose="02020603050405020304" pitchFamily="18" charset="0"/>
                <a:cs typeface="Times New Roman" panose="02020603050405020304" pitchFamily="18" charset="0"/>
              </a:rPr>
              <a:t>Ethical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b="1"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 a spadají zde takové investice, které jsou směřovány do fondů společností, které dodržují určitý standard etického chování a morálního jednání. </a:t>
            </a:r>
          </a:p>
          <a:p>
            <a:pPr lvl="1"/>
            <a:r>
              <a:rPr lang="cs-CZ" sz="1200" dirty="0">
                <a:solidFill>
                  <a:srgbClr val="002060"/>
                </a:solidFill>
                <a:latin typeface="Times New Roman" panose="02020603050405020304" pitchFamily="18" charset="0"/>
                <a:cs typeface="Times New Roman" panose="02020603050405020304" pitchFamily="18" charset="0"/>
              </a:rPr>
              <a:t>Ovšem soudy o těchto skutečnostech si musí každý investor vytvořit vlastní, na základě subjektivního vnímání. Etické fondy se zaměřují především na snížení případů porušování lidských práv a svobod, dále korupční jednání a jiné.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Skupina </a:t>
            </a:r>
            <a:r>
              <a:rPr lang="cs-CZ" sz="1400" b="1" dirty="0">
                <a:solidFill>
                  <a:srgbClr val="002060"/>
                </a:solidFill>
                <a:latin typeface="Times New Roman" panose="02020603050405020304" pitchFamily="18" charset="0"/>
                <a:cs typeface="Times New Roman" panose="02020603050405020304" pitchFamily="18" charset="0"/>
              </a:rPr>
              <a:t>Green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představuje investiční aktivity vyhledávající akcie firem či podílových fondů, které se zabývají „green“ aktivitami, jako např. tzv. čisté technologie, jež zmírní dopad na životní prostředí, výroba elektrické energie z obnovitelných zdrojů, ochrana vodních toků, ekologické nakládání s odpady. </a:t>
            </a:r>
          </a:p>
          <a:p>
            <a:pPr lvl="1"/>
            <a:r>
              <a:rPr lang="cs-CZ" sz="1200" dirty="0">
                <a:solidFill>
                  <a:srgbClr val="002060"/>
                </a:solidFill>
                <a:latin typeface="Times New Roman" panose="02020603050405020304" pitchFamily="18" charset="0"/>
                <a:cs typeface="Times New Roman" panose="02020603050405020304" pitchFamily="18" charset="0"/>
              </a:rPr>
              <a:t>Zelené fondy tedy nakupují akcie </a:t>
            </a:r>
            <a:r>
              <a:rPr lang="cs-CZ" sz="1200" dirty="0" err="1">
                <a:solidFill>
                  <a:srgbClr val="002060"/>
                </a:solidFill>
                <a:latin typeface="Times New Roman" panose="02020603050405020304" pitchFamily="18" charset="0"/>
                <a:cs typeface="Times New Roman" panose="02020603050405020304" pitchFamily="18" charset="0"/>
              </a:rPr>
              <a:t>eko</a:t>
            </a:r>
            <a:r>
              <a:rPr lang="cs-CZ" sz="1200" dirty="0">
                <a:solidFill>
                  <a:srgbClr val="002060"/>
                </a:solidFill>
                <a:latin typeface="Times New Roman" panose="02020603050405020304" pitchFamily="18" charset="0"/>
                <a:cs typeface="Times New Roman" panose="02020603050405020304" pitchFamily="18" charset="0"/>
              </a:rPr>
              <a:t>-technologických firem a nabízejí je na finančním trhu.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978402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Klasifikace investic</a:t>
            </a:r>
            <a:r>
              <a:rPr lang="cs-CZ" sz="1400" dirty="0">
                <a:solidFill>
                  <a:schemeClr val="bg1"/>
                </a:solidFill>
                <a:latin typeface="Times New Roman" panose="02020603050405020304" pitchFamily="18" charset="0"/>
                <a:cs typeface="Times New Roman" panose="02020603050405020304" pitchFamily="18" charset="0"/>
              </a:rPr>
              <a:t>, dle obsahového zaměření ať už jsou to dílčí části konceptu CSR, nebo komplexní přístupy v odpovědném chování společností.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Investice typu </a:t>
            </a:r>
            <a:r>
              <a:rPr lang="cs-CZ" sz="1400" b="1" dirty="0" err="1">
                <a:solidFill>
                  <a:srgbClr val="002060"/>
                </a:solidFill>
                <a:latin typeface="Times New Roman" panose="02020603050405020304" pitchFamily="18" charset="0"/>
                <a:cs typeface="Times New Roman" panose="02020603050405020304" pitchFamily="18" charset="0"/>
              </a:rPr>
              <a:t>Ecology</a:t>
            </a:r>
            <a:r>
              <a:rPr lang="cs-CZ" sz="1400" b="1" dirty="0">
                <a:solidFill>
                  <a:srgbClr val="002060"/>
                </a:solidFill>
                <a:latin typeface="Times New Roman" panose="02020603050405020304" pitchFamily="18" charset="0"/>
                <a:cs typeface="Times New Roman" panose="02020603050405020304" pitchFamily="18" charset="0"/>
              </a:rPr>
              <a:t>-Pioneer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dirty="0">
                <a:solidFill>
                  <a:srgbClr val="002060"/>
                </a:solidFill>
                <a:latin typeface="Times New Roman" panose="02020603050405020304" pitchFamily="18" charset="0"/>
                <a:cs typeface="Times New Roman" panose="02020603050405020304" pitchFamily="18" charset="0"/>
              </a:rPr>
              <a:t>, kdy se jedná o společnosti zaměřené na ekologii, např. oblasti obnovitelných zdrojů energie, vývoj nových ekologických technologií pro zpracovávání odpadů a recyklace, úpravu odpadních vod či omezení znečišťování ovzduší.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Významným protikladem SRI investic jsou tzv. </a:t>
            </a:r>
            <a:r>
              <a:rPr lang="cs-CZ" sz="1400" b="1" dirty="0" err="1">
                <a:solidFill>
                  <a:srgbClr val="002060"/>
                </a:solidFill>
                <a:latin typeface="Times New Roman" panose="02020603050405020304" pitchFamily="18" charset="0"/>
                <a:cs typeface="Times New Roman" panose="02020603050405020304" pitchFamily="18" charset="0"/>
              </a:rPr>
              <a:t>Sinful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dirty="0">
                <a:solidFill>
                  <a:srgbClr val="002060"/>
                </a:solidFill>
                <a:latin typeface="Times New Roman" panose="02020603050405020304" pitchFamily="18" charset="0"/>
                <a:cs typeface="Times New Roman" panose="02020603050405020304" pitchFamily="18" charset="0"/>
              </a:rPr>
              <a:t>, neboli investice do firem, které všechny výše uvedené principy environmentálního, sociálního či etického přístupu porušují, v této oblasti se jedná především o investice do firem, které vyrábějí alkohol, cigarety atd.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6168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Moderní nástroje a standardy CSR (globálního typu) mají úzce definované oblasti zaměření především v oblastech:</a:t>
            </a:r>
          </a:p>
        </p:txBody>
      </p:sp>
      <p:sp>
        <p:nvSpPr>
          <p:cNvPr id="5" name="Zástupný symbol pro obsah 2"/>
          <p:cNvSpPr txBox="1">
            <a:spLocks/>
          </p:cNvSpPr>
          <p:nvPr/>
        </p:nvSpPr>
        <p:spPr>
          <a:xfrm>
            <a:off x="3707904" y="267494"/>
            <a:ext cx="42410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přírodního prostředí </a:t>
            </a:r>
            <a:r>
              <a:rPr lang="cs-CZ" sz="1400" dirty="0">
                <a:solidFill>
                  <a:srgbClr val="002060"/>
                </a:solidFill>
                <a:latin typeface="Times New Roman" panose="02020603050405020304" pitchFamily="18" charset="0"/>
                <a:cs typeface="Times New Roman" panose="02020603050405020304" pitchFamily="18" charset="0"/>
              </a:rPr>
              <a:t>(např. CERES principy, ISO 14000, Kjótský protokol),</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práce (pracovních podmínek)</a:t>
            </a:r>
            <a:r>
              <a:rPr lang="cs-CZ" sz="1400" dirty="0">
                <a:solidFill>
                  <a:srgbClr val="002060"/>
                </a:solidFill>
                <a:latin typeface="Times New Roman" panose="02020603050405020304" pitchFamily="18" charset="0"/>
                <a:cs typeface="Times New Roman" panose="02020603050405020304" pitchFamily="18" charset="0"/>
              </a:rPr>
              <a:t>, (např. Fair </a:t>
            </a:r>
            <a:r>
              <a:rPr lang="cs-CZ" sz="1400" dirty="0" err="1">
                <a:solidFill>
                  <a:srgbClr val="002060"/>
                </a:solidFill>
                <a:latin typeface="Times New Roman" panose="02020603050405020304" pitchFamily="18" charset="0"/>
                <a:cs typeface="Times New Roman" panose="02020603050405020304" pitchFamily="18" charset="0"/>
              </a:rPr>
              <a:t>Labor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Association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workplace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code</a:t>
            </a:r>
            <a:r>
              <a:rPr lang="cs-CZ" sz="1400" dirty="0">
                <a:solidFill>
                  <a:srgbClr val="002060"/>
                </a:solidFill>
                <a:latin typeface="Times New Roman" panose="02020603050405020304" pitchFamily="18" charset="0"/>
                <a:cs typeface="Times New Roman" panose="02020603050405020304" pitchFamily="18" charset="0"/>
              </a:rPr>
              <a:t> of </a:t>
            </a:r>
            <a:r>
              <a:rPr lang="cs-CZ" sz="1400" dirty="0" err="1">
                <a:solidFill>
                  <a:srgbClr val="002060"/>
                </a:solidFill>
                <a:latin typeface="Times New Roman" panose="02020603050405020304" pitchFamily="18" charset="0"/>
                <a:cs typeface="Times New Roman" panose="02020603050405020304" pitchFamily="18" charset="0"/>
              </a:rPr>
              <a:t>conduct</a:t>
            </a:r>
            <a:r>
              <a:rPr lang="cs-CZ" sz="1400" dirty="0">
                <a:solidFill>
                  <a:srgbClr val="002060"/>
                </a:solidFill>
                <a:latin typeface="Times New Roman" panose="02020603050405020304" pitchFamily="18" charset="0"/>
                <a:cs typeface="Times New Roman" panose="02020603050405020304" pitchFamily="18" charset="0"/>
              </a:rPr>
              <a:t>, ETI base </a:t>
            </a:r>
            <a:r>
              <a:rPr lang="cs-CZ" sz="1400" dirty="0" err="1">
                <a:solidFill>
                  <a:srgbClr val="002060"/>
                </a:solidFill>
                <a:latin typeface="Times New Roman" panose="02020603050405020304" pitchFamily="18" charset="0"/>
                <a:cs typeface="Times New Roman" panose="02020603050405020304" pitchFamily="18" charset="0"/>
              </a:rPr>
              <a:t>code</a:t>
            </a:r>
            <a:r>
              <a:rPr lang="cs-CZ" sz="1400" dirty="0">
                <a:solidFill>
                  <a:srgbClr val="002060"/>
                </a:solidFill>
                <a:latin typeface="Times New Roman" panose="02020603050405020304" pitchFamily="18" charset="0"/>
                <a:cs typeface="Times New Roman" panose="02020603050405020304" pitchFamily="18" charset="0"/>
              </a:rPr>
              <a:t>, Fair </a:t>
            </a:r>
            <a:r>
              <a:rPr lang="cs-CZ" sz="1400" dirty="0" err="1">
                <a:solidFill>
                  <a:srgbClr val="002060"/>
                </a:solidFill>
                <a:latin typeface="Times New Roman" panose="02020603050405020304" pitchFamily="18" charset="0"/>
                <a:cs typeface="Times New Roman" panose="02020603050405020304" pitchFamily="18" charset="0"/>
              </a:rPr>
              <a:t>Wear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Foundation</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správě a řízení společností </a:t>
            </a:r>
            <a:r>
              <a:rPr lang="cs-CZ" sz="1400" dirty="0">
                <a:solidFill>
                  <a:srgbClr val="002060"/>
                </a:solidFill>
                <a:latin typeface="Times New Roman" panose="02020603050405020304" pitchFamily="18" charset="0"/>
                <a:cs typeface="Times New Roman" panose="02020603050405020304" pitchFamily="18" charset="0"/>
              </a:rPr>
              <a:t>(např. OECD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of </a:t>
            </a:r>
            <a:r>
              <a:rPr lang="cs-CZ" sz="1400" dirty="0" err="1">
                <a:solidFill>
                  <a:srgbClr val="002060"/>
                </a:solidFill>
                <a:latin typeface="Times New Roman" panose="02020603050405020304" pitchFamily="18" charset="0"/>
                <a:cs typeface="Times New Roman" panose="02020603050405020304" pitchFamily="18" charset="0"/>
              </a:rPr>
              <a:t>corporate</a:t>
            </a:r>
            <a:r>
              <a:rPr lang="cs-CZ" sz="1400" dirty="0">
                <a:solidFill>
                  <a:srgbClr val="002060"/>
                </a:solidFill>
                <a:latin typeface="Times New Roman" panose="02020603050405020304" pitchFamily="18" charset="0"/>
                <a:cs typeface="Times New Roman" panose="02020603050405020304" pitchFamily="18" charset="0"/>
              </a:rPr>
              <a:t> governance,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corporate</a:t>
            </a:r>
            <a:r>
              <a:rPr lang="cs-CZ" sz="1400" dirty="0">
                <a:solidFill>
                  <a:srgbClr val="002060"/>
                </a:solidFill>
                <a:latin typeface="Times New Roman" panose="02020603050405020304" pitchFamily="18" charset="0"/>
                <a:cs typeface="Times New Roman" panose="02020603050405020304" pitchFamily="18" charset="0"/>
              </a:rPr>
              <a:t> governance in </a:t>
            </a:r>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Commmonwealth</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praní špinavých peněž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Wolfsberg</a:t>
            </a:r>
            <a:r>
              <a:rPr lang="cs-CZ" sz="1400" dirty="0">
                <a:solidFill>
                  <a:srgbClr val="002060"/>
                </a:solidFill>
                <a:latin typeface="Times New Roman" panose="02020603050405020304" pitchFamily="18" charset="0"/>
                <a:cs typeface="Times New Roman" panose="02020603050405020304" pitchFamily="18" charset="0"/>
              </a:rPr>
              <a:t> anti-</a:t>
            </a:r>
            <a:r>
              <a:rPr lang="cs-CZ" sz="1400" dirty="0" err="1">
                <a:solidFill>
                  <a:srgbClr val="002060"/>
                </a:solidFill>
                <a:latin typeface="Times New Roman" panose="02020603050405020304" pitchFamily="18" charset="0"/>
                <a:cs typeface="Times New Roman" panose="02020603050405020304" pitchFamily="18" charset="0"/>
              </a:rPr>
              <a:t>money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laundering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Basel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comittee</a:t>
            </a:r>
            <a:r>
              <a:rPr lang="cs-CZ" sz="1400" dirty="0">
                <a:solidFill>
                  <a:srgbClr val="002060"/>
                </a:solidFill>
                <a:latin typeface="Times New Roman" panose="02020603050405020304" pitchFamily="18" charset="0"/>
                <a:cs typeface="Times New Roman" panose="02020603050405020304" pitchFamily="18" charset="0"/>
              </a:rPr>
              <a:t> on </a:t>
            </a:r>
            <a:r>
              <a:rPr lang="cs-CZ" sz="1400" dirty="0" err="1">
                <a:solidFill>
                  <a:srgbClr val="002060"/>
                </a:solidFill>
                <a:latin typeface="Times New Roman" panose="02020603050405020304" pitchFamily="18" charset="0"/>
                <a:cs typeface="Times New Roman" panose="02020603050405020304" pitchFamily="18" charset="0"/>
              </a:rPr>
              <a:t>banking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supervision</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úplatkářství a korupce </a:t>
            </a:r>
            <a:r>
              <a:rPr lang="cs-CZ" sz="1400" dirty="0">
                <a:solidFill>
                  <a:srgbClr val="002060"/>
                </a:solidFill>
                <a:latin typeface="Times New Roman" panose="02020603050405020304" pitchFamily="18" charset="0"/>
                <a:cs typeface="Times New Roman" panose="02020603050405020304" pitchFamily="18" charset="0"/>
              </a:rPr>
              <a:t>(např. OECD </a:t>
            </a:r>
            <a:r>
              <a:rPr lang="cs-CZ" sz="1400" dirty="0" err="1">
                <a:solidFill>
                  <a:srgbClr val="002060"/>
                </a:solidFill>
                <a:latin typeface="Times New Roman" panose="02020603050405020304" pitchFamily="18" charset="0"/>
                <a:cs typeface="Times New Roman" panose="02020603050405020304" pitchFamily="18" charset="0"/>
              </a:rPr>
              <a:t>Guidelines</a:t>
            </a:r>
            <a:r>
              <a:rPr lang="cs-CZ" sz="1400" dirty="0">
                <a:solidFill>
                  <a:srgbClr val="002060"/>
                </a:solidFill>
                <a:latin typeface="Times New Roman" panose="02020603050405020304" pitchFamily="18" charset="0"/>
                <a:cs typeface="Times New Roman" panose="02020603050405020304" pitchFamily="18" charset="0"/>
              </a:rPr>
              <a:t>, Pravidla mezinárodní hospodářské komory pro boj s úplatkářstvím, </a:t>
            </a:r>
            <a:r>
              <a:rPr lang="cs-CZ" sz="1400" dirty="0" err="1">
                <a:solidFill>
                  <a:srgbClr val="002060"/>
                </a:solidFill>
                <a:latin typeface="Times New Roman" panose="02020603050405020304" pitchFamily="18" charset="0"/>
                <a:cs typeface="Times New Roman" panose="02020603050405020304" pitchFamily="18" charset="0"/>
              </a:rPr>
              <a:t>Extractive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Idustry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Transparendy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Inivitative</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lidských práv </a:t>
            </a:r>
            <a:r>
              <a:rPr lang="cs-CZ" sz="1400" dirty="0">
                <a:solidFill>
                  <a:srgbClr val="002060"/>
                </a:solidFill>
                <a:latin typeface="Times New Roman" panose="02020603050405020304" pitchFamily="18" charset="0"/>
                <a:cs typeface="Times New Roman" panose="02020603050405020304" pitchFamily="18" charset="0"/>
              </a:rPr>
              <a:t>(např. </a:t>
            </a:r>
            <a:r>
              <a:rPr lang="cs-CZ" sz="1400" dirty="0" err="1">
                <a:solidFill>
                  <a:srgbClr val="002060"/>
                </a:solidFill>
                <a:latin typeface="Times New Roman" panose="02020603050405020304" pitchFamily="18" charset="0"/>
                <a:cs typeface="Times New Roman" panose="02020603050405020304" pitchFamily="18" charset="0"/>
              </a:rPr>
              <a:t>Amnesty</a:t>
            </a:r>
            <a:r>
              <a:rPr lang="cs-CZ" sz="1400" dirty="0">
                <a:solidFill>
                  <a:srgbClr val="002060"/>
                </a:solidFill>
                <a:latin typeface="Times New Roman" panose="02020603050405020304" pitchFamily="18" charset="0"/>
                <a:cs typeface="Times New Roman" panose="02020603050405020304" pitchFamily="18" charset="0"/>
              </a:rPr>
              <a:t> International, OSN normy pro odpovědnost nadnárodních společností s dopadem na lidská práva),</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reportingu</a:t>
            </a:r>
            <a:r>
              <a:rPr lang="cs-CZ" sz="1400" dirty="0">
                <a:solidFill>
                  <a:srgbClr val="002060"/>
                </a:solidFill>
                <a:latin typeface="Times New Roman" panose="02020603050405020304" pitchFamily="18" charset="0"/>
                <a:cs typeface="Times New Roman" panose="02020603050405020304" pitchFamily="18" charset="0"/>
              </a:rPr>
              <a:t> společensky odpovědných principů (např. AA 1000, GRI).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79291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 pohledu zohlednění sociálně odpovědných přístupů můžeme rozšířit investiční pohled o různorodost finančních produktů, které mohou vykazovat právě tyto znaky:</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spořící produkty </a:t>
            </a:r>
            <a:r>
              <a:rPr lang="cs-CZ" sz="1400" dirty="0">
                <a:solidFill>
                  <a:srgbClr val="002060"/>
                </a:solidFill>
                <a:latin typeface="Times New Roman" panose="02020603050405020304" pitchFamily="18" charset="0"/>
                <a:cs typeface="Times New Roman" panose="02020603050405020304" pitchFamily="18" charset="0"/>
              </a:rPr>
              <a:t>(běžné účty, účty s vysokým výnosem, spořitelní vklady, strukturované vklady),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investiční produkty </a:t>
            </a:r>
            <a:r>
              <a:rPr lang="cs-CZ" sz="1400" dirty="0">
                <a:solidFill>
                  <a:srgbClr val="002060"/>
                </a:solidFill>
                <a:latin typeface="Times New Roman" panose="02020603050405020304" pitchFamily="18" charset="0"/>
                <a:cs typeface="Times New Roman" panose="02020603050405020304" pitchFamily="18" charset="0"/>
              </a:rPr>
              <a:t>(subjekty kolektivního investování: investiční fondy a investiční společnosti, důchody a pojištění: penzijní plány a fondy, důchodové programy, kapitálové životní pojistky nebo unit </a:t>
            </a:r>
            <a:r>
              <a:rPr lang="cs-CZ" sz="1400" dirty="0" err="1">
                <a:solidFill>
                  <a:srgbClr val="002060"/>
                </a:solidFill>
                <a:latin typeface="Times New Roman" panose="02020603050405020304" pitchFamily="18" charset="0"/>
                <a:cs typeface="Times New Roman" panose="02020603050405020304" pitchFamily="18" charset="0"/>
              </a:rPr>
              <a:t>linked</a:t>
            </a:r>
            <a:r>
              <a:rPr lang="cs-CZ" sz="1400" dirty="0">
                <a:solidFill>
                  <a:srgbClr val="002060"/>
                </a:solidFill>
                <a:latin typeface="Times New Roman" panose="02020603050405020304" pitchFamily="18" charset="0"/>
                <a:cs typeface="Times New Roman" panose="02020603050405020304" pitchFamily="18" charset="0"/>
              </a:rPr>
              <a:t> (pojistky spojující pojistnou ochranu s investičním fondem),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úvěrové nástroje a nástroje finanční podpory </a:t>
            </a:r>
            <a:r>
              <a:rPr lang="cs-CZ" sz="1400" dirty="0">
                <a:solidFill>
                  <a:srgbClr val="002060"/>
                </a:solidFill>
                <a:latin typeface="Times New Roman" panose="02020603050405020304" pitchFamily="18" charset="0"/>
                <a:cs typeface="Times New Roman" panose="02020603050405020304" pitchFamily="18" charset="0"/>
              </a:rPr>
              <a:t>(mikroúvěry, revolvingové fondy, vzájemné záruční fondy a rizikový kapitál), jejichž definice musí splňovat environmentální, sociální a kritéria řádné správy a nesmí v žádném případě přehlížet nutné rizikové a ziskové faktory.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086628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Eurosif je celoevropská vedoucí nezisková organizace v oboru udržitelného a odpovědného investování (SRI), jejímž posláním je podporovat udržitelnost prostřednictvím evropských finančních trhů.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Aktivity Eurosif jsou přímo podporovány více </a:t>
            </a:r>
            <a:r>
              <a:rPr lang="cs-CZ" sz="1400" b="1" dirty="0">
                <a:solidFill>
                  <a:srgbClr val="002060"/>
                </a:solidFill>
                <a:latin typeface="Times New Roman" panose="02020603050405020304" pitchFamily="18" charset="0"/>
                <a:cs typeface="Times New Roman" panose="02020603050405020304" pitchFamily="18" charset="0"/>
              </a:rPr>
              <a:t>než 60 organizacemi.</a:t>
            </a:r>
            <a:r>
              <a:rPr lang="cs-CZ" sz="1400" dirty="0">
                <a:solidFill>
                  <a:srgbClr val="002060"/>
                </a:solidFill>
                <a:latin typeface="Times New Roman" panose="02020603050405020304" pitchFamily="18" charset="0"/>
                <a:cs typeface="Times New Roman" panose="02020603050405020304" pitchFamily="18" charset="0"/>
              </a:rPr>
              <a:t> Mezi něž patří institucionální investoři, manažeři aktiv, poskytovatelé finančních služeb, poskytovatelé indexů, ESG výzkumné a analytické firmy, jakož i nevládní organizace.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Organizace působí jako zástu</a:t>
            </a:r>
            <a:r>
              <a:rPr lang="cs-CZ" sz="1400" b="1" dirty="0">
                <a:solidFill>
                  <a:srgbClr val="002060"/>
                </a:solidFill>
                <a:latin typeface="Times New Roman" panose="02020603050405020304" pitchFamily="18" charset="0"/>
                <a:cs typeface="Times New Roman" panose="02020603050405020304" pitchFamily="18" charset="0"/>
              </a:rPr>
              <a:t>pce celoevropské SRI komunity </a:t>
            </a:r>
            <a:r>
              <a:rPr lang="cs-CZ" sz="1400" dirty="0">
                <a:solidFill>
                  <a:srgbClr val="002060"/>
                </a:solidFill>
                <a:latin typeface="Times New Roman" panose="02020603050405020304" pitchFamily="18" charset="0"/>
                <a:cs typeface="Times New Roman" panose="02020603050405020304" pitchFamily="18" charset="0"/>
              </a:rPr>
              <a:t>pro instituce EU (Evropská komise a Evropský parlament), jakož i pro další nadnárodní organizace.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Jedním z </a:t>
            </a:r>
            <a:r>
              <a:rPr lang="cs-CZ" sz="1400" b="1" dirty="0">
                <a:solidFill>
                  <a:srgbClr val="002060"/>
                </a:solidFill>
                <a:latin typeface="Times New Roman" panose="02020603050405020304" pitchFamily="18" charset="0"/>
                <a:cs typeface="Times New Roman" panose="02020603050405020304" pitchFamily="18" charset="0"/>
              </a:rPr>
              <a:t>cílů organizace je iniciovat a publikovat výzkumy týkající se právních předpisů, politik a postupů pro integraci </a:t>
            </a:r>
            <a:r>
              <a:rPr lang="cs-CZ" sz="1400" dirty="0">
                <a:solidFill>
                  <a:srgbClr val="002060"/>
                </a:solidFill>
                <a:latin typeface="Times New Roman" panose="02020603050405020304" pitchFamily="18" charset="0"/>
                <a:cs typeface="Times New Roman" panose="02020603050405020304" pitchFamily="18" charset="0"/>
              </a:rPr>
              <a:t>environmentálních, sociálních a řídících (ESG) otázek do evropských finančních služeb.</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Aktivity Eurosif jsou rozděleny do oblastí: Evropská SRI </a:t>
            </a:r>
            <a:r>
              <a:rPr lang="cs-CZ" sz="1400" dirty="0" err="1">
                <a:solidFill>
                  <a:srgbClr val="002060"/>
                </a:solidFill>
                <a:latin typeface="Times New Roman" panose="02020603050405020304" pitchFamily="18" charset="0"/>
                <a:cs typeface="Times New Roman" panose="02020603050405020304" pitchFamily="18" charset="0"/>
              </a:rPr>
              <a:t>Studies</a:t>
            </a:r>
            <a:r>
              <a:rPr lang="cs-CZ" sz="1400" dirty="0">
                <a:solidFill>
                  <a:srgbClr val="002060"/>
                </a:solidFill>
                <a:latin typeface="Times New Roman" panose="02020603050405020304" pitchFamily="18" charset="0"/>
                <a:cs typeface="Times New Roman" panose="02020603050405020304" pitchFamily="18" charset="0"/>
              </a:rPr>
              <a:t>, Studie o segmentech trhu a Sektorové zprávy.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chemeClr val="bg1"/>
                </a:solidFill>
                <a:latin typeface="Times New Roman" panose="02020603050405020304" pitchFamily="18" charset="0"/>
                <a:cs typeface="Times New Roman" panose="02020603050405020304" pitchFamily="18" charset="0"/>
              </a:rPr>
              <a:t>Význam</a:t>
            </a:r>
            <a:r>
              <a:rPr lang="en-US" sz="2400" b="1" dirty="0">
                <a:solidFill>
                  <a:schemeClr val="bg1"/>
                </a:solidFill>
                <a:latin typeface="Times New Roman" panose="02020603050405020304" pitchFamily="18" charset="0"/>
                <a:cs typeface="Times New Roman" panose="02020603050405020304" pitchFamily="18" charset="0"/>
              </a:rPr>
              <a:t> a role </a:t>
            </a:r>
            <a:r>
              <a:rPr lang="en-US" sz="2400" b="1" dirty="0" err="1">
                <a:solidFill>
                  <a:schemeClr val="bg1"/>
                </a:solidFill>
                <a:latin typeface="Times New Roman" panose="02020603050405020304" pitchFamily="18" charset="0"/>
                <a:cs typeface="Times New Roman" panose="02020603050405020304" pitchFamily="18" charset="0"/>
              </a:rPr>
              <a:t>organizace</a:t>
            </a:r>
            <a:r>
              <a:rPr lang="en-US" sz="2400" b="1" dirty="0">
                <a:solidFill>
                  <a:schemeClr val="bg1"/>
                </a:solidFill>
                <a:latin typeface="Times New Roman" panose="02020603050405020304" pitchFamily="18" charset="0"/>
                <a:cs typeface="Times New Roman" panose="02020603050405020304" pitchFamily="18" charset="0"/>
              </a:rPr>
              <a:t> EUROSIF</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471912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000" dirty="0">
                <a:solidFill>
                  <a:schemeClr val="bg1"/>
                </a:solidFill>
                <a:latin typeface="Times New Roman" panose="02020603050405020304" pitchFamily="18" charset="0"/>
                <a:cs typeface="Times New Roman" panose="02020603050405020304" pitchFamily="18" charset="0"/>
              </a:rPr>
              <a:t>Eurosif online</a:t>
            </a:r>
          </a:p>
          <a:p>
            <a:pPr marL="0" indent="0" algn="r">
              <a:buNone/>
            </a:pPr>
            <a:r>
              <a:rPr lang="cs-CZ" sz="1000" dirty="0">
                <a:solidFill>
                  <a:schemeClr val="bg1"/>
                </a:solidFill>
                <a:latin typeface="Times New Roman" panose="02020603050405020304" pitchFamily="18" charset="0"/>
                <a:cs typeface="Times New Roman" panose="02020603050405020304" pitchFamily="18" charset="0"/>
                <a:hlinkClick r:id="rId2"/>
              </a:rPr>
              <a:t>http://www.eurosif.org</a:t>
            </a:r>
            <a:r>
              <a:rPr lang="cs-CZ" sz="1400" dirty="0">
                <a:solidFill>
                  <a:schemeClr val="bg1"/>
                </a:solidFill>
                <a:latin typeface="Times New Roman" panose="02020603050405020304" pitchFamily="18" charset="0"/>
                <a:cs typeface="Times New Roman" panose="02020603050405020304" pitchFamily="18" charset="0"/>
                <a:hlinkClick r:id="rId2"/>
              </a:rPr>
              <a:t>/</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Evropská SRI </a:t>
            </a:r>
            <a:r>
              <a:rPr lang="cs-CZ" sz="1400" b="1" dirty="0" err="1">
                <a:solidFill>
                  <a:srgbClr val="002060"/>
                </a:solidFill>
                <a:latin typeface="Times New Roman" panose="02020603050405020304" pitchFamily="18" charset="0"/>
                <a:cs typeface="Times New Roman" panose="02020603050405020304" pitchFamily="18" charset="0"/>
              </a:rPr>
              <a:t>Studies</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zprávy jsou publikovány ve dvouletých intervalech a jedná se o jeden z mála zdrojů, který poukazuje na stav evropského SRI trhu, jakož i trendy v jednotlivých evropských zemích.</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Studie o segmentech trhu</a:t>
            </a:r>
            <a:r>
              <a:rPr lang="cs-CZ" sz="1400" dirty="0">
                <a:solidFill>
                  <a:srgbClr val="002060"/>
                </a:solidFill>
                <a:latin typeface="Times New Roman" panose="02020603050405020304" pitchFamily="18" charset="0"/>
                <a:cs typeface="Times New Roman" panose="02020603050405020304" pitchFamily="18" charset="0"/>
              </a:rPr>
              <a:t> – jsou publikovány za účelem informovat odborníky a politické činitele a také za účelem provádění pravidelných průzkumů trhu v rámci SRI trendů ve specifických segmentech trhu, jako jsou penzijní fondy, privátní banky a rodinné kanceláře, investiční poradci, atd.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Sektorové  zprávy </a:t>
            </a:r>
            <a:r>
              <a:rPr lang="cs-CZ" sz="1400" dirty="0">
                <a:solidFill>
                  <a:srgbClr val="002060"/>
                </a:solidFill>
                <a:latin typeface="Times New Roman" panose="02020603050405020304" pitchFamily="18" charset="0"/>
                <a:cs typeface="Times New Roman" panose="02020603050405020304" pitchFamily="18" charset="0"/>
              </a:rPr>
              <a:t>– jsou zaměřeny pro širokou veřejnost, tvůrcům politik, hlavním správcům aktiv, společnostem a správcům penzijních fondů za účelem vymezení rizika, které leží mimo tradiční finanční analýzy, ale mohou mít vliv na dané SRI investice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chemeClr val="bg1"/>
                </a:solidFill>
                <a:latin typeface="Times New Roman" panose="02020603050405020304" pitchFamily="18" charset="0"/>
                <a:cs typeface="Times New Roman" panose="02020603050405020304" pitchFamily="18" charset="0"/>
              </a:rPr>
              <a:t>Význam</a:t>
            </a:r>
            <a:r>
              <a:rPr lang="en-US" sz="2400" b="1" dirty="0">
                <a:solidFill>
                  <a:schemeClr val="bg1"/>
                </a:solidFill>
                <a:latin typeface="Times New Roman" panose="02020603050405020304" pitchFamily="18" charset="0"/>
                <a:cs typeface="Times New Roman" panose="02020603050405020304" pitchFamily="18" charset="0"/>
              </a:rPr>
              <a:t> a role </a:t>
            </a:r>
            <a:r>
              <a:rPr lang="en-US" sz="2400" b="1" dirty="0" err="1">
                <a:solidFill>
                  <a:schemeClr val="bg1"/>
                </a:solidFill>
                <a:latin typeface="Times New Roman" panose="02020603050405020304" pitchFamily="18" charset="0"/>
                <a:cs typeface="Times New Roman" panose="02020603050405020304" pitchFamily="18" charset="0"/>
              </a:rPr>
              <a:t>organizace</a:t>
            </a:r>
            <a:r>
              <a:rPr lang="en-US" sz="2400" b="1" dirty="0">
                <a:solidFill>
                  <a:schemeClr val="bg1"/>
                </a:solidFill>
                <a:latin typeface="Times New Roman" panose="02020603050405020304" pitchFamily="18" charset="0"/>
                <a:cs typeface="Times New Roman" panose="02020603050405020304" pitchFamily="18" charset="0"/>
              </a:rPr>
              <a:t> EUROSIF</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221034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Konečný investor (společnost) nebo </a:t>
            </a:r>
            <a:r>
              <a:rPr lang="cs-CZ" sz="1400" dirty="0" err="1">
                <a:solidFill>
                  <a:schemeClr val="bg1"/>
                </a:solidFill>
                <a:latin typeface="Times New Roman" panose="02020603050405020304" pitchFamily="18" charset="0"/>
                <a:cs typeface="Times New Roman" panose="02020603050405020304" pitchFamily="18" charset="0"/>
              </a:rPr>
              <a:t>portfoliomanažer</a:t>
            </a:r>
            <a:r>
              <a:rPr lang="cs-CZ" sz="1400" dirty="0">
                <a:solidFill>
                  <a:schemeClr val="bg1"/>
                </a:solidFill>
                <a:latin typeface="Times New Roman" panose="02020603050405020304" pitchFamily="18" charset="0"/>
                <a:cs typeface="Times New Roman" panose="02020603050405020304" pitchFamily="18" charset="0"/>
              </a:rPr>
              <a:t> dnes může řídit kvalitní portfolio SRI fondů všech tří základních tříd aktiv (akcie, dluhopisy, peněžní trh), jejichž manažeři uplatňují vedle finančních i nefinanční kritéria na emitenty ze všech sektorů.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 deseti největších evropských správců SRI fondů jsou např. v ČR aktivní BNP </a:t>
            </a:r>
            <a:r>
              <a:rPr lang="cs-CZ" sz="1400" dirty="0" err="1">
                <a:solidFill>
                  <a:srgbClr val="002060"/>
                </a:solidFill>
                <a:latin typeface="Times New Roman" panose="02020603050405020304" pitchFamily="18" charset="0"/>
                <a:cs typeface="Times New Roman" panose="02020603050405020304" pitchFamily="18" charset="0"/>
              </a:rPr>
              <a:t>Paribas</a:t>
            </a:r>
            <a:r>
              <a:rPr lang="cs-CZ" sz="1400" dirty="0">
                <a:solidFill>
                  <a:srgbClr val="002060"/>
                </a:solidFill>
                <a:latin typeface="Times New Roman" panose="02020603050405020304" pitchFamily="18" charset="0"/>
                <a:cs typeface="Times New Roman" panose="02020603050405020304" pitchFamily="18" charset="0"/>
              </a:rPr>
              <a:t>, belgická KBC a </a:t>
            </a:r>
            <a:r>
              <a:rPr lang="cs-CZ" sz="1400" dirty="0" err="1">
                <a:solidFill>
                  <a:srgbClr val="002060"/>
                </a:solidFill>
                <a:latin typeface="Times New Roman" panose="02020603050405020304" pitchFamily="18" charset="0"/>
                <a:cs typeface="Times New Roman" panose="02020603050405020304" pitchFamily="18" charset="0"/>
              </a:rPr>
              <a:t>Société</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Générale</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Tito tři správci přitom mají 18,4% podíl na evropském trhu SRI podílových fondů.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Vedle nich mají obvykle nějaký SRI produkt v kategorii zelených technologií i další společnosti, například </a:t>
            </a:r>
            <a:r>
              <a:rPr lang="cs-CZ" sz="1400" dirty="0" err="1">
                <a:solidFill>
                  <a:srgbClr val="002060"/>
                </a:solidFill>
                <a:latin typeface="Times New Roman" panose="02020603050405020304" pitchFamily="18" charset="0"/>
                <a:cs typeface="Times New Roman" panose="02020603050405020304" pitchFamily="18" charset="0"/>
              </a:rPr>
              <a:t>Erste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Sparinvest</a:t>
            </a:r>
            <a:r>
              <a:rPr lang="cs-CZ" sz="1400" dirty="0">
                <a:solidFill>
                  <a:srgbClr val="002060"/>
                </a:solidFill>
                <a:latin typeface="Times New Roman" panose="02020603050405020304" pitchFamily="18" charset="0"/>
                <a:cs typeface="Times New Roman" panose="02020603050405020304" pitchFamily="18" charset="0"/>
              </a:rPr>
              <a:t> nabízí i v ČR v této kategorii ESPA </a:t>
            </a:r>
            <a:r>
              <a:rPr lang="cs-CZ" sz="1400" dirty="0" err="1">
                <a:solidFill>
                  <a:srgbClr val="002060"/>
                </a:solidFill>
                <a:latin typeface="Times New Roman" panose="02020603050405020304" pitchFamily="18" charset="0"/>
                <a:cs typeface="Times New Roman" panose="02020603050405020304" pitchFamily="18" charset="0"/>
              </a:rPr>
              <a:t>Stock</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Umwelt</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Odpovědné investování 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62686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nabídce SRI fondů existují fondy různého zaměření. Fondy jsou často doplňovány a mohou být kombinovány s cílem maximalizace finanční a extra finanční výkonnosti portfolia a diverzifikace investiční strategie a rizika.</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oblasti </a:t>
            </a:r>
            <a:r>
              <a:rPr lang="cs-CZ" sz="1200" b="1" dirty="0">
                <a:solidFill>
                  <a:srgbClr val="002060"/>
                </a:solidFill>
                <a:latin typeface="Times New Roman" panose="02020603050405020304" pitchFamily="18" charset="0"/>
                <a:cs typeface="Times New Roman" panose="02020603050405020304" pitchFamily="18" charset="0"/>
              </a:rPr>
              <a:t>zelených fondů </a:t>
            </a:r>
            <a:r>
              <a:rPr lang="cs-CZ" sz="1200" dirty="0">
                <a:solidFill>
                  <a:srgbClr val="002060"/>
                </a:solidFill>
                <a:latin typeface="Times New Roman" panose="02020603050405020304" pitchFamily="18" charset="0"/>
                <a:cs typeface="Times New Roman" panose="02020603050405020304" pitchFamily="18" charset="0"/>
              </a:rPr>
              <a:t>pak existuje poměrně velký výběr akciových fondů zaměřených na společnosti ze zelených odvětví.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Vedle regulovaných fondů investujících do veřejně obchodovaných firem s významným podílem „zelených“ tržeb mohou kvalifikovaní investoři najít specializované fondy zaměřené na </a:t>
            </a:r>
            <a:r>
              <a:rPr lang="cs-CZ" sz="1200" b="1" dirty="0" err="1">
                <a:solidFill>
                  <a:srgbClr val="002060"/>
                </a:solidFill>
                <a:latin typeface="Times New Roman" panose="02020603050405020304" pitchFamily="18" charset="0"/>
                <a:cs typeface="Times New Roman" panose="02020603050405020304" pitchFamily="18" charset="0"/>
              </a:rPr>
              <a:t>private</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err="1">
                <a:solidFill>
                  <a:srgbClr val="002060"/>
                </a:solidFill>
                <a:latin typeface="Times New Roman" panose="02020603050405020304" pitchFamily="18" charset="0"/>
                <a:cs typeface="Times New Roman" panose="02020603050405020304" pitchFamily="18" charset="0"/>
              </a:rPr>
              <a:t>equity</a:t>
            </a:r>
            <a:r>
              <a:rPr lang="cs-CZ" sz="12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Nevýhodou pro českého investora je (s výjimkou několika zajištěných fondů) </a:t>
            </a:r>
            <a:r>
              <a:rPr lang="cs-CZ" sz="1200" b="1" dirty="0">
                <a:solidFill>
                  <a:srgbClr val="002060"/>
                </a:solidFill>
                <a:latin typeface="Times New Roman" panose="02020603050405020304" pitchFamily="18" charset="0"/>
                <a:cs typeface="Times New Roman" panose="02020603050405020304" pitchFamily="18" charset="0"/>
              </a:rPr>
              <a:t>absence SRI produktů plně zajištěných do české koruny</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Společnosti musejí </a:t>
            </a:r>
            <a:r>
              <a:rPr lang="cs-CZ" sz="1200" b="1" dirty="0">
                <a:solidFill>
                  <a:srgbClr val="002060"/>
                </a:solidFill>
                <a:latin typeface="Times New Roman" panose="02020603050405020304" pitchFamily="18" charset="0"/>
                <a:cs typeface="Times New Roman" panose="02020603050405020304" pitchFamily="18" charset="0"/>
              </a:rPr>
              <a:t>zvážit, zda očekávaná výkonnost fondu řízeného podle SRI principů oproti obdobnému běžnému fondu dostupného v české koruně pokryje případné posílení naší měny </a:t>
            </a:r>
            <a:r>
              <a:rPr lang="cs-CZ" sz="1200" dirty="0">
                <a:solidFill>
                  <a:srgbClr val="002060"/>
                </a:solidFill>
                <a:latin typeface="Times New Roman" panose="02020603050405020304" pitchFamily="18" charset="0"/>
                <a:cs typeface="Times New Roman" panose="02020603050405020304" pitchFamily="18" charset="0"/>
              </a:rPr>
              <a:t>vůči euru (v této měně jsou tyto fondy nejdostupnější) nebo zda mu investiční strategie takového fondu stojí za případnou nižší výkonnost.</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Odpovědné investování 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221851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Jednotlivé fondy mohou být rozděleny do několika skupin, např. fondy nejlepší třídy, tematické fondy, nadační fondy, solidární fondy, mikroúvěrové fondy, etické fondy a fondy investující do ekologických zájmů.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 pohledu určité systematizace v oblasti SRI je nutné vymezit odlišnosti jednotlivých fondů, které sdružují a spravují portfolia různých společností vykazujících přístupy CSR. </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8428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Fondy nejlepší třídy </a:t>
            </a:r>
            <a:r>
              <a:rPr lang="cs-CZ" sz="1400" dirty="0">
                <a:solidFill>
                  <a:srgbClr val="002060"/>
                </a:solidFill>
                <a:latin typeface="Times New Roman" panose="02020603050405020304" pitchFamily="18" charset="0"/>
                <a:cs typeface="Times New Roman" panose="02020603050405020304" pitchFamily="18" charset="0"/>
              </a:rPr>
              <a:t>– fondy vybírající </a:t>
            </a:r>
            <a:r>
              <a:rPr lang="cs-CZ" sz="1400" b="1" dirty="0">
                <a:solidFill>
                  <a:srgbClr val="002060"/>
                </a:solidFill>
                <a:latin typeface="Times New Roman" panose="02020603050405020304" pitchFamily="18" charset="0"/>
                <a:cs typeface="Times New Roman" panose="02020603050405020304" pitchFamily="18" charset="0"/>
              </a:rPr>
              <a:t>nejlépe hodnocené cenné papíry </a:t>
            </a:r>
            <a:r>
              <a:rPr lang="cs-CZ" sz="1400" dirty="0">
                <a:solidFill>
                  <a:srgbClr val="002060"/>
                </a:solidFill>
                <a:latin typeface="Times New Roman" panose="02020603050405020304" pitchFamily="18" charset="0"/>
                <a:cs typeface="Times New Roman" panose="02020603050405020304" pitchFamily="18" charset="0"/>
              </a:rPr>
              <a:t>z daného odvětví. Hodnocení je založeno na základě kritérií, která za stěžejní považují ochranu životního prostředí, vztahy se zúčastněnými stranami (zákazníci, dodavatelé, zaměstnanci, akcionáři apod.), řízení společnosti a dodržování etických pravidel, opatření ke zvýšení transparentnosti a boje proti korupci, sociální politiku a řízení lidských zdrojů a soulad s mezinárodními normami.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Tematické fondy </a:t>
            </a:r>
            <a:r>
              <a:rPr lang="cs-CZ" sz="1400" dirty="0">
                <a:solidFill>
                  <a:srgbClr val="002060"/>
                </a:solidFill>
                <a:latin typeface="Times New Roman" panose="02020603050405020304" pitchFamily="18" charset="0"/>
                <a:cs typeface="Times New Roman" panose="02020603050405020304" pitchFamily="18" charset="0"/>
              </a:rPr>
              <a:t>– fondy vybírající společnosti ze sektoru, který je svou činností pozitivní </a:t>
            </a:r>
            <a:r>
              <a:rPr lang="cs-CZ" sz="1400" b="1" dirty="0">
                <a:solidFill>
                  <a:srgbClr val="002060"/>
                </a:solidFill>
                <a:latin typeface="Times New Roman" panose="02020603050405020304" pitchFamily="18" charset="0"/>
                <a:cs typeface="Times New Roman" panose="02020603050405020304" pitchFamily="18" charset="0"/>
              </a:rPr>
              <a:t>pro životní prostředí nebo společnost </a:t>
            </a:r>
            <a:r>
              <a:rPr lang="cs-CZ" sz="1400" dirty="0">
                <a:solidFill>
                  <a:srgbClr val="002060"/>
                </a:solidFill>
                <a:latin typeface="Times New Roman" panose="02020603050405020304" pitchFamily="18" charset="0"/>
                <a:cs typeface="Times New Roman" panose="02020603050405020304" pitchFamily="18" charset="0"/>
              </a:rPr>
              <a:t>(fair </a:t>
            </a:r>
            <a:r>
              <a:rPr lang="cs-CZ" sz="1400" dirty="0" err="1">
                <a:solidFill>
                  <a:srgbClr val="002060"/>
                </a:solidFill>
                <a:latin typeface="Times New Roman" panose="02020603050405020304" pitchFamily="18" charset="0"/>
                <a:cs typeface="Times New Roman" panose="02020603050405020304" pitchFamily="18" charset="0"/>
              </a:rPr>
              <a:t>trade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mikrofinancování</a:t>
            </a:r>
            <a:r>
              <a:rPr lang="cs-CZ" sz="1400" dirty="0">
                <a:solidFill>
                  <a:srgbClr val="002060"/>
                </a:solidFill>
                <a:latin typeface="Times New Roman" panose="02020603050405020304" pitchFamily="18" charset="0"/>
                <a:cs typeface="Times New Roman" panose="02020603050405020304" pitchFamily="18" charset="0"/>
              </a:rPr>
              <a:t>, podpůrné podniky, produkty a služby pro znevýhodněné skupiny obyvatel, obnovitelné zdroje energie, boj proti změně klimatu, čištění vod, nakládání s odpady, doprava šetrná k životnímu prostředí, ekologické zemědělství, lesní hospodářství, zdravotnictví, vyvážená strava, podpora vzdělávání a odborné přípravy apod.).</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744050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356296"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Solidární fondy </a:t>
            </a:r>
            <a:r>
              <a:rPr lang="cs-CZ" sz="1400" dirty="0">
                <a:solidFill>
                  <a:srgbClr val="002060"/>
                </a:solidFill>
                <a:latin typeface="Times New Roman" panose="02020603050405020304" pitchFamily="18" charset="0"/>
                <a:cs typeface="Times New Roman" panose="02020603050405020304" pitchFamily="18" charset="0"/>
              </a:rPr>
              <a:t>– investují přímo celý nebo část jejich majetku (aktiv) do podpůrných podniků nebo sociálních projektů na podporu sociální integrace, bydlení, mikroúvěrů a jiných podobných iniciativ. </a:t>
            </a:r>
          </a:p>
          <a:p>
            <a:r>
              <a:rPr lang="cs-CZ" sz="1400" b="1" dirty="0">
                <a:solidFill>
                  <a:srgbClr val="002060"/>
                </a:solidFill>
                <a:latin typeface="Times New Roman" panose="02020603050405020304" pitchFamily="18" charset="0"/>
                <a:cs typeface="Times New Roman" panose="02020603050405020304" pitchFamily="18" charset="0"/>
              </a:rPr>
              <a:t>Mikroúvěrové fondy </a:t>
            </a:r>
            <a:r>
              <a:rPr lang="cs-CZ" sz="1400" dirty="0">
                <a:solidFill>
                  <a:srgbClr val="002060"/>
                </a:solidFill>
                <a:latin typeface="Times New Roman" panose="02020603050405020304" pitchFamily="18" charset="0"/>
                <a:cs typeface="Times New Roman" panose="02020603050405020304" pitchFamily="18" charset="0"/>
              </a:rPr>
              <a:t>– cílem je finančně úvěrovat malé a střední podniky, které nemají přístup ke klasickému způsobu financování. </a:t>
            </a:r>
          </a:p>
          <a:p>
            <a:r>
              <a:rPr lang="cs-CZ" sz="1400" b="1" dirty="0">
                <a:solidFill>
                  <a:srgbClr val="002060"/>
                </a:solidFill>
                <a:latin typeface="Times New Roman" panose="02020603050405020304" pitchFamily="18" charset="0"/>
                <a:cs typeface="Times New Roman" panose="02020603050405020304" pitchFamily="18" charset="0"/>
              </a:rPr>
              <a:t>Etické fondy </a:t>
            </a:r>
            <a:r>
              <a:rPr lang="cs-CZ" sz="1400" dirty="0">
                <a:solidFill>
                  <a:srgbClr val="002060"/>
                </a:solidFill>
                <a:latin typeface="Times New Roman" panose="02020603050405020304" pitchFamily="18" charset="0"/>
                <a:cs typeface="Times New Roman" panose="02020603050405020304" pitchFamily="18" charset="0"/>
              </a:rPr>
              <a:t>– jedná se o fondy založené na etickém a morálním přístupu. Z těchto fondů jsou vyloučené cenné papíry firem z odvětví, jako jsou zbraně, tabák, alkohol a ze zemí, které nerespektují základní lidská práva nebo práva dětí. </a:t>
            </a:r>
          </a:p>
          <a:p>
            <a:r>
              <a:rPr lang="cs-CZ" sz="1400" b="1" dirty="0">
                <a:solidFill>
                  <a:srgbClr val="002060"/>
                </a:solidFill>
                <a:latin typeface="Times New Roman" panose="02020603050405020304" pitchFamily="18" charset="0"/>
                <a:cs typeface="Times New Roman" panose="02020603050405020304" pitchFamily="18" charset="0"/>
              </a:rPr>
              <a:t>Podílové fondy investující do ekologických oblastí </a:t>
            </a:r>
            <a:r>
              <a:rPr lang="cs-CZ" sz="1400" dirty="0">
                <a:solidFill>
                  <a:srgbClr val="002060"/>
                </a:solidFill>
                <a:latin typeface="Times New Roman" panose="02020603050405020304" pitchFamily="18" charset="0"/>
                <a:cs typeface="Times New Roman" panose="02020603050405020304" pitchFamily="18" charset="0"/>
              </a:rPr>
              <a:t>podnikání jsou převážně akciovými fondy - investují do akcií sociálně odpovědných společností. Mohou být ovšem také smíšenými, dluhopisovými nebo zajištěnými fondy. Zpravidla navíc bývají ještě oborově zaměřené.</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094429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Vybrané možností 8 investičních společností – produkty nabízející v ČR -  fondy (společensky odpovědné): </a:t>
            </a:r>
          </a:p>
          <a:p>
            <a:r>
              <a:rPr lang="cs-CZ" sz="1400" dirty="0">
                <a:solidFill>
                  <a:schemeClr val="bg1"/>
                </a:solidFill>
                <a:latin typeface="Times New Roman" panose="02020603050405020304" pitchFamily="18" charset="0"/>
                <a:cs typeface="Times New Roman" panose="02020603050405020304" pitchFamily="18" charset="0"/>
              </a:rPr>
              <a:t>BNP </a:t>
            </a:r>
            <a:r>
              <a:rPr lang="cs-CZ" sz="1400" dirty="0" err="1">
                <a:solidFill>
                  <a:schemeClr val="bg1"/>
                </a:solidFill>
                <a:latin typeface="Times New Roman" panose="02020603050405020304" pitchFamily="18" charset="0"/>
                <a:cs typeface="Times New Roman" panose="02020603050405020304" pitchFamily="18" charset="0"/>
              </a:rPr>
              <a:t>Paribas</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err="1">
                <a:solidFill>
                  <a:schemeClr val="bg1"/>
                </a:solidFill>
                <a:latin typeface="Times New Roman" panose="02020603050405020304" pitchFamily="18" charset="0"/>
                <a:cs typeface="Times New Roman" panose="02020603050405020304" pitchFamily="18" charset="0"/>
              </a:rPr>
              <a:t>Conseq</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Investment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err="1">
                <a:solidFill>
                  <a:schemeClr val="bg1"/>
                </a:solidFill>
                <a:latin typeface="Times New Roman" panose="02020603050405020304" pitchFamily="18" charset="0"/>
                <a:cs typeface="Times New Roman" panose="02020603050405020304" pitchFamily="18" charset="0"/>
              </a:rPr>
              <a:t>Patria</a:t>
            </a:r>
            <a:r>
              <a:rPr lang="cs-CZ" sz="1400" dirty="0">
                <a:solidFill>
                  <a:schemeClr val="bg1"/>
                </a:solidFill>
                <a:latin typeface="Times New Roman" panose="02020603050405020304" pitchFamily="18" charset="0"/>
                <a:cs typeface="Times New Roman" panose="02020603050405020304" pitchFamily="18" charset="0"/>
              </a:rPr>
              <a:t> Finance, </a:t>
            </a:r>
          </a:p>
          <a:p>
            <a:r>
              <a:rPr lang="cs-CZ" sz="1400" dirty="0">
                <a:solidFill>
                  <a:schemeClr val="bg1"/>
                </a:solidFill>
                <a:latin typeface="Times New Roman" panose="02020603050405020304" pitchFamily="18" charset="0"/>
                <a:cs typeface="Times New Roman" panose="02020603050405020304" pitchFamily="18" charset="0"/>
              </a:rPr>
              <a:t>ČSOB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a:solidFill>
                  <a:schemeClr val="bg1"/>
                </a:solidFill>
                <a:latin typeface="Times New Roman" panose="02020603050405020304" pitchFamily="18" charset="0"/>
                <a:cs typeface="Times New Roman" panose="02020603050405020304" pitchFamily="18" charset="0"/>
              </a:rPr>
              <a:t>ČP Invest investiční společnost, </a:t>
            </a:r>
          </a:p>
          <a:p>
            <a:r>
              <a:rPr lang="cs-CZ" sz="1400" dirty="0">
                <a:solidFill>
                  <a:schemeClr val="bg1"/>
                </a:solidFill>
                <a:latin typeface="Times New Roman" panose="02020603050405020304" pitchFamily="18" charset="0"/>
                <a:cs typeface="Times New Roman" panose="02020603050405020304" pitchFamily="18" charset="0"/>
              </a:rPr>
              <a:t>Pioneer </a:t>
            </a:r>
            <a:r>
              <a:rPr lang="cs-CZ" sz="1400" dirty="0" err="1">
                <a:solidFill>
                  <a:schemeClr val="bg1"/>
                </a:solidFill>
                <a:latin typeface="Times New Roman" panose="02020603050405020304" pitchFamily="18" charset="0"/>
                <a:cs typeface="Times New Roman" panose="02020603050405020304" pitchFamily="18" charset="0"/>
              </a:rPr>
              <a:t>Investmenst</a:t>
            </a:r>
            <a:r>
              <a:rPr lang="cs-CZ" sz="1400" dirty="0">
                <a:solidFill>
                  <a:schemeClr val="bg1"/>
                </a:solidFill>
                <a:latin typeface="Times New Roman" panose="02020603050405020304" pitchFamily="18" charset="0"/>
                <a:cs typeface="Times New Roman" panose="02020603050405020304" pitchFamily="18" charset="0"/>
              </a:rPr>
              <a:t>, </a:t>
            </a:r>
          </a:p>
          <a:p>
            <a:r>
              <a:rPr lang="cs-CZ" sz="1400" dirty="0" err="1">
                <a:solidFill>
                  <a:schemeClr val="bg1"/>
                </a:solidFill>
                <a:latin typeface="Times New Roman" panose="02020603050405020304" pitchFamily="18" charset="0"/>
                <a:cs typeface="Times New Roman" panose="02020603050405020304" pitchFamily="18" charset="0"/>
              </a:rPr>
              <a:t>Erste</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 </a:t>
            </a:r>
          </a:p>
          <a:p>
            <a:r>
              <a:rPr lang="cs-CZ" sz="1400" dirty="0">
                <a:solidFill>
                  <a:schemeClr val="bg1"/>
                </a:solidFill>
                <a:latin typeface="Times New Roman" panose="02020603050405020304" pitchFamily="18" charset="0"/>
                <a:cs typeface="Times New Roman" panose="02020603050405020304" pitchFamily="18" charset="0"/>
              </a:rPr>
              <a:t>REDSIDE investiční společnost. </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6" y="267494"/>
            <a:ext cx="4500311"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Představení aktivit BNP </a:t>
            </a:r>
            <a:r>
              <a:rPr lang="cs-CZ" sz="1400" dirty="0" err="1">
                <a:solidFill>
                  <a:srgbClr val="002060"/>
                </a:solidFill>
                <a:latin typeface="Times New Roman" panose="02020603050405020304" pitchFamily="18" charset="0"/>
                <a:cs typeface="Times New Roman" panose="02020603050405020304" pitchFamily="18" charset="0"/>
              </a:rPr>
              <a:t>Paribas</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9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hlinkClick r:id="rId2"/>
              </a:rPr>
              <a:t>https://www.bnpparibas-am.com/en-cz/professional-investor/</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5887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K hodnocení společností vybraných pro investici, se začaly využívat indexy hodnocení společensky odpovědné výkonnosti.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souvislosti s hodnocením podniků, do nichž by investoři rádi vložili své finanční prostředky, byly vyvinuty různé indexy, které investorům napomohou k identifikaci společensky odpovědných podniků - indexy Dow Jones </a:t>
            </a:r>
            <a:r>
              <a:rPr lang="cs-CZ" sz="1400" dirty="0" err="1">
                <a:solidFill>
                  <a:schemeClr val="bg1"/>
                </a:solidFill>
                <a:latin typeface="Times New Roman" panose="02020603050405020304" pitchFamily="18" charset="0"/>
                <a:cs typeface="Times New Roman" panose="02020603050405020304" pitchFamily="18" charset="0"/>
              </a:rPr>
              <a:t>Sustainability</a:t>
            </a:r>
            <a:r>
              <a:rPr lang="cs-CZ" sz="1400" dirty="0">
                <a:solidFill>
                  <a:schemeClr val="bg1"/>
                </a:solidFill>
                <a:latin typeface="Times New Roman" panose="02020603050405020304" pitchFamily="18" charset="0"/>
                <a:cs typeface="Times New Roman" panose="02020603050405020304" pitchFamily="18" charset="0"/>
              </a:rPr>
              <a:t> Index, FTSE4Good a </a:t>
            </a:r>
            <a:r>
              <a:rPr lang="cs-CZ" sz="1400" dirty="0" err="1">
                <a:solidFill>
                  <a:schemeClr val="bg1"/>
                </a:solidFill>
                <a:latin typeface="Times New Roman" panose="02020603050405020304" pitchFamily="18" charset="0"/>
                <a:cs typeface="Times New Roman" panose="02020603050405020304" pitchFamily="18" charset="0"/>
              </a:rPr>
              <a:t>Ethibel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Sustainability</a:t>
            </a:r>
            <a:r>
              <a:rPr lang="cs-CZ" sz="1400" dirty="0">
                <a:solidFill>
                  <a:schemeClr val="bg1"/>
                </a:solidFill>
                <a:latin typeface="Times New Roman" panose="02020603050405020304" pitchFamily="18" charset="0"/>
                <a:cs typeface="Times New Roman" panose="02020603050405020304" pitchFamily="18" charset="0"/>
              </a:rPr>
              <a:t> Index.</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solidFill>
                  <a:srgbClr val="002060"/>
                </a:solidFill>
                <a:latin typeface="Times New Roman" panose="02020603050405020304" pitchFamily="18" charset="0"/>
                <a:cs typeface="Times New Roman" panose="02020603050405020304" pitchFamily="18" charset="0"/>
              </a:rPr>
              <a:t>Dow Jones Sustainability </a:t>
            </a:r>
            <a:r>
              <a:rPr lang="cs-CZ" sz="1600" b="1" dirty="0" err="1">
                <a:solidFill>
                  <a:srgbClr val="002060"/>
                </a:solidFill>
                <a:latin typeface="Times New Roman" panose="02020603050405020304" pitchFamily="18" charset="0"/>
                <a:cs typeface="Times New Roman" panose="02020603050405020304" pitchFamily="18" charset="0"/>
              </a:rPr>
              <a:t>Indexes</a:t>
            </a:r>
            <a:r>
              <a:rPr lang="cs-CZ" sz="1600" b="1" dirty="0">
                <a:solidFill>
                  <a:srgbClr val="002060"/>
                </a:solidFill>
                <a:latin typeface="Times New Roman" panose="02020603050405020304" pitchFamily="18" charset="0"/>
                <a:cs typeface="Times New Roman" panose="02020603050405020304" pitchFamily="18" charset="0"/>
              </a:rPr>
              <a:t> </a:t>
            </a:r>
            <a:r>
              <a:rPr lang="cs-CZ" sz="1600" dirty="0">
                <a:solidFill>
                  <a:srgbClr val="002060"/>
                </a:solidFill>
                <a:latin typeface="Times New Roman" panose="02020603050405020304" pitchFamily="18" charset="0"/>
                <a:cs typeface="Times New Roman" panose="02020603050405020304" pitchFamily="18" charset="0"/>
              </a:rPr>
              <a:t>(DJSI) představují rodinu indexů odvozených a plně sloučených s Down Jones Global </a:t>
            </a:r>
            <a:r>
              <a:rPr lang="cs-CZ" sz="1600" dirty="0" err="1">
                <a:solidFill>
                  <a:srgbClr val="002060"/>
                </a:solidFill>
                <a:latin typeface="Times New Roman" panose="02020603050405020304" pitchFamily="18" charset="0"/>
                <a:cs typeface="Times New Roman" panose="02020603050405020304" pitchFamily="18" charset="0"/>
              </a:rPr>
              <a:t>Indexes</a:t>
            </a:r>
            <a:r>
              <a:rPr lang="cs-CZ" sz="16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Metodika DJSI je založena na pozitivní selekci a zaměřuje se na identifikaci nejlepších společností ve své třídě. </a:t>
            </a:r>
          </a:p>
          <a:p>
            <a:r>
              <a:rPr lang="cs-CZ" sz="1600" dirty="0">
                <a:solidFill>
                  <a:srgbClr val="002060"/>
                </a:solidFill>
                <a:latin typeface="Times New Roman" panose="02020603050405020304" pitchFamily="18" charset="0"/>
                <a:cs typeface="Times New Roman" panose="02020603050405020304" pitchFamily="18" charset="0"/>
              </a:rPr>
              <a:t>Základním kritériem při výběru firem </a:t>
            </a:r>
            <a:br>
              <a:rPr lang="cs-CZ" sz="1600" dirty="0">
                <a:solidFill>
                  <a:srgbClr val="002060"/>
                </a:solidFill>
                <a:latin typeface="Times New Roman" panose="02020603050405020304" pitchFamily="18" charset="0"/>
                <a:cs typeface="Times New Roman" panose="02020603050405020304" pitchFamily="18" charset="0"/>
              </a:rPr>
            </a:br>
            <a:r>
              <a:rPr lang="cs-CZ" sz="1600" dirty="0">
                <a:solidFill>
                  <a:srgbClr val="002060"/>
                </a:solidFill>
                <a:latin typeface="Times New Roman" panose="02020603050405020304" pitchFamily="18" charset="0"/>
                <a:cs typeface="Times New Roman" panose="02020603050405020304" pitchFamily="18" charset="0"/>
              </a:rPr>
              <a:t>pro indexy je analýza tří hledisek:</a:t>
            </a:r>
          </a:p>
          <a:p>
            <a:pPr lvl="1"/>
            <a:r>
              <a:rPr lang="cs-CZ" sz="1600" dirty="0">
                <a:solidFill>
                  <a:srgbClr val="002060"/>
                </a:solidFill>
                <a:latin typeface="Times New Roman" panose="02020603050405020304" pitchFamily="18" charset="0"/>
                <a:cs typeface="Times New Roman" panose="02020603050405020304" pitchFamily="18" charset="0"/>
              </a:rPr>
              <a:t>ekonomiky, </a:t>
            </a:r>
          </a:p>
          <a:p>
            <a:pPr lvl="1"/>
            <a:r>
              <a:rPr lang="cs-CZ" sz="1600" dirty="0">
                <a:solidFill>
                  <a:srgbClr val="002060"/>
                </a:solidFill>
                <a:latin typeface="Times New Roman" panose="02020603050405020304" pitchFamily="18" charset="0"/>
                <a:cs typeface="Times New Roman" panose="02020603050405020304" pitchFamily="18" charset="0"/>
              </a:rPr>
              <a:t>ochrany životního prostředí,</a:t>
            </a:r>
          </a:p>
          <a:p>
            <a:pPr lvl="1"/>
            <a:r>
              <a:rPr lang="cs-CZ" sz="1600" dirty="0">
                <a:solidFill>
                  <a:srgbClr val="002060"/>
                </a:solidFill>
                <a:latin typeface="Times New Roman" panose="02020603050405020304" pitchFamily="18" charset="0"/>
                <a:cs typeface="Times New Roman" panose="02020603050405020304" pitchFamily="18" charset="0"/>
              </a:rPr>
              <a:t>společenské odpovědnosti.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Skupina DJSI indexů:</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https://www.spglobal.com/esg/performance/indices/djsi-index-family</a:t>
            </a:r>
            <a:r>
              <a:rPr lang="cs-CZ" sz="1000" dirty="0">
                <a:solidFill>
                  <a:srgbClr val="002060"/>
                </a:solidFill>
                <a:latin typeface="Times New Roman" panose="02020603050405020304" pitchFamily="18" charset="0"/>
                <a:cs typeface="Times New Roman" panose="02020603050405020304" pitchFamily="18" charset="0"/>
              </a:rPr>
              <a:t> </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503586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Oblasti, kritéria a váhy využité v DJSI</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aphicFrame>
        <p:nvGraphicFramePr>
          <p:cNvPr id="3" name="Tabulka 2"/>
          <p:cNvGraphicFramePr>
            <a:graphicFrameLocks noGrp="1"/>
          </p:cNvGraphicFramePr>
          <p:nvPr>
            <p:extLst/>
          </p:nvPr>
        </p:nvGraphicFramePr>
        <p:xfrm>
          <a:off x="3905839" y="1131594"/>
          <a:ext cx="4524136" cy="3744412"/>
        </p:xfrm>
        <a:graphic>
          <a:graphicData uri="http://schemas.openxmlformats.org/drawingml/2006/table">
            <a:tbl>
              <a:tblPr firstRow="1" firstCol="1" bandRow="1"/>
              <a:tblGrid>
                <a:gridCol w="1283776">
                  <a:extLst>
                    <a:ext uri="{9D8B030D-6E8A-4147-A177-3AD203B41FA5}">
                      <a16:colId xmlns:a16="http://schemas.microsoft.com/office/drawing/2014/main" val="1988305348"/>
                    </a:ext>
                  </a:extLst>
                </a:gridCol>
                <a:gridCol w="2442078">
                  <a:extLst>
                    <a:ext uri="{9D8B030D-6E8A-4147-A177-3AD203B41FA5}">
                      <a16:colId xmlns:a16="http://schemas.microsoft.com/office/drawing/2014/main" val="1143841376"/>
                    </a:ext>
                  </a:extLst>
                </a:gridCol>
                <a:gridCol w="798282">
                  <a:extLst>
                    <a:ext uri="{9D8B030D-6E8A-4147-A177-3AD203B41FA5}">
                      <a16:colId xmlns:a16="http://schemas.microsoft.com/office/drawing/2014/main" val="630465416"/>
                    </a:ext>
                  </a:extLst>
                </a:gridCol>
              </a:tblGrid>
              <a:tr h="167247">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Oblast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Kritéria</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Váhy (%)</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515561"/>
                  </a:ext>
                </a:extLst>
              </a:tr>
              <a:tr h="178281">
                <a:tc rowSpan="6">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Ekonomická</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Kodexy chování / korupce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121607"/>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Corporate Governance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82231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Customer Relationship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794799"/>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Vztahy s investory</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386510"/>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Krizový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928209"/>
                  </a:ext>
                </a:extLst>
              </a:tr>
              <a:tr h="334278">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323411"/>
                  </a:ext>
                </a:extLst>
              </a:tr>
              <a:tr h="167247">
                <a:tc rowSpan="4">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Environmentální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Environmentální politika /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33673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Ekologická výkonnost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521435"/>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Environmental Reporting</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91590"/>
                  </a:ext>
                </a:extLst>
              </a:tr>
              <a:tr h="334278">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693078"/>
                  </a:ext>
                </a:extLst>
              </a:tr>
              <a:tr h="167247">
                <a:tc rowSpan="7">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Společenská</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Corporate Citizenship / filantropie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86699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Stakeholders Engagement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371243"/>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Indikátory pracovních postupů</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286208"/>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Rozvoj lidského kapitálu</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168983"/>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Social Reporting</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014553"/>
                  </a:ext>
                </a:extLst>
              </a:tr>
              <a:tr h="278746">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Přitažlivost pro talentované a jejich udržení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312956"/>
                  </a:ext>
                </a:extLst>
              </a:tr>
              <a:tr h="334278">
                <a:tc vMerge="1">
                  <a:txBody>
                    <a:bodyPr/>
                    <a:lstStyle/>
                    <a:p>
                      <a:endParaRPr lang="cs-CZ"/>
                    </a:p>
                  </a:txBody>
                  <a:tcPr/>
                </a:tc>
                <a:tc>
                  <a:txBody>
                    <a:bodyPr/>
                    <a:lstStyle/>
                    <a:p>
                      <a:pPr algn="ctr">
                        <a:spcAft>
                          <a:spcPts val="0"/>
                        </a:spcAft>
                      </a:pPr>
                      <a:r>
                        <a:rPr lang="cs-CZ" sz="1000" dirty="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dirty="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808406"/>
                  </a:ext>
                </a:extLst>
              </a:tr>
            </a:tbl>
          </a:graphicData>
        </a:graphic>
      </p:graphicFrame>
    </p:spTree>
    <p:extLst>
      <p:ext uri="{BB962C8B-B14F-4D97-AF65-F5344CB8AC3E}">
        <p14:creationId xmlns:p14="http://schemas.microsoft.com/office/powerpoint/2010/main" val="413558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graphicFrame>
        <p:nvGraphicFramePr>
          <p:cNvPr id="7" name="Objekt 6"/>
          <p:cNvGraphicFramePr>
            <a:graphicFrameLocks noChangeAspect="1"/>
          </p:cNvGraphicFramePr>
          <p:nvPr>
            <p:extLst/>
          </p:nvPr>
        </p:nvGraphicFramePr>
        <p:xfrm>
          <a:off x="859098" y="703189"/>
          <a:ext cx="5441094" cy="4139440"/>
        </p:xfrm>
        <a:graphic>
          <a:graphicData uri="http://schemas.openxmlformats.org/presentationml/2006/ole">
            <mc:AlternateContent xmlns:mc="http://schemas.openxmlformats.org/markup-compatibility/2006">
              <mc:Choice xmlns:v="urn:schemas-microsoft-com:vml" Requires="v">
                <p:oleObj spid="_x0000_s1060" name="Dokument" r:id="rId3" imgW="5746651" imgH="4372644" progId="Word.Document.12">
                  <p:embed/>
                </p:oleObj>
              </mc:Choice>
              <mc:Fallback>
                <p:oleObj name="Dokument" r:id="rId3" imgW="5746651" imgH="4372644" progId="Word.Document.12">
                  <p:embed/>
                  <p:pic>
                    <p:nvPicPr>
                      <p:cNvPr id="0" name=""/>
                      <p:cNvPicPr/>
                      <p:nvPr/>
                    </p:nvPicPr>
                    <p:blipFill>
                      <a:blip r:embed="rId4"/>
                      <a:stretch>
                        <a:fillRect/>
                      </a:stretch>
                    </p:blipFill>
                    <p:spPr>
                      <a:xfrm>
                        <a:off x="859098" y="703189"/>
                        <a:ext cx="5441094" cy="4139440"/>
                      </a:xfrm>
                      <a:prstGeom prst="rect">
                        <a:avLst/>
                      </a:prstGeom>
                    </p:spPr>
                  </p:pic>
                </p:oleObj>
              </mc:Fallback>
            </mc:AlternateContent>
          </a:graphicData>
        </a:graphic>
      </p:graphicFrame>
    </p:spTree>
    <p:extLst>
      <p:ext uri="{BB962C8B-B14F-4D97-AF65-F5344CB8AC3E}">
        <p14:creationId xmlns:p14="http://schemas.microsoft.com/office/powerpoint/2010/main" val="17134715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FTSE4Good série</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b="1" dirty="0">
                <a:solidFill>
                  <a:schemeClr val="bg1"/>
                </a:solidFill>
                <a:latin typeface="Times New Roman" panose="02020603050405020304" pitchFamily="18" charset="0"/>
                <a:cs typeface="Times New Roman" panose="02020603050405020304" pitchFamily="18" charset="0"/>
              </a:rPr>
              <a:t>Online</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https://www.lseg.com/content/dam/ftse-russell/en_us/documents/other/ftse4good-index-series-overview.pdf</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Sustainable </a:t>
            </a:r>
            <a:r>
              <a:rPr lang="cs-CZ" sz="1400" dirty="0" err="1">
                <a:solidFill>
                  <a:schemeClr val="bg1"/>
                </a:solidFill>
                <a:latin typeface="Times New Roman" panose="02020603050405020304" pitchFamily="18" charset="0"/>
                <a:cs typeface="Times New Roman" panose="02020603050405020304" pitchFamily="18" charset="0"/>
              </a:rPr>
              <a:t>investment</a:t>
            </a:r>
            <a:r>
              <a:rPr lang="cs-CZ" sz="1400" dirty="0">
                <a:solidFill>
                  <a:schemeClr val="bg1"/>
                </a:solidFill>
                <a:latin typeface="Times New Roman" panose="02020603050405020304" pitchFamily="18" charset="0"/>
                <a:cs typeface="Times New Roman" panose="02020603050405020304" pitchFamily="18" charset="0"/>
              </a:rPr>
              <a:t> index solutions</a:t>
            </a:r>
            <a:r>
              <a:rPr lang="cs-CZ" sz="1000" dirty="0">
                <a:solidFill>
                  <a:schemeClr val="bg1"/>
                </a:solidFill>
                <a:latin typeface="Times New Roman" panose="02020603050405020304" pitchFamily="18" charset="0"/>
                <a:cs typeface="Times New Roman" panose="02020603050405020304" pitchFamily="18" charset="0"/>
                <a:hlinkClick r:id="rId3"/>
              </a:rPr>
              <a:t>https://www.lseg.com/en/ftse-russell/indices/sustainable-investment-indices</a:t>
            </a:r>
            <a:r>
              <a:rPr lang="cs-CZ" sz="1000" dirty="0">
                <a:solidFill>
                  <a:schemeClr val="bg1"/>
                </a:solidFill>
                <a:latin typeface="Times New Roman" panose="02020603050405020304" pitchFamily="18" charset="0"/>
                <a:cs typeface="Times New Roman" panose="02020603050405020304" pitchFamily="18" charset="0"/>
              </a:rPr>
              <a:t> </a:t>
            </a: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byl uveden na </a:t>
            </a:r>
            <a:r>
              <a:rPr lang="cs-CZ" sz="1400" b="1" dirty="0">
                <a:solidFill>
                  <a:srgbClr val="002060"/>
                </a:solidFill>
                <a:latin typeface="Times New Roman" panose="02020603050405020304" pitchFamily="18" charset="0"/>
                <a:cs typeface="Times New Roman" panose="02020603050405020304" pitchFamily="18" charset="0"/>
              </a:rPr>
              <a:t>London </a:t>
            </a:r>
            <a:r>
              <a:rPr lang="cs-CZ" sz="1400" b="1" dirty="0" err="1">
                <a:solidFill>
                  <a:srgbClr val="002060"/>
                </a:solidFill>
                <a:latin typeface="Times New Roman" panose="02020603050405020304" pitchFamily="18" charset="0"/>
                <a:cs typeface="Times New Roman" panose="02020603050405020304" pitchFamily="18" charset="0"/>
              </a:rPr>
              <a:t>Stock</a:t>
            </a:r>
            <a:r>
              <a:rPr lang="cs-CZ" sz="1400" b="1" dirty="0">
                <a:solidFill>
                  <a:srgbClr val="002060"/>
                </a:solidFill>
                <a:latin typeface="Times New Roman" panose="02020603050405020304" pitchFamily="18" charset="0"/>
                <a:cs typeface="Times New Roman" panose="02020603050405020304" pitchFamily="18" charset="0"/>
              </a:rPr>
              <a:t> Exchange </a:t>
            </a:r>
            <a:br>
              <a:rPr lang="cs-CZ" sz="1400" b="1" dirty="0">
                <a:solidFill>
                  <a:srgbClr val="002060"/>
                </a:solidFill>
                <a:latin typeface="Times New Roman" panose="02020603050405020304" pitchFamily="18" charset="0"/>
                <a:cs typeface="Times New Roman" panose="02020603050405020304" pitchFamily="18" charset="0"/>
              </a:rPr>
            </a:br>
            <a:r>
              <a:rPr lang="cs-CZ" sz="1400" b="1" dirty="0">
                <a:solidFill>
                  <a:srgbClr val="002060"/>
                </a:solidFill>
                <a:latin typeface="Times New Roman" panose="02020603050405020304" pitchFamily="18" charset="0"/>
                <a:cs typeface="Times New Roman" panose="02020603050405020304" pitchFamily="18" charset="0"/>
              </a:rPr>
              <a:t>a </a:t>
            </a:r>
            <a:r>
              <a:rPr lang="cs-CZ" sz="1400" b="1" dirty="0" err="1">
                <a:solidFill>
                  <a:srgbClr val="002060"/>
                </a:solidFill>
                <a:latin typeface="Times New Roman" panose="02020603050405020304" pitchFamily="18" charset="0"/>
                <a:cs typeface="Times New Roman" panose="02020603050405020304" pitchFamily="18" charset="0"/>
              </a:rPr>
              <a:t>Financial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Times</a:t>
            </a:r>
            <a:r>
              <a:rPr lang="cs-CZ" sz="1400" b="1" dirty="0">
                <a:solidFill>
                  <a:srgbClr val="002060"/>
                </a:solidFill>
                <a:latin typeface="Times New Roman" panose="02020603050405020304" pitchFamily="18" charset="0"/>
                <a:cs typeface="Times New Roman" panose="02020603050405020304" pitchFamily="18" charset="0"/>
              </a:rPr>
              <a:t> v červenci 2001 </a:t>
            </a:r>
            <a:r>
              <a:rPr lang="cs-CZ" sz="1400" dirty="0">
                <a:solidFill>
                  <a:srgbClr val="002060"/>
                </a:solidFill>
                <a:latin typeface="Times New Roman" panose="02020603050405020304" pitchFamily="18" charset="0"/>
                <a:cs typeface="Times New Roman" panose="02020603050405020304" pitchFamily="18" charset="0"/>
              </a:rPr>
              <a:t>a každým rokem dochází k revizi jeho kritérií.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počítán na celém světě na vybraných trzích a regionech. Jsou v něm </a:t>
            </a:r>
            <a:r>
              <a:rPr lang="cs-CZ" sz="1400" b="1" dirty="0">
                <a:solidFill>
                  <a:srgbClr val="002060"/>
                </a:solidFill>
                <a:latin typeface="Times New Roman" panose="02020603050405020304" pitchFamily="18" charset="0"/>
                <a:cs typeface="Times New Roman" panose="02020603050405020304" pitchFamily="18" charset="0"/>
              </a:rPr>
              <a:t>zahrnuty společnosti, které při ratingovém hodnocení dosáhly alespoň hodnocení na úrovni 3,5 z pěti možných.</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tomto indexu jsou </a:t>
            </a:r>
            <a:r>
              <a:rPr lang="cs-CZ" sz="1400" b="1" dirty="0">
                <a:solidFill>
                  <a:srgbClr val="002060"/>
                </a:solidFill>
                <a:latin typeface="Times New Roman" panose="02020603050405020304" pitchFamily="18" charset="0"/>
                <a:cs typeface="Times New Roman" panose="02020603050405020304" pitchFamily="18" charset="0"/>
              </a:rPr>
              <a:t>vyloučeny společnosti </a:t>
            </a:r>
            <a:r>
              <a:rPr lang="cs-CZ" sz="1400" dirty="0">
                <a:solidFill>
                  <a:srgbClr val="002060"/>
                </a:solidFill>
                <a:latin typeface="Times New Roman" panose="02020603050405020304" pitchFamily="18" charset="0"/>
                <a:cs typeface="Times New Roman" panose="02020603050405020304" pitchFamily="18" charset="0"/>
              </a:rPr>
              <a:t>vyrábějící tabák, zbraně a komponenty pro zbraně, jako jsou kazetové munice, protipěchotní miny, chemické, biologické nebo jaderné zbraně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i přesto, že by požadovaného ratingového hodnocení dosáhly.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145020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err="1">
                <a:solidFill>
                  <a:schemeClr val="bg1"/>
                </a:solidFill>
                <a:latin typeface="Times New Roman" panose="02020603050405020304" pitchFamily="18" charset="0"/>
                <a:cs typeface="Times New Roman" panose="02020603050405020304" pitchFamily="18" charset="0"/>
              </a:rPr>
              <a:t>Ethibel</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Sustainability</a:t>
            </a:r>
            <a:r>
              <a:rPr lang="cs-CZ" sz="1600" dirty="0">
                <a:solidFill>
                  <a:schemeClr val="bg1"/>
                </a:solidFill>
                <a:latin typeface="Times New Roman" panose="02020603050405020304" pitchFamily="18" charset="0"/>
                <a:cs typeface="Times New Roman" panose="02020603050405020304" pitchFamily="18" charset="0"/>
              </a:rPr>
              <a:t> Index (ESI)</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ESI poskytuje </a:t>
            </a:r>
            <a:r>
              <a:rPr lang="cs-CZ" sz="1400" b="1" dirty="0">
                <a:solidFill>
                  <a:srgbClr val="002060"/>
                </a:solidFill>
                <a:latin typeface="Times New Roman" panose="02020603050405020304" pitchFamily="18" charset="0"/>
                <a:cs typeface="Times New Roman" panose="02020603050405020304" pitchFamily="18" charset="0"/>
              </a:rPr>
              <a:t>komplexní pohled na finanční výkonnost </a:t>
            </a:r>
            <a:r>
              <a:rPr lang="cs-CZ" sz="1400" dirty="0">
                <a:solidFill>
                  <a:srgbClr val="002060"/>
                </a:solidFill>
                <a:latin typeface="Times New Roman" panose="02020603050405020304" pitchFamily="18" charset="0"/>
                <a:cs typeface="Times New Roman" panose="02020603050405020304" pitchFamily="18" charset="0"/>
              </a:rPr>
              <a:t>předních světových společností z hlediska udržitelného rozvoje pro institucionální investory, správce aktiv, banky a drobné investory.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spravován a odhadován ratingovou agenturou Standard &amp; </a:t>
            </a:r>
            <a:r>
              <a:rPr lang="cs-CZ" sz="1400" dirty="0" err="1">
                <a:solidFill>
                  <a:srgbClr val="002060"/>
                </a:solidFill>
                <a:latin typeface="Times New Roman" panose="02020603050405020304" pitchFamily="18" charset="0"/>
                <a:cs typeface="Times New Roman" panose="02020603050405020304" pitchFamily="18" charset="0"/>
              </a:rPr>
              <a:t>Poor‘s</a:t>
            </a:r>
            <a:r>
              <a:rPr lang="cs-CZ" sz="1400" dirty="0">
                <a:solidFill>
                  <a:srgbClr val="002060"/>
                </a:solidFill>
                <a:latin typeface="Times New Roman" panose="02020603050405020304" pitchFamily="18" charset="0"/>
                <a:cs typeface="Times New Roman" panose="02020603050405020304" pitchFamily="18" charset="0"/>
              </a:rPr>
              <a:t>. ESI je navržen tak, aby sbližoval váhy sektorů na ESI </a:t>
            </a:r>
            <a:r>
              <a:rPr lang="cs-CZ" sz="1400" dirty="0" err="1">
                <a:solidFill>
                  <a:srgbClr val="002060"/>
                </a:solidFill>
                <a:latin typeface="Times New Roman" panose="02020603050405020304" pitchFamily="18" charset="0"/>
                <a:cs typeface="Times New Roman" panose="02020603050405020304" pitchFamily="18" charset="0"/>
              </a:rPr>
              <a:t>Global</a:t>
            </a:r>
            <a:r>
              <a:rPr lang="cs-CZ" sz="1400" dirty="0">
                <a:solidFill>
                  <a:srgbClr val="002060"/>
                </a:solidFill>
                <a:latin typeface="Times New Roman" panose="02020603050405020304" pitchFamily="18" charset="0"/>
                <a:cs typeface="Times New Roman" panose="02020603050405020304" pitchFamily="18" charset="0"/>
              </a:rPr>
              <a:t> 1200, ale jejich výběr zůstává výhradně v odpovědnosti ETHIBEL.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a:t>
            </a:r>
            <a:r>
              <a:rPr lang="cs-CZ" sz="1400" b="1" dirty="0">
                <a:solidFill>
                  <a:srgbClr val="002060"/>
                </a:solidFill>
                <a:latin typeface="Times New Roman" panose="02020603050405020304" pitchFamily="18" charset="0"/>
                <a:cs typeface="Times New Roman" panose="02020603050405020304" pitchFamily="18" charset="0"/>
              </a:rPr>
              <a:t>plovoucí vážené indexy </a:t>
            </a:r>
            <a:r>
              <a:rPr lang="cs-CZ" sz="1400" dirty="0">
                <a:solidFill>
                  <a:srgbClr val="002060"/>
                </a:solidFill>
                <a:latin typeface="Times New Roman" panose="02020603050405020304" pitchFamily="18" charset="0"/>
                <a:cs typeface="Times New Roman" panose="02020603050405020304" pitchFamily="18" charset="0"/>
              </a:rPr>
              <a:t>obsahující společnosti nejlepší ve své třídě s ohledem na udržitelnost a sociální odpovědnost podniků napříč odvětvími a regiony.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443900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 Sustainability Index (ESI)</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rozdělen na </a:t>
            </a:r>
            <a:r>
              <a:rPr lang="cs-CZ" sz="1400" b="1" dirty="0">
                <a:solidFill>
                  <a:srgbClr val="002060"/>
                </a:solidFill>
                <a:latin typeface="Times New Roman" panose="02020603050405020304" pitchFamily="18" charset="0"/>
                <a:cs typeface="Times New Roman" panose="02020603050405020304" pitchFamily="18" charset="0"/>
              </a:rPr>
              <a:t>čtyři regionální indexy</a:t>
            </a:r>
            <a:r>
              <a:rPr lang="cs-CZ" sz="1400" dirty="0">
                <a:solidFill>
                  <a:srgbClr val="002060"/>
                </a:solidFill>
                <a:latin typeface="Times New Roman" panose="02020603050405020304" pitchFamily="18" charset="0"/>
                <a:cs typeface="Times New Roman" panose="02020603050405020304" pitchFamily="18" charset="0"/>
              </a:rPr>
              <a:t>: </a:t>
            </a:r>
            <a:r>
              <a:rPr lang="cs-CZ" sz="1400" b="1" i="1" dirty="0">
                <a:solidFill>
                  <a:srgbClr val="002060"/>
                </a:solidFill>
                <a:latin typeface="Times New Roman" panose="02020603050405020304" pitchFamily="18" charset="0"/>
                <a:cs typeface="Times New Roman" panose="02020603050405020304" pitchFamily="18" charset="0"/>
              </a:rPr>
              <a:t>ESI Global, ESI </a:t>
            </a:r>
            <a:r>
              <a:rPr lang="cs-CZ" sz="1400" b="1" i="1" dirty="0" err="1">
                <a:solidFill>
                  <a:srgbClr val="002060"/>
                </a:solidFill>
                <a:latin typeface="Times New Roman" panose="02020603050405020304" pitchFamily="18" charset="0"/>
                <a:cs typeface="Times New Roman" panose="02020603050405020304" pitchFamily="18" charset="0"/>
              </a:rPr>
              <a:t>Americas</a:t>
            </a:r>
            <a:r>
              <a:rPr lang="cs-CZ" sz="1400" b="1" i="1" dirty="0">
                <a:solidFill>
                  <a:srgbClr val="002060"/>
                </a:solidFill>
                <a:latin typeface="Times New Roman" panose="02020603050405020304" pitchFamily="18" charset="0"/>
                <a:cs typeface="Times New Roman" panose="02020603050405020304" pitchFamily="18" charset="0"/>
              </a:rPr>
              <a:t>, Evropa a ESI </a:t>
            </a:r>
            <a:r>
              <a:rPr lang="cs-CZ" sz="1400" b="1" i="1" dirty="0" err="1">
                <a:solidFill>
                  <a:srgbClr val="002060"/>
                </a:solidFill>
                <a:latin typeface="Times New Roman" panose="02020603050405020304" pitchFamily="18" charset="0"/>
                <a:cs typeface="Times New Roman" panose="02020603050405020304" pitchFamily="18" charset="0"/>
              </a:rPr>
              <a:t>ESI</a:t>
            </a:r>
            <a:r>
              <a:rPr lang="cs-CZ" sz="1400" b="1" i="1" dirty="0">
                <a:solidFill>
                  <a:srgbClr val="002060"/>
                </a:solidFill>
                <a:latin typeface="Times New Roman" panose="02020603050405020304" pitchFamily="18" charset="0"/>
                <a:cs typeface="Times New Roman" panose="02020603050405020304" pitchFamily="18" charset="0"/>
              </a:rPr>
              <a:t> Asie a Pacifik. </a:t>
            </a:r>
          </a:p>
          <a:p>
            <a:r>
              <a:rPr lang="cs-CZ" sz="1400" dirty="0">
                <a:solidFill>
                  <a:srgbClr val="002060"/>
                </a:solidFill>
                <a:latin typeface="Times New Roman" panose="02020603050405020304" pitchFamily="18" charset="0"/>
                <a:cs typeface="Times New Roman" panose="02020603050405020304" pitchFamily="18" charset="0"/>
              </a:rPr>
              <a:t>Každý z indexů ESI </a:t>
            </a:r>
            <a:r>
              <a:rPr lang="cs-CZ" sz="1400" b="1" dirty="0">
                <a:solidFill>
                  <a:srgbClr val="002060"/>
                </a:solidFill>
                <a:latin typeface="Times New Roman" panose="02020603050405020304" pitchFamily="18" charset="0"/>
                <a:cs typeface="Times New Roman" panose="02020603050405020304" pitchFamily="18" charset="0"/>
              </a:rPr>
              <a:t>kalkuluje ceny a celkové návratnosti investic </a:t>
            </a:r>
            <a:r>
              <a:rPr lang="cs-CZ" sz="1400" dirty="0">
                <a:solidFill>
                  <a:srgbClr val="002060"/>
                </a:solidFill>
                <a:latin typeface="Times New Roman" panose="02020603050405020304" pitchFamily="18" charset="0"/>
                <a:cs typeface="Times New Roman" panose="02020603050405020304" pitchFamily="18" charset="0"/>
              </a:rPr>
              <a:t>v dolarech a eurech u 16 indexů. </a:t>
            </a:r>
          </a:p>
          <a:p>
            <a:r>
              <a:rPr lang="cs-CZ" sz="1400" dirty="0">
                <a:solidFill>
                  <a:srgbClr val="002060"/>
                </a:solidFill>
                <a:latin typeface="Times New Roman" panose="02020603050405020304" pitchFamily="18" charset="0"/>
                <a:cs typeface="Times New Roman" panose="02020603050405020304" pitchFamily="18" charset="0"/>
              </a:rPr>
              <a:t>Všechny složky indexu jsou zahrnuty v </a:t>
            </a:r>
            <a:r>
              <a:rPr lang="cs-CZ" sz="1400" b="1" dirty="0" err="1">
                <a:solidFill>
                  <a:srgbClr val="002060"/>
                </a:solidFill>
                <a:latin typeface="Times New Roman" panose="02020603050405020304" pitchFamily="18" charset="0"/>
                <a:cs typeface="Times New Roman" panose="02020603050405020304" pitchFamily="18" charset="0"/>
              </a:rPr>
              <a:t>Ethibel</a:t>
            </a:r>
            <a:r>
              <a:rPr lang="cs-CZ" sz="1400" b="1" dirty="0">
                <a:solidFill>
                  <a:srgbClr val="002060"/>
                </a:solidFill>
                <a:latin typeface="Times New Roman" panose="02020603050405020304" pitchFamily="18" charset="0"/>
                <a:cs typeface="Times New Roman" panose="02020603050405020304" pitchFamily="18" charset="0"/>
              </a:rPr>
              <a:t> investičním rejstříku,</a:t>
            </a:r>
            <a:r>
              <a:rPr lang="cs-CZ" sz="1400" dirty="0">
                <a:solidFill>
                  <a:srgbClr val="002060"/>
                </a:solidFill>
                <a:latin typeface="Times New Roman" panose="02020603050405020304" pitchFamily="18" charset="0"/>
                <a:cs typeface="Times New Roman" panose="02020603050405020304" pitchFamily="18" charset="0"/>
              </a:rPr>
              <a:t> který představuje seznam širších vůdců udržitelnosti po celém světě, které prošly </a:t>
            </a:r>
            <a:r>
              <a:rPr lang="cs-CZ" sz="1400" dirty="0" err="1">
                <a:solidFill>
                  <a:srgbClr val="002060"/>
                </a:solidFill>
                <a:latin typeface="Times New Roman" panose="02020603050405020304" pitchFamily="18" charset="0"/>
                <a:cs typeface="Times New Roman" panose="02020603050405020304" pitchFamily="18" charset="0"/>
              </a:rPr>
              <a:t>Ethibel</a:t>
            </a:r>
            <a:r>
              <a:rPr lang="cs-CZ" sz="1400" dirty="0">
                <a:solidFill>
                  <a:srgbClr val="002060"/>
                </a:solidFill>
                <a:latin typeface="Times New Roman" panose="02020603050405020304" pitchFamily="18" charset="0"/>
                <a:cs typeface="Times New Roman" panose="02020603050405020304" pitchFamily="18" charset="0"/>
              </a:rPr>
              <a:t> proprietární screeningovou metodikou a kritérii.</a:t>
            </a:r>
          </a:p>
          <a:p>
            <a:r>
              <a:rPr lang="cs-CZ" sz="1400" dirty="0">
                <a:solidFill>
                  <a:srgbClr val="002060"/>
                </a:solidFill>
                <a:latin typeface="Times New Roman" panose="02020603050405020304" pitchFamily="18" charset="0"/>
                <a:cs typeface="Times New Roman" panose="02020603050405020304" pitchFamily="18" charset="0"/>
              </a:rPr>
              <a:t>V úvahu brány i všechny aspekty udržitelnosti a sociální odpovědnosti společnosti, včetně její sociální, environmentální a ekonomicko-etické politiky. Stálý dialog se všemi zúčastněnými stranami je udržován prostřednictvím procesu sběru dat, procesu hodnocení a pravidelné hodnocení metodiky výzkumu.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226087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2800" b="1" dirty="0">
                <a:solidFill>
                  <a:schemeClr val="bg1"/>
                </a:solidFill>
                <a:latin typeface="Times New Roman" panose="02020603050405020304" pitchFamily="18" charset="0"/>
                <a:cs typeface="Times New Roman" panose="02020603050405020304" pitchFamily="18" charset="0"/>
              </a:rPr>
              <a:t>Závěr 3. části </a:t>
            </a: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Nevýhoda měření společenské odpovědnosti pomocí indexů spočívá v </a:t>
            </a:r>
            <a:r>
              <a:rPr lang="cs-CZ" sz="1400" b="1" dirty="0">
                <a:solidFill>
                  <a:srgbClr val="002060"/>
                </a:solidFill>
                <a:latin typeface="Times New Roman" panose="02020603050405020304" pitchFamily="18" charset="0"/>
                <a:cs typeface="Times New Roman" panose="02020603050405020304" pitchFamily="18" charset="0"/>
              </a:rPr>
              <a:t>různé hloubce a šíři jednotlivých indexů.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Tato skutečnost vede k </a:t>
            </a:r>
            <a:r>
              <a:rPr lang="cs-CZ" sz="1400" b="1" dirty="0">
                <a:solidFill>
                  <a:srgbClr val="002060"/>
                </a:solidFill>
                <a:latin typeface="Times New Roman" panose="02020603050405020304" pitchFamily="18" charset="0"/>
                <a:cs typeface="Times New Roman" panose="02020603050405020304" pitchFamily="18" charset="0"/>
              </a:rPr>
              <a:t>nemožnosti objektivního srovnání podniků, které byly hodnoceny různými indexy.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Nejvíce pokrytou oblastí disponuje index DJSI, který se primárně zaměřuje na oblast Corporate governance a sociální (interní oblast), ale je velmi komplexní a neopomíjí i kritéria spadající do environmentálního i ekonomického pilíře.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FTSE4Good je primárně zaměřen na oblast sociální (externí i interní) a také na environmentální pilíř.</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635734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sp>
        <p:nvSpPr>
          <p:cNvPr id="2" name="Obdélník 1"/>
          <p:cNvSpPr/>
          <p:nvPr/>
        </p:nvSpPr>
        <p:spPr>
          <a:xfrm>
            <a:off x="179512" y="1492497"/>
            <a:ext cx="7848872" cy="338554"/>
          </a:xfrm>
          <a:prstGeom prst="rect">
            <a:avLst/>
          </a:prstGeom>
        </p:spPr>
        <p:txBody>
          <a:bodyPr wrap="square">
            <a:spAutoFit/>
          </a:bodyPr>
          <a:lstStyle/>
          <a:p>
            <a:pPr algn="ctr"/>
            <a:r>
              <a:rPr lang="cs-CZ" sz="1600" dirty="0">
                <a:latin typeface="Times New Roman" panose="02020603050405020304" pitchFamily="18" charset="0"/>
                <a:ea typeface="Times New Roman" panose="02020603050405020304" pitchFamily="18" charset="0"/>
              </a:rPr>
              <a:t>Komparace vybraných oblastí zaměření standardů OECD </a:t>
            </a:r>
            <a:r>
              <a:rPr lang="cs-CZ" sz="1600" dirty="0" err="1">
                <a:latin typeface="Times New Roman" panose="02020603050405020304" pitchFamily="18" charset="0"/>
                <a:ea typeface="Times New Roman" panose="02020603050405020304" pitchFamily="18" charset="0"/>
              </a:rPr>
              <a:t>Guidelines</a:t>
            </a:r>
            <a:r>
              <a:rPr lang="cs-CZ" sz="1600" dirty="0">
                <a:latin typeface="Times New Roman" panose="02020603050405020304" pitchFamily="18" charset="0"/>
                <a:ea typeface="Times New Roman" panose="02020603050405020304" pitchFamily="18" charset="0"/>
              </a:rPr>
              <a:t>, ILO deklarace a UNGC </a:t>
            </a:r>
            <a:endParaRPr lang="cs-CZ" sz="1600" dirty="0"/>
          </a:p>
        </p:txBody>
      </p:sp>
      <p:graphicFrame>
        <p:nvGraphicFramePr>
          <p:cNvPr id="4" name="Tabulka 3"/>
          <p:cNvGraphicFramePr>
            <a:graphicFrameLocks noGrp="1"/>
          </p:cNvGraphicFramePr>
          <p:nvPr>
            <p:extLst/>
          </p:nvPr>
        </p:nvGraphicFramePr>
        <p:xfrm>
          <a:off x="623852" y="2029736"/>
          <a:ext cx="6896827" cy="2133600"/>
        </p:xfrm>
        <a:graphic>
          <a:graphicData uri="http://schemas.openxmlformats.org/drawingml/2006/table">
            <a:tbl>
              <a:tblPr firstRow="1" firstCol="1" bandRow="1">
                <a:tableStyleId>{5C22544A-7EE6-4342-B048-85BDC9FD1C3A}</a:tableStyleId>
              </a:tblPr>
              <a:tblGrid>
                <a:gridCol w="2937622">
                  <a:extLst>
                    <a:ext uri="{9D8B030D-6E8A-4147-A177-3AD203B41FA5}">
                      <a16:colId xmlns:a16="http://schemas.microsoft.com/office/drawing/2014/main" val="20000"/>
                    </a:ext>
                  </a:extLst>
                </a:gridCol>
                <a:gridCol w="1135093">
                  <a:extLst>
                    <a:ext uri="{9D8B030D-6E8A-4147-A177-3AD203B41FA5}">
                      <a16:colId xmlns:a16="http://schemas.microsoft.com/office/drawing/2014/main" val="20001"/>
                    </a:ext>
                  </a:extLst>
                </a:gridCol>
                <a:gridCol w="1493026">
                  <a:extLst>
                    <a:ext uri="{9D8B030D-6E8A-4147-A177-3AD203B41FA5}">
                      <a16:colId xmlns:a16="http://schemas.microsoft.com/office/drawing/2014/main" val="20002"/>
                    </a:ext>
                  </a:extLst>
                </a:gridCol>
                <a:gridCol w="1331086">
                  <a:extLst>
                    <a:ext uri="{9D8B030D-6E8A-4147-A177-3AD203B41FA5}">
                      <a16:colId xmlns:a16="http://schemas.microsoft.com/office/drawing/2014/main" val="20003"/>
                    </a:ext>
                  </a:extLst>
                </a:gridCol>
              </a:tblGrid>
              <a:tr h="416840">
                <a:tc>
                  <a:txBody>
                    <a:bodyPr/>
                    <a:lstStyle/>
                    <a:p>
                      <a:pPr algn="ctr">
                        <a:spcAft>
                          <a:spcPts val="0"/>
                        </a:spcAft>
                      </a:pPr>
                      <a:r>
                        <a:rPr lang="cs-CZ" sz="1400" dirty="0">
                          <a:effectLst/>
                        </a:rPr>
                        <a:t>Vybraný aspekt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dirty="0">
                          <a:effectLst/>
                        </a:rPr>
                        <a:t>OECD </a:t>
                      </a:r>
                      <a:r>
                        <a:rPr lang="cs-CZ" sz="1400" dirty="0" err="1">
                          <a:effectLst/>
                        </a:rPr>
                        <a:t>Guidelines</a:t>
                      </a:r>
                      <a:r>
                        <a:rPr lang="cs-CZ" sz="1400" dirty="0">
                          <a:effectLst/>
                        </a:rPr>
                        <a:t>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ILO deklarace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UN Global Compact</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208420">
                <a:tc>
                  <a:txBody>
                    <a:bodyPr/>
                    <a:lstStyle/>
                    <a:p>
                      <a:pPr>
                        <a:spcAft>
                          <a:spcPts val="0"/>
                        </a:spcAft>
                      </a:pPr>
                      <a:r>
                        <a:rPr lang="cs-CZ" sz="1400">
                          <a:effectLst/>
                        </a:rPr>
                        <a:t>Obecné zásady</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208420">
                <a:tc>
                  <a:txBody>
                    <a:bodyPr/>
                    <a:lstStyle/>
                    <a:p>
                      <a:pPr>
                        <a:spcAft>
                          <a:spcPts val="0"/>
                        </a:spcAft>
                      </a:pPr>
                      <a:r>
                        <a:rPr lang="cs-CZ" sz="1400">
                          <a:effectLst/>
                        </a:rPr>
                        <a:t>Zveřejňování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08420">
                <a:tc>
                  <a:txBody>
                    <a:bodyPr/>
                    <a:lstStyle/>
                    <a:p>
                      <a:pPr>
                        <a:spcAft>
                          <a:spcPts val="0"/>
                        </a:spcAft>
                      </a:pPr>
                      <a:r>
                        <a:rPr lang="cs-CZ" sz="1400">
                          <a:effectLst/>
                        </a:rPr>
                        <a:t>Oblast pracovních vztahů</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08420">
                <a:tc>
                  <a:txBody>
                    <a:bodyPr/>
                    <a:lstStyle/>
                    <a:p>
                      <a:pPr>
                        <a:spcAft>
                          <a:spcPts val="0"/>
                        </a:spcAft>
                      </a:pPr>
                      <a:r>
                        <a:rPr lang="cs-CZ" sz="1400">
                          <a:effectLst/>
                        </a:rPr>
                        <a:t>Lidská práva</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08420">
                <a:tc>
                  <a:txBody>
                    <a:bodyPr/>
                    <a:lstStyle/>
                    <a:p>
                      <a:pPr>
                        <a:spcAft>
                          <a:spcPts val="0"/>
                        </a:spcAft>
                      </a:pPr>
                      <a:r>
                        <a:rPr lang="cs-CZ" sz="1400">
                          <a:effectLst/>
                        </a:rPr>
                        <a:t>Životní prostředí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208420">
                <a:tc>
                  <a:txBody>
                    <a:bodyPr/>
                    <a:lstStyle/>
                    <a:p>
                      <a:pPr>
                        <a:spcAft>
                          <a:spcPts val="0"/>
                        </a:spcAft>
                      </a:pPr>
                      <a:r>
                        <a:rPr lang="cs-CZ" sz="1400">
                          <a:effectLst/>
                        </a:rPr>
                        <a:t>Korupce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208420">
                <a:tc>
                  <a:txBody>
                    <a:bodyPr/>
                    <a:lstStyle/>
                    <a:p>
                      <a:pPr>
                        <a:spcAft>
                          <a:spcPts val="0"/>
                        </a:spcAft>
                      </a:pPr>
                      <a:r>
                        <a:rPr lang="cs-CZ" sz="1400">
                          <a:effectLst/>
                        </a:rPr>
                        <a:t>Zájmy spotřebitelů</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208420">
                <a:tc>
                  <a:txBody>
                    <a:bodyPr/>
                    <a:lstStyle/>
                    <a:p>
                      <a:pPr>
                        <a:spcAft>
                          <a:spcPts val="0"/>
                        </a:spcAft>
                      </a:pPr>
                      <a:r>
                        <a:rPr lang="cs-CZ" sz="1400">
                          <a:effectLst/>
                        </a:rPr>
                        <a:t>Zdaňování </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dirty="0">
                          <a:effectLst/>
                        </a:rPr>
                        <a:t>ne</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0439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sp>
        <p:nvSpPr>
          <p:cNvPr id="2" name="Obdélník 1"/>
          <p:cNvSpPr/>
          <p:nvPr/>
        </p:nvSpPr>
        <p:spPr>
          <a:xfrm>
            <a:off x="215516" y="703189"/>
            <a:ext cx="7848872" cy="584775"/>
          </a:xfrm>
          <a:prstGeom prst="rect">
            <a:avLst/>
          </a:prstGeom>
        </p:spPr>
        <p:txBody>
          <a:bodyPr wrap="square">
            <a:spAutoFit/>
          </a:bodyPr>
          <a:lstStyle/>
          <a:p>
            <a:pPr algn="ctr"/>
            <a:r>
              <a:rPr lang="en-US" sz="1600" dirty="0" err="1">
                <a:latin typeface="Times New Roman" panose="02020603050405020304" pitchFamily="18" charset="0"/>
                <a:ea typeface="Times New Roman" panose="02020603050405020304" pitchFamily="18" charset="0"/>
              </a:rPr>
              <a:t>Komparace</a:t>
            </a:r>
            <a:r>
              <a:rPr lang="en-US" sz="1600" dirty="0">
                <a:latin typeface="Times New Roman" panose="02020603050405020304" pitchFamily="18" charset="0"/>
                <a:ea typeface="Times New Roman" panose="02020603050405020304" pitchFamily="18" charset="0"/>
              </a:rPr>
              <a:t> OECD Guidelines, ILO </a:t>
            </a:r>
            <a:r>
              <a:rPr lang="en-US" sz="1600" dirty="0" err="1">
                <a:latin typeface="Times New Roman" panose="02020603050405020304" pitchFamily="18" charset="0"/>
                <a:ea typeface="Times New Roman" panose="02020603050405020304" pitchFamily="18" charset="0"/>
              </a:rPr>
              <a:t>deklarace</a:t>
            </a:r>
            <a:r>
              <a:rPr lang="en-US" sz="1600" dirty="0">
                <a:latin typeface="Times New Roman" panose="02020603050405020304" pitchFamily="18" charset="0"/>
                <a:ea typeface="Times New Roman" panose="02020603050405020304" pitchFamily="18" charset="0"/>
              </a:rPr>
              <a:t> a UNGC </a:t>
            </a:r>
            <a:r>
              <a:rPr lang="en-US" sz="1600" dirty="0" err="1">
                <a:latin typeface="Times New Roman" panose="02020603050405020304" pitchFamily="18" charset="0"/>
                <a:ea typeface="Times New Roman" panose="02020603050405020304" pitchFamily="18" charset="0"/>
              </a:rPr>
              <a:t>standardů</a:t>
            </a:r>
            <a:r>
              <a:rPr lang="en-US" sz="1600" dirty="0">
                <a:latin typeface="Times New Roman" panose="02020603050405020304" pitchFamily="18" charset="0"/>
                <a:ea typeface="Times New Roman" panose="02020603050405020304" pitchFamily="18" charset="0"/>
              </a:rPr>
              <a:t> </a:t>
            </a:r>
            <a:br>
              <a:rPr lang="cs-CZ" sz="1600" dirty="0">
                <a:latin typeface="Times New Roman" panose="02020603050405020304" pitchFamily="18" charset="0"/>
                <a:ea typeface="Times New Roman" panose="02020603050405020304" pitchFamily="18" charset="0"/>
              </a:rPr>
            </a:br>
            <a:r>
              <a:rPr lang="en-US" sz="1600" dirty="0">
                <a:latin typeface="Times New Roman" panose="02020603050405020304" pitchFamily="18" charset="0"/>
                <a:ea typeface="Times New Roman" panose="02020603050405020304" pitchFamily="18" charset="0"/>
              </a:rPr>
              <a:t>a </a:t>
            </a:r>
            <a:r>
              <a:rPr lang="en-US" sz="1600" dirty="0" err="1">
                <a:latin typeface="Times New Roman" panose="02020603050405020304" pitchFamily="18" charset="0"/>
                <a:ea typeface="Times New Roman" panose="02020603050405020304" pitchFamily="18" charset="0"/>
              </a:rPr>
              <a:t>vybraných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aspektů</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pracovních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vztahů</a:t>
            </a:r>
            <a:endParaRPr lang="cs-CZ" sz="1600" dirty="0"/>
          </a:p>
        </p:txBody>
      </p:sp>
      <p:graphicFrame>
        <p:nvGraphicFramePr>
          <p:cNvPr id="5" name="Tabulka 4"/>
          <p:cNvGraphicFramePr>
            <a:graphicFrameLocks noGrp="1"/>
          </p:cNvGraphicFramePr>
          <p:nvPr>
            <p:extLst/>
          </p:nvPr>
        </p:nvGraphicFramePr>
        <p:xfrm>
          <a:off x="899592" y="1301523"/>
          <a:ext cx="6739890" cy="3291840"/>
        </p:xfrm>
        <a:graphic>
          <a:graphicData uri="http://schemas.openxmlformats.org/drawingml/2006/table">
            <a:tbl>
              <a:tblPr firstRow="1" firstCol="1" bandRow="1">
                <a:tableStyleId>{5C22544A-7EE6-4342-B048-85BDC9FD1C3A}</a:tableStyleId>
              </a:tblPr>
              <a:tblGrid>
                <a:gridCol w="246507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1252855">
                  <a:extLst>
                    <a:ext uri="{9D8B030D-6E8A-4147-A177-3AD203B41FA5}">
                      <a16:colId xmlns:a16="http://schemas.microsoft.com/office/drawing/2014/main" val="20003"/>
                    </a:ext>
                  </a:extLst>
                </a:gridCol>
                <a:gridCol w="1116965">
                  <a:extLst>
                    <a:ext uri="{9D8B030D-6E8A-4147-A177-3AD203B41FA5}">
                      <a16:colId xmlns:a16="http://schemas.microsoft.com/office/drawing/2014/main" val="20004"/>
                    </a:ext>
                  </a:extLst>
                </a:gridCol>
              </a:tblGrid>
              <a:tr h="152400">
                <a:tc>
                  <a:txBody>
                    <a:bodyPr/>
                    <a:lstStyle/>
                    <a:p>
                      <a:pPr algn="ctr">
                        <a:spcAft>
                          <a:spcPts val="0"/>
                        </a:spcAft>
                      </a:pPr>
                      <a:r>
                        <a:rPr lang="cs-CZ" sz="1200" dirty="0">
                          <a:effectLst/>
                        </a:rPr>
                        <a:t>Vybraný aspekt v oblasti pracovních vztahů</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Aft>
                          <a:spcPts val="0"/>
                        </a:spcAft>
                      </a:pPr>
                      <a:r>
                        <a:rPr lang="cs-CZ" sz="1200">
                          <a:effectLst/>
                        </a:rPr>
                        <a:t>ILO deklarace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OECD Guidelines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UN Global Compact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52400">
                <a:tc>
                  <a:txBody>
                    <a:bodyPr/>
                    <a:lstStyle/>
                    <a:p>
                      <a:pPr>
                        <a:spcAft>
                          <a:spcPts val="0"/>
                        </a:spcAft>
                      </a:pPr>
                      <a:r>
                        <a:rPr lang="cs-CZ" sz="1200">
                          <a:effectLst/>
                        </a:rPr>
                        <a:t>svoboda sdružování a kolektivní vyjednávání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49-56, s. 87, s. 98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a) 4.7, 4.8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3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52400">
                <a:tc>
                  <a:txBody>
                    <a:bodyPr/>
                    <a:lstStyle/>
                    <a:p>
                      <a:pPr>
                        <a:spcAft>
                          <a:spcPts val="0"/>
                        </a:spcAft>
                      </a:pPr>
                      <a:r>
                        <a:rPr lang="cs-CZ" sz="1200">
                          <a:effectLst/>
                        </a:rPr>
                        <a:t>odstranění forem nucené a povinné práce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8-9, s. 34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4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52400">
                <a:tc>
                  <a:txBody>
                    <a:bodyPr/>
                    <a:lstStyle/>
                    <a:p>
                      <a:pPr>
                        <a:spcAft>
                          <a:spcPts val="0"/>
                        </a:spcAft>
                      </a:pPr>
                      <a:r>
                        <a:rPr lang="cs-CZ" sz="1200">
                          <a:effectLst/>
                        </a:rPr>
                        <a:t>zákaz dětské práce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5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52400">
                <a:tc>
                  <a:txBody>
                    <a:bodyPr/>
                    <a:lstStyle/>
                    <a:p>
                      <a:pPr>
                        <a:spcAft>
                          <a:spcPts val="0"/>
                        </a:spcAft>
                      </a:pPr>
                      <a:r>
                        <a:rPr lang="cs-CZ" sz="1200">
                          <a:effectLst/>
                        </a:rPr>
                        <a:t>zákaz diskriminace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21-23</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6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52400">
                <a:tc>
                  <a:txBody>
                    <a:bodyPr/>
                    <a:lstStyle/>
                    <a:p>
                      <a:pPr>
                        <a:spcAft>
                          <a:spcPts val="0"/>
                        </a:spcAft>
                      </a:pPr>
                      <a:r>
                        <a:rPr lang="cs-CZ" sz="1200">
                          <a:effectLst/>
                        </a:rPr>
                        <a:t>rozvoj problematiky zaměřen na pracovní vztahy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8-12, 19-20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II. 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52400">
                <a:tc>
                  <a:txBody>
                    <a:bodyPr/>
                    <a:lstStyle/>
                    <a:p>
                      <a:pPr>
                        <a:spcAft>
                          <a:spcPts val="0"/>
                        </a:spcAft>
                      </a:pPr>
                      <a:r>
                        <a:rPr lang="cs-CZ" sz="1200">
                          <a:effectLst/>
                        </a:rPr>
                        <a:t>podpora zaměstnanosti</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13-18, 24-28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152400">
                <a:tc>
                  <a:txBody>
                    <a:bodyPr/>
                    <a:lstStyle/>
                    <a:p>
                      <a:pPr>
                        <a:spcAft>
                          <a:spcPts val="0"/>
                        </a:spcAft>
                      </a:pPr>
                      <a:r>
                        <a:rPr lang="cs-CZ" sz="1200">
                          <a:effectLst/>
                        </a:rPr>
                        <a:t>vzdělávání zaměstnanců</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29-32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II. 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152400">
                <a:tc>
                  <a:txBody>
                    <a:bodyPr/>
                    <a:lstStyle/>
                    <a:p>
                      <a:pPr>
                        <a:spcAft>
                          <a:spcPts val="0"/>
                        </a:spcAft>
                      </a:pPr>
                      <a:r>
                        <a:rPr lang="cs-CZ" sz="1200">
                          <a:effectLst/>
                        </a:rPr>
                        <a:t>mzdy a benefity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33-35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a)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152400">
                <a:tc>
                  <a:txBody>
                    <a:bodyPr/>
                    <a:lstStyle/>
                    <a:p>
                      <a:pPr>
                        <a:spcAft>
                          <a:spcPts val="0"/>
                        </a:spcAft>
                      </a:pPr>
                      <a:r>
                        <a:rPr lang="cs-CZ" sz="1200">
                          <a:effectLst/>
                        </a:rPr>
                        <a:t>pracovní doba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4 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152400">
                <a:tc>
                  <a:txBody>
                    <a:bodyPr/>
                    <a:lstStyle/>
                    <a:p>
                      <a:pPr>
                        <a:spcAft>
                          <a:spcPts val="0"/>
                        </a:spcAft>
                      </a:pPr>
                      <a:r>
                        <a:rPr lang="cs-CZ" sz="1200">
                          <a:effectLst/>
                        </a:rPr>
                        <a:t>BOZP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37-40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4 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152400">
                <a:tc>
                  <a:txBody>
                    <a:bodyPr/>
                    <a:lstStyle/>
                    <a:p>
                      <a:pPr>
                        <a:spcAft>
                          <a:spcPts val="0"/>
                        </a:spcAft>
                      </a:pPr>
                      <a:r>
                        <a:rPr lang="cs-CZ" sz="1200">
                          <a:effectLst/>
                        </a:rPr>
                        <a:t>sociální ochara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25-28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152400">
                <a:tc>
                  <a:txBody>
                    <a:bodyPr/>
                    <a:lstStyle/>
                    <a:p>
                      <a:pPr>
                        <a:spcAft>
                          <a:spcPts val="0"/>
                        </a:spcAft>
                      </a:pPr>
                      <a:r>
                        <a:rPr lang="cs-CZ" sz="1200">
                          <a:effectLst/>
                        </a:rPr>
                        <a:t>pracovně-právní vztahy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41-59</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kapitola IV</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4799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graphicFrame>
        <p:nvGraphicFramePr>
          <p:cNvPr id="4" name="Tabulka 3"/>
          <p:cNvGraphicFramePr>
            <a:graphicFrameLocks noGrp="1"/>
          </p:cNvGraphicFramePr>
          <p:nvPr>
            <p:extLst/>
          </p:nvPr>
        </p:nvGraphicFramePr>
        <p:xfrm>
          <a:off x="276306" y="719964"/>
          <a:ext cx="7608061" cy="3789114"/>
        </p:xfrm>
        <a:graphic>
          <a:graphicData uri="http://schemas.openxmlformats.org/drawingml/2006/table">
            <a:tbl>
              <a:tblPr firstRow="1" firstCol="1" bandRow="1">
                <a:tableStyleId>{5C22544A-7EE6-4342-B048-85BDC9FD1C3A}</a:tableStyleId>
              </a:tblPr>
              <a:tblGrid>
                <a:gridCol w="1886897">
                  <a:extLst>
                    <a:ext uri="{9D8B030D-6E8A-4147-A177-3AD203B41FA5}">
                      <a16:colId xmlns:a16="http://schemas.microsoft.com/office/drawing/2014/main" val="20000"/>
                    </a:ext>
                  </a:extLst>
                </a:gridCol>
                <a:gridCol w="397197">
                  <a:extLst>
                    <a:ext uri="{9D8B030D-6E8A-4147-A177-3AD203B41FA5}">
                      <a16:colId xmlns:a16="http://schemas.microsoft.com/office/drawing/2014/main" val="20001"/>
                    </a:ext>
                  </a:extLst>
                </a:gridCol>
                <a:gridCol w="396359">
                  <a:extLst>
                    <a:ext uri="{9D8B030D-6E8A-4147-A177-3AD203B41FA5}">
                      <a16:colId xmlns:a16="http://schemas.microsoft.com/office/drawing/2014/main" val="20002"/>
                    </a:ext>
                  </a:extLst>
                </a:gridCol>
                <a:gridCol w="767524">
                  <a:extLst>
                    <a:ext uri="{9D8B030D-6E8A-4147-A177-3AD203B41FA5}">
                      <a16:colId xmlns:a16="http://schemas.microsoft.com/office/drawing/2014/main" val="20003"/>
                    </a:ext>
                  </a:extLst>
                </a:gridCol>
                <a:gridCol w="833023">
                  <a:extLst>
                    <a:ext uri="{9D8B030D-6E8A-4147-A177-3AD203B41FA5}">
                      <a16:colId xmlns:a16="http://schemas.microsoft.com/office/drawing/2014/main" val="20004"/>
                    </a:ext>
                  </a:extLst>
                </a:gridCol>
                <a:gridCol w="752408">
                  <a:extLst>
                    <a:ext uri="{9D8B030D-6E8A-4147-A177-3AD203B41FA5}">
                      <a16:colId xmlns:a16="http://schemas.microsoft.com/office/drawing/2014/main" val="20005"/>
                    </a:ext>
                  </a:extLst>
                </a:gridCol>
                <a:gridCol w="396359">
                  <a:extLst>
                    <a:ext uri="{9D8B030D-6E8A-4147-A177-3AD203B41FA5}">
                      <a16:colId xmlns:a16="http://schemas.microsoft.com/office/drawing/2014/main" val="20006"/>
                    </a:ext>
                  </a:extLst>
                </a:gridCol>
                <a:gridCol w="396359">
                  <a:extLst>
                    <a:ext uri="{9D8B030D-6E8A-4147-A177-3AD203B41FA5}">
                      <a16:colId xmlns:a16="http://schemas.microsoft.com/office/drawing/2014/main" val="20007"/>
                    </a:ext>
                  </a:extLst>
                </a:gridCol>
                <a:gridCol w="692788">
                  <a:extLst>
                    <a:ext uri="{9D8B030D-6E8A-4147-A177-3AD203B41FA5}">
                      <a16:colId xmlns:a16="http://schemas.microsoft.com/office/drawing/2014/main" val="20008"/>
                    </a:ext>
                  </a:extLst>
                </a:gridCol>
                <a:gridCol w="692788">
                  <a:extLst>
                    <a:ext uri="{9D8B030D-6E8A-4147-A177-3AD203B41FA5}">
                      <a16:colId xmlns:a16="http://schemas.microsoft.com/office/drawing/2014/main" val="20009"/>
                    </a:ext>
                  </a:extLst>
                </a:gridCol>
                <a:gridCol w="396359">
                  <a:extLst>
                    <a:ext uri="{9D8B030D-6E8A-4147-A177-3AD203B41FA5}">
                      <a16:colId xmlns:a16="http://schemas.microsoft.com/office/drawing/2014/main" val="20010"/>
                    </a:ext>
                  </a:extLst>
                </a:gridCol>
              </a:tblGrid>
              <a:tr h="890776">
                <a:tc>
                  <a:txBody>
                    <a:bodyPr/>
                    <a:lstStyle/>
                    <a:p>
                      <a:pPr>
                        <a:spcAft>
                          <a:spcPts val="0"/>
                        </a:spcAft>
                      </a:pPr>
                      <a:r>
                        <a:rPr lang="cs-CZ" sz="1200" dirty="0">
                          <a:effectLst/>
                        </a:rPr>
                        <a:t>Vlastnost standardu</a:t>
                      </a:r>
                    </a:p>
                    <a:p>
                      <a:pPr>
                        <a:spcAft>
                          <a:spcPts val="0"/>
                        </a:spcAft>
                      </a:pPr>
                      <a:r>
                        <a:rPr lang="cs-CZ" sz="1200" dirty="0">
                          <a:effectLst/>
                        </a:rPr>
                        <a:t> </a:t>
                      </a:r>
                    </a:p>
                    <a:p>
                      <a:pPr>
                        <a:spcAft>
                          <a:spcPts val="0"/>
                        </a:spcAft>
                      </a:pPr>
                      <a:r>
                        <a:rPr lang="cs-CZ" sz="1200" dirty="0">
                          <a:effectLst/>
                        </a:rPr>
                        <a:t> </a:t>
                      </a:r>
                    </a:p>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OECD Guidelines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dirty="0">
                          <a:effectLst/>
                        </a:rPr>
                        <a:t>UN Global Compact</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dirty="0">
                          <a:effectLst/>
                        </a:rPr>
                        <a:t>ILO deklarace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GRI</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SA 8000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AA 1000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IQNet SR10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ISO 14000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EMAS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ISO 26000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extLst>
                  <a:ext uri="{0D108BD9-81ED-4DB2-BD59-A6C34878D82A}">
                    <a16:rowId xmlns:a16="http://schemas.microsoft.com/office/drawing/2014/main" val="10000"/>
                  </a:ext>
                </a:extLst>
              </a:tr>
              <a:tr h="771743">
                <a:tc>
                  <a:txBody>
                    <a:bodyPr/>
                    <a:lstStyle/>
                    <a:p>
                      <a:pPr>
                        <a:spcAft>
                          <a:spcPts val="0"/>
                        </a:spcAft>
                      </a:pPr>
                      <a:r>
                        <a:rPr lang="cs-CZ" sz="1200">
                          <a:effectLst/>
                        </a:rPr>
                        <a:t>pokrytí oblastí CSR (S, E, EN)</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sociální, </a:t>
                      </a:r>
                      <a:r>
                        <a:rPr lang="cs-CZ" sz="1200" dirty="0" err="1">
                          <a:effectLst/>
                        </a:rPr>
                        <a:t>environ</a:t>
                      </a:r>
                      <a:r>
                        <a:rPr lang="cs-CZ" sz="1200" dirty="0">
                          <a:effectLst/>
                        </a:rPr>
                        <a:t>-mentální</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všechny</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sociální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environ-mentální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environ-mentální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617394">
                <a:tc>
                  <a:txBody>
                    <a:bodyPr/>
                    <a:lstStyle/>
                    <a:p>
                      <a:pPr>
                        <a:spcAft>
                          <a:spcPts val="0"/>
                        </a:spcAft>
                      </a:pPr>
                      <a:r>
                        <a:rPr lang="cs-CZ" sz="1200">
                          <a:effectLst/>
                        </a:rPr>
                        <a:t>vhodnost standardu (velikost podniků, typ odvětví)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 (vhodná i pro MSP)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34492">
                <a:tc>
                  <a:txBody>
                    <a:bodyPr/>
                    <a:lstStyle/>
                    <a:p>
                      <a:pPr>
                        <a:spcAft>
                          <a:spcPts val="0"/>
                        </a:spcAft>
                      </a:pPr>
                      <a:r>
                        <a:rPr lang="cs-CZ" sz="1200">
                          <a:effectLst/>
                        </a:rPr>
                        <a:t>globální standard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34492">
                <a:tc>
                  <a:txBody>
                    <a:bodyPr/>
                    <a:lstStyle/>
                    <a:p>
                      <a:pPr>
                        <a:spcAft>
                          <a:spcPts val="0"/>
                        </a:spcAft>
                      </a:pPr>
                      <a:r>
                        <a:rPr lang="cs-CZ" sz="1200">
                          <a:effectLst/>
                        </a:rPr>
                        <a:t>certifikace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55811">
                <a:tc>
                  <a:txBody>
                    <a:bodyPr/>
                    <a:lstStyle/>
                    <a:p>
                      <a:pPr>
                        <a:spcAft>
                          <a:spcPts val="0"/>
                        </a:spcAft>
                      </a:pPr>
                      <a:r>
                        <a:rPr lang="cs-CZ" sz="1200">
                          <a:effectLst/>
                        </a:rPr>
                        <a:t>měření výkonnosti (indikátory)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55811">
                <a:tc>
                  <a:txBody>
                    <a:bodyPr/>
                    <a:lstStyle/>
                    <a:p>
                      <a:pPr>
                        <a:spcAft>
                          <a:spcPts val="0"/>
                        </a:spcAft>
                      </a:pPr>
                      <a:r>
                        <a:rPr lang="cs-CZ" sz="1200">
                          <a:effectLst/>
                        </a:rPr>
                        <a:t>požadavek na audit (report)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ne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08697">
                <a:tc>
                  <a:txBody>
                    <a:bodyPr/>
                    <a:lstStyle/>
                    <a:p>
                      <a:pPr>
                        <a:spcAft>
                          <a:spcPts val="0"/>
                        </a:spcAft>
                      </a:pPr>
                      <a:r>
                        <a:rPr lang="cs-CZ" sz="1200" dirty="0">
                          <a:effectLst/>
                        </a:rPr>
                        <a:t>orientace na stakeholdery</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sp>
        <p:nvSpPr>
          <p:cNvPr id="7" name="Obdélník 6"/>
          <p:cNvSpPr/>
          <p:nvPr/>
        </p:nvSpPr>
        <p:spPr>
          <a:xfrm>
            <a:off x="217423" y="4489179"/>
            <a:ext cx="2730235" cy="215444"/>
          </a:xfrm>
          <a:prstGeom prst="rect">
            <a:avLst/>
          </a:prstGeom>
        </p:spPr>
        <p:txBody>
          <a:bodyPr wrap="none">
            <a:spAutoFit/>
          </a:bodyPr>
          <a:lstStyle/>
          <a:p>
            <a:pPr lvl="0"/>
            <a:r>
              <a:rPr lang="cs-CZ" altLang="cs-CZ" sz="800" dirty="0">
                <a:solidFill>
                  <a:srgbClr val="002060"/>
                </a:solidFill>
                <a:latin typeface="Times New Roman" panose="02020603050405020304" pitchFamily="18" charset="0"/>
                <a:cs typeface="Times New Roman" panose="02020603050405020304" pitchFamily="18" charset="0"/>
              </a:rPr>
              <a:t>Zdroj: </a:t>
            </a:r>
            <a:r>
              <a:rPr lang="en-US" altLang="cs-CZ" sz="800" dirty="0" err="1">
                <a:solidFill>
                  <a:srgbClr val="002060"/>
                </a:solidFill>
                <a:latin typeface="Times New Roman" panose="02020603050405020304" pitchFamily="18" charset="0"/>
                <a:cs typeface="Times New Roman" panose="02020603050405020304" pitchFamily="18" charset="0"/>
              </a:rPr>
              <a:t>vlastní</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zpracování</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na</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základě</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Kašparová</a:t>
            </a:r>
            <a:r>
              <a:rPr lang="en-US" altLang="cs-CZ" sz="800" dirty="0">
                <a:solidFill>
                  <a:srgbClr val="002060"/>
                </a:solidFill>
                <a:latin typeface="Times New Roman" panose="02020603050405020304" pitchFamily="18" charset="0"/>
                <a:cs typeface="Times New Roman" panose="02020603050405020304" pitchFamily="18" charset="0"/>
              </a:rPr>
              <a:t>, Kunz (2013)</a:t>
            </a:r>
            <a:r>
              <a:rPr lang="cs-CZ" alt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Enriqueta" panose="02000000000000000000" pitchFamily="2" charset="0"/>
            </a:endParaRPr>
          </a:p>
        </p:txBody>
      </p:sp>
    </p:spTree>
    <p:extLst>
      <p:ext uri="{BB962C8B-B14F-4D97-AF65-F5344CB8AC3E}">
        <p14:creationId xmlns:p14="http://schemas.microsoft.com/office/powerpoint/2010/main" val="202091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dirty="0">
                <a:solidFill>
                  <a:schemeClr val="bg1"/>
                </a:solidFill>
                <a:latin typeface="Times New Roman" panose="02020603050405020304" pitchFamily="18" charset="0"/>
                <a:cs typeface="Times New Roman" panose="02020603050405020304" pitchFamily="18" charset="0"/>
              </a:rPr>
              <a:t>V současnosti tkví velký problém v tom, že existuje </a:t>
            </a:r>
            <a:r>
              <a:rPr lang="cs-CZ" sz="1600" b="1" dirty="0">
                <a:solidFill>
                  <a:schemeClr val="bg1"/>
                </a:solidFill>
                <a:latin typeface="Times New Roman" panose="02020603050405020304" pitchFamily="18" charset="0"/>
                <a:cs typeface="Times New Roman" panose="02020603050405020304" pitchFamily="18" charset="0"/>
              </a:rPr>
              <a:t>velký počet standardů </a:t>
            </a:r>
            <a:r>
              <a:rPr lang="cs-CZ" sz="16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Nelze stanovit jeden doporučený postup, je nutno zohlednit zájem stakeholderů, vlastníků ve smyslu vyvíjení tlaků na jejich management.</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Existuje velmi málo standardů, u kterých lze nalézt i požadavek na zavedení měření výkonnosti, tzn. indikátorů, které se pravidelně vyhodnocují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(např. GRI, EMAS).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Pokud podniky chtějí zkvalitnit jejich reportingový rámec, tak jsou vhodné standardy v oblasti GRI,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sociálním pilíři pak je významný a rozšířený standard SA 8000.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účely </a:t>
            </a:r>
            <a:r>
              <a:rPr lang="cs-CZ" sz="1400" b="1" dirty="0">
                <a:solidFill>
                  <a:srgbClr val="002060"/>
                </a:solidFill>
                <a:latin typeface="Times New Roman" panose="02020603050405020304" pitchFamily="18" charset="0"/>
                <a:cs typeface="Times New Roman" panose="02020603050405020304" pitchFamily="18" charset="0"/>
              </a:rPr>
              <a:t>certifikace byl vytvořen </a:t>
            </a:r>
            <a:r>
              <a:rPr lang="cs-CZ" sz="1400" b="1" dirty="0" err="1">
                <a:solidFill>
                  <a:srgbClr val="002060"/>
                </a:solidFill>
                <a:latin typeface="Times New Roman" panose="02020603050405020304" pitchFamily="18" charset="0"/>
                <a:cs typeface="Times New Roman" panose="02020603050405020304" pitchFamily="18" charset="0"/>
              </a:rPr>
              <a:t>IQNet</a:t>
            </a:r>
            <a:r>
              <a:rPr lang="cs-CZ" sz="1400" b="1" dirty="0">
                <a:solidFill>
                  <a:srgbClr val="002060"/>
                </a:solidFill>
                <a:latin typeface="Times New Roman" panose="02020603050405020304" pitchFamily="18" charset="0"/>
                <a:cs typeface="Times New Roman" panose="02020603050405020304" pitchFamily="18" charset="0"/>
              </a:rPr>
              <a:t> SR10,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kdy je možno se dle tohoto standardu certifikovat (je vhodný pro MSP, soukromý i veřejný sektor).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Doporučené rámce chování, cíle, postupy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ujasnění si hlavních kroků v jednotlivých zaměřeních CSR je např. v ISO 26000.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4686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Představení Směrnice</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součást </a:t>
            </a:r>
            <a:r>
              <a:rPr lang="cs-CZ" sz="1400" b="1" dirty="0">
                <a:solidFill>
                  <a:srgbClr val="002060"/>
                </a:solidFill>
                <a:latin typeface="Times New Roman" panose="02020603050405020304" pitchFamily="18" charset="0"/>
                <a:cs typeface="Times New Roman" panose="02020603050405020304" pitchFamily="18" charset="0"/>
              </a:rPr>
              <a:t>Deklarace OECD </a:t>
            </a:r>
            <a:r>
              <a:rPr lang="cs-CZ" sz="1400" dirty="0">
                <a:solidFill>
                  <a:srgbClr val="002060"/>
                </a:solidFill>
                <a:latin typeface="Times New Roman" panose="02020603050405020304" pitchFamily="18" charset="0"/>
                <a:cs typeface="Times New Roman" panose="02020603050405020304" pitchFamily="18" charset="0"/>
              </a:rPr>
              <a:t>o mezinárodních investicích a nadnárodních podnicích (1976)</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vytvořena členy OECD </a:t>
            </a:r>
            <a:r>
              <a:rPr lang="cs-CZ" sz="1400" dirty="0">
                <a:solidFill>
                  <a:srgbClr val="002060"/>
                </a:solidFill>
                <a:latin typeface="Times New Roman" panose="02020603050405020304" pitchFamily="18" charset="0"/>
                <a:cs typeface="Times New Roman" panose="02020603050405020304" pitchFamily="18" charset="0"/>
              </a:rPr>
              <a:t>ve spolupráci se zástupci zaměstnavatelských a zaměstnaneckých svazů a nevládním sektorem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soubor nezávazných doporučení a standardů odpovědného chování podniků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instrument</a:t>
            </a:r>
            <a:r>
              <a:rPr lang="cs-CZ" sz="1400" dirty="0">
                <a:solidFill>
                  <a:srgbClr val="002060"/>
                </a:solidFill>
                <a:latin typeface="Times New Roman" panose="02020603050405020304" pitchFamily="18" charset="0"/>
                <a:cs typeface="Times New Roman" panose="02020603050405020304" pitchFamily="18" charset="0"/>
              </a:rPr>
              <a:t>, jehož cílem je napomáhat posilování vzájemné důvěry mezi nadnárodními podniky, vládami a společností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určena všem subjektům v rámci nadnárodního podniku</a:t>
            </a:r>
            <a:r>
              <a:rPr lang="cs-CZ" sz="1400" dirty="0">
                <a:solidFill>
                  <a:srgbClr val="002060"/>
                </a:solidFill>
                <a:latin typeface="Times New Roman" panose="02020603050405020304" pitchFamily="18" charset="0"/>
                <a:cs typeface="Times New Roman" panose="02020603050405020304" pitchFamily="18" charset="0"/>
              </a:rPr>
              <a:t> (mateřským společnostem a/nebo místním subjektům)</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7018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Směrnice OECD pro nadnárodní podniky je doporučením adresovaným vládami nadnárodním podnikům. </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 případ zájmu o implementaci Směrnice OECD je zřízeno </a:t>
            </a:r>
            <a:r>
              <a:rPr lang="cs-CZ" sz="1400" b="1" dirty="0">
                <a:solidFill>
                  <a:srgbClr val="002060"/>
                </a:solidFill>
                <a:latin typeface="Times New Roman" panose="02020603050405020304" pitchFamily="18" charset="0"/>
                <a:cs typeface="Times New Roman" panose="02020603050405020304" pitchFamily="18" charset="0"/>
              </a:rPr>
              <a:t>Národní kontaktní místo </a:t>
            </a:r>
            <a:r>
              <a:rPr lang="cs-CZ" sz="1400" dirty="0">
                <a:solidFill>
                  <a:srgbClr val="002060"/>
                </a:solidFill>
                <a:latin typeface="Times New Roman" panose="02020603050405020304" pitchFamily="18" charset="0"/>
                <a:cs typeface="Times New Roman" panose="02020603050405020304" pitchFamily="18" charset="0"/>
              </a:rPr>
              <a:t>(NKM), které funguje jako stálá pracovní skupina při MPO. NKM bylo zřízeno 2013, odkaz: </a:t>
            </a:r>
            <a:r>
              <a:rPr lang="cs-CZ" sz="1200" dirty="0">
                <a:solidFill>
                  <a:srgbClr val="002060"/>
                </a:solidFill>
                <a:latin typeface="Times New Roman" panose="02020603050405020304" pitchFamily="18" charset="0"/>
                <a:cs typeface="Times New Roman" panose="02020603050405020304" pitchFamily="18" charset="0"/>
                <a:hlinkClick r:id="rId2"/>
              </a:rPr>
              <a:t>http://www.mpo.cz/dokument75865.html</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Cíle směrnice</a:t>
            </a:r>
          </a:p>
          <a:p>
            <a:r>
              <a:rPr lang="cs-CZ" sz="1400" dirty="0">
                <a:solidFill>
                  <a:srgbClr val="002060"/>
                </a:solidFill>
                <a:latin typeface="Times New Roman" panose="02020603050405020304" pitchFamily="18" charset="0"/>
                <a:cs typeface="Times New Roman" panose="02020603050405020304" pitchFamily="18" charset="0"/>
              </a:rPr>
              <a:t>Vytvářet prostředí pro spolupráci nadnárodních společností ve třetích zemích a subjektů, které jsou jejich působením ovlivněny.</a:t>
            </a:r>
          </a:p>
          <a:p>
            <a:r>
              <a:rPr lang="cs-CZ" sz="1400" dirty="0">
                <a:solidFill>
                  <a:srgbClr val="002060"/>
                </a:solidFill>
                <a:latin typeface="Times New Roman" panose="02020603050405020304" pitchFamily="18" charset="0"/>
                <a:cs typeface="Times New Roman" panose="02020603050405020304" pitchFamily="18" charset="0"/>
              </a:rPr>
              <a:t>Šířit povědomí o odpovědném chování a jeho přínosech.</a:t>
            </a:r>
          </a:p>
          <a:p>
            <a:r>
              <a:rPr lang="cs-CZ" sz="1400" dirty="0">
                <a:solidFill>
                  <a:srgbClr val="002060"/>
                </a:solidFill>
                <a:latin typeface="Times New Roman" panose="02020603050405020304" pitchFamily="18" charset="0"/>
                <a:cs typeface="Times New Roman" panose="02020603050405020304" pitchFamily="18" charset="0"/>
              </a:rPr>
              <a:t>Vytvářet </a:t>
            </a:r>
            <a:r>
              <a:rPr lang="cs-CZ" sz="1400" dirty="0" err="1">
                <a:solidFill>
                  <a:srgbClr val="002060"/>
                </a:solidFill>
                <a:latin typeface="Times New Roman" panose="02020603050405020304" pitchFamily="18" charset="0"/>
                <a:cs typeface="Times New Roman" panose="02020603050405020304" pitchFamily="18" charset="0"/>
              </a:rPr>
              <a:t>benchmark</a:t>
            </a:r>
            <a:r>
              <a:rPr lang="cs-CZ" sz="1400" dirty="0">
                <a:solidFill>
                  <a:srgbClr val="002060"/>
                </a:solidFill>
                <a:latin typeface="Times New Roman" panose="02020603050405020304" pitchFamily="18" charset="0"/>
                <a:cs typeface="Times New Roman" panose="02020603050405020304" pitchFamily="18" charset="0"/>
              </a:rPr>
              <a:t> pro odpovědné chování zahraničních investorů.</a:t>
            </a:r>
          </a:p>
          <a:p>
            <a:r>
              <a:rPr lang="cs-CZ" sz="1400" dirty="0">
                <a:solidFill>
                  <a:srgbClr val="002060"/>
                </a:solidFill>
                <a:latin typeface="Times New Roman" panose="02020603050405020304" pitchFamily="18" charset="0"/>
                <a:cs typeface="Times New Roman" panose="02020603050405020304" pitchFamily="18" charset="0"/>
              </a:rPr>
              <a:t>Přispívat k rozvoji zahraničních investic.</a:t>
            </a:r>
          </a:p>
          <a:p>
            <a:r>
              <a:rPr lang="cs-CZ" sz="1400" dirty="0">
                <a:solidFill>
                  <a:srgbClr val="002060"/>
                </a:solidFill>
                <a:latin typeface="Times New Roman" panose="02020603050405020304" pitchFamily="18" charset="0"/>
                <a:cs typeface="Times New Roman" panose="02020603050405020304" pitchFamily="18" charset="0"/>
              </a:rPr>
              <a:t>Přispívat k trvale udržitelnému rozvoji.</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Směrnice online:</a:t>
            </a:r>
          </a:p>
          <a:p>
            <a:pPr marL="0" indent="0">
              <a:buNone/>
            </a:pPr>
            <a:r>
              <a:rPr lang="cs-CZ" sz="1100" i="1" dirty="0">
                <a:solidFill>
                  <a:srgbClr val="002060"/>
                </a:solidFill>
                <a:latin typeface="Times New Roman" panose="02020603050405020304" pitchFamily="18" charset="0"/>
                <a:cs typeface="Times New Roman" panose="02020603050405020304" pitchFamily="18" charset="0"/>
                <a:hlinkClick r:id="rId3"/>
              </a:rPr>
              <a:t>http://mneguidelines.oecd.org/guidelines/MNEGuidelines%C4%8Ce%C5%A1tina.pdf</a:t>
            </a:r>
            <a:endParaRPr lang="cs-CZ" sz="1100" i="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1875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7064" y="411510"/>
            <a:ext cx="8280920" cy="5544615"/>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Vybrané nástroje, metody, přístupy a iniciativy hodnocení CSR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3-65)</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Klasifikace nástrojů, standardů, přístupů</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Směrnice OECD pro nadnárodní podniky</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UN Global Compact </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ISO 26000</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SA 8000 (Social Accountability International)</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EMAS</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IQNet SR10</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Metodika KORP</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Národní program posuzování shody společenské odpovědnosti</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LBG – Standard odpovědná firma</a:t>
            </a:r>
          </a:p>
          <a:p>
            <a:pPr marL="571500" lvl="1" indent="-171450"/>
            <a:endParaRPr lang="cs-CZ" sz="11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CSR reportování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66-99)</a:t>
            </a:r>
          </a:p>
          <a:p>
            <a:pPr lvl="1"/>
            <a:r>
              <a:rPr lang="cs-CZ" sz="1100" b="1" dirty="0">
                <a:solidFill>
                  <a:srgbClr val="307871"/>
                </a:solidFill>
                <a:latin typeface="Times New Roman" panose="02020603050405020304" pitchFamily="18" charset="0"/>
                <a:cs typeface="Times New Roman" panose="02020603050405020304" pitchFamily="18" charset="0"/>
              </a:rPr>
              <a:t>Vývoj v přístupech CSR reportování, nefinanční reporting</a:t>
            </a:r>
          </a:p>
          <a:p>
            <a:pPr lvl="1"/>
            <a:r>
              <a:rPr lang="cs-CZ" sz="1100" b="1" dirty="0">
                <a:solidFill>
                  <a:srgbClr val="307871"/>
                </a:solidFill>
                <a:latin typeface="Times New Roman" panose="02020603050405020304" pitchFamily="18" charset="0"/>
                <a:cs typeface="Times New Roman" panose="02020603050405020304" pitchFamily="18" charset="0"/>
              </a:rPr>
              <a:t>Standardy CSR zpráv:  AA 1000 AccountAbility/Assurance; SA 8000 ; GRI (Global Reporting Initiative)</a:t>
            </a:r>
          </a:p>
          <a:p>
            <a:pPr lvl="1"/>
            <a:endParaRPr lang="cs-CZ"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3. Společensky odpovědné investování (Socially Responsible Investing – SRI)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100-129)</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Význam SRI, SEE fondy, organizace EUROSIF</a:t>
            </a:r>
          </a:p>
          <a:p>
            <a:pPr marL="0" indent="0">
              <a:buNone/>
            </a:pPr>
            <a:br>
              <a:rPr lang="cs-CZ" sz="1400" b="1" dirty="0">
                <a:solidFill>
                  <a:srgbClr val="307871"/>
                </a:solidFill>
                <a:latin typeface="Times New Roman" panose="02020603050405020304" pitchFamily="18" charset="0"/>
                <a:cs typeface="Times New Roman" panose="02020603050405020304" pitchFamily="18" charset="0"/>
              </a:rPr>
            </a:b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46 přidružených států</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600" dirty="0">
                <a:solidFill>
                  <a:schemeClr val="bg1"/>
                </a:solidFill>
                <a:latin typeface="Times New Roman" panose="02020603050405020304" pitchFamily="18" charset="0"/>
                <a:cs typeface="Times New Roman" panose="02020603050405020304" pitchFamily="18" charset="0"/>
              </a:rPr>
              <a:t>Česká republika od roku 2000</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1275606"/>
            <a:ext cx="3960440" cy="3754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Doporučení pro podniky</a:t>
            </a:r>
          </a:p>
          <a:p>
            <a:r>
              <a:rPr lang="cs-CZ" sz="1400" dirty="0">
                <a:solidFill>
                  <a:srgbClr val="002060"/>
                </a:solidFill>
                <a:latin typeface="Times New Roman" panose="02020603050405020304" pitchFamily="18" charset="0"/>
                <a:cs typeface="Times New Roman" panose="02020603050405020304" pitchFamily="18" charset="0"/>
              </a:rPr>
              <a:t>přispívat k pokroku v oblasti hospodářství, sociálních věcí a životního prostředí</a:t>
            </a:r>
          </a:p>
          <a:p>
            <a:r>
              <a:rPr lang="cs-CZ" sz="1400" dirty="0">
                <a:solidFill>
                  <a:srgbClr val="002060"/>
                </a:solidFill>
                <a:latin typeface="Times New Roman" panose="02020603050405020304" pitchFamily="18" charset="0"/>
                <a:cs typeface="Times New Roman" panose="02020603050405020304" pitchFamily="18" charset="0"/>
              </a:rPr>
              <a:t>respektovat mezinárodně uznávaná lidská práva</a:t>
            </a:r>
          </a:p>
          <a:p>
            <a:r>
              <a:rPr lang="cs-CZ" sz="1400" dirty="0">
                <a:solidFill>
                  <a:srgbClr val="002060"/>
                </a:solidFill>
                <a:latin typeface="Times New Roman" panose="02020603050405020304" pitchFamily="18" charset="0"/>
                <a:cs typeface="Times New Roman" panose="02020603050405020304" pitchFamily="18" charset="0"/>
              </a:rPr>
              <a:t>podporovat rozvoj místního potenciálu, tvorbu lidského kapitálu a povědomí o podnikové politice – vytváření pracovních příležitostí, podpora školení zaměstnanců</a:t>
            </a:r>
          </a:p>
          <a:p>
            <a:r>
              <a:rPr lang="cs-CZ" sz="1400" dirty="0">
                <a:solidFill>
                  <a:srgbClr val="002060"/>
                </a:solidFill>
                <a:latin typeface="Times New Roman" panose="02020603050405020304" pitchFamily="18" charset="0"/>
                <a:cs typeface="Times New Roman" panose="02020603050405020304" pitchFamily="18" charset="0"/>
              </a:rPr>
              <a:t>dodržovat zásady řádného řízení podniků</a:t>
            </a:r>
          </a:p>
          <a:p>
            <a:r>
              <a:rPr lang="cs-CZ" sz="1400" dirty="0">
                <a:solidFill>
                  <a:srgbClr val="002060"/>
                </a:solidFill>
                <a:latin typeface="Times New Roman" panose="02020603050405020304" pitchFamily="18" charset="0"/>
                <a:cs typeface="Times New Roman" panose="02020603050405020304" pitchFamily="18" charset="0"/>
              </a:rPr>
              <a:t>provádět proces náležité péče – předcházení rizik, zmirňování skutečných i potenciálních nepříznivých dopadů</a:t>
            </a:r>
          </a:p>
          <a:p>
            <a:r>
              <a:rPr lang="cs-CZ" sz="1400" dirty="0">
                <a:solidFill>
                  <a:srgbClr val="002060"/>
                </a:solidFill>
                <a:latin typeface="Times New Roman" panose="02020603050405020304" pitchFamily="18" charset="0"/>
                <a:cs typeface="Times New Roman" panose="02020603050405020304" pitchFamily="18" charset="0"/>
              </a:rPr>
              <a:t>podporovat svobodu internetu</a:t>
            </a:r>
          </a:p>
          <a:p>
            <a:r>
              <a:rPr lang="cs-CZ" sz="1400" dirty="0">
                <a:solidFill>
                  <a:srgbClr val="002060"/>
                </a:solidFill>
                <a:latin typeface="Times New Roman" panose="02020603050405020304" pitchFamily="18" charset="0"/>
                <a:cs typeface="Times New Roman" panose="02020603050405020304" pitchFamily="18" charset="0"/>
              </a:rPr>
              <a:t>dodržovat existující mezinárodně uznávané standardy</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8028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Směrnice se zaměřuje na následují hlavní předmětné oblasti:</a:t>
            </a:r>
            <a:endParaRPr lang="pl-PL"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1275606"/>
            <a:ext cx="3960440" cy="3754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Oblasti úpravy</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Zpřístupňování informací</a:t>
            </a:r>
          </a:p>
          <a:p>
            <a:r>
              <a:rPr lang="cs-CZ" sz="1400" dirty="0">
                <a:solidFill>
                  <a:srgbClr val="002060"/>
                </a:solidFill>
                <a:latin typeface="Times New Roman" panose="02020603050405020304" pitchFamily="18" charset="0"/>
                <a:cs typeface="Times New Roman" panose="02020603050405020304" pitchFamily="18" charset="0"/>
              </a:rPr>
              <a:t>Lidská práva </a:t>
            </a:r>
          </a:p>
          <a:p>
            <a:r>
              <a:rPr lang="cs-CZ" sz="1400" dirty="0">
                <a:solidFill>
                  <a:srgbClr val="002060"/>
                </a:solidFill>
                <a:latin typeface="Times New Roman" panose="02020603050405020304" pitchFamily="18" charset="0"/>
                <a:cs typeface="Times New Roman" panose="02020603050405020304" pitchFamily="18" charset="0"/>
              </a:rPr>
              <a:t>Zaměstnanost a pracovněprávní vztahy</a:t>
            </a:r>
          </a:p>
          <a:p>
            <a:r>
              <a:rPr lang="cs-CZ" sz="1400" dirty="0">
                <a:solidFill>
                  <a:srgbClr val="002060"/>
                </a:solidFill>
                <a:latin typeface="Times New Roman" panose="02020603050405020304" pitchFamily="18" charset="0"/>
                <a:cs typeface="Times New Roman" panose="02020603050405020304" pitchFamily="18" charset="0"/>
              </a:rPr>
              <a:t>Životní prostředí </a:t>
            </a:r>
          </a:p>
          <a:p>
            <a:r>
              <a:rPr lang="cs-CZ" sz="1400" dirty="0">
                <a:solidFill>
                  <a:srgbClr val="002060"/>
                </a:solidFill>
                <a:latin typeface="Times New Roman" panose="02020603050405020304" pitchFamily="18" charset="0"/>
                <a:cs typeface="Times New Roman" panose="02020603050405020304" pitchFamily="18" charset="0"/>
              </a:rPr>
              <a:t>Boj s úplatkářstvím </a:t>
            </a:r>
          </a:p>
          <a:p>
            <a:r>
              <a:rPr lang="cs-CZ" sz="1400" dirty="0">
                <a:solidFill>
                  <a:srgbClr val="002060"/>
                </a:solidFill>
                <a:latin typeface="Times New Roman" panose="02020603050405020304" pitchFamily="18" charset="0"/>
                <a:cs typeface="Times New Roman" panose="02020603050405020304" pitchFamily="18" charset="0"/>
              </a:rPr>
              <a:t>Zájmy spotřebitelů </a:t>
            </a:r>
          </a:p>
          <a:p>
            <a:r>
              <a:rPr lang="cs-CZ" sz="1400" dirty="0">
                <a:solidFill>
                  <a:srgbClr val="002060"/>
                </a:solidFill>
                <a:latin typeface="Times New Roman" panose="02020603050405020304" pitchFamily="18" charset="0"/>
                <a:cs typeface="Times New Roman" panose="02020603050405020304" pitchFamily="18" charset="0"/>
              </a:rPr>
              <a:t>Věda a technologie </a:t>
            </a:r>
          </a:p>
          <a:p>
            <a:r>
              <a:rPr lang="cs-CZ" sz="1400" dirty="0">
                <a:solidFill>
                  <a:srgbClr val="002060"/>
                </a:solidFill>
                <a:latin typeface="Times New Roman" panose="02020603050405020304" pitchFamily="18" charset="0"/>
                <a:cs typeface="Times New Roman" panose="02020603050405020304" pitchFamily="18" charset="0"/>
              </a:rPr>
              <a:t>Hospodářská soutěž</a:t>
            </a:r>
          </a:p>
          <a:p>
            <a:r>
              <a:rPr lang="cs-CZ" sz="1400" dirty="0">
                <a:solidFill>
                  <a:srgbClr val="002060"/>
                </a:solidFill>
                <a:latin typeface="Times New Roman" panose="02020603050405020304" pitchFamily="18" charset="0"/>
                <a:cs typeface="Times New Roman" panose="02020603050405020304" pitchFamily="18" charset="0"/>
              </a:rPr>
              <a:t>Daně</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5125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ILO Tripartitní deklarace zásad </a:t>
            </a:r>
            <a:br>
              <a:rPr lang="cs-CZ" sz="1600" dirty="0">
                <a:solidFill>
                  <a:schemeClr val="bg1"/>
                </a:solidFill>
                <a:latin typeface="Times New Roman" panose="02020603050405020304" pitchFamily="18" charset="0"/>
                <a:cs typeface="Times New Roman" panose="02020603050405020304" pitchFamily="18" charset="0"/>
              </a:rPr>
            </a:br>
            <a:r>
              <a:rPr lang="cs-CZ" sz="1600" dirty="0">
                <a:solidFill>
                  <a:schemeClr val="bg1"/>
                </a:solidFill>
                <a:latin typeface="Times New Roman" panose="02020603050405020304" pitchFamily="18" charset="0"/>
                <a:cs typeface="Times New Roman" panose="02020603050405020304" pitchFamily="18" charset="0"/>
              </a:rPr>
              <a:t>o nadnárodních podnicích a sociální politice </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Tato deklarace byla přijata v roce 1977.</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9324" y="334463"/>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Směrnic je určena pro nadnárodní společnosti, vlády a zaměstnanecké a pracovní organizace upravující oblasti pracovních podmínek a vztahů.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Základní činností Mezinárodní organizace práce je formulování přijímání a prosazování mezinárodních pracovních standardů. Ty jsou přijímány ve formě úmluv a doporučení.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Úmluvy ILO jsou mezinárodními smlouvami, které jsou po schválení konferencí otevřené členským zemím k ratifikaci. Ratifikací pak vzniká členské zemi povinnost plnit ustanovení příslušné úmluvy a pravidelně informovat o stavu jejího naplňování.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ILO online:</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http://www.ilo.org/budapest/what-we-do/publications/WCMS_238655/lang--en/index.htm</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0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2224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Odkaz na deklaraci: </a:t>
            </a:r>
            <a:r>
              <a:rPr lang="cs-CZ" sz="1000" dirty="0">
                <a:solidFill>
                  <a:schemeClr val="bg1"/>
                </a:solidFill>
                <a:latin typeface="Times New Roman" panose="02020603050405020304" pitchFamily="18" charset="0"/>
                <a:cs typeface="Times New Roman" panose="02020603050405020304" pitchFamily="18" charset="0"/>
                <a:hlinkClick r:id="rId2"/>
              </a:rPr>
              <a:t>http://www.ilo.org/wcmsp5/groups/public/---europe/---ro-geneva/---sro-budapest/documents/publication/wcms_238655.pdf</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Zaměstnanost</a:t>
            </a:r>
            <a:r>
              <a:rPr lang="cs-CZ" sz="1400" dirty="0">
                <a:solidFill>
                  <a:srgbClr val="002060"/>
                </a:solidFill>
                <a:latin typeface="Times New Roman" panose="02020603050405020304" pitchFamily="18" charset="0"/>
                <a:cs typeface="Times New Roman" panose="02020603050405020304" pitchFamily="18" charset="0"/>
              </a:rPr>
              <a:t> – v této oblasti je doporučeno akceptovat tyto kroky:</a:t>
            </a:r>
          </a:p>
          <a:p>
            <a:r>
              <a:rPr lang="cs-CZ" sz="1400" dirty="0">
                <a:solidFill>
                  <a:srgbClr val="002060"/>
                </a:solidFill>
                <a:latin typeface="Times New Roman" panose="02020603050405020304" pitchFamily="18" charset="0"/>
                <a:cs typeface="Times New Roman" panose="02020603050405020304" pitchFamily="18" charset="0"/>
              </a:rPr>
              <a:t>přímo i s využitím různých vazeb podporovat </a:t>
            </a:r>
            <a:r>
              <a:rPr lang="cs-CZ" sz="1400" b="1" dirty="0">
                <a:solidFill>
                  <a:srgbClr val="002060"/>
                </a:solidFill>
                <a:latin typeface="Times New Roman" panose="02020603050405020304" pitchFamily="18" charset="0"/>
                <a:cs typeface="Times New Roman" panose="02020603050405020304" pitchFamily="18" charset="0"/>
              </a:rPr>
              <a:t>plnou a produktivní zaměstnanost </a:t>
            </a:r>
            <a:r>
              <a:rPr lang="cs-CZ" sz="1400" dirty="0">
                <a:solidFill>
                  <a:srgbClr val="002060"/>
                </a:solidFill>
                <a:latin typeface="Times New Roman" panose="02020603050405020304" pitchFamily="18" charset="0"/>
                <a:cs typeface="Times New Roman" panose="02020603050405020304" pitchFamily="18" charset="0"/>
              </a:rPr>
              <a:t>v nadnárodních společnostech;</a:t>
            </a:r>
          </a:p>
          <a:p>
            <a:r>
              <a:rPr lang="cs-CZ" sz="1400" dirty="0">
                <a:solidFill>
                  <a:srgbClr val="002060"/>
                </a:solidFill>
                <a:latin typeface="Times New Roman" panose="02020603050405020304" pitchFamily="18" charset="0"/>
                <a:cs typeface="Times New Roman" panose="02020603050405020304" pitchFamily="18" charset="0"/>
              </a:rPr>
              <a:t>zavá</a:t>
            </a:r>
            <a:r>
              <a:rPr lang="cs-CZ" sz="1400" b="1" dirty="0">
                <a:solidFill>
                  <a:srgbClr val="002060"/>
                </a:solidFill>
                <a:latin typeface="Times New Roman" panose="02020603050405020304" pitchFamily="18" charset="0"/>
                <a:cs typeface="Times New Roman" panose="02020603050405020304" pitchFamily="18" charset="0"/>
              </a:rPr>
              <a:t>dět postupy v oblasti zaměstnanosti založené na rovnosti příležitostí a zacházení </a:t>
            </a:r>
            <a:r>
              <a:rPr lang="cs-CZ" sz="1400" dirty="0">
                <a:solidFill>
                  <a:srgbClr val="002060"/>
                </a:solidFill>
                <a:latin typeface="Times New Roman" panose="02020603050405020304" pitchFamily="18" charset="0"/>
                <a:cs typeface="Times New Roman" panose="02020603050405020304" pitchFamily="18" charset="0"/>
              </a:rPr>
              <a:t>a výběr a postup v zaměstnání provádět na základě zásluh;</a:t>
            </a:r>
          </a:p>
          <a:p>
            <a:r>
              <a:rPr lang="cs-CZ" sz="1400" b="1" dirty="0">
                <a:solidFill>
                  <a:srgbClr val="002060"/>
                </a:solidFill>
                <a:latin typeface="Times New Roman" panose="02020603050405020304" pitchFamily="18" charset="0"/>
                <a:cs typeface="Times New Roman" panose="02020603050405020304" pitchFamily="18" charset="0"/>
              </a:rPr>
              <a:t>zvýšit jistotu zaměstnání</a:t>
            </a:r>
            <a:r>
              <a:rPr lang="cs-CZ" sz="1400" dirty="0">
                <a:solidFill>
                  <a:srgbClr val="002060"/>
                </a:solidFill>
                <a:latin typeface="Times New Roman" panose="02020603050405020304" pitchFamily="18" charset="0"/>
                <a:cs typeface="Times New Roman" panose="02020603050405020304" pitchFamily="18" charset="0"/>
              </a:rPr>
              <a:t> tím, že podniky budou plánovat využití lidských zdrojů, nebudou svévolně propouštět, budou v rozumné míře informovat o změnách a přijmou opatření na zmírnění negativních dopadů změn;</a:t>
            </a:r>
          </a:p>
          <a:p>
            <a:r>
              <a:rPr lang="cs-CZ" sz="1400" b="1" dirty="0">
                <a:solidFill>
                  <a:srgbClr val="002060"/>
                </a:solidFill>
                <a:latin typeface="Times New Roman" panose="02020603050405020304" pitchFamily="18" charset="0"/>
                <a:cs typeface="Times New Roman" panose="02020603050405020304" pitchFamily="18" charset="0"/>
              </a:rPr>
              <a:t>vlády by měly sledovat a regulovat vliv nadnárodních společností na zaměstnanost </a:t>
            </a:r>
            <a:r>
              <a:rPr lang="cs-CZ" sz="1400" dirty="0">
                <a:solidFill>
                  <a:srgbClr val="002060"/>
                </a:solidFill>
                <a:latin typeface="Times New Roman" panose="02020603050405020304" pitchFamily="18" charset="0"/>
                <a:cs typeface="Times New Roman" panose="02020603050405020304" pitchFamily="18" charset="0"/>
              </a:rPr>
              <a:t>a vytvářet programy na ochranu před ztrátou příjmu při ukončení pracovního poměru.</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3530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Odborný výcvik</a:t>
            </a:r>
          </a:p>
          <a:p>
            <a:r>
              <a:rPr lang="cs-CZ" sz="1400" dirty="0">
                <a:solidFill>
                  <a:srgbClr val="002060"/>
                </a:solidFill>
                <a:latin typeface="Times New Roman" panose="02020603050405020304" pitchFamily="18" charset="0"/>
                <a:cs typeface="Times New Roman" panose="02020603050405020304" pitchFamily="18" charset="0"/>
              </a:rPr>
              <a:t>zde je doporučeno vyvíjet politiku odborného výcviku a poradenství, aby podniky zajišťovaly výcvik, který odpovídá potřebám jejich rozvoje i rozvoje země a zapojení podniků do programů, které podporují získávání a rozvoj kvalifikace a poradenství pro volbu povolání.</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Pracovní a životní podmínky, </a:t>
            </a:r>
            <a:r>
              <a:rPr lang="cs-CZ" sz="1400" dirty="0">
                <a:solidFill>
                  <a:srgbClr val="002060"/>
                </a:solidFill>
                <a:latin typeface="Times New Roman" panose="02020603050405020304" pitchFamily="18" charset="0"/>
                <a:cs typeface="Times New Roman" panose="02020603050405020304" pitchFamily="18" charset="0"/>
              </a:rPr>
              <a:t>aby podniky</a:t>
            </a:r>
          </a:p>
          <a:p>
            <a:r>
              <a:rPr lang="cs-CZ" sz="1400" dirty="0">
                <a:solidFill>
                  <a:srgbClr val="002060"/>
                </a:solidFill>
                <a:latin typeface="Times New Roman" panose="02020603050405020304" pitchFamily="18" charset="0"/>
                <a:cs typeface="Times New Roman" panose="02020603050405020304" pitchFamily="18" charset="0"/>
              </a:rPr>
              <a:t>vyplácely mzdy, benefity a vytvářely pracovní podmínky stejně příznivé jako u srovnatelných zaměstnavatelů a v rozvojových zemích pak poskytovaly “co možná nejlepší” mzdy, benefity a pracovní podmínky;</a:t>
            </a:r>
          </a:p>
          <a:p>
            <a:r>
              <a:rPr lang="cs-CZ" sz="1400" dirty="0">
                <a:solidFill>
                  <a:srgbClr val="002060"/>
                </a:solidFill>
                <a:latin typeface="Times New Roman" panose="02020603050405020304" pitchFamily="18" charset="0"/>
                <a:cs typeface="Times New Roman" panose="02020603050405020304" pitchFamily="18" charset="0"/>
              </a:rPr>
              <a:t>dávaly zaměstnancům k dispozici základní vybavení dobré kvality;</a:t>
            </a:r>
          </a:p>
          <a:p>
            <a:r>
              <a:rPr lang="cs-CZ" sz="1400" dirty="0">
                <a:solidFill>
                  <a:srgbClr val="002060"/>
                </a:solidFill>
                <a:latin typeface="Times New Roman" panose="02020603050405020304" pitchFamily="18" charset="0"/>
                <a:cs typeface="Times New Roman" panose="02020603050405020304" pitchFamily="18" charset="0"/>
              </a:rPr>
              <a:t>pomáhaly zrušit dětskou práci;</a:t>
            </a:r>
          </a:p>
          <a:p>
            <a:r>
              <a:rPr lang="cs-CZ" sz="1400" dirty="0">
                <a:solidFill>
                  <a:srgbClr val="002060"/>
                </a:solidFill>
                <a:latin typeface="Times New Roman" panose="02020603050405020304" pitchFamily="18" charset="0"/>
                <a:cs typeface="Times New Roman" panose="02020603050405020304" pitchFamily="18" charset="0"/>
              </a:rPr>
              <a:t>zajistily nejvyšší standardy ochrany zdraví a bezpečnosti při práci.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490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Pracovněprávní vztahy </a:t>
            </a:r>
            <a:r>
              <a:rPr lang="cs-CZ" sz="1400" dirty="0">
                <a:solidFill>
                  <a:srgbClr val="002060"/>
                </a:solidFill>
                <a:latin typeface="Times New Roman" panose="02020603050405020304" pitchFamily="18" charset="0"/>
                <a:cs typeface="Times New Roman" panose="02020603050405020304" pitchFamily="18" charset="0"/>
              </a:rPr>
              <a:t>– doporučuje se podnikům aby, </a:t>
            </a:r>
          </a:p>
          <a:p>
            <a:r>
              <a:rPr lang="cs-CZ" sz="1400" dirty="0">
                <a:solidFill>
                  <a:srgbClr val="002060"/>
                </a:solidFill>
                <a:latin typeface="Times New Roman" panose="02020603050405020304" pitchFamily="18" charset="0"/>
                <a:cs typeface="Times New Roman" panose="02020603050405020304" pitchFamily="18" charset="0"/>
              </a:rPr>
              <a:t>nastolily takové pracovněprávní vztahy, které nejsou méně výhodné než pracovněprávní vztahy u srovnatelných zaměstnavatelů;</a:t>
            </a:r>
          </a:p>
          <a:p>
            <a:r>
              <a:rPr lang="cs-CZ" sz="1400" b="1" dirty="0">
                <a:solidFill>
                  <a:srgbClr val="002060"/>
                </a:solidFill>
                <a:latin typeface="Times New Roman" panose="02020603050405020304" pitchFamily="18" charset="0"/>
                <a:cs typeface="Times New Roman" panose="02020603050405020304" pitchFamily="18" charset="0"/>
              </a:rPr>
              <a:t>dodržovaly svobodu sdružování a právo na kolektivní vyjednávání</a:t>
            </a:r>
            <a:r>
              <a:rPr lang="cs-CZ" sz="1400" dirty="0">
                <a:solidFill>
                  <a:srgbClr val="002060"/>
                </a:solidFill>
                <a:latin typeface="Times New Roman" panose="02020603050405020304" pitchFamily="18" charset="0"/>
                <a:cs typeface="Times New Roman" panose="02020603050405020304" pitchFamily="18" charset="0"/>
              </a:rPr>
              <a:t> a poskytovaly k tomu vybavení a informace, které jsou potřebné pro účelná jednání;</a:t>
            </a:r>
          </a:p>
          <a:p>
            <a:r>
              <a:rPr lang="cs-CZ" sz="1400" dirty="0">
                <a:solidFill>
                  <a:srgbClr val="002060"/>
                </a:solidFill>
                <a:latin typeface="Times New Roman" panose="02020603050405020304" pitchFamily="18" charset="0"/>
                <a:cs typeface="Times New Roman" panose="02020603050405020304" pitchFamily="18" charset="0"/>
              </a:rPr>
              <a:t>zajistily vedení pravidelných konzultací k otázkám společného zájmu;</a:t>
            </a:r>
          </a:p>
          <a:p>
            <a:r>
              <a:rPr lang="cs-CZ" sz="1400" dirty="0">
                <a:solidFill>
                  <a:srgbClr val="002060"/>
                </a:solidFill>
                <a:latin typeface="Times New Roman" panose="02020603050405020304" pitchFamily="18" charset="0"/>
                <a:cs typeface="Times New Roman" panose="02020603050405020304" pitchFamily="18" charset="0"/>
              </a:rPr>
              <a:t>vyšetřovaly stížnosti zaměstnanců s využitím náležitých postupů;</a:t>
            </a:r>
          </a:p>
          <a:p>
            <a:r>
              <a:rPr lang="cs-CZ" sz="1400" dirty="0">
                <a:solidFill>
                  <a:srgbClr val="002060"/>
                </a:solidFill>
                <a:latin typeface="Times New Roman" panose="02020603050405020304" pitchFamily="18" charset="0"/>
                <a:cs typeface="Times New Roman" panose="02020603050405020304" pitchFamily="18" charset="0"/>
              </a:rPr>
              <a:t>společně se zaměstnanci a jejich zástupci vyvíjely mechanismy pro vedení konzultací a řešení sporů;</a:t>
            </a:r>
          </a:p>
          <a:p>
            <a:r>
              <a:rPr lang="cs-CZ" sz="1400" dirty="0">
                <a:solidFill>
                  <a:srgbClr val="002060"/>
                </a:solidFill>
                <a:latin typeface="Times New Roman" panose="02020603050405020304" pitchFamily="18" charset="0"/>
                <a:cs typeface="Times New Roman" panose="02020603050405020304" pitchFamily="18" charset="0"/>
              </a:rPr>
              <a:t>respektovaly právo zaměstnanců předkládat stížnosti, aniž by byli vystaveni jakékoli újmě.</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24814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UN Global Compact stanovuje 10 základních principů:</a:t>
            </a:r>
          </a:p>
        </p:txBody>
      </p:sp>
      <p:sp>
        <p:nvSpPr>
          <p:cNvPr id="5" name="Zástupný symbol pro obsah 2"/>
          <p:cNvSpPr txBox="1">
            <a:spLocks/>
          </p:cNvSpPr>
          <p:nvPr/>
        </p:nvSpPr>
        <p:spPr>
          <a:xfrm>
            <a:off x="3863201" y="699542"/>
            <a:ext cx="3960440" cy="4057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a respektovat mezinárodně uznávána lidská práva.</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Zajistit, aby se nepodílely na porušování lidských práv v jakémkoliv směru.</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Uznání práva na sdružování zaměstnanců a kolektivního vyjednávání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Zamezení jakékoli formě nucené práce.</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Zamezit dětské práci.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Bránit jakékoliv diskriminaci v zaměstnání.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preventivní přístup k ochraně ŽP.</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Účastnit se iniciativ prosazujících zvyšování odpovědnosti vůči životnímu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vývoj a šíření ekologicky šetrných technologií.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Boj proti korupci všech forem, včetně úplatkářství a vydírání.</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UN Global Compact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666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600" dirty="0">
                <a:solidFill>
                  <a:schemeClr val="bg1"/>
                </a:solidFill>
                <a:latin typeface="Times New Roman" panose="02020603050405020304" pitchFamily="18" charset="0"/>
                <a:cs typeface="Times New Roman" panose="02020603050405020304" pitchFamily="18" charset="0"/>
              </a:rPr>
              <a:t>Národní síť Global Compact Česká republika od roku 2015 šíří základní principy této mezinárodní iniciativy také v českém prostředí. </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b="1" dirty="0">
                <a:solidFill>
                  <a:schemeClr val="bg1"/>
                </a:solidFill>
                <a:latin typeface="Times New Roman" panose="02020603050405020304" pitchFamily="18" charset="0"/>
                <a:cs typeface="Times New Roman" panose="02020603050405020304" pitchFamily="18" charset="0"/>
              </a:rPr>
              <a:t>Global Compact 2030 </a:t>
            </a:r>
            <a:r>
              <a:rPr lang="cs-CZ" sz="1600" dirty="0">
                <a:solidFill>
                  <a:schemeClr val="bg1"/>
                </a:solidFill>
                <a:latin typeface="Times New Roman" panose="02020603050405020304" pitchFamily="18" charset="0"/>
                <a:cs typeface="Times New Roman" panose="02020603050405020304" pitchFamily="18" charset="0"/>
              </a:rPr>
              <a:t>– online přednášky </a:t>
            </a:r>
            <a:r>
              <a:rPr lang="cs-CZ" sz="1000" dirty="0">
                <a:solidFill>
                  <a:schemeClr val="bg1"/>
                </a:solidFill>
                <a:latin typeface="Times New Roman" panose="02020603050405020304" pitchFamily="18" charset="0"/>
                <a:cs typeface="Times New Roman" panose="02020603050405020304" pitchFamily="18" charset="0"/>
                <a:hlinkClick r:id="rId2"/>
              </a:rPr>
              <a:t>https://www.youtube.com/channel/UCe_9UxBZjRSnbb6i-zC59Jg/videos?shelf_id=0&amp;view=0&amp;sort=dd</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34177" y="411510"/>
            <a:ext cx="3823828"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červenci</a:t>
            </a:r>
            <a:r>
              <a:rPr lang="cs-CZ" sz="1400" b="1" dirty="0">
                <a:solidFill>
                  <a:srgbClr val="002060"/>
                </a:solidFill>
                <a:latin typeface="Times New Roman" panose="02020603050405020304" pitchFamily="18" charset="0"/>
                <a:cs typeface="Times New Roman" panose="02020603050405020304" pitchFamily="18" charset="0"/>
              </a:rPr>
              <a:t> 2000</a:t>
            </a:r>
            <a:r>
              <a:rPr lang="cs-CZ" sz="1400" dirty="0">
                <a:solidFill>
                  <a:srgbClr val="002060"/>
                </a:solidFill>
                <a:latin typeface="Times New Roman" panose="02020603050405020304" pitchFamily="18" charset="0"/>
                <a:cs typeface="Times New Roman" panose="02020603050405020304" pitchFamily="18" charset="0"/>
              </a:rPr>
              <a:t> zahájil generální tajemník OSN </a:t>
            </a:r>
            <a:r>
              <a:rPr lang="cs-CZ" sz="1400" b="1" dirty="0">
                <a:solidFill>
                  <a:srgbClr val="002060"/>
                </a:solidFill>
                <a:latin typeface="Times New Roman" panose="02020603050405020304" pitchFamily="18" charset="0"/>
                <a:cs typeface="Times New Roman" panose="02020603050405020304" pitchFamily="18" charset="0"/>
              </a:rPr>
              <a:t>Kofi Annan </a:t>
            </a:r>
            <a:r>
              <a:rPr lang="cs-CZ" sz="1400" dirty="0">
                <a:solidFill>
                  <a:srgbClr val="002060"/>
                </a:solidFill>
                <a:latin typeface="Times New Roman" panose="02020603050405020304" pitchFamily="18" charset="0"/>
                <a:cs typeface="Times New Roman" panose="02020603050405020304" pitchFamily="18" charset="0"/>
              </a:rPr>
              <a:t>globální iniciativu Global Compact.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 prosadit 10 základních principů podnikání ve čtyřech oblastech - těmi jsou </a:t>
            </a:r>
            <a:r>
              <a:rPr lang="cs-CZ" sz="1400" b="1" dirty="0">
                <a:solidFill>
                  <a:srgbClr val="002060"/>
                </a:solidFill>
                <a:latin typeface="Times New Roman" panose="02020603050405020304" pitchFamily="18" charset="0"/>
                <a:cs typeface="Times New Roman" panose="02020603050405020304" pitchFamily="18" charset="0"/>
              </a:rPr>
              <a:t>lidská práva, pracovní prostředí, životní prostředí a boj proti korupci.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UN Global Compact je síť firem a organizací, které se rozhodly </a:t>
            </a:r>
            <a:r>
              <a:rPr lang="cs-CZ" sz="1400" b="1" dirty="0">
                <a:solidFill>
                  <a:srgbClr val="002060"/>
                </a:solidFill>
                <a:latin typeface="Times New Roman" panose="02020603050405020304" pitchFamily="18" charset="0"/>
                <a:cs typeface="Times New Roman" panose="02020603050405020304" pitchFamily="18" charset="0"/>
              </a:rPr>
              <a:t>sjednotit své poslání i každodenní činnosti s deseti obecně přijímanými principy společenské odpovědnosti </a:t>
            </a:r>
            <a:r>
              <a:rPr lang="cs-CZ" sz="1400" dirty="0">
                <a:solidFill>
                  <a:srgbClr val="002060"/>
                </a:solidFill>
                <a:latin typeface="Times New Roman" panose="02020603050405020304" pitchFamily="18" charset="0"/>
                <a:cs typeface="Times New Roman" panose="02020603050405020304" pitchFamily="18" charset="0"/>
              </a:rPr>
              <a:t>a koordinuje společensky odpovědné aktivity jednotlivých společností prostřednictvím národních sítí, které se v současné době nachází v </a:t>
            </a:r>
            <a:r>
              <a:rPr lang="cs-CZ" sz="1400" b="1" dirty="0">
                <a:solidFill>
                  <a:srgbClr val="002060"/>
                </a:solidFill>
                <a:latin typeface="Times New Roman" panose="02020603050405020304" pitchFamily="18" charset="0"/>
                <a:cs typeface="Times New Roman" panose="02020603050405020304" pitchFamily="18" charset="0"/>
              </a:rPr>
              <a:t>85 zemích světa.</a:t>
            </a: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Dostupné </a:t>
            </a:r>
            <a:r>
              <a:rPr lang="cs-CZ" sz="1200" dirty="0">
                <a:solidFill>
                  <a:srgbClr val="002060"/>
                </a:solidFill>
                <a:latin typeface="Times New Roman" panose="02020603050405020304" pitchFamily="18" charset="0"/>
                <a:cs typeface="Times New Roman" panose="02020603050405020304" pitchFamily="18" charset="0"/>
                <a:hlinkClick r:id="rId3"/>
              </a:rPr>
              <a:t>http://www.globalcompact.cz/</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UN Global Compact </a:t>
            </a: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8539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Představuje </a:t>
            </a:r>
            <a:r>
              <a:rPr lang="cs-CZ" sz="1400" b="1" dirty="0">
                <a:solidFill>
                  <a:schemeClr val="bg1"/>
                </a:solidFill>
                <a:latin typeface="Times New Roman" panose="02020603050405020304" pitchFamily="18" charset="0"/>
                <a:cs typeface="Times New Roman" panose="02020603050405020304" pitchFamily="18" charset="0"/>
              </a:rPr>
              <a:t>průvodce</a:t>
            </a:r>
            <a:r>
              <a:rPr lang="cs-CZ" sz="1400" dirty="0">
                <a:solidFill>
                  <a:schemeClr val="bg1"/>
                </a:solidFill>
                <a:latin typeface="Times New Roman" panose="02020603050405020304" pitchFamily="18" charset="0"/>
                <a:cs typeface="Times New Roman" panose="02020603050405020304" pitchFamily="18" charset="0"/>
              </a:rPr>
              <a:t> společenskou odpovědností pro společnosti a organizace ze soukromého i veřejného sektoru.</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a:t>
            </a:r>
            <a:r>
              <a:rPr lang="cs-CZ" sz="1400" b="1" dirty="0">
                <a:solidFill>
                  <a:schemeClr val="bg1"/>
                </a:solidFill>
                <a:latin typeface="Times New Roman" panose="02020603050405020304" pitchFamily="18" charset="0"/>
                <a:cs typeface="Times New Roman" panose="02020603050405020304" pitchFamily="18" charset="0"/>
              </a:rPr>
              <a:t>není určena k certifikaci</a:t>
            </a:r>
            <a:r>
              <a:rPr lang="cs-CZ" sz="1400" dirty="0">
                <a:solidFill>
                  <a:schemeClr val="bg1"/>
                </a:solidFill>
                <a:latin typeface="Times New Roman" panose="02020603050405020304" pitchFamily="18" charset="0"/>
                <a:cs typeface="Times New Roman" panose="02020603050405020304" pitchFamily="18" charset="0"/>
              </a:rPr>
              <a:t>, ale jedná se o nástroj pro využití pro sebehodnocení i hodnocení třetí stranou. Je úzce provázána s certifikační normou SA 8000. </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roce 2011 byla vydána </a:t>
            </a:r>
            <a:r>
              <a:rPr lang="cs-CZ" sz="1400" b="1" dirty="0">
                <a:solidFill>
                  <a:srgbClr val="002060"/>
                </a:solidFill>
                <a:latin typeface="Times New Roman" panose="02020603050405020304" pitchFamily="18" charset="0"/>
                <a:cs typeface="Times New Roman" panose="02020603050405020304" pitchFamily="18" charset="0"/>
              </a:rPr>
              <a:t>ČSN ISO 26000 </a:t>
            </a:r>
            <a:br>
              <a:rPr lang="cs-CZ" sz="1400" b="1" dirty="0">
                <a:solidFill>
                  <a:srgbClr val="002060"/>
                </a:solidFill>
                <a:latin typeface="Times New Roman" panose="02020603050405020304" pitchFamily="18" charset="0"/>
                <a:cs typeface="Times New Roman" panose="02020603050405020304" pitchFamily="18" charset="0"/>
              </a:rPr>
            </a:br>
            <a:r>
              <a:rPr lang="cs-CZ" sz="1400" b="1" dirty="0">
                <a:solidFill>
                  <a:srgbClr val="002060"/>
                </a:solidFill>
                <a:latin typeface="Times New Roman" panose="02020603050405020304" pitchFamily="18" charset="0"/>
                <a:cs typeface="Times New Roman" panose="02020603050405020304" pitchFamily="18" charset="0"/>
              </a:rPr>
              <a:t>Pokyny pro oblast společenské odpovědnosti.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Jednotlivé sekce normy zohledňují </a:t>
            </a:r>
            <a:r>
              <a:rPr lang="cs-CZ" sz="1400" b="1" dirty="0">
                <a:solidFill>
                  <a:srgbClr val="002060"/>
                </a:solidFill>
                <a:latin typeface="Times New Roman" panose="02020603050405020304" pitchFamily="18" charset="0"/>
                <a:cs typeface="Times New Roman" panose="02020603050405020304" pitchFamily="18" charset="0"/>
              </a:rPr>
              <a:t>zapojování jednotlivých stakeholderů</a:t>
            </a:r>
            <a:r>
              <a:rPr lang="cs-CZ" sz="1400" dirty="0">
                <a:solidFill>
                  <a:srgbClr val="002060"/>
                </a:solidFill>
                <a:latin typeface="Times New Roman" panose="02020603050405020304" pitchFamily="18" charset="0"/>
                <a:cs typeface="Times New Roman" panose="02020603050405020304" pitchFamily="18" charset="0"/>
              </a:rPr>
              <a:t> a strategický záměr v </a:t>
            </a:r>
            <a:r>
              <a:rPr lang="cs-CZ" sz="1400" b="1" dirty="0">
                <a:solidFill>
                  <a:srgbClr val="002060"/>
                </a:solidFill>
                <a:latin typeface="Times New Roman" panose="02020603050405020304" pitchFamily="18" charset="0"/>
                <a:cs typeface="Times New Roman" panose="02020603050405020304" pitchFamily="18" charset="0"/>
              </a:rPr>
              <a:t>začlenění společenské odpovědnosti </a:t>
            </a:r>
            <a:r>
              <a:rPr lang="cs-CZ" sz="1400" dirty="0">
                <a:solidFill>
                  <a:srgbClr val="002060"/>
                </a:solidFill>
                <a:latin typeface="Times New Roman" panose="02020603050405020304" pitchFamily="18" charset="0"/>
                <a:cs typeface="Times New Roman" panose="02020603050405020304" pitchFamily="18" charset="0"/>
              </a:rPr>
              <a:t>do podmínek organizace tak, aby se stala součástí </a:t>
            </a:r>
            <a:r>
              <a:rPr lang="cs-CZ" sz="1400" b="1" dirty="0">
                <a:solidFill>
                  <a:srgbClr val="002060"/>
                </a:solidFill>
                <a:latin typeface="Times New Roman" panose="02020603050405020304" pitchFamily="18" charset="0"/>
                <a:cs typeface="Times New Roman" panose="02020603050405020304" pitchFamily="18" charset="0"/>
              </a:rPr>
              <a:t>procesů</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firemní</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kultury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Norma představuje principy společenské odpovědnosti, doporučuje měření a rozebírá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do hloubky 7 základních témat.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Organizace a management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Lidská práva</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Pracovní podmínky</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Životní prostředí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Korektní podnikání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Péče o spotřebitele</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Zapojení a rozvoj místních komunit</a:t>
            </a:r>
          </a:p>
          <a:p>
            <a:pPr lvl="1">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6085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Kapitoly normy ISO 26000</a:t>
            </a:r>
          </a:p>
        </p:txBody>
      </p:sp>
      <p:graphicFrame>
        <p:nvGraphicFramePr>
          <p:cNvPr id="4" name="Tabulka 3"/>
          <p:cNvGraphicFramePr>
            <a:graphicFrameLocks noGrp="1"/>
          </p:cNvGraphicFramePr>
          <p:nvPr>
            <p:extLst/>
          </p:nvPr>
        </p:nvGraphicFramePr>
        <p:xfrm>
          <a:off x="244891" y="614470"/>
          <a:ext cx="7560841" cy="4089980"/>
        </p:xfrm>
        <a:graphic>
          <a:graphicData uri="http://schemas.openxmlformats.org/drawingml/2006/table">
            <a:tbl>
              <a:tblPr firstRow="1" firstCol="1" bandRow="1">
                <a:tableStyleId>{5C22544A-7EE6-4342-B048-85BDC9FD1C3A}</a:tableStyleId>
              </a:tblPr>
              <a:tblGrid>
                <a:gridCol w="2362763">
                  <a:extLst>
                    <a:ext uri="{9D8B030D-6E8A-4147-A177-3AD203B41FA5}">
                      <a16:colId xmlns:a16="http://schemas.microsoft.com/office/drawing/2014/main" val="20000"/>
                    </a:ext>
                  </a:extLst>
                </a:gridCol>
                <a:gridCol w="5198078">
                  <a:extLst>
                    <a:ext uri="{9D8B030D-6E8A-4147-A177-3AD203B41FA5}">
                      <a16:colId xmlns:a16="http://schemas.microsoft.com/office/drawing/2014/main" val="20001"/>
                    </a:ext>
                  </a:extLst>
                </a:gridCol>
              </a:tblGrid>
              <a:tr h="350259">
                <a:tc>
                  <a:txBody>
                    <a:bodyPr/>
                    <a:lstStyle/>
                    <a:p>
                      <a:pPr marL="198755" indent="-226695" algn="ctr">
                        <a:spcAft>
                          <a:spcPts val="0"/>
                        </a:spcAft>
                      </a:pPr>
                      <a:r>
                        <a:rPr lang="cs-CZ" sz="1200" dirty="0">
                          <a:effectLst/>
                        </a:rPr>
                        <a:t> Kapitola</a:t>
                      </a:r>
                      <a:endParaRPr lang="cs-CZ" sz="1200" dirty="0">
                        <a:effectLst/>
                        <a:latin typeface="Times New Roman" panose="02020603050405020304" pitchFamily="18" charset="0"/>
                        <a:ea typeface="Times New Roman" panose="02020603050405020304" pitchFamily="18" charset="0"/>
                      </a:endParaRPr>
                    </a:p>
                  </a:txBody>
                  <a:tcPr marL="46611" marR="46611" marT="0" marB="0"/>
                </a:tc>
                <a:tc>
                  <a:txBody>
                    <a:bodyPr/>
                    <a:lstStyle/>
                    <a:p>
                      <a:pPr marL="680085" indent="-226695" algn="ctr">
                        <a:spcAft>
                          <a:spcPts val="0"/>
                        </a:spcAft>
                      </a:pPr>
                      <a:r>
                        <a:rPr lang="cs-CZ" sz="1200" dirty="0">
                          <a:effectLst/>
                        </a:rPr>
                        <a:t> Charakteristika kapitoly</a:t>
                      </a:r>
                      <a:endParaRPr lang="cs-CZ" sz="12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0"/>
                  </a:ext>
                </a:extLst>
              </a:tr>
              <a:tr h="175129">
                <a:tc>
                  <a:txBody>
                    <a:bodyPr/>
                    <a:lstStyle/>
                    <a:p>
                      <a:pPr marL="457200" lvl="1" indent="0" algn="l">
                        <a:spcAft>
                          <a:spcPts val="1000"/>
                        </a:spcAft>
                        <a:buFont typeface="+mj-lt"/>
                        <a:buNone/>
                      </a:pPr>
                      <a:r>
                        <a:rPr lang="cs-CZ" sz="1200" dirty="0">
                          <a:effectLst/>
                        </a:rPr>
                        <a:t>1. Předmět</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151130" indent="-90170" algn="l">
                        <a:spcAft>
                          <a:spcPts val="0"/>
                        </a:spcAft>
                      </a:pPr>
                      <a:r>
                        <a:rPr lang="cs-CZ" sz="1100" dirty="0">
                          <a:effectLst/>
                        </a:rPr>
                        <a:t>Stanoven </a:t>
                      </a:r>
                      <a:r>
                        <a:rPr lang="cs-CZ" sz="1100" b="1" dirty="0">
                          <a:effectLst/>
                        </a:rPr>
                        <a:t>obsahový rámec normy </a:t>
                      </a:r>
                      <a:r>
                        <a:rPr lang="cs-CZ" sz="1100" dirty="0">
                          <a:effectLst/>
                        </a:rPr>
                        <a:t>včetně omezujících podmínek a výjimek.</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1"/>
                  </a:ext>
                </a:extLst>
              </a:tr>
              <a:tr h="350259">
                <a:tc>
                  <a:txBody>
                    <a:bodyPr/>
                    <a:lstStyle/>
                    <a:p>
                      <a:pPr marL="457200" lvl="1" indent="0" algn="l">
                        <a:spcAft>
                          <a:spcPts val="1000"/>
                        </a:spcAft>
                        <a:buFont typeface="+mj-lt"/>
                        <a:buNone/>
                      </a:pPr>
                      <a:r>
                        <a:rPr lang="cs-CZ" sz="1200" dirty="0">
                          <a:effectLst/>
                        </a:rPr>
                        <a:t>2. Termíny a definice</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Obsahuje charakteristiku </a:t>
                      </a:r>
                      <a:r>
                        <a:rPr lang="cs-CZ" sz="1100" b="1" dirty="0">
                          <a:effectLst/>
                        </a:rPr>
                        <a:t>základní terminologie </a:t>
                      </a:r>
                      <a:r>
                        <a:rPr lang="cs-CZ" sz="1100" dirty="0">
                          <a:effectLst/>
                        </a:rPr>
                        <a:t>mající význam k vymezení společenské odpovědnosti a jejích používání.</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2"/>
                  </a:ext>
                </a:extLst>
              </a:tr>
              <a:tr h="525388">
                <a:tc>
                  <a:txBody>
                    <a:bodyPr/>
                    <a:lstStyle/>
                    <a:p>
                      <a:pPr marL="457200" lvl="1" indent="0" algn="l">
                        <a:spcAft>
                          <a:spcPts val="1000"/>
                        </a:spcAft>
                        <a:buFont typeface="+mj-lt"/>
                        <a:buNone/>
                      </a:pPr>
                      <a:r>
                        <a:rPr lang="cs-CZ" sz="1200" dirty="0">
                          <a:effectLst/>
                        </a:rPr>
                        <a:t>3. Pochopení společenské odpovědnosti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významné </a:t>
                      </a:r>
                      <a:r>
                        <a:rPr lang="cs-CZ" sz="1100" b="1" dirty="0">
                          <a:effectLst/>
                        </a:rPr>
                        <a:t>faktory a podmínky</a:t>
                      </a:r>
                      <a:r>
                        <a:rPr lang="cs-CZ" sz="1100" dirty="0">
                          <a:effectLst/>
                        </a:rPr>
                        <a:t>, které ovlivňují společenskou odpovědnost v praxi. Jsou uvedeny charakteristiky konceptu CSR a souvislosti s danou organizací a také je uveden návod pro používání této normy pro MSP.</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3"/>
                  </a:ext>
                </a:extLst>
              </a:tr>
              <a:tr h="175129">
                <a:tc>
                  <a:txBody>
                    <a:bodyPr/>
                    <a:lstStyle/>
                    <a:p>
                      <a:pPr marL="457200" lvl="1" indent="0" algn="l">
                        <a:spcAft>
                          <a:spcPts val="1000"/>
                        </a:spcAft>
                        <a:buFont typeface="+mj-lt"/>
                        <a:buNone/>
                      </a:pPr>
                      <a:r>
                        <a:rPr lang="cs-CZ" sz="1200" dirty="0">
                          <a:effectLst/>
                        </a:rPr>
                        <a:t>4. Principy </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Jsou zavedeny a </a:t>
                      </a:r>
                      <a:r>
                        <a:rPr lang="cs-CZ" sz="1100" b="1" dirty="0">
                          <a:effectLst/>
                        </a:rPr>
                        <a:t>vysvětleny principy </a:t>
                      </a:r>
                      <a:r>
                        <a:rPr lang="cs-CZ" sz="1100" dirty="0">
                          <a:effectLst/>
                        </a:rPr>
                        <a:t>společenské odpovědnosti.</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4"/>
                  </a:ext>
                </a:extLst>
              </a:tr>
              <a:tr h="700517">
                <a:tc>
                  <a:txBody>
                    <a:bodyPr/>
                    <a:lstStyle/>
                    <a:p>
                      <a:pPr marL="457200" lvl="1" indent="0" algn="l">
                        <a:spcAft>
                          <a:spcPts val="1000"/>
                        </a:spcAft>
                        <a:buFont typeface="+mj-lt"/>
                        <a:buNone/>
                      </a:pPr>
                      <a:r>
                        <a:rPr lang="cs-CZ" sz="1200" dirty="0">
                          <a:effectLst/>
                        </a:rPr>
                        <a:t>5. Uznání společenské odpovědnosti a zapojení zainteresovaných stran</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a:t>
                      </a:r>
                      <a:r>
                        <a:rPr lang="cs-CZ" sz="1100" b="1" dirty="0">
                          <a:effectLst/>
                        </a:rPr>
                        <a:t>postup uznání vlastní společenské odpovědnosti </a:t>
                      </a:r>
                      <a:r>
                        <a:rPr lang="cs-CZ" sz="1100" dirty="0">
                          <a:effectLst/>
                        </a:rPr>
                        <a:t>ze strany organizace, identifikace a zapojení zainteresovaných stran a také uvádí pokyny týkající se vztahů mezi organizací a zainteresovaných stran včetně poznání a identifikace těchto subjektů a vymezení sféry vzájemného vlivu organizace.</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5"/>
                  </a:ext>
                </a:extLst>
              </a:tr>
              <a:tr h="525388">
                <a:tc>
                  <a:txBody>
                    <a:bodyPr/>
                    <a:lstStyle/>
                    <a:p>
                      <a:pPr marL="457200" lvl="1" indent="0" algn="l">
                        <a:spcAft>
                          <a:spcPts val="1000"/>
                        </a:spcAft>
                        <a:buFont typeface="+mj-lt"/>
                        <a:buNone/>
                      </a:pPr>
                      <a:r>
                        <a:rPr lang="cs-CZ" sz="1200" dirty="0">
                          <a:effectLst/>
                        </a:rPr>
                        <a:t>6. Pokyny k základním tématům společenské odpovědnosti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a:t>
                      </a:r>
                      <a:r>
                        <a:rPr lang="cs-CZ" sz="1100" b="1" dirty="0">
                          <a:effectLst/>
                        </a:rPr>
                        <a:t>základní témata </a:t>
                      </a:r>
                      <a:r>
                        <a:rPr lang="cs-CZ" sz="1100" dirty="0">
                          <a:effectLst/>
                        </a:rPr>
                        <a:t>a problematiku související se společenskou odpovědností. Témata jsou doplněna o rozsah, vzájemný vztah, principy, opatření, které souvisejí s uplatňováním společenské odpovědnosti.</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6"/>
                  </a:ext>
                </a:extLst>
              </a:tr>
              <a:tr h="525388">
                <a:tc>
                  <a:txBody>
                    <a:bodyPr/>
                    <a:lstStyle/>
                    <a:p>
                      <a:pPr marL="457200" lvl="1" indent="0" algn="l">
                        <a:spcAft>
                          <a:spcPts val="1000"/>
                        </a:spcAft>
                        <a:buFont typeface="+mj-lt"/>
                        <a:buNone/>
                      </a:pPr>
                      <a:r>
                        <a:rPr lang="cs-CZ" sz="1200" dirty="0">
                          <a:effectLst/>
                        </a:rPr>
                        <a:t>7. Pokyny k integraci společenské odpovědnosti v celé organizaci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Stanoveny </a:t>
                      </a:r>
                      <a:r>
                        <a:rPr lang="cs-CZ" sz="1100" b="1" dirty="0">
                          <a:effectLst/>
                        </a:rPr>
                        <a:t>pokyny k implementaci společenské odpovědnosti do praxe</a:t>
                      </a:r>
                      <a:r>
                        <a:rPr lang="cs-CZ" sz="1100" dirty="0">
                          <a:effectLst/>
                        </a:rPr>
                        <a:t>, především v oblastech chápání CSR, integrace do organizace, komunikaci, revizi postupů, zlepšování výsledků a pravidelné vyhodnocování iniciativ. </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7"/>
                  </a:ext>
                </a:extLst>
              </a:tr>
              <a:tr h="700517">
                <a:tc>
                  <a:txBody>
                    <a:bodyPr/>
                    <a:lstStyle/>
                    <a:p>
                      <a:pPr marL="108585" indent="-138430" algn="l">
                        <a:spcAft>
                          <a:spcPts val="1000"/>
                        </a:spcAft>
                      </a:pPr>
                      <a:r>
                        <a:rPr lang="cs-CZ" sz="1200" dirty="0">
                          <a:effectLst/>
                        </a:rPr>
                        <a:t>            Příloha A, B</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just">
                        <a:spcAft>
                          <a:spcPts val="0"/>
                        </a:spcAft>
                      </a:pPr>
                      <a:r>
                        <a:rPr lang="cs-CZ" sz="1100" dirty="0">
                          <a:effectLst/>
                        </a:rPr>
                        <a:t> Předkládá neúplný </a:t>
                      </a:r>
                      <a:r>
                        <a:rPr lang="cs-CZ" sz="1100" b="1" dirty="0">
                          <a:effectLst/>
                        </a:rPr>
                        <a:t>seznam dobrovolných iniciativ a nástrojů </a:t>
                      </a:r>
                      <a:r>
                        <a:rPr lang="cs-CZ" sz="1100" dirty="0">
                          <a:effectLst/>
                        </a:rPr>
                        <a:t>týkajících se společenské odpovědnosti, jež se zabývají aspekty jednoho nebo několika základních témat, případně integrace společenské odpovědnosti do celé organizace. Obsahuje také výklad zkratek použitý v dané normě.</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537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Za významné globální vysoce respektované normativní rámce lze nalézt:</a:t>
            </a:r>
          </a:p>
          <a:p>
            <a:r>
              <a:rPr lang="cs-CZ" sz="1400" dirty="0">
                <a:solidFill>
                  <a:schemeClr val="bg1"/>
                </a:solidFill>
                <a:latin typeface="Times New Roman" panose="02020603050405020304" pitchFamily="18" charset="0"/>
                <a:cs typeface="Times New Roman" panose="02020603050405020304" pitchFamily="18" charset="0"/>
              </a:rPr>
              <a:t>OECD </a:t>
            </a:r>
            <a:r>
              <a:rPr lang="cs-CZ" sz="1400" dirty="0" err="1">
                <a:solidFill>
                  <a:schemeClr val="bg1"/>
                </a:solidFill>
                <a:latin typeface="Times New Roman" panose="02020603050405020304" pitchFamily="18" charset="0"/>
                <a:cs typeface="Times New Roman" panose="02020603050405020304" pitchFamily="18" charset="0"/>
              </a:rPr>
              <a:t>Guidelines</a:t>
            </a:r>
            <a:r>
              <a:rPr lang="cs-CZ" sz="1400" dirty="0">
                <a:solidFill>
                  <a:schemeClr val="bg1"/>
                </a:solidFill>
                <a:latin typeface="Times New Roman" panose="02020603050405020304" pitchFamily="18" charset="0"/>
                <a:cs typeface="Times New Roman" panose="02020603050405020304" pitchFamily="18" charset="0"/>
              </a:rPr>
              <a:t>,</a:t>
            </a:r>
          </a:p>
          <a:p>
            <a:r>
              <a:rPr lang="cs-CZ" sz="1400" dirty="0">
                <a:solidFill>
                  <a:schemeClr val="bg1"/>
                </a:solidFill>
                <a:latin typeface="Times New Roman" panose="02020603050405020304" pitchFamily="18" charset="0"/>
                <a:cs typeface="Times New Roman" panose="02020603050405020304" pitchFamily="18" charset="0"/>
              </a:rPr>
              <a:t>UNGC, </a:t>
            </a:r>
          </a:p>
          <a:p>
            <a:r>
              <a:rPr lang="cs-CZ" sz="1400" dirty="0">
                <a:solidFill>
                  <a:schemeClr val="bg1"/>
                </a:solidFill>
                <a:latin typeface="Times New Roman" panose="02020603050405020304" pitchFamily="18" charset="0"/>
                <a:cs typeface="Times New Roman" panose="02020603050405020304" pitchFamily="18" charset="0"/>
              </a:rPr>
              <a:t>Global </a:t>
            </a:r>
            <a:r>
              <a:rPr lang="cs-CZ" sz="1400" dirty="0" err="1">
                <a:solidFill>
                  <a:schemeClr val="bg1"/>
                </a:solidFill>
                <a:latin typeface="Times New Roman" panose="02020603050405020304" pitchFamily="18" charset="0"/>
                <a:cs typeface="Times New Roman" panose="02020603050405020304" pitchFamily="18" charset="0"/>
              </a:rPr>
              <a:t>Sullivan</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Principles</a:t>
            </a:r>
            <a:r>
              <a:rPr lang="cs-CZ" sz="1400" dirty="0">
                <a:solidFill>
                  <a:schemeClr val="bg1"/>
                </a:solidFill>
                <a:latin typeface="Times New Roman" panose="02020603050405020304" pitchFamily="18" charset="0"/>
                <a:cs typeface="Times New Roman" panose="02020603050405020304" pitchFamily="18" charset="0"/>
              </a:rPr>
              <a:t>, </a:t>
            </a:r>
          </a:p>
          <a:p>
            <a:r>
              <a:rPr lang="cs-CZ" sz="1400" dirty="0">
                <a:solidFill>
                  <a:schemeClr val="bg1"/>
                </a:solidFill>
                <a:latin typeface="Times New Roman" panose="02020603050405020304" pitchFamily="18" charset="0"/>
                <a:cs typeface="Times New Roman" panose="02020603050405020304" pitchFamily="18" charset="0"/>
              </a:rPr>
              <a:t>AA1000, </a:t>
            </a:r>
          </a:p>
          <a:p>
            <a:r>
              <a:rPr lang="cs-CZ" sz="1400" dirty="0">
                <a:solidFill>
                  <a:schemeClr val="bg1"/>
                </a:solidFill>
                <a:latin typeface="Times New Roman" panose="02020603050405020304" pitchFamily="18" charset="0"/>
                <a:cs typeface="Times New Roman" panose="02020603050405020304" pitchFamily="18" charset="0"/>
              </a:rPr>
              <a:t>GRI,</a:t>
            </a:r>
          </a:p>
          <a:p>
            <a:r>
              <a:rPr lang="cs-CZ" sz="1400" dirty="0">
                <a:solidFill>
                  <a:schemeClr val="bg1"/>
                </a:solidFill>
                <a:latin typeface="Times New Roman" panose="02020603050405020304" pitchFamily="18" charset="0"/>
                <a:cs typeface="Times New Roman" panose="02020603050405020304" pitchFamily="18" charset="0"/>
              </a:rPr>
              <a:t>ILO Deklarace.</a:t>
            </a:r>
          </a:p>
        </p:txBody>
      </p:sp>
      <p:sp>
        <p:nvSpPr>
          <p:cNvPr id="5" name="Zástupný symbol pro obsah 2"/>
          <p:cNvSpPr txBox="1">
            <a:spLocks/>
          </p:cNvSpPr>
          <p:nvPr/>
        </p:nvSpPr>
        <p:spPr>
          <a:xfrm>
            <a:off x="3739852" y="600003"/>
            <a:ext cx="4079912"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Odpovědné podnikání a chování znamená </a:t>
            </a:r>
            <a:r>
              <a:rPr lang="cs-CZ" sz="1400" b="1" dirty="0">
                <a:solidFill>
                  <a:srgbClr val="002060"/>
                </a:solidFill>
                <a:latin typeface="Times New Roman" panose="02020603050405020304" pitchFamily="18" charset="0"/>
                <a:cs typeface="Times New Roman" panose="02020603050405020304" pitchFamily="18" charset="0"/>
              </a:rPr>
              <a:t>reagovat na očekávání stakeholderů</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CSR je vědomá a veřejná činnost </a:t>
            </a:r>
            <a:r>
              <a:rPr lang="cs-CZ" sz="1400" b="1" dirty="0">
                <a:solidFill>
                  <a:srgbClr val="002060"/>
                </a:solidFill>
                <a:latin typeface="Times New Roman" panose="02020603050405020304" pitchFamily="18" charset="0"/>
                <a:cs typeface="Times New Roman" panose="02020603050405020304" pitchFamily="18" charset="0"/>
              </a:rPr>
              <a:t>motivovaná právě externími očekáváním</a:t>
            </a:r>
            <a:r>
              <a:rPr lang="cs-CZ" sz="1400" dirty="0">
                <a:solidFill>
                  <a:srgbClr val="002060"/>
                </a:solidFill>
                <a:latin typeface="Times New Roman" panose="02020603050405020304" pitchFamily="18" charset="0"/>
                <a:cs typeface="Times New Roman" panose="02020603050405020304" pitchFamily="18" charset="0"/>
              </a:rPr>
              <a:t> např. pokud se jedná o řízení dodavatelských řetězců, monitorování a podávání CSR zpráv apod.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iniciativy CSR jsou velmi různorodé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oblastech působnosti a cílů CSR, původu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i oblastech dopadů aktivit a prováděných mechanismů. </a:t>
            </a:r>
          </a:p>
          <a:p>
            <a:r>
              <a:rPr lang="cs-CZ" sz="1400" dirty="0">
                <a:solidFill>
                  <a:srgbClr val="002060"/>
                </a:solidFill>
                <a:latin typeface="Times New Roman" panose="02020603050405020304" pitchFamily="18" charset="0"/>
                <a:cs typeface="Times New Roman" panose="02020603050405020304" pitchFamily="18" charset="0"/>
              </a:rPr>
              <a:t>Některé iniciativy mají za cíl </a:t>
            </a:r>
            <a:r>
              <a:rPr lang="cs-CZ" sz="1400" b="1" dirty="0">
                <a:solidFill>
                  <a:srgbClr val="002060"/>
                </a:solidFill>
                <a:latin typeface="Times New Roman" panose="02020603050405020304" pitchFamily="18" charset="0"/>
                <a:cs typeface="Times New Roman" panose="02020603050405020304" pitchFamily="18" charset="0"/>
              </a:rPr>
              <a:t>zvyšovat povědomí </a:t>
            </a:r>
            <a:r>
              <a:rPr lang="cs-CZ" sz="1400" dirty="0">
                <a:solidFill>
                  <a:srgbClr val="002060"/>
                </a:solidFill>
                <a:latin typeface="Times New Roman" panose="02020603050405020304" pitchFamily="18" charset="0"/>
                <a:cs typeface="Times New Roman" panose="02020603050405020304" pitchFamily="18" charset="0"/>
              </a:rPr>
              <a:t>o významu společenské odpovědnosti v obecné rovině. </a:t>
            </a:r>
          </a:p>
          <a:p>
            <a:r>
              <a:rPr lang="cs-CZ" sz="1400" dirty="0">
                <a:solidFill>
                  <a:srgbClr val="002060"/>
                </a:solidFill>
                <a:latin typeface="Times New Roman" panose="02020603050405020304" pitchFamily="18" charset="0"/>
                <a:cs typeface="Times New Roman" panose="02020603050405020304" pitchFamily="18" charset="0"/>
              </a:rPr>
              <a:t>Jiné podporují </a:t>
            </a:r>
            <a:r>
              <a:rPr lang="cs-CZ" sz="1400" b="1" dirty="0">
                <a:solidFill>
                  <a:srgbClr val="002060"/>
                </a:solidFill>
                <a:latin typeface="Times New Roman" panose="02020603050405020304" pitchFamily="18" charset="0"/>
                <a:cs typeface="Times New Roman" panose="02020603050405020304" pitchFamily="18" charset="0"/>
              </a:rPr>
              <a:t>určitý kodex chování</a:t>
            </a:r>
            <a:r>
              <a:rPr lang="cs-CZ" sz="1400" dirty="0">
                <a:solidFill>
                  <a:srgbClr val="002060"/>
                </a:solidFill>
                <a:latin typeface="Times New Roman" panose="02020603050405020304" pitchFamily="18" charset="0"/>
                <a:cs typeface="Times New Roman" panose="02020603050405020304" pitchFamily="18" charset="0"/>
              </a:rPr>
              <a:t>, některé obsahují </a:t>
            </a:r>
            <a:r>
              <a:rPr lang="cs-CZ" sz="1400" b="1" dirty="0">
                <a:solidFill>
                  <a:srgbClr val="002060"/>
                </a:solidFill>
                <a:latin typeface="Times New Roman" panose="02020603050405020304" pitchFamily="18" charset="0"/>
                <a:cs typeface="Times New Roman" panose="02020603050405020304" pitchFamily="18" charset="0"/>
              </a:rPr>
              <a:t>nástroje pro poskytování zpráv nebo informací </a:t>
            </a:r>
            <a:r>
              <a:rPr lang="cs-CZ" sz="1400" dirty="0">
                <a:solidFill>
                  <a:srgbClr val="002060"/>
                </a:solidFill>
                <a:latin typeface="Times New Roman" panose="02020603050405020304" pitchFamily="18" charset="0"/>
                <a:cs typeface="Times New Roman" panose="02020603050405020304" pitchFamily="18" charset="0"/>
              </a:rPr>
              <a:t>(např. certifikace, systémy označování „</a:t>
            </a:r>
            <a:r>
              <a:rPr lang="cs-CZ" sz="1400" dirty="0" err="1">
                <a:solidFill>
                  <a:srgbClr val="002060"/>
                </a:solidFill>
                <a:latin typeface="Times New Roman" panose="02020603050405020304" pitchFamily="18" charset="0"/>
                <a:cs typeface="Times New Roman" panose="02020603050405020304" pitchFamily="18" charset="0"/>
              </a:rPr>
              <a:t>labeling</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8392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Jednotlivé logické provázanosti byly implementovány do schématického přehledu normy, kde je patrné zaměření jednotlivých kapitol a vzájemných vztahů. </a:t>
            </a:r>
          </a:p>
          <a:p>
            <a:r>
              <a:rPr lang="cs-CZ" sz="1400" dirty="0">
                <a:solidFill>
                  <a:schemeClr val="bg1"/>
                </a:solidFill>
                <a:latin typeface="Times New Roman" panose="02020603050405020304" pitchFamily="18" charset="0"/>
                <a:cs typeface="Times New Roman" panose="02020603050405020304" pitchFamily="18" charset="0"/>
              </a:rPr>
              <a:t>Pro jednotlivé pochopení jsou zde pro názornost vymezeny oblasti z kapitoly č. 4.</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99542"/>
            <a:ext cx="464857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Sedm principů (kapitola č. 4 normy) společenské odpovědnosti:</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Odpovědnost organizace za své dopady </a:t>
            </a:r>
            <a:r>
              <a:rPr lang="cs-CZ" sz="1400" dirty="0">
                <a:solidFill>
                  <a:srgbClr val="002060"/>
                </a:solidFill>
                <a:latin typeface="Times New Roman" panose="02020603050405020304" pitchFamily="18" charset="0"/>
                <a:cs typeface="Times New Roman" panose="02020603050405020304" pitchFamily="18" charset="0"/>
              </a:rPr>
              <a:t>na společnost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životní prostředí.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Transparentnost organizace </a:t>
            </a:r>
            <a:r>
              <a:rPr lang="cs-CZ" sz="1400" dirty="0">
                <a:solidFill>
                  <a:srgbClr val="002060"/>
                </a:solidFill>
                <a:latin typeface="Times New Roman" panose="02020603050405020304" pitchFamily="18" charset="0"/>
                <a:cs typeface="Times New Roman" panose="02020603050405020304" pitchFamily="18" charset="0"/>
              </a:rPr>
              <a:t>v jejich rozhodnutích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aktivitách, které mají dopad na ostatní.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etického chování</a:t>
            </a:r>
            <a:r>
              <a:rPr lang="cs-CZ" sz="1400" dirty="0">
                <a:solidFill>
                  <a:srgbClr val="002060"/>
                </a:solidFill>
                <a:latin typeface="Times New Roman" panose="02020603050405020304" pitchFamily="18" charset="0"/>
                <a:cs typeface="Times New Roman" panose="02020603050405020304" pitchFamily="18" charset="0"/>
              </a:rPr>
              <a:t>, který stanovuje, že by se organizace vždy a za všech okolností měla chovat eticky.</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stakeholderů</a:t>
            </a:r>
            <a:r>
              <a:rPr lang="cs-CZ" sz="1400" dirty="0">
                <a:solidFill>
                  <a:srgbClr val="002060"/>
                </a:solidFill>
                <a:latin typeface="Times New Roman" panose="02020603050405020304" pitchFamily="18" charset="0"/>
                <a:cs typeface="Times New Roman" panose="02020603050405020304" pitchFamily="18" charset="0"/>
              </a:rPr>
              <a:t> stanovuje, že by organizace měla respektovat a brát v úvahu zájmy všech zainteresovaných subjektů.</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Pravidlo zákonnosti</a:t>
            </a:r>
            <a:r>
              <a:rPr lang="cs-CZ" sz="1400" dirty="0">
                <a:solidFill>
                  <a:srgbClr val="002060"/>
                </a:solidFill>
                <a:latin typeface="Times New Roman" panose="02020603050405020304" pitchFamily="18" charset="0"/>
                <a:cs typeface="Times New Roman" panose="02020603050405020304" pitchFamily="18" charset="0"/>
              </a:rPr>
              <a:t> stanovuje, že organizace musí respektovat platnou legislativu.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mezinárodních standardů </a:t>
            </a:r>
            <a:r>
              <a:rPr lang="cs-CZ" sz="1400" dirty="0">
                <a:solidFill>
                  <a:srgbClr val="002060"/>
                </a:solidFill>
                <a:latin typeface="Times New Roman" panose="02020603050405020304" pitchFamily="18" charset="0"/>
                <a:cs typeface="Times New Roman" panose="02020603050405020304" pitchFamily="18" charset="0"/>
              </a:rPr>
              <a:t>stanovuje, organizace by měla respektovat relevantní mezinárodní standardy.</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lidských práv</a:t>
            </a:r>
            <a:r>
              <a:rPr lang="cs-CZ" sz="1400" dirty="0">
                <a:solidFill>
                  <a:srgbClr val="002060"/>
                </a:solidFill>
                <a:latin typeface="Times New Roman" panose="02020603050405020304" pitchFamily="18" charset="0"/>
                <a:cs typeface="Times New Roman" panose="02020603050405020304" pitchFamily="18" charset="0"/>
              </a:rPr>
              <a:t> určuje, že by organizace měla uznávat důležitost a univerzálnost lidských práv.</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421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ISO 26000 pomáhá organizaci zvýšit její pověst, zlepšit kulturu, angažovanost a produktivitu pracovníků.</a:t>
            </a: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Základní témata a problematika společenské odpovědnosti: </a:t>
            </a:r>
          </a:p>
          <a:p>
            <a:r>
              <a:rPr lang="cs-CZ" sz="1000" dirty="0">
                <a:solidFill>
                  <a:schemeClr val="bg1"/>
                </a:solidFill>
                <a:latin typeface="Times New Roman" panose="02020603050405020304" pitchFamily="18" charset="0"/>
                <a:cs typeface="Times New Roman" panose="02020603050405020304" pitchFamily="18" charset="0"/>
                <a:hlinkClick r:id="rId2"/>
              </a:rPr>
              <a:t>http://www.unmz.cz/urad/csn-iso-26000-pokyny-pro-oblast-spolecenske-odpovednosti</a:t>
            </a:r>
            <a:endParaRPr lang="cs-CZ" sz="1000" dirty="0">
              <a:solidFill>
                <a:schemeClr val="bg1"/>
              </a:solidFill>
              <a:latin typeface="Times New Roman" panose="02020603050405020304" pitchFamily="18" charset="0"/>
              <a:cs typeface="Times New Roman" panose="02020603050405020304" pitchFamily="18" charset="0"/>
            </a:endParaRPr>
          </a:p>
          <a:p>
            <a:r>
              <a:rPr lang="cs-CZ" sz="1000" dirty="0">
                <a:solidFill>
                  <a:schemeClr val="bg1"/>
                </a:solidFill>
                <a:latin typeface="Times New Roman" panose="02020603050405020304" pitchFamily="18" charset="0"/>
                <a:cs typeface="Times New Roman" panose="02020603050405020304" pitchFamily="18" charset="0"/>
                <a:hlinkClick r:id="rId3"/>
              </a:rPr>
              <a:t>http://www.iso.org/iso/home/standards/iso26000.htm</a:t>
            </a:r>
            <a:endParaRPr lang="cs-CZ" sz="10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275606"/>
            <a:ext cx="4241068"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Přijetím požadavků normy ISO 26000 se organizace </a:t>
            </a:r>
            <a:r>
              <a:rPr lang="cs-CZ" sz="1400" b="1" dirty="0">
                <a:solidFill>
                  <a:srgbClr val="002060"/>
                </a:solidFill>
                <a:latin typeface="Times New Roman" panose="02020603050405020304" pitchFamily="18" charset="0"/>
                <a:cs typeface="Times New Roman" panose="02020603050405020304" pitchFamily="18" charset="0"/>
              </a:rPr>
              <a:t>zavazují k dodržování pravidel </a:t>
            </a:r>
            <a:r>
              <a:rPr lang="cs-CZ" sz="1400" dirty="0">
                <a:solidFill>
                  <a:srgbClr val="002060"/>
                </a:solidFill>
                <a:latin typeface="Times New Roman" panose="02020603050405020304" pitchFamily="18" charset="0"/>
                <a:cs typeface="Times New Roman" panose="02020603050405020304" pitchFamily="18" charset="0"/>
              </a:rPr>
              <a:t>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obsahuje </a:t>
            </a:r>
            <a:r>
              <a:rPr lang="cs-CZ" sz="1400" b="1" dirty="0">
                <a:solidFill>
                  <a:srgbClr val="002060"/>
                </a:solidFill>
                <a:latin typeface="Times New Roman" panose="02020603050405020304" pitchFamily="18" charset="0"/>
                <a:cs typeface="Times New Roman" panose="02020603050405020304" pitchFamily="18" charset="0"/>
              </a:rPr>
              <a:t>metodické pokyny </a:t>
            </a:r>
            <a:r>
              <a:rPr lang="cs-CZ" sz="1400" dirty="0">
                <a:solidFill>
                  <a:srgbClr val="002060"/>
                </a:solidFill>
                <a:latin typeface="Times New Roman" panose="02020603050405020304" pitchFamily="18" charset="0"/>
                <a:cs typeface="Times New Roman" panose="02020603050405020304" pitchFamily="18" charset="0"/>
              </a:rPr>
              <a:t>pro zlepšení v základní třech oblastech odpovědnosti (tzv. Triple Bottom Line) - v oblasti sociální odpovědnosti, v ekonomické odpovědnosti a v dopadech na životní prostředí.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468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Normy řady ISO 10000, 14000, 5001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Standardy jsou dobrovolné a vznikly na základě dialogu mezi zainteresovanými stranami a jsou chápány jako nadstandard v odpovědném chování managementu.</a:t>
            </a: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Uvedeny jako </a:t>
            </a:r>
            <a:r>
              <a:rPr lang="cs-CZ" sz="1400" b="1" dirty="0">
                <a:solidFill>
                  <a:srgbClr val="002060"/>
                </a:solidFill>
                <a:latin typeface="Times New Roman" panose="02020603050405020304" pitchFamily="18" charset="0"/>
                <a:cs typeface="Times New Roman" panose="02020603050405020304" pitchFamily="18" charset="0"/>
              </a:rPr>
              <a:t>nástroje pro implementaci prvků systému řízení  podniků</a:t>
            </a:r>
            <a:r>
              <a:rPr lang="cs-CZ" sz="1400" dirty="0">
                <a:solidFill>
                  <a:srgbClr val="002060"/>
                </a:solidFill>
                <a:latin typeface="Times New Roman" panose="02020603050405020304" pitchFamily="18" charset="0"/>
                <a:cs typeface="Times New Roman" panose="02020603050405020304" pitchFamily="18" charset="0"/>
              </a:rPr>
              <a:t>, které zohledňují a pokrývají dílčí oblasti CSR, konkrétně se jedná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a:t>
            </a:r>
            <a:r>
              <a:rPr lang="cs-CZ" sz="1400" b="1" dirty="0">
                <a:solidFill>
                  <a:srgbClr val="002060"/>
                </a:solidFill>
                <a:latin typeface="Times New Roman" panose="02020603050405020304" pitchFamily="18" charset="0"/>
                <a:cs typeface="Times New Roman" panose="02020603050405020304" pitchFamily="18" charset="0"/>
              </a:rPr>
              <a:t>zájem zákazníků</a:t>
            </a:r>
            <a:r>
              <a:rPr lang="cs-CZ" sz="1400" dirty="0">
                <a:solidFill>
                  <a:srgbClr val="002060"/>
                </a:solidFill>
                <a:latin typeface="Times New Roman" panose="02020603050405020304" pitchFamily="18" charset="0"/>
                <a:cs typeface="Times New Roman" panose="02020603050405020304" pitchFamily="18" charset="0"/>
              </a:rPr>
              <a:t>, jako významného stakeholdera a také oblast </a:t>
            </a:r>
            <a:r>
              <a:rPr lang="cs-CZ" sz="1400" b="1" dirty="0">
                <a:solidFill>
                  <a:srgbClr val="002060"/>
                </a:solidFill>
                <a:latin typeface="Times New Roman" panose="02020603050405020304" pitchFamily="18" charset="0"/>
                <a:cs typeface="Times New Roman" panose="02020603050405020304" pitchFamily="18" charset="0"/>
              </a:rPr>
              <a:t>environmentální</a:t>
            </a:r>
            <a:r>
              <a:rPr lang="cs-CZ" sz="1400" dirty="0">
                <a:solidFill>
                  <a:srgbClr val="002060"/>
                </a:solidFill>
                <a:latin typeface="Times New Roman" panose="02020603050405020304" pitchFamily="18" charset="0"/>
                <a:cs typeface="Times New Roman" panose="02020603050405020304" pitchFamily="18" charset="0"/>
              </a:rPr>
              <a:t>, tzn. zohledňování dopadů působení činnosti společnosti na životní prostředí.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Normy skupin ISO 10000 (např. ISO 10001, 10002, 10003) </a:t>
            </a:r>
            <a:r>
              <a:rPr lang="cs-CZ" sz="1400" b="1" dirty="0">
                <a:solidFill>
                  <a:srgbClr val="002060"/>
                </a:solidFill>
                <a:latin typeface="Times New Roman" panose="02020603050405020304" pitchFamily="18" charset="0"/>
                <a:cs typeface="Times New Roman" panose="02020603050405020304" pitchFamily="18" charset="0"/>
              </a:rPr>
              <a:t>zaměřeny na management kvality ve vztahu spokojenosti zákazníka</a:t>
            </a:r>
            <a:r>
              <a:rPr lang="cs-CZ" sz="1400" dirty="0">
                <a:solidFill>
                  <a:srgbClr val="002060"/>
                </a:solidFill>
                <a:latin typeface="Times New Roman" panose="02020603050405020304" pitchFamily="18" charset="0"/>
                <a:cs typeface="Times New Roman" panose="02020603050405020304" pitchFamily="18" charset="0"/>
              </a:rPr>
              <a:t>, kde jsou určována pravidla chování organizace k zákazníkům.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5960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10001:2008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Směrnice pro</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pravidla chování organizací.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Pravidla jsou založená na následujících principech:</a:t>
            </a:r>
          </a:p>
          <a:p>
            <a:pPr lvl="1"/>
            <a:r>
              <a:rPr lang="cs-CZ" sz="1400" dirty="0">
                <a:solidFill>
                  <a:srgbClr val="002060"/>
                </a:solidFill>
                <a:latin typeface="Times New Roman" panose="02020603050405020304" pitchFamily="18" charset="0"/>
                <a:cs typeface="Times New Roman" panose="02020603050405020304" pitchFamily="18" charset="0"/>
              </a:rPr>
              <a:t>Součástí pravidel je splnit</a:t>
            </a:r>
            <a:r>
              <a:rPr lang="cs-CZ" sz="1400" b="1" dirty="0">
                <a:solidFill>
                  <a:srgbClr val="002060"/>
                </a:solidFill>
                <a:latin typeface="Times New Roman" panose="02020603050405020304" pitchFamily="18" charset="0"/>
                <a:cs typeface="Times New Roman" panose="02020603050405020304" pitchFamily="18" charset="0"/>
              </a:rPr>
              <a:t>elný příslib daný organizací zákazníkům</a:t>
            </a:r>
            <a:r>
              <a:rPr lang="cs-CZ" sz="1400" dirty="0">
                <a:solidFill>
                  <a:srgbClr val="002060"/>
                </a:solidFill>
                <a:latin typeface="Times New Roman" panose="02020603050405020304" pitchFamily="18" charset="0"/>
                <a:cs typeface="Times New Roman" panose="02020603050405020304" pitchFamily="18" charset="0"/>
              </a:rPr>
              <a:t>, a s ním spojená ustanovení (omezení příslibu, komu podávat dotazy, kam směřovat stížnosti, co se stane v případě nedodržení).</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dirty="0">
                <a:solidFill>
                  <a:srgbClr val="002060"/>
                </a:solidFill>
                <a:latin typeface="Times New Roman" panose="02020603050405020304" pitchFamily="18" charset="0"/>
                <a:cs typeface="Times New Roman" panose="02020603050405020304" pitchFamily="18" charset="0"/>
              </a:rPr>
              <a:t>Organizace by měla </a:t>
            </a:r>
            <a:r>
              <a:rPr lang="cs-CZ" sz="1400" b="1" dirty="0">
                <a:solidFill>
                  <a:srgbClr val="002060"/>
                </a:solidFill>
                <a:latin typeface="Times New Roman" panose="02020603050405020304" pitchFamily="18" charset="0"/>
                <a:cs typeface="Times New Roman" panose="02020603050405020304" pitchFamily="18" charset="0"/>
              </a:rPr>
              <a:t>definovat kvalitativní nebo kvantitativní ukazatele výkonnosti</a:t>
            </a:r>
            <a:r>
              <a:rPr lang="cs-CZ" sz="1400" dirty="0">
                <a:solidFill>
                  <a:srgbClr val="002060"/>
                </a:solidFill>
                <a:latin typeface="Times New Roman" panose="02020603050405020304" pitchFamily="18" charset="0"/>
                <a:cs typeface="Times New Roman" panose="02020603050405020304" pitchFamily="18" charset="0"/>
              </a:rPr>
              <a:t>, které souvisí s uvedenými pravidly.</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b="1" dirty="0">
                <a:solidFill>
                  <a:srgbClr val="002060"/>
                </a:solidFill>
                <a:latin typeface="Times New Roman" panose="02020603050405020304" pitchFamily="18" charset="0"/>
                <a:cs typeface="Times New Roman" panose="02020603050405020304" pitchFamily="18" charset="0"/>
              </a:rPr>
              <a:t>Postup, jak a komu se mají předávat dotazy a stížnosti zákazníků </a:t>
            </a:r>
            <a:r>
              <a:rPr lang="cs-CZ" sz="1400" dirty="0">
                <a:solidFill>
                  <a:srgbClr val="002060"/>
                </a:solidFill>
                <a:latin typeface="Times New Roman" panose="02020603050405020304" pitchFamily="18" charset="0"/>
                <a:cs typeface="Times New Roman" panose="02020603050405020304" pitchFamily="18" charset="0"/>
              </a:rPr>
              <a:t>v případě, že dojde k porušení (nesplnění) pravidel.</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b="1" dirty="0">
                <a:solidFill>
                  <a:srgbClr val="002060"/>
                </a:solidFill>
                <a:latin typeface="Times New Roman" panose="02020603050405020304" pitchFamily="18" charset="0"/>
                <a:cs typeface="Times New Roman" panose="02020603050405020304" pitchFamily="18" charset="0"/>
              </a:rPr>
              <a:t>Opatření a postupy pro případ nedodržení příslibů</a:t>
            </a:r>
            <a:r>
              <a:rPr lang="cs-CZ" sz="1400" dirty="0">
                <a:solidFill>
                  <a:srgbClr val="002060"/>
                </a:solidFill>
                <a:latin typeface="Times New Roman" panose="02020603050405020304" pitchFamily="18" charset="0"/>
                <a:cs typeface="Times New Roman" panose="02020603050405020304" pitchFamily="18" charset="0"/>
              </a:rPr>
              <a:t> daných pravidly.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1130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10002:2005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Směrnice pro</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vyřizování stížností v organizacích</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Zaměřuje se na následující oblasti:</a:t>
            </a:r>
          </a:p>
          <a:p>
            <a:r>
              <a:rPr lang="cs-CZ" sz="1400" dirty="0">
                <a:solidFill>
                  <a:srgbClr val="002060"/>
                </a:solidFill>
                <a:latin typeface="Times New Roman" panose="02020603050405020304" pitchFamily="18" charset="0"/>
                <a:cs typeface="Times New Roman" panose="02020603050405020304" pitchFamily="18" charset="0"/>
              </a:rPr>
              <a:t>Zlepšování spokojenosti zákazníka vytvářením otevřeného prostředí pro přijímání a vyřizování jeho stížností.</a:t>
            </a:r>
          </a:p>
          <a:p>
            <a:r>
              <a:rPr lang="cs-CZ" sz="1400" dirty="0">
                <a:solidFill>
                  <a:srgbClr val="002060"/>
                </a:solidFill>
                <a:latin typeface="Times New Roman" panose="02020603050405020304" pitchFamily="18" charset="0"/>
                <a:cs typeface="Times New Roman" panose="02020603050405020304" pitchFamily="18" charset="0"/>
              </a:rPr>
              <a:t>Zapojení vedení i pracovníků.</a:t>
            </a:r>
          </a:p>
          <a:p>
            <a:r>
              <a:rPr lang="cs-CZ" sz="1400" dirty="0">
                <a:solidFill>
                  <a:srgbClr val="002060"/>
                </a:solidFill>
                <a:latin typeface="Times New Roman" panose="02020603050405020304" pitchFamily="18" charset="0"/>
                <a:cs typeface="Times New Roman" panose="02020603050405020304" pitchFamily="18" charset="0"/>
              </a:rPr>
              <a:t>Rozpoznávání potřeb a očekávání stěžovatelů.</a:t>
            </a:r>
          </a:p>
          <a:p>
            <a:r>
              <a:rPr lang="cs-CZ" sz="1400" dirty="0">
                <a:solidFill>
                  <a:srgbClr val="002060"/>
                </a:solidFill>
                <a:latin typeface="Times New Roman" panose="02020603050405020304" pitchFamily="18" charset="0"/>
                <a:cs typeface="Times New Roman" panose="02020603050405020304" pitchFamily="18" charset="0"/>
              </a:rPr>
              <a:t>Poskytování vhodného procesu řešení.</a:t>
            </a:r>
          </a:p>
          <a:p>
            <a:r>
              <a:rPr lang="cs-CZ" sz="1400" dirty="0">
                <a:solidFill>
                  <a:srgbClr val="002060"/>
                </a:solidFill>
                <a:latin typeface="Times New Roman" panose="02020603050405020304" pitchFamily="18" charset="0"/>
                <a:cs typeface="Times New Roman" panose="02020603050405020304" pitchFamily="18" charset="0"/>
              </a:rPr>
              <a:t>Analyzování a vyhodnocování stížností za účelem zlepšování.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ve svých přílohách podává např. jednoduchý a praktický </a:t>
            </a:r>
            <a:r>
              <a:rPr lang="cs-CZ" sz="1400" b="1" dirty="0">
                <a:solidFill>
                  <a:srgbClr val="002060"/>
                </a:solidFill>
                <a:latin typeface="Times New Roman" panose="02020603050405020304" pitchFamily="18" charset="0"/>
                <a:cs typeface="Times New Roman" panose="02020603050405020304" pitchFamily="18" charset="0"/>
              </a:rPr>
              <a:t>návod pro postup vyřizování stížností </a:t>
            </a:r>
            <a:r>
              <a:rPr lang="cs-CZ" sz="1400" dirty="0">
                <a:solidFill>
                  <a:srgbClr val="002060"/>
                </a:solidFill>
                <a:latin typeface="Times New Roman" panose="02020603050405020304" pitchFamily="18" charset="0"/>
                <a:cs typeface="Times New Roman" panose="02020603050405020304" pitchFamily="18" charset="0"/>
              </a:rPr>
              <a:t>v malém podniku, dále vzorový formulář pro stěžovatele a formulář pro vyšetřování stížnosti, uvádí principy pro objektivitu řešení stížností, diagram průběhu, neustálé monitorování a audit.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5387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10003:2009</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návod pro řešení vnějších neshod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 reklamací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Návod pro plánování, navrhování, zavádění a zlepšování postupů řešení sporů týkajících se stížností pro případ, kdy se nepodařilo vyřešit je interně.</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Norma podává formou příloh dále různé podrobné návody (například):</a:t>
            </a:r>
          </a:p>
          <a:p>
            <a:pPr lvl="1"/>
            <a:r>
              <a:rPr lang="cs-CZ" sz="1400" dirty="0">
                <a:solidFill>
                  <a:srgbClr val="002060"/>
                </a:solidFill>
                <a:latin typeface="Times New Roman" panose="02020603050405020304" pitchFamily="18" charset="0"/>
                <a:cs typeface="Times New Roman" panose="02020603050405020304" pitchFamily="18" charset="0"/>
              </a:rPr>
              <a:t>Návod k použití různých </a:t>
            </a:r>
            <a:r>
              <a:rPr lang="cs-CZ" sz="1400" b="1" dirty="0">
                <a:solidFill>
                  <a:srgbClr val="002060"/>
                </a:solidFill>
                <a:latin typeface="Times New Roman" panose="02020603050405020304" pitchFamily="18" charset="0"/>
                <a:cs typeface="Times New Roman" panose="02020603050405020304" pitchFamily="18" charset="0"/>
              </a:rPr>
              <a:t>metod</a:t>
            </a:r>
            <a:r>
              <a:rPr lang="cs-CZ" sz="1400" dirty="0">
                <a:solidFill>
                  <a:srgbClr val="002060"/>
                </a:solidFill>
                <a:latin typeface="Times New Roman" panose="02020603050405020304" pitchFamily="18" charset="0"/>
                <a:cs typeface="Times New Roman" panose="02020603050405020304" pitchFamily="18" charset="0"/>
              </a:rPr>
              <a:t> (pomocné, poradní nebo rozhodčí – např. mediace, smírčí jednání, rozhodčí metoda).</a:t>
            </a:r>
          </a:p>
          <a:p>
            <a:pPr lvl="1"/>
            <a:r>
              <a:rPr lang="cs-CZ" sz="1400" dirty="0">
                <a:solidFill>
                  <a:srgbClr val="002060"/>
                </a:solidFill>
                <a:latin typeface="Times New Roman" panose="02020603050405020304" pitchFamily="18" charset="0"/>
                <a:cs typeface="Times New Roman" panose="02020603050405020304" pitchFamily="18" charset="0"/>
              </a:rPr>
              <a:t>Návod k </a:t>
            </a:r>
            <a:r>
              <a:rPr lang="cs-CZ" sz="1400" b="1" dirty="0">
                <a:solidFill>
                  <a:srgbClr val="002060"/>
                </a:solidFill>
                <a:latin typeface="Times New Roman" panose="02020603050405020304" pitchFamily="18" charset="0"/>
                <a:cs typeface="Times New Roman" panose="02020603050405020304" pitchFamily="18" charset="0"/>
              </a:rPr>
              <a:t>souhlasu s účastí</a:t>
            </a:r>
            <a:r>
              <a:rPr lang="cs-CZ" sz="1400" dirty="0">
                <a:solidFill>
                  <a:srgbClr val="002060"/>
                </a:solidFill>
                <a:latin typeface="Times New Roman" panose="02020603050405020304" pitchFamily="18" charset="0"/>
                <a:cs typeface="Times New Roman" panose="02020603050405020304" pitchFamily="18" charset="0"/>
              </a:rPr>
              <a:t> (již ve fázi uzavírání smluv – rozhodčí řízení místo soudního sporu).</a:t>
            </a:r>
          </a:p>
          <a:p>
            <a:pPr lvl="1"/>
            <a:r>
              <a:rPr lang="cs-CZ" sz="1400" dirty="0">
                <a:solidFill>
                  <a:srgbClr val="002060"/>
                </a:solidFill>
                <a:latin typeface="Times New Roman" panose="02020603050405020304" pitchFamily="18" charset="0"/>
                <a:cs typeface="Times New Roman" panose="02020603050405020304" pitchFamily="18" charset="0"/>
              </a:rPr>
              <a:t>Návod k zajištění </a:t>
            </a:r>
            <a:r>
              <a:rPr lang="cs-CZ" sz="1400" b="1" dirty="0">
                <a:solidFill>
                  <a:srgbClr val="002060"/>
                </a:solidFill>
                <a:latin typeface="Times New Roman" panose="02020603050405020304" pitchFamily="18" charset="0"/>
                <a:cs typeface="Times New Roman" panose="02020603050405020304" pitchFamily="18" charset="0"/>
              </a:rPr>
              <a:t>dostupnosti</a:t>
            </a:r>
            <a:r>
              <a:rPr lang="cs-CZ" sz="1400" dirty="0">
                <a:solidFill>
                  <a:srgbClr val="002060"/>
                </a:solidFill>
                <a:latin typeface="Times New Roman" panose="02020603050405020304" pitchFamily="18" charset="0"/>
                <a:cs typeface="Times New Roman" panose="02020603050405020304" pitchFamily="18" charset="0"/>
              </a:rPr>
              <a:t> (formou komunikace, vyškolených pracovníků).</a:t>
            </a:r>
          </a:p>
          <a:p>
            <a:pPr lvl="1"/>
            <a:r>
              <a:rPr lang="cs-CZ" sz="1400" dirty="0">
                <a:solidFill>
                  <a:srgbClr val="002060"/>
                </a:solidFill>
                <a:latin typeface="Times New Roman" panose="02020603050405020304" pitchFamily="18" charset="0"/>
                <a:cs typeface="Times New Roman" panose="02020603050405020304" pitchFamily="18" charset="0"/>
              </a:rPr>
              <a:t>Návod k zajištění </a:t>
            </a:r>
            <a:r>
              <a:rPr lang="cs-CZ" sz="1400" b="1" dirty="0">
                <a:solidFill>
                  <a:srgbClr val="002060"/>
                </a:solidFill>
                <a:latin typeface="Times New Roman" panose="02020603050405020304" pitchFamily="18" charset="0"/>
                <a:cs typeface="Times New Roman" panose="02020603050405020304" pitchFamily="18" charset="0"/>
              </a:rPr>
              <a:t>vhodnosti</a:t>
            </a:r>
            <a:r>
              <a:rPr lang="cs-CZ" sz="1400" dirty="0">
                <a:solidFill>
                  <a:srgbClr val="002060"/>
                </a:solidFill>
                <a:latin typeface="Times New Roman" panose="02020603050405020304" pitchFamily="18" charset="0"/>
                <a:cs typeface="Times New Roman" panose="02020603050405020304" pitchFamily="18" charset="0"/>
              </a:rPr>
              <a:t> (navrhované metody řešení sporu musí být vhodné vzhledem k povaze sporu).</a:t>
            </a:r>
          </a:p>
          <a:p>
            <a:pPr lvl="1"/>
            <a:r>
              <a:rPr lang="cs-CZ" sz="1400" dirty="0">
                <a:solidFill>
                  <a:srgbClr val="002060"/>
                </a:solidFill>
                <a:latin typeface="Times New Roman" panose="02020603050405020304" pitchFamily="18" charset="0"/>
                <a:cs typeface="Times New Roman" panose="02020603050405020304" pitchFamily="18" charset="0"/>
              </a:rPr>
              <a:t>Další návody (ke spravedlivému, kompetentnímu přístupu, včasnému postupu, transparentnosti, politice řešení sporů…).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4286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Environmentální normy ISO</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Normy skupiny ISO 14000 jsou zaměřené na systémy environmentálního managementu od vymezení principů, požadavků, přes systémy ecodesignu, implementace konkrétních prvků environmentálních přístupů, hodnocení výkonnosti a vliv na ŽP atd.</a:t>
            </a: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2907" y="623859"/>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Jsou </a:t>
            </a:r>
            <a:r>
              <a:rPr lang="cs-CZ" sz="1400" b="1" dirty="0">
                <a:solidFill>
                  <a:srgbClr val="002060"/>
                </a:solidFill>
                <a:latin typeface="Times New Roman" panose="02020603050405020304" pitchFamily="18" charset="0"/>
                <a:cs typeface="Times New Roman" panose="02020603050405020304" pitchFamily="18" charset="0"/>
              </a:rPr>
              <a:t>rozděleny do dekád podle tematických okruhů</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14000</a:t>
            </a:r>
            <a:r>
              <a:rPr lang="cs-CZ" sz="1400" dirty="0">
                <a:solidFill>
                  <a:srgbClr val="002060"/>
                </a:solidFill>
                <a:latin typeface="Times New Roman" panose="02020603050405020304" pitchFamily="18" charset="0"/>
                <a:cs typeface="Times New Roman" panose="02020603050405020304" pitchFamily="18" charset="0"/>
              </a:rPr>
              <a:t> - Systémy environmentálního managementu </a:t>
            </a:r>
          </a:p>
          <a:p>
            <a:r>
              <a:rPr lang="cs-CZ" sz="1400" dirty="0">
                <a:solidFill>
                  <a:srgbClr val="002060"/>
                </a:solidFill>
                <a:latin typeface="Times New Roman" panose="02020603050405020304" pitchFamily="18" charset="0"/>
                <a:cs typeface="Times New Roman" panose="02020603050405020304" pitchFamily="18" charset="0"/>
              </a:rPr>
              <a:t>ISO </a:t>
            </a:r>
            <a:r>
              <a:rPr lang="cs-CZ" sz="1400" b="1" dirty="0">
                <a:solidFill>
                  <a:srgbClr val="002060"/>
                </a:solidFill>
                <a:latin typeface="Times New Roman" panose="02020603050405020304" pitchFamily="18" charset="0"/>
                <a:cs typeface="Times New Roman" panose="02020603050405020304" pitchFamily="18" charset="0"/>
              </a:rPr>
              <a:t>14001</a:t>
            </a:r>
            <a:r>
              <a:rPr lang="cs-CZ" sz="1400" dirty="0">
                <a:solidFill>
                  <a:srgbClr val="002060"/>
                </a:solidFill>
                <a:latin typeface="Times New Roman" panose="02020603050405020304" pitchFamily="18" charset="0"/>
                <a:cs typeface="Times New Roman" panose="02020603050405020304" pitchFamily="18" charset="0"/>
              </a:rPr>
              <a:t> pojednává o environmentálním managementu, tj. managementu „týkající se životního prostředí“. Společnost, která se rozhodla získat Certifikát osvědčující soulad s požadavky této normy, musí vytvořit, dokumentovat, uplatňovat a udržovat systém environmentálního managementu a neustále zlepšovat jeho efektivnost.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14010</a:t>
            </a:r>
            <a:r>
              <a:rPr lang="cs-CZ" sz="1400" dirty="0">
                <a:solidFill>
                  <a:srgbClr val="002060"/>
                </a:solidFill>
                <a:latin typeface="Times New Roman" panose="02020603050405020304" pitchFamily="18" charset="0"/>
                <a:cs typeface="Times New Roman" panose="02020603050405020304" pitchFamily="18" charset="0"/>
              </a:rPr>
              <a:t> - Směrnice pro provádění environmentálních auditů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14020</a:t>
            </a:r>
            <a:r>
              <a:rPr lang="cs-CZ" sz="1400" dirty="0">
                <a:solidFill>
                  <a:srgbClr val="002060"/>
                </a:solidFill>
                <a:latin typeface="Times New Roman" panose="02020603050405020304" pitchFamily="18" charset="0"/>
                <a:cs typeface="Times New Roman" panose="02020603050405020304" pitchFamily="18" charset="0"/>
              </a:rPr>
              <a:t> - Environmentální značky a prohlášení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14030</a:t>
            </a:r>
            <a:r>
              <a:rPr lang="cs-CZ" sz="1400" dirty="0">
                <a:solidFill>
                  <a:srgbClr val="002060"/>
                </a:solidFill>
                <a:latin typeface="Times New Roman" panose="02020603050405020304" pitchFamily="18" charset="0"/>
                <a:cs typeface="Times New Roman" panose="02020603050405020304" pitchFamily="18" charset="0"/>
              </a:rPr>
              <a:t> - hodnocení environmentálních vlivů podniků na životní prostředí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14040</a:t>
            </a:r>
            <a:r>
              <a:rPr lang="cs-CZ" sz="1400" dirty="0">
                <a:solidFill>
                  <a:srgbClr val="002060"/>
                </a:solidFill>
                <a:latin typeface="Times New Roman" panose="02020603050405020304" pitchFamily="18" charset="0"/>
                <a:cs typeface="Times New Roman" panose="02020603050405020304" pitchFamily="18" charset="0"/>
              </a:rPr>
              <a:t> - posuzování životního cyklu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14050</a:t>
            </a:r>
            <a:r>
              <a:rPr lang="cs-CZ" sz="1400" dirty="0">
                <a:solidFill>
                  <a:srgbClr val="002060"/>
                </a:solidFill>
                <a:latin typeface="Times New Roman" panose="02020603050405020304" pitchFamily="18" charset="0"/>
                <a:cs typeface="Times New Roman" panose="02020603050405020304" pitchFamily="18" charset="0"/>
              </a:rPr>
              <a:t> - definice a termíny.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13823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Environmentální normy ISO</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r>
              <a:rPr lang="cs-CZ" sz="1400" b="1" dirty="0">
                <a:solidFill>
                  <a:schemeClr val="bg1"/>
                </a:solidFill>
                <a:latin typeface="Times New Roman" panose="02020603050405020304" pitchFamily="18" charset="0"/>
                <a:cs typeface="Times New Roman" panose="02020603050405020304" pitchFamily="18" charset="0"/>
              </a:rPr>
              <a:t>Komplexní přehled </a:t>
            </a:r>
            <a:r>
              <a:rPr lang="cs-CZ" sz="1000" dirty="0">
                <a:solidFill>
                  <a:schemeClr val="bg1"/>
                </a:solidFill>
                <a:latin typeface="Times New Roman" panose="02020603050405020304" pitchFamily="18" charset="0"/>
                <a:cs typeface="Times New Roman" panose="02020603050405020304" pitchFamily="18" charset="0"/>
                <a:hlinkClick r:id="rId2"/>
              </a:rPr>
              <a:t>http://www.enviweb.cz/eslovnik/119</a:t>
            </a:r>
            <a:endParaRPr lang="cs-CZ" sz="1000" dirty="0">
              <a:solidFill>
                <a:schemeClr val="bg1"/>
              </a:solidFill>
              <a:latin typeface="Times New Roman" panose="02020603050405020304" pitchFamily="18" charset="0"/>
              <a:cs typeface="Times New Roman" panose="02020603050405020304" pitchFamily="18" charset="0"/>
            </a:endParaRPr>
          </a:p>
          <a:p>
            <a:pPr algn="r"/>
            <a:endParaRPr lang="cs-CZ" sz="1000" dirty="0">
              <a:solidFill>
                <a:schemeClr val="bg1"/>
              </a:solidFill>
              <a:latin typeface="Times New Roman" panose="02020603050405020304" pitchFamily="18" charset="0"/>
              <a:cs typeface="Times New Roman" panose="02020603050405020304" pitchFamily="18" charset="0"/>
            </a:endParaRPr>
          </a:p>
          <a:p>
            <a:pPr algn="r"/>
            <a:r>
              <a:rPr lang="cs-CZ" sz="1400" b="1" dirty="0">
                <a:solidFill>
                  <a:schemeClr val="bg1"/>
                </a:solidFill>
                <a:latin typeface="Times New Roman" panose="02020603050405020304" pitchFamily="18" charset="0"/>
                <a:cs typeface="Times New Roman" panose="02020603050405020304" pitchFamily="18" charset="0"/>
              </a:rPr>
              <a:t>Požadavky na certifikaci</a:t>
            </a:r>
          </a:p>
          <a:p>
            <a:pPr marL="0" indent="0" algn="r">
              <a:buNone/>
            </a:pPr>
            <a:r>
              <a:rPr lang="cs-CZ" sz="1000" dirty="0">
                <a:solidFill>
                  <a:schemeClr val="bg1"/>
                </a:solidFill>
                <a:latin typeface="Times New Roman" panose="02020603050405020304" pitchFamily="18" charset="0"/>
                <a:cs typeface="Times New Roman" panose="02020603050405020304" pitchFamily="18" charset="0"/>
                <a:hlinkClick r:id="rId3"/>
              </a:rPr>
              <a:t>http://www.cqs.cz/Nase-sluzby/CSN-EN-ISO-140012016-Environmentalni-management.html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 Normy ISO 14000 v prvé řadě usilují o to, aby organizace </a:t>
            </a:r>
            <a:r>
              <a:rPr lang="cs-CZ" sz="1400" b="1" dirty="0">
                <a:solidFill>
                  <a:srgbClr val="002060"/>
                </a:solidFill>
                <a:latin typeface="Times New Roman" panose="02020603050405020304" pitchFamily="18" charset="0"/>
                <a:cs typeface="Times New Roman" panose="02020603050405020304" pitchFamily="18" charset="0"/>
              </a:rPr>
              <a:t>minimalizovala všechny rušivé vlivy své činnosti na životní prostředí</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je aktivně podporovat vše, co je možné udělat pro prevenci škod na životním prostředí – ať už v průběhu výroby, nebo při používání výrobku – znečišťováním nebo vyčerpáváním přírodních zdrojů.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Normy ISO 14000 se zabývají způsobem, jakým organizace pracují, nikoliv výsledky jejich práce -  orientují se na procesy, nikoliv produkty, nicméně způsob, jakým organizace řídí své procesy, samozřejmě ovlivňuje finální produkt.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895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b="1" dirty="0">
                <a:solidFill>
                  <a:schemeClr val="bg1"/>
                </a:solidFill>
                <a:latin typeface="Times New Roman" panose="02020603050405020304" pitchFamily="18" charset="0"/>
                <a:cs typeface="Times New Roman" panose="02020603050405020304" pitchFamily="18" charset="0"/>
              </a:rPr>
              <a:t>ISO 50001</a:t>
            </a:r>
          </a:p>
          <a:p>
            <a:pPr marL="0" indent="0" algn="r">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pl-PL" sz="1600" dirty="0">
                <a:solidFill>
                  <a:schemeClr val="bg1"/>
                </a:solidFill>
                <a:latin typeface="Times New Roman" panose="02020603050405020304" pitchFamily="18" charset="0"/>
                <a:cs typeface="Times New Roman" panose="02020603050405020304" pitchFamily="18" charset="0"/>
              </a:rPr>
              <a:t>Norma je zaměřena na systém managementu hospodaření s energií. </a:t>
            </a:r>
          </a:p>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Zavedení normy může organizaci zlepšit </a:t>
            </a:r>
            <a:r>
              <a:rPr lang="cs-CZ" sz="1400" b="1" dirty="0">
                <a:solidFill>
                  <a:srgbClr val="002060"/>
                </a:solidFill>
                <a:latin typeface="Times New Roman" panose="02020603050405020304" pitchFamily="18" charset="0"/>
                <a:cs typeface="Times New Roman" panose="02020603050405020304" pitchFamily="18" charset="0"/>
              </a:rPr>
              <a:t>využívání energií a snižovat náklady</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a:solidFill>
                  <a:srgbClr val="002060"/>
                </a:solidFill>
                <a:latin typeface="Times New Roman" panose="02020603050405020304" pitchFamily="18" charset="0"/>
                <a:cs typeface="Times New Roman" panose="02020603050405020304" pitchFamily="18" charset="0"/>
              </a:rPr>
              <a:t>definovat současný stav využití energie, </a:t>
            </a:r>
          </a:p>
          <a:p>
            <a:pPr lvl="1"/>
            <a:r>
              <a:rPr lang="cs-CZ" sz="1400" dirty="0">
                <a:solidFill>
                  <a:srgbClr val="002060"/>
                </a:solidFill>
                <a:latin typeface="Times New Roman" panose="02020603050405020304" pitchFamily="18" charset="0"/>
                <a:cs typeface="Times New Roman" panose="02020603050405020304" pitchFamily="18" charset="0"/>
              </a:rPr>
              <a:t>stanovit cíle a způsoby jejich dosažení; </a:t>
            </a:r>
          </a:p>
          <a:p>
            <a:pPr lvl="1"/>
            <a:r>
              <a:rPr lang="cs-CZ" sz="1400" dirty="0">
                <a:solidFill>
                  <a:srgbClr val="002060"/>
                </a:solidFill>
                <a:latin typeface="Times New Roman" panose="02020603050405020304" pitchFamily="18" charset="0"/>
                <a:cs typeface="Times New Roman" panose="02020603050405020304" pitchFamily="18" charset="0"/>
              </a:rPr>
              <a:t>objektivně posoudit a stanovit priority úsporných opatření; </a:t>
            </a:r>
          </a:p>
          <a:p>
            <a:pPr lvl="1"/>
            <a:r>
              <a:rPr lang="cs-CZ" sz="1400" dirty="0">
                <a:solidFill>
                  <a:srgbClr val="002060"/>
                </a:solidFill>
                <a:latin typeface="Times New Roman" panose="02020603050405020304" pitchFamily="18" charset="0"/>
                <a:cs typeface="Times New Roman" panose="02020603050405020304" pitchFamily="18" charset="0"/>
              </a:rPr>
              <a:t>vytvořit transparentní postupy při řízení energetických zdrojů; </a:t>
            </a:r>
          </a:p>
          <a:p>
            <a:pPr lvl="1"/>
            <a:r>
              <a:rPr lang="cs-CZ" sz="1400" dirty="0">
                <a:solidFill>
                  <a:srgbClr val="002060"/>
                </a:solidFill>
                <a:latin typeface="Times New Roman" panose="02020603050405020304" pitchFamily="18" charset="0"/>
                <a:cs typeface="Times New Roman" panose="02020603050405020304" pitchFamily="18" charset="0"/>
              </a:rPr>
              <a:t>snížit emise bez negativního ekonomického dopadu; </a:t>
            </a:r>
          </a:p>
          <a:p>
            <a:pPr lvl="1"/>
            <a:r>
              <a:rPr lang="cs-CZ" sz="1400" dirty="0">
                <a:solidFill>
                  <a:srgbClr val="002060"/>
                </a:solidFill>
                <a:latin typeface="Times New Roman" panose="02020603050405020304" pitchFamily="18" charset="0"/>
                <a:cs typeface="Times New Roman" panose="02020603050405020304" pitchFamily="18" charset="0"/>
              </a:rPr>
              <a:t>zvýšit šanci na získání dotací z OP PIK (pro období 2014-2020) a např. naplnit požadavky novely zákona 406/2000 Sb. – zaměřené především na velké podniky.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74237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a:t>
            </a:r>
            <a:r>
              <a:rPr lang="cs-CZ" sz="1400" b="1" dirty="0" err="1">
                <a:solidFill>
                  <a:schemeClr val="bg1"/>
                </a:solidFill>
                <a:latin typeface="Times New Roman" panose="02020603050405020304" pitchFamily="18" charset="0"/>
                <a:cs typeface="Times New Roman" panose="02020603050405020304" pitchFamily="18" charset="0"/>
              </a:rPr>
              <a:t>Eco</a:t>
            </a:r>
            <a:r>
              <a:rPr lang="cs-CZ" sz="1400" b="1" dirty="0">
                <a:solidFill>
                  <a:schemeClr val="bg1"/>
                </a:solidFill>
                <a:latin typeface="Times New Roman" panose="02020603050405020304" pitchFamily="18" charset="0"/>
                <a:cs typeface="Times New Roman" panose="02020603050405020304" pitchFamily="18" charset="0"/>
              </a:rPr>
              <a:t> Management and Audit </a:t>
            </a:r>
            <a:r>
              <a:rPr lang="cs-CZ" sz="1400" b="1" dirty="0" err="1">
                <a:solidFill>
                  <a:schemeClr val="bg1"/>
                </a:solidFill>
                <a:latin typeface="Times New Roman" panose="02020603050405020304" pitchFamily="18" charset="0"/>
                <a:cs typeface="Times New Roman" panose="02020603050405020304" pitchFamily="18" charset="0"/>
              </a:rPr>
              <a:t>Scheme</a:t>
            </a:r>
            <a:r>
              <a:rPr lang="cs-CZ" sz="1400" b="1"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Program systému environmentálního řízení a auditu (EMAS), představuje jeden ze způsobů, kterým může organizace přistoupit k zavedení tzv. </a:t>
            </a:r>
            <a:r>
              <a:rPr lang="cs-CZ" sz="1400" b="1" dirty="0">
                <a:solidFill>
                  <a:srgbClr val="002060"/>
                </a:solidFill>
                <a:latin typeface="Times New Roman" panose="02020603050405020304" pitchFamily="18" charset="0"/>
                <a:cs typeface="Times New Roman" panose="02020603050405020304" pitchFamily="18" charset="0"/>
              </a:rPr>
              <a:t>systému environmentálního řízení</a:t>
            </a:r>
            <a:r>
              <a:rPr lang="cs-CZ" sz="1400" dirty="0">
                <a:solidFill>
                  <a:srgbClr val="002060"/>
                </a:solidFill>
                <a:latin typeface="Times New Roman" panose="02020603050405020304" pitchFamily="18" charset="0"/>
                <a:cs typeface="Times New Roman" panose="02020603050405020304" pitchFamily="18" charset="0"/>
              </a:rPr>
              <a:t> (EMS).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Ten lze definovat jako součást celkového systému řízení organizace, jejímž cílem je </a:t>
            </a:r>
            <a:r>
              <a:rPr lang="cs-CZ" sz="1400" b="1" dirty="0">
                <a:solidFill>
                  <a:srgbClr val="002060"/>
                </a:solidFill>
                <a:latin typeface="Times New Roman" panose="02020603050405020304" pitchFamily="18" charset="0"/>
                <a:cs typeface="Times New Roman" panose="02020603050405020304" pitchFamily="18" charset="0"/>
              </a:rPr>
              <a:t>zahrnutí požadavků na ochranu životního prostředí do celkové strategie organizace</a:t>
            </a:r>
            <a:r>
              <a:rPr lang="cs-CZ" sz="1400" dirty="0">
                <a:solidFill>
                  <a:srgbClr val="002060"/>
                </a:solidFill>
                <a:latin typeface="Times New Roman" panose="02020603050405020304" pitchFamily="18" charset="0"/>
                <a:cs typeface="Times New Roman" panose="02020603050405020304" pitchFamily="18" charset="0"/>
              </a:rPr>
              <a:t> a jejích každodenních činností.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Zavedení systému se dotýká organizační struktury, způsobů rozdělení odpovědnosti, technologických postupů, procesů, zdrojů pro stanovení a zavedení politiky životního prostředí apod.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87061" y="2772479"/>
            <a:ext cx="785302" cy="932965"/>
          </a:xfrm>
          <a:prstGeom prst="rect">
            <a:avLst/>
          </a:prstGeom>
        </p:spPr>
      </p:pic>
    </p:spTree>
    <p:extLst>
      <p:ext uri="{BB962C8B-B14F-4D97-AF65-F5344CB8AC3E}">
        <p14:creationId xmlns:p14="http://schemas.microsoft.com/office/powerpoint/2010/main" val="421155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Některé iniciativy respektují </a:t>
            </a:r>
            <a:r>
              <a:rPr lang="cs-CZ" sz="1400" b="1" dirty="0">
                <a:solidFill>
                  <a:srgbClr val="002060"/>
                </a:solidFill>
                <a:latin typeface="Times New Roman" panose="02020603050405020304" pitchFamily="18" charset="0"/>
                <a:cs typeface="Times New Roman" panose="02020603050405020304" pitchFamily="18" charset="0"/>
              </a:rPr>
              <a:t>specifické postavení společností (např. v odvětví), </a:t>
            </a:r>
            <a:r>
              <a:rPr lang="cs-CZ" sz="1400" dirty="0">
                <a:solidFill>
                  <a:srgbClr val="002060"/>
                </a:solidFill>
                <a:latin typeface="Times New Roman" panose="02020603050405020304" pitchFamily="18" charset="0"/>
                <a:cs typeface="Times New Roman" panose="02020603050405020304" pitchFamily="18" charset="0"/>
              </a:rPr>
              <a:t>kdy jsou do procesu CSR vtaženi jednotliví aktéři z různých stran zaměření předmětů činnosti společností, ale i z jiných odvětví (vznik platforem „</a:t>
            </a:r>
            <a:r>
              <a:rPr lang="cs-CZ" sz="1400" i="1" dirty="0" err="1">
                <a:solidFill>
                  <a:srgbClr val="002060"/>
                </a:solidFill>
                <a:latin typeface="Times New Roman" panose="02020603050405020304" pitchFamily="18" charset="0"/>
                <a:cs typeface="Times New Roman" panose="02020603050405020304" pitchFamily="18" charset="0"/>
              </a:rPr>
              <a:t>multi-stakeholder</a:t>
            </a:r>
            <a:r>
              <a:rPr lang="cs-CZ" sz="1400" i="1"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iniciativy v oblasti CSR řeší řadu oblastí, mezi nejčastější patří ochrana lidských a pracovních práv, rozvoj komunit, práva spotřebitelů, používání bezpečnostních opatření, korupce, BOZP a ochrana životního prostředí.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Příkladem vyvinutí iniciativy výhradně v podnikatelském sektoru může být např. </a:t>
            </a:r>
            <a:r>
              <a:rPr lang="cs-CZ" sz="1400" b="1" i="1" dirty="0">
                <a:solidFill>
                  <a:srgbClr val="002060"/>
                </a:solidFill>
                <a:latin typeface="Times New Roman" panose="02020603050405020304" pitchFamily="18" charset="0"/>
                <a:cs typeface="Times New Roman" panose="02020603050405020304" pitchFamily="18" charset="0"/>
              </a:rPr>
              <a:t>International </a:t>
            </a:r>
            <a:r>
              <a:rPr lang="cs-CZ" sz="1400" b="1" i="1" dirty="0" err="1">
                <a:solidFill>
                  <a:srgbClr val="002060"/>
                </a:solidFill>
                <a:latin typeface="Times New Roman" panose="02020603050405020304" pitchFamily="18" charset="0"/>
                <a:cs typeface="Times New Roman" panose="02020603050405020304" pitchFamily="18" charset="0"/>
              </a:rPr>
              <a:t>Chamber</a:t>
            </a:r>
            <a:r>
              <a:rPr lang="cs-CZ" sz="1400" b="1" i="1" dirty="0">
                <a:solidFill>
                  <a:srgbClr val="002060"/>
                </a:solidFill>
                <a:latin typeface="Times New Roman" panose="02020603050405020304" pitchFamily="18" charset="0"/>
                <a:cs typeface="Times New Roman" panose="02020603050405020304" pitchFamily="18" charset="0"/>
              </a:rPr>
              <a:t> of </a:t>
            </a:r>
            <a:r>
              <a:rPr lang="cs-CZ" sz="1400" b="1" i="1" dirty="0" err="1">
                <a:solidFill>
                  <a:srgbClr val="002060"/>
                </a:solidFill>
                <a:latin typeface="Times New Roman" panose="02020603050405020304" pitchFamily="18" charset="0"/>
                <a:cs typeface="Times New Roman" panose="02020603050405020304" pitchFamily="18" charset="0"/>
              </a:rPr>
              <a:t>Comerce</a:t>
            </a:r>
            <a:r>
              <a:rPr lang="cs-CZ" sz="1400" b="1" i="1"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Guidance</a:t>
            </a:r>
            <a:r>
              <a:rPr lang="cs-CZ" sz="1400" b="1" i="1" dirty="0">
                <a:solidFill>
                  <a:srgbClr val="002060"/>
                </a:solidFill>
                <a:latin typeface="Times New Roman" panose="02020603050405020304" pitchFamily="18" charset="0"/>
                <a:cs typeface="Times New Roman" panose="02020603050405020304" pitchFamily="18" charset="0"/>
              </a:rPr>
              <a:t> on Supply </a:t>
            </a:r>
            <a:r>
              <a:rPr lang="cs-CZ" sz="1400" b="1" i="1" dirty="0" err="1">
                <a:solidFill>
                  <a:srgbClr val="002060"/>
                </a:solidFill>
                <a:latin typeface="Times New Roman" panose="02020603050405020304" pitchFamily="18" charset="0"/>
                <a:cs typeface="Times New Roman" panose="02020603050405020304" pitchFamily="18" charset="0"/>
              </a:rPr>
              <a:t>Chain</a:t>
            </a:r>
            <a:r>
              <a:rPr lang="cs-CZ" sz="1400" b="1" i="1"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Responsibility</a:t>
            </a:r>
            <a:r>
              <a:rPr lang="cs-CZ" sz="1400" dirty="0">
                <a:solidFill>
                  <a:srgbClr val="002060"/>
                </a:solidFill>
                <a:latin typeface="Times New Roman" panose="02020603050405020304" pitchFamily="18" charset="0"/>
                <a:cs typeface="Times New Roman" panose="02020603050405020304" pitchFamily="18" charset="0"/>
              </a:rPr>
              <a:t>, zatímco jiné jsou určeny pro použití všemi organizacemi, ať už veřejné nebo soukromé povahy (ISO 26000, UNGC, GRI).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07240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a:t>
            </a:r>
            <a:r>
              <a:rPr lang="cs-CZ" sz="1400" b="1" dirty="0" err="1">
                <a:solidFill>
                  <a:schemeClr val="bg1"/>
                </a:solidFill>
                <a:latin typeface="Times New Roman" panose="02020603050405020304" pitchFamily="18" charset="0"/>
                <a:cs typeface="Times New Roman" panose="02020603050405020304" pitchFamily="18" charset="0"/>
              </a:rPr>
              <a:t>Eco</a:t>
            </a:r>
            <a:r>
              <a:rPr lang="cs-CZ" sz="1400" b="1" dirty="0">
                <a:solidFill>
                  <a:schemeClr val="bg1"/>
                </a:solidFill>
                <a:latin typeface="Times New Roman" panose="02020603050405020304" pitchFamily="18" charset="0"/>
                <a:cs typeface="Times New Roman" panose="02020603050405020304" pitchFamily="18" charset="0"/>
              </a:rPr>
              <a:t> Management and Audit </a:t>
            </a:r>
            <a:r>
              <a:rPr lang="cs-CZ" sz="1400" b="1" dirty="0" err="1">
                <a:solidFill>
                  <a:schemeClr val="bg1"/>
                </a:solidFill>
                <a:latin typeface="Times New Roman" panose="02020603050405020304" pitchFamily="18" charset="0"/>
                <a:cs typeface="Times New Roman" panose="02020603050405020304" pitchFamily="18" charset="0"/>
              </a:rPr>
              <a:t>Scheme</a:t>
            </a:r>
            <a:r>
              <a:rPr lang="cs-CZ" sz="1400" b="1"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EMAS je jedním z dobrovolných nástrojů ochrany životního prostředí, tzn., že pozitivně </a:t>
            </a:r>
            <a:r>
              <a:rPr lang="cs-CZ" sz="1400" b="1" dirty="0">
                <a:solidFill>
                  <a:srgbClr val="002060"/>
                </a:solidFill>
                <a:latin typeface="Times New Roman" panose="02020603050405020304" pitchFamily="18" charset="0"/>
                <a:cs typeface="Times New Roman" panose="02020603050405020304" pitchFamily="18" charset="0"/>
              </a:rPr>
              <a:t>motivuje organizace k odpovědnému přístupu </a:t>
            </a:r>
            <a:r>
              <a:rPr lang="cs-CZ" sz="1400" dirty="0">
                <a:solidFill>
                  <a:srgbClr val="002060"/>
                </a:solidFill>
                <a:latin typeface="Times New Roman" panose="02020603050405020304" pitchFamily="18" charset="0"/>
                <a:cs typeface="Times New Roman" panose="02020603050405020304" pitchFamily="18" charset="0"/>
              </a:rPr>
              <a:t>a ke zlepšování environmentální výkonnosti nad rámec legislativních požadavků.</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Je určen pro organizace provozující činnost v:</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sféře (akciové společnosti, společnosti s ručením omezeným ad.)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 pro organizace státní a veřejné správy (ministerstva, městské úřady ad.),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nebo jejich části (výrobní jednotka, detašovaná pracoviště).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87061" y="2772479"/>
            <a:ext cx="785302" cy="932965"/>
          </a:xfrm>
          <a:prstGeom prst="rect">
            <a:avLst/>
          </a:prstGeom>
        </p:spPr>
      </p:pic>
    </p:spTree>
    <p:extLst>
      <p:ext uri="{BB962C8B-B14F-4D97-AF65-F5344CB8AC3E}">
        <p14:creationId xmlns:p14="http://schemas.microsoft.com/office/powerpoint/2010/main" val="4132834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Cílem je především ochrana (snižování spotřeby) přírodních zdrojů, snižování vypouštění znečišťujících látek do ovzduší, snižování rizika environmentálních nehod (havárií) a také důraz na ochranu zdraví pracovníků a obyvatel.</a:t>
            </a: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Environmentální řízení EMAS využívá řadu nástrojů, mezi ty nejvýznamnější můžeme řadit: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Systém environmentálního řízení </a:t>
            </a:r>
            <a:r>
              <a:rPr lang="cs-CZ" sz="1400" dirty="0">
                <a:solidFill>
                  <a:srgbClr val="002060"/>
                </a:solidFill>
                <a:latin typeface="Times New Roman" panose="02020603050405020304" pitchFamily="18" charset="0"/>
                <a:cs typeface="Times New Roman" panose="02020603050405020304" pitchFamily="18" charset="0"/>
              </a:rPr>
              <a:t>(EMS) – součást celkového systému řízení podniku, jejímž cílem je zahrnutí požadavků na ochranu životního prostředí do celkové strategie podniku a jeho každodenních činností.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Čistší produkce </a:t>
            </a:r>
            <a:r>
              <a:rPr lang="cs-CZ" sz="1400" dirty="0">
                <a:solidFill>
                  <a:srgbClr val="002060"/>
                </a:solidFill>
                <a:latin typeface="Times New Roman" panose="02020603050405020304" pitchFamily="18" charset="0"/>
                <a:cs typeface="Times New Roman" panose="02020603050405020304" pitchFamily="18" charset="0"/>
              </a:rPr>
              <a:t>– hledání příčin vzniku environmentálních zátěží na základě podrobné analýzy materiálově-energetických toků, odstraňování těchto příčin, omezování výrobních ztrát a úniků látek, hledání možností úspor ve výrobním procesu.</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4105100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pt-BR" sz="1400" dirty="0" err="1">
                <a:solidFill>
                  <a:schemeClr val="bg1"/>
                </a:solidFill>
                <a:latin typeface="Times New Roman" panose="02020603050405020304" pitchFamily="18" charset="0"/>
                <a:cs typeface="Times New Roman" panose="02020603050405020304" pitchFamily="18" charset="0"/>
              </a:rPr>
              <a:t>Stejně</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jako</a:t>
            </a:r>
            <a:r>
              <a:rPr lang="pt-BR" sz="1400" dirty="0">
                <a:solidFill>
                  <a:schemeClr val="bg1"/>
                </a:solidFill>
                <a:latin typeface="Times New Roman" panose="02020603050405020304" pitchFamily="18" charset="0"/>
                <a:cs typeface="Times New Roman" panose="02020603050405020304" pitchFamily="18" charset="0"/>
              </a:rPr>
              <a:t> norma ISO 14001 i EMAS </a:t>
            </a:r>
            <a:r>
              <a:rPr lang="pt-BR" sz="1400" dirty="0" err="1">
                <a:solidFill>
                  <a:schemeClr val="bg1"/>
                </a:solidFill>
                <a:latin typeface="Times New Roman" panose="02020603050405020304" pitchFamily="18" charset="0"/>
                <a:cs typeface="Times New Roman" panose="02020603050405020304" pitchFamily="18" charset="0"/>
              </a:rPr>
              <a:t>funguje</a:t>
            </a:r>
            <a:r>
              <a:rPr lang="pt-BR" sz="1400" dirty="0">
                <a:solidFill>
                  <a:schemeClr val="bg1"/>
                </a:solidFill>
                <a:latin typeface="Times New Roman" panose="02020603050405020304" pitchFamily="18" charset="0"/>
                <a:cs typeface="Times New Roman" panose="02020603050405020304" pitchFamily="18" charset="0"/>
              </a:rPr>
              <a:t> na </a:t>
            </a:r>
            <a:r>
              <a:rPr lang="pt-BR" sz="1400" dirty="0" err="1">
                <a:solidFill>
                  <a:schemeClr val="bg1"/>
                </a:solidFill>
                <a:latin typeface="Times New Roman" panose="02020603050405020304" pitchFamily="18" charset="0"/>
                <a:cs typeface="Times New Roman" panose="02020603050405020304" pitchFamily="18" charset="0"/>
              </a:rPr>
              <a:t>základě</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principu</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dobrovolnosti</a:t>
            </a:r>
            <a:endParaRPr lang="cs-CZ" sz="1400"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Environmentální řízení </a:t>
            </a:r>
            <a:r>
              <a:rPr lang="cs-CZ" sz="1400" b="1" dirty="0">
                <a:solidFill>
                  <a:srgbClr val="002060"/>
                </a:solidFill>
                <a:latin typeface="Times New Roman" panose="02020603050405020304" pitchFamily="18" charset="0"/>
                <a:cs typeface="Times New Roman" panose="02020603050405020304" pitchFamily="18" charset="0"/>
              </a:rPr>
              <a:t>EMAS využívá řadu nástrojů</a:t>
            </a:r>
            <a:r>
              <a:rPr lang="cs-CZ" sz="1400" dirty="0">
                <a:solidFill>
                  <a:srgbClr val="002060"/>
                </a:solidFill>
                <a:latin typeface="Times New Roman" panose="02020603050405020304" pitchFamily="18" charset="0"/>
                <a:cs typeface="Times New Roman" panose="02020603050405020304" pitchFamily="18" charset="0"/>
              </a:rPr>
              <a:t>, mezi ty nejvýznamnější můžeme řadit:</a:t>
            </a:r>
          </a:p>
          <a:p>
            <a:r>
              <a:rPr lang="cs-CZ" sz="1400" b="1" dirty="0" err="1">
                <a:solidFill>
                  <a:srgbClr val="002060"/>
                </a:solidFill>
                <a:latin typeface="Times New Roman" panose="02020603050405020304" pitchFamily="18" charset="0"/>
                <a:cs typeface="Times New Roman" panose="02020603050405020304" pitchFamily="18" charset="0"/>
              </a:rPr>
              <a:t>Ekoznačení</a:t>
            </a:r>
            <a:r>
              <a:rPr lang="cs-CZ" sz="1400" dirty="0">
                <a:solidFill>
                  <a:srgbClr val="002060"/>
                </a:solidFill>
                <a:latin typeface="Times New Roman" panose="02020603050405020304" pitchFamily="18" charset="0"/>
                <a:cs typeface="Times New Roman" panose="02020603050405020304" pitchFamily="18" charset="0"/>
              </a:rPr>
              <a:t> (Ekologicky šetrné výrobky a služby) – vývoj a označování ekologicky šetrných výrobků a služeb, tj. produktů, které jsou k životnímu prostředí šetrnější než produkty alternativní (funkčně srovnatelné). </a:t>
            </a:r>
          </a:p>
          <a:p>
            <a:r>
              <a:rPr lang="cs-CZ" sz="1400" b="1" dirty="0" err="1">
                <a:solidFill>
                  <a:srgbClr val="002060"/>
                </a:solidFill>
                <a:latin typeface="Times New Roman" panose="02020603050405020304" pitchFamily="18" charset="0"/>
                <a:cs typeface="Times New Roman" panose="02020603050405020304" pitchFamily="18" charset="0"/>
              </a:rPr>
              <a:t>Ekodesign</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navrhování a vývoj výrobků, kdy je vedle klasických vlastností (funkčnost, ekonomičnost, bezpečnost, ergonomičnost apod.) kladen velký důraz i na dosažení minimálního negativního dopadu výrobku na životní prostředí, a to v celém jeho životním cyklu. </a:t>
            </a:r>
          </a:p>
          <a:p>
            <a:r>
              <a:rPr lang="cs-CZ" sz="1400" b="1" dirty="0">
                <a:solidFill>
                  <a:srgbClr val="002060"/>
                </a:solidFill>
                <a:latin typeface="Times New Roman" panose="02020603050405020304" pitchFamily="18" charset="0"/>
                <a:cs typeface="Times New Roman" panose="02020603050405020304" pitchFamily="18" charset="0"/>
              </a:rPr>
              <a:t>Environmentální manažerské účetnictví </a:t>
            </a:r>
            <a:r>
              <a:rPr lang="cs-CZ" sz="1400" dirty="0">
                <a:solidFill>
                  <a:srgbClr val="002060"/>
                </a:solidFill>
                <a:latin typeface="Times New Roman" panose="02020603050405020304" pitchFamily="18" charset="0"/>
                <a:cs typeface="Times New Roman" panose="02020603050405020304" pitchFamily="18" charset="0"/>
              </a:rPr>
              <a:t>(EMA) – zabývá se identifikací a shromažďováním informací o hmotných a energetických tocích v podniku, jeho environmentálních nákladech a dalších hodnotově (finančně) vyjádřených informací, které jsou východiskem pro rozhodování řídících pracovníků.</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4107167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MŽP je garantem a odpovědným orgánem, ale CENIA jako informační agentura ŽP zabezpečuje registraci organizací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v EMAS.</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Postup zavádění EMAS </a:t>
            </a:r>
            <a:r>
              <a:rPr lang="cs-CZ" sz="1400" dirty="0">
                <a:solidFill>
                  <a:srgbClr val="002060"/>
                </a:solidFill>
                <a:latin typeface="Times New Roman" panose="02020603050405020304" pitchFamily="18" charset="0"/>
                <a:cs typeface="Times New Roman" panose="02020603050405020304" pitchFamily="18" charset="0"/>
              </a:rPr>
              <a:t>v organizace lze shrnou do základních formálních kroků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úvodní environmentální přezkoumání.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 ohledem na výsledky přezkoumání zavést systém environmentálního řízení.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nebo nechat provést environmentální audit.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Připravit environmentální prohlášení (zprávu o životním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ověřit, zda environmentální přezkoumání, systém řízení, postup auditu a environmentální prohlášení splňují veškeré požadavky Nařízení č. 761/2001.</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schválit environmentální prohlášení environmentálním ověřovatelem.</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Doručit schválené environmentální prohlášení příslušnému subjektu (registračnímu orgánu) a po registraci toto prohlášení zpřístupnit veřejnosti.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3670109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CENIA detailní informace o EMAS</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https://emaseu.cz/</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Databáze EMAS (organizací)</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3"/>
              </a:rPr>
              <a:t>https://emaseu.cz/emas/databaze-emas</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Postup zavádění EMAS </a:t>
            </a:r>
            <a:r>
              <a:rPr lang="cs-CZ" sz="1400" dirty="0">
                <a:solidFill>
                  <a:srgbClr val="002060"/>
                </a:solidFill>
                <a:latin typeface="Times New Roman" panose="02020603050405020304" pitchFamily="18" charset="0"/>
                <a:cs typeface="Times New Roman" panose="02020603050405020304" pitchFamily="18" charset="0"/>
              </a:rPr>
              <a:t>v organizace lze shrnou do základních formálních kroků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úvodní environmentální přezkoumání.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 ohledem na výsledky přezkoumání zavést systém environmentálního řízení.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nebo nechat provést environmentální audit.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Připravit environmentální prohlášení (zprávu o životním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ověřit, zda environmentální přezkoumání, systém řízení, postup auditu a environmentální prohlášení splňují veškeré požadavky Nařízení č. 761/2001.</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schválit environmentální prohlášení environmentálním ověřovatelem.</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Doručit schválené environmentální prohlášení příslušnému subjektu (registračnímu orgánu) a po registraci toto prohlášení zpřístupnit veřejnosti.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5"/>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1725741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Environmentální prohlášení</a:t>
            </a:r>
          </a:p>
          <a:p>
            <a:pPr marL="0" indent="0" algn="ctr">
              <a:buNone/>
            </a:pP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společnost HYUNDAI</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000" b="1" dirty="0">
                <a:solidFill>
                  <a:schemeClr val="bg1"/>
                </a:solidFill>
                <a:latin typeface="Times New Roman" panose="02020603050405020304" pitchFamily="18" charset="0"/>
                <a:cs typeface="Times New Roman" panose="02020603050405020304" pitchFamily="18" charset="0"/>
              </a:rPr>
              <a:t>Dostupné </a:t>
            </a:r>
            <a:r>
              <a:rPr lang="cs-CZ" sz="1000" b="1" dirty="0">
                <a:solidFill>
                  <a:schemeClr val="bg1"/>
                </a:solidFill>
                <a:latin typeface="Times New Roman" panose="02020603050405020304" pitchFamily="18" charset="0"/>
                <a:cs typeface="Times New Roman" panose="02020603050405020304" pitchFamily="18" charset="0"/>
                <a:hlinkClick r:id="rId2"/>
              </a:rPr>
              <a:t>https://www.reportyudrzitelnosti.cz/subjekt/1406/hyundai-motor-manufacturing-czech-s-r-o</a:t>
            </a:r>
            <a:r>
              <a:rPr lang="cs-CZ" sz="1000" b="1" dirty="0">
                <a:solidFill>
                  <a:schemeClr val="bg1"/>
                </a:solidFill>
                <a:latin typeface="Times New Roman" panose="02020603050405020304" pitchFamily="18" charset="0"/>
                <a:cs typeface="Times New Roman" panose="02020603050405020304" pitchFamily="18" charset="0"/>
              </a:rPr>
              <a:t>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419622"/>
            <a:ext cx="424106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Systém environmentálního managementu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aspekty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cíle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Vliv činnosti HMMC na ŽP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Případová studie 1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68652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Environmentální prohlášení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Krajského úřadu Moravskoslezského kraje</a:t>
            </a: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340152"/>
            <a:ext cx="4241068"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b="1" dirty="0">
                <a:solidFill>
                  <a:srgbClr val="002060"/>
                </a:solidFill>
                <a:latin typeface="Times New Roman" panose="02020603050405020304" pitchFamily="18" charset="0"/>
                <a:cs typeface="Times New Roman" panose="02020603050405020304" pitchFamily="18" charset="0"/>
              </a:rPr>
              <a:t>Evropská cena EMAS AWARDS 2015 </a:t>
            </a:r>
            <a:r>
              <a:rPr lang="cs-CZ" sz="1200" dirty="0">
                <a:solidFill>
                  <a:srgbClr val="002060"/>
                </a:solidFill>
                <a:latin typeface="Times New Roman" panose="02020603050405020304" pitchFamily="18" charset="0"/>
                <a:cs typeface="Times New Roman" panose="02020603050405020304" pitchFamily="18" charset="0"/>
              </a:rPr>
              <a:t>- aktivity kraje v oblasti podpory rozvoje alternativních druhů dopravy byly v kategorii velkých organizací ve veřejném sektoru vybrány mezi šest nominovaných projektů zemí Evropské unie.  </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Environmentální profil krajského úřadu dostupné: </a:t>
            </a:r>
          </a:p>
          <a:p>
            <a:pPr marL="0" indent="0">
              <a:buNone/>
            </a:pPr>
            <a:r>
              <a:rPr lang="pl-PL" sz="1200" dirty="0">
                <a:solidFill>
                  <a:srgbClr val="002060"/>
                </a:solidFill>
                <a:latin typeface="Times New Roman" panose="02020603050405020304" pitchFamily="18" charset="0"/>
                <a:cs typeface="Times New Roman" panose="02020603050405020304" pitchFamily="18" charset="0"/>
              </a:rPr>
              <a:t>Rok 2020</a:t>
            </a:r>
          </a:p>
          <a:p>
            <a:r>
              <a:rPr lang="pl-PL" sz="800" dirty="0">
                <a:solidFill>
                  <a:srgbClr val="002060"/>
                </a:solidFill>
                <a:latin typeface="Times New Roman" panose="02020603050405020304" pitchFamily="18" charset="0"/>
                <a:cs typeface="Times New Roman" panose="02020603050405020304" pitchFamily="18" charset="0"/>
                <a:hlinkClick r:id="rId2"/>
              </a:rPr>
              <a:t>https://emaseu.cz/sites/default/files/cenia//Schv%C3%A1len%C3%A9%20Environment%C3%A1ln%C3%AD%20prohl%C3%A1%C5%A1en%C3%AD%20aktualizovan%C3%A9%20pro%20rok%202020_UPR.pdf</a:t>
            </a:r>
            <a:r>
              <a:rPr lang="pl-PL" sz="800" dirty="0">
                <a:solidFill>
                  <a:srgbClr val="002060"/>
                </a:solidFill>
                <a:latin typeface="Times New Roman" panose="02020603050405020304" pitchFamily="18" charset="0"/>
                <a:cs typeface="Times New Roman" panose="02020603050405020304" pitchFamily="18" charset="0"/>
              </a:rPr>
              <a:t>   </a:t>
            </a:r>
          </a:p>
          <a:p>
            <a:endParaRPr lang="pl-PL" sz="1200" dirty="0">
              <a:solidFill>
                <a:srgbClr val="002060"/>
              </a:solidFill>
              <a:latin typeface="Times New Roman" panose="02020603050405020304" pitchFamily="18" charset="0"/>
              <a:cs typeface="Times New Roman" panose="02020603050405020304" pitchFamily="18" charset="0"/>
            </a:endParaRPr>
          </a:p>
          <a:p>
            <a:pPr marL="0" indent="0">
              <a:buNone/>
            </a:pPr>
            <a:r>
              <a:rPr lang="pl-PL" sz="1200" dirty="0">
                <a:solidFill>
                  <a:srgbClr val="002060"/>
                </a:solidFill>
                <a:latin typeface="Times New Roman" panose="02020603050405020304" pitchFamily="18" charset="0"/>
                <a:cs typeface="Times New Roman" panose="02020603050405020304" pitchFamily="18" charset="0"/>
              </a:rPr>
              <a:t>Rok 2022 </a:t>
            </a:r>
            <a:r>
              <a:rPr lang="pl-PL" sz="900" dirty="0">
                <a:solidFill>
                  <a:srgbClr val="002060"/>
                </a:solidFill>
                <a:latin typeface="Times New Roman" panose="02020603050405020304" pitchFamily="18" charset="0"/>
                <a:cs typeface="Times New Roman" panose="02020603050405020304" pitchFamily="18" charset="0"/>
                <a:hlinkClick r:id="rId3"/>
              </a:rPr>
              <a:t>https://emaseu.cz/sites/default/files/cenia//KU%20MSK_Environmentalni%20prohlaseni%20aktualizovane%20pro%20rok%202022.pdf</a:t>
            </a:r>
            <a:r>
              <a:rPr lang="pl-PL" sz="9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Případová studie 2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91101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Specifikace IQNet SR 10 vznikla v mezinárodní síti certifikačních orgánů IQNet, ve které je více než 35 členů z celého světa.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Specifikace IQNet SR 10 vznikla právě konsensem všech členů v IQNet a stanovila základní principy:</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Odpovědnost,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Transparentnost,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Etické chování,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Ohled na zájmy zainteresovaných stran,</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pravidel právního státu,</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mezinárodních standardů chování,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lidských práv.</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31332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i="1" dirty="0">
                <a:solidFill>
                  <a:schemeClr val="bg1"/>
                </a:solidFill>
                <a:latin typeface="Times New Roman" panose="02020603050405020304" pitchFamily="18" charset="0"/>
                <a:cs typeface="Times New Roman" panose="02020603050405020304" pitchFamily="18" charset="0"/>
              </a:rPr>
              <a:t>Co tedy požaduje IQNet SR 10?</a:t>
            </a: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i="1" dirty="0">
                <a:solidFill>
                  <a:schemeClr val="bg1"/>
                </a:solidFill>
                <a:latin typeface="Times New Roman" panose="02020603050405020304" pitchFamily="18" charset="0"/>
                <a:cs typeface="Times New Roman" panose="02020603050405020304" pitchFamily="18" charset="0"/>
                <a:hlinkClick r:id="rId2"/>
              </a:rPr>
              <a:t>http://www.cqs.cz/Nase-sluzby/IQNet-SR-10-System-managementu-spolecenske-odpovednosti.html</a:t>
            </a:r>
            <a:endParaRPr lang="cs-CZ" sz="1000" i="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Hlavní požadavkem IQNet SR 10 je, aby organizace určila všechny své dopady vyplývající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z rozhodnutí a činností. </a:t>
            </a:r>
          </a:p>
          <a:p>
            <a:r>
              <a:rPr lang="cs-CZ" sz="1400" dirty="0">
                <a:solidFill>
                  <a:srgbClr val="002060"/>
                </a:solidFill>
                <a:latin typeface="Times New Roman" panose="02020603050405020304" pitchFamily="18" charset="0"/>
                <a:cs typeface="Times New Roman" panose="02020603050405020304" pitchFamily="18" charset="0"/>
              </a:rPr>
              <a:t>Tyto dopady musí ohodnotit a významné dopady se snažit eliminovat. </a:t>
            </a:r>
          </a:p>
          <a:p>
            <a:r>
              <a:rPr lang="cs-CZ" sz="1400" dirty="0">
                <a:solidFill>
                  <a:srgbClr val="002060"/>
                </a:solidFill>
                <a:latin typeface="Times New Roman" panose="02020603050405020304" pitchFamily="18" charset="0"/>
                <a:cs typeface="Times New Roman" panose="02020603050405020304" pitchFamily="18" charset="0"/>
              </a:rPr>
              <a:t>Organizace musí znát všechny své zainteresované strany, které jsou ovlivněné jejími dopady. </a:t>
            </a:r>
          </a:p>
          <a:p>
            <a:r>
              <a:rPr lang="cs-CZ" sz="1400" dirty="0">
                <a:solidFill>
                  <a:srgbClr val="002060"/>
                </a:solidFill>
                <a:latin typeface="Times New Roman" panose="02020603050405020304" pitchFamily="18" charset="0"/>
                <a:cs typeface="Times New Roman" panose="02020603050405020304" pitchFamily="18" charset="0"/>
              </a:rPr>
              <a:t>Zavést vhodnou formu komunikace s nimi, aby věděla, jaké jsou jejich požadavky, očekávání a potřeby. </a:t>
            </a:r>
          </a:p>
          <a:p>
            <a:r>
              <a:rPr lang="cs-CZ" sz="1400" dirty="0">
                <a:solidFill>
                  <a:srgbClr val="002060"/>
                </a:solidFill>
                <a:latin typeface="Times New Roman" panose="02020603050405020304" pitchFamily="18" charset="0"/>
                <a:cs typeface="Times New Roman" panose="02020603050405020304" pitchFamily="18" charset="0"/>
              </a:rPr>
              <a:t>Organizace si na základě získaných informací vytváří cíle, cílové hodnoty a programy. Při jejich sestavování bere ohled na zainteresované strany, ale také na své technologické možnosti, své finanční, provozní a podnikatelské požadavky. </a:t>
            </a:r>
          </a:p>
          <a:p>
            <a:r>
              <a:rPr lang="cs-CZ" sz="1400" dirty="0">
                <a:solidFill>
                  <a:srgbClr val="002060"/>
                </a:solidFill>
                <a:latin typeface="Times New Roman" panose="02020603050405020304" pitchFamily="18" charset="0"/>
                <a:cs typeface="Times New Roman" panose="02020603050405020304" pitchFamily="18" charset="0"/>
              </a:rPr>
              <a:t>Všechna přijatá opatření je nutné ověřovat. Organizace musí zjistit, jaké je vnímání zainteresovaných stran, tedy jestli jejich očekávání a potřeby byly naplněny.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45342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  jednotlivým principům se organizace zaváže ve své Politice společenské odpovědnosti a ve svém Kodexu chování. </a:t>
            </a:r>
          </a:p>
          <a:p>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Hlavní zaměření specifikace:</a:t>
            </a:r>
          </a:p>
          <a:p>
            <a:r>
              <a:rPr lang="cs-CZ" sz="1400" dirty="0">
                <a:solidFill>
                  <a:srgbClr val="002060"/>
                </a:solidFill>
                <a:latin typeface="Times New Roman" panose="02020603050405020304" pitchFamily="18" charset="0"/>
                <a:cs typeface="Times New Roman" panose="02020603050405020304" pitchFamily="18" charset="0"/>
              </a:rPr>
              <a:t>zainteresované strany organizace,</a:t>
            </a:r>
          </a:p>
          <a:p>
            <a:r>
              <a:rPr lang="cs-CZ" sz="1400" dirty="0">
                <a:solidFill>
                  <a:srgbClr val="002060"/>
                </a:solidFill>
                <a:latin typeface="Times New Roman" panose="02020603050405020304" pitchFamily="18" charset="0"/>
                <a:cs typeface="Times New Roman" panose="02020603050405020304" pitchFamily="18" charset="0"/>
              </a:rPr>
              <a:t>identifikování požadavků, očekávání a potřeb zainteresovaných stran, </a:t>
            </a:r>
          </a:p>
          <a:p>
            <a:r>
              <a:rPr lang="cs-CZ" sz="1400" dirty="0">
                <a:solidFill>
                  <a:srgbClr val="002060"/>
                </a:solidFill>
                <a:latin typeface="Times New Roman" panose="02020603050405020304" pitchFamily="18" charset="0"/>
                <a:cs typeface="Times New Roman" panose="02020603050405020304" pitchFamily="18" charset="0"/>
              </a:rPr>
              <a:t>nalezení způsobu jejich uspokojení.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Specifikace určuje </a:t>
            </a:r>
            <a:r>
              <a:rPr lang="cs-CZ" sz="1400" b="1" dirty="0">
                <a:solidFill>
                  <a:srgbClr val="002060"/>
                </a:solidFill>
                <a:latin typeface="Times New Roman" panose="02020603050405020304" pitchFamily="18" charset="0"/>
                <a:cs typeface="Times New Roman" panose="02020603050405020304" pitchFamily="18" charset="0"/>
              </a:rPr>
              <a:t>několik základních zainteresovaných stran</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a:solidFill>
                  <a:srgbClr val="002060"/>
                </a:solidFill>
                <a:latin typeface="Times New Roman" panose="02020603050405020304" pitchFamily="18" charset="0"/>
                <a:cs typeface="Times New Roman" panose="02020603050405020304" pitchFamily="18" charset="0"/>
              </a:rPr>
              <a:t>vlastníky, akcionáře a investory; zaměstnance, zákazníky, uživatele a spotřebitele; dodavatelé výrobků, poskytovatelé služeb a partnery; aliance, ke kterým se organizace hlásí a spolupráce, které navázala; dále jsou to konkurenti; státní/veřejná správa; místní komunita a celá společnost; a posledním je oblast životního prostředí.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1695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Kritéria pro vymezení odlišností nástrojů mohou být etablována z odlišných faktorů např.:</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uplatnitelnosti nástrojů z pohledu národního i nadnárodního rozsahu</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důvěryhodnosti</a:t>
            </a:r>
            <a:r>
              <a:rPr lang="cs-CZ" sz="1400" dirty="0">
                <a:solidFill>
                  <a:srgbClr val="002060"/>
                </a:solidFill>
                <a:latin typeface="Times New Roman" panose="02020603050405020304" pitchFamily="18" charset="0"/>
                <a:cs typeface="Times New Roman" panose="02020603050405020304" pitchFamily="18" charset="0"/>
              </a:rPr>
              <a:t> standardu či nástrojů,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vzniku nástroje </a:t>
            </a:r>
            <a:r>
              <a:rPr lang="cs-CZ" sz="1400" dirty="0">
                <a:solidFill>
                  <a:srgbClr val="002060"/>
                </a:solidFill>
                <a:latin typeface="Times New Roman" panose="02020603050405020304" pitchFamily="18" charset="0"/>
                <a:cs typeface="Times New Roman" panose="02020603050405020304" pitchFamily="18" charset="0"/>
              </a:rPr>
              <a:t>např.  na mezinárodní úrovni, národní úrovni, soukromé iniciativy,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souvisejících s velikostí společnosti</a:t>
            </a:r>
            <a:r>
              <a:rPr lang="cs-CZ" sz="1400" dirty="0">
                <a:solidFill>
                  <a:srgbClr val="002060"/>
                </a:solidFill>
                <a:latin typeface="Times New Roman" panose="02020603050405020304" pitchFamily="18" charset="0"/>
                <a:cs typeface="Times New Roman" panose="02020603050405020304" pitchFamily="18" charset="0"/>
              </a:rPr>
              <a:t>, tzn. sektor MSP, </a:t>
            </a:r>
            <a:r>
              <a:rPr lang="cs-CZ" sz="1400" dirty="0" err="1">
                <a:solidFill>
                  <a:srgbClr val="002060"/>
                </a:solidFill>
                <a:latin typeface="Times New Roman" panose="02020603050405020304" pitchFamily="18" charset="0"/>
                <a:cs typeface="Times New Roman" panose="02020603050405020304" pitchFamily="18" charset="0"/>
              </a:rPr>
              <a:t>mikropodniky</a:t>
            </a:r>
            <a:r>
              <a:rPr lang="cs-CZ" sz="1400" dirty="0">
                <a:solidFill>
                  <a:srgbClr val="002060"/>
                </a:solidFill>
                <a:latin typeface="Times New Roman" panose="02020603050405020304" pitchFamily="18" charset="0"/>
                <a:cs typeface="Times New Roman" panose="02020603050405020304" pitchFamily="18" charset="0"/>
              </a:rPr>
              <a:t>, velké a nadnárodní společnosti,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normativního rámce</a:t>
            </a:r>
            <a:r>
              <a:rPr lang="cs-CZ" sz="1400" dirty="0">
                <a:solidFill>
                  <a:srgbClr val="002060"/>
                </a:solidFill>
                <a:latin typeface="Times New Roman" panose="02020603050405020304" pitchFamily="18" charset="0"/>
                <a:cs typeface="Times New Roman" panose="02020603050405020304" pitchFamily="18" charset="0"/>
              </a:rPr>
              <a:t>, tzn. vhodnosti a obsahového vymezení konkrétních oblastí např.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ve stanovených pilířích (ekonomický, sociální a environmentální),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19864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Požadavky normy – (ELEARNING)</a:t>
            </a:r>
          </a:p>
          <a:p>
            <a:pPr marL="0" indent="0">
              <a:buNone/>
            </a:pPr>
            <a:endParaRPr lang="cs-CZ" sz="9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3953036"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hlavním výhodám certifikace</a:t>
            </a:r>
            <a:r>
              <a:rPr lang="cs-CZ" sz="1400" dirty="0">
                <a:solidFill>
                  <a:srgbClr val="002060"/>
                </a:solidFill>
                <a:latin typeface="Times New Roman" panose="02020603050405020304" pitchFamily="18" charset="0"/>
                <a:cs typeface="Times New Roman" panose="02020603050405020304" pitchFamily="18" charset="0"/>
              </a:rPr>
              <a:t> podle normy IQNet SR10 patří: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Nestranný pohled </a:t>
            </a:r>
            <a:r>
              <a:rPr lang="cs-CZ" sz="1400" dirty="0">
                <a:solidFill>
                  <a:srgbClr val="002060"/>
                </a:solidFill>
                <a:latin typeface="Times New Roman" panose="02020603050405020304" pitchFamily="18" charset="0"/>
                <a:cs typeface="Times New Roman" panose="02020603050405020304" pitchFamily="18" charset="0"/>
              </a:rPr>
              <a:t>na způsob vašeho podnikání a </a:t>
            </a:r>
            <a:r>
              <a:rPr lang="cs-CZ" sz="1400" b="1" dirty="0">
                <a:solidFill>
                  <a:srgbClr val="002060"/>
                </a:solidFill>
                <a:latin typeface="Times New Roman" panose="02020603050405020304" pitchFamily="18" charset="0"/>
                <a:cs typeface="Times New Roman" panose="02020603050405020304" pitchFamily="18" charset="0"/>
              </a:rPr>
              <a:t>jeho dopady na společnost a životní prostředí</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b="1" dirty="0">
                <a:solidFill>
                  <a:srgbClr val="002060"/>
                </a:solidFill>
                <a:latin typeface="Times New Roman" panose="02020603050405020304" pitchFamily="18" charset="0"/>
                <a:cs typeface="Times New Roman" panose="02020603050405020304" pitchFamily="18" charset="0"/>
              </a:rPr>
              <a:t>Efektivnější komunikace s obchodními </a:t>
            </a:r>
            <a:r>
              <a:rPr lang="cs-CZ" sz="1400" dirty="0">
                <a:solidFill>
                  <a:srgbClr val="002060"/>
                </a:solidFill>
                <a:latin typeface="Times New Roman" panose="02020603050405020304" pitchFamily="18" charset="0"/>
                <a:cs typeface="Times New Roman" panose="02020603050405020304" pitchFamily="18" charset="0"/>
              </a:rPr>
              <a:t>partnery s cílem lepšího plnění jejich požadavků.</a:t>
            </a:r>
          </a:p>
          <a:p>
            <a:r>
              <a:rPr lang="cs-CZ" sz="1400" b="1" dirty="0">
                <a:solidFill>
                  <a:srgbClr val="002060"/>
                </a:solidFill>
                <a:latin typeface="Times New Roman" panose="02020603050405020304" pitchFamily="18" charset="0"/>
                <a:cs typeface="Times New Roman" panose="02020603050405020304" pitchFamily="18" charset="0"/>
              </a:rPr>
              <a:t>Zvýšení zúčastněnosti zaměstnanců na dosahování vašich cílů </a:t>
            </a:r>
            <a:r>
              <a:rPr lang="cs-CZ" sz="1400" dirty="0">
                <a:solidFill>
                  <a:srgbClr val="002060"/>
                </a:solidFill>
                <a:latin typeface="Times New Roman" panose="02020603050405020304" pitchFamily="18" charset="0"/>
                <a:cs typeface="Times New Roman" panose="02020603050405020304" pitchFamily="18" charset="0"/>
              </a:rPr>
              <a:t>a jejich vyšší motivace.</a:t>
            </a:r>
          </a:p>
          <a:p>
            <a:r>
              <a:rPr lang="cs-CZ" sz="1400" b="1" dirty="0">
                <a:solidFill>
                  <a:srgbClr val="002060"/>
                </a:solidFill>
                <a:latin typeface="Times New Roman" panose="02020603050405020304" pitchFamily="18" charset="0"/>
                <a:cs typeface="Times New Roman" panose="02020603050405020304" pitchFamily="18" charset="0"/>
              </a:rPr>
              <a:t>Zvýšení společenské odpovědnosti </a:t>
            </a:r>
            <a:r>
              <a:rPr lang="cs-CZ" sz="1400" dirty="0">
                <a:solidFill>
                  <a:srgbClr val="002060"/>
                </a:solidFill>
                <a:latin typeface="Times New Roman" panose="02020603050405020304" pitchFamily="18" charset="0"/>
                <a:cs typeface="Times New Roman" panose="02020603050405020304" pitchFamily="18" charset="0"/>
              </a:rPr>
              <a:t>managementu společnosti.</a:t>
            </a:r>
          </a:p>
          <a:p>
            <a:r>
              <a:rPr lang="cs-CZ" sz="1400" b="1" dirty="0">
                <a:solidFill>
                  <a:srgbClr val="002060"/>
                </a:solidFill>
                <a:latin typeface="Times New Roman" panose="02020603050405020304" pitchFamily="18" charset="0"/>
                <a:cs typeface="Times New Roman" panose="02020603050405020304" pitchFamily="18" charset="0"/>
              </a:rPr>
              <a:t>Zlepšení firemního image před klienty</a:t>
            </a:r>
            <a:r>
              <a:rPr lang="cs-CZ" sz="1400" dirty="0">
                <a:solidFill>
                  <a:srgbClr val="002060"/>
                </a:solidFill>
                <a:latin typeface="Times New Roman" panose="02020603050405020304" pitchFamily="18" charset="0"/>
                <a:cs typeface="Times New Roman" panose="02020603050405020304" pitchFamily="18" charset="0"/>
              </a:rPr>
              <a:t>, obchodními partnery a zákazníky.</a:t>
            </a:r>
          </a:p>
          <a:p>
            <a:r>
              <a:rPr lang="cs-CZ" sz="1400" dirty="0">
                <a:solidFill>
                  <a:srgbClr val="002060"/>
                </a:solidFill>
                <a:latin typeface="Times New Roman" panose="02020603050405020304" pitchFamily="18" charset="0"/>
                <a:cs typeface="Times New Roman" panose="02020603050405020304" pitchFamily="18" charset="0"/>
              </a:rPr>
              <a:t>Zvýšení statusu jako "</a:t>
            </a:r>
            <a:r>
              <a:rPr lang="cs-CZ" sz="1400" b="1" dirty="0">
                <a:solidFill>
                  <a:srgbClr val="002060"/>
                </a:solidFill>
                <a:latin typeface="Times New Roman" panose="02020603050405020304" pitchFamily="18" charset="0"/>
                <a:cs typeface="Times New Roman" panose="02020603050405020304" pitchFamily="18" charset="0"/>
              </a:rPr>
              <a:t>společensky odpovědného a trvale udržitelného podniku</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13670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OHSAS 18001</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OHSAS 18001 je koncipována tak, aby byla použitelná pro </a:t>
            </a:r>
            <a:r>
              <a:rPr lang="cs-CZ" sz="1400" b="1" dirty="0">
                <a:solidFill>
                  <a:schemeClr val="bg1"/>
                </a:solidFill>
                <a:latin typeface="Times New Roman" panose="02020603050405020304" pitchFamily="18" charset="0"/>
                <a:cs typeface="Times New Roman" panose="02020603050405020304" pitchFamily="18" charset="0"/>
              </a:rPr>
              <a:t>organizace všech typů a velikostí.</a:t>
            </a:r>
          </a:p>
          <a:p>
            <a:pPr algn="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Systémy managementu zajišťují plnění povinností a závazků zaměstnavatelů v </a:t>
            </a:r>
            <a:r>
              <a:rPr lang="cs-CZ" sz="1400" b="1" dirty="0">
                <a:solidFill>
                  <a:schemeClr val="bg1"/>
                </a:solidFill>
                <a:latin typeface="Times New Roman" panose="02020603050405020304" pitchFamily="18" charset="0"/>
                <a:cs typeface="Times New Roman" panose="02020603050405020304" pitchFamily="18" charset="0"/>
              </a:rPr>
              <a:t>oblasti bezpečnosti a ochrany zdraví při práci.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55526"/>
            <a:ext cx="4241068"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Hlavním smyslem aplikace normy je vést organizace k tomu, aby </a:t>
            </a:r>
            <a:r>
              <a:rPr lang="cs-CZ" sz="1400" b="1" dirty="0">
                <a:solidFill>
                  <a:srgbClr val="002060"/>
                </a:solidFill>
                <a:latin typeface="Times New Roman" panose="02020603050405020304" pitchFamily="18" charset="0"/>
                <a:cs typeface="Times New Roman" panose="02020603050405020304" pitchFamily="18" charset="0"/>
              </a:rPr>
              <a:t>navrhly a zavedly opatření, </a:t>
            </a:r>
            <a:r>
              <a:rPr lang="cs-CZ" sz="1400" dirty="0">
                <a:solidFill>
                  <a:srgbClr val="002060"/>
                </a:solidFill>
                <a:latin typeface="Times New Roman" panose="02020603050405020304" pitchFamily="18" charset="0"/>
                <a:cs typeface="Times New Roman" panose="02020603050405020304" pitchFamily="18" charset="0"/>
              </a:rPr>
              <a:t>která všude, kde je to možné, </a:t>
            </a:r>
            <a:r>
              <a:rPr lang="cs-CZ" sz="1400" b="1" dirty="0">
                <a:solidFill>
                  <a:srgbClr val="002060"/>
                </a:solidFill>
                <a:latin typeface="Times New Roman" panose="02020603050405020304" pitchFamily="18" charset="0"/>
                <a:cs typeface="Times New Roman" panose="02020603050405020304" pitchFamily="18" charset="0"/>
              </a:rPr>
              <a:t>nebezpečí odstraní, omezí, nebo zaměstnance od něj izolují</a:t>
            </a:r>
            <a:r>
              <a:rPr lang="cs-CZ" sz="1400" dirty="0">
                <a:solidFill>
                  <a:srgbClr val="002060"/>
                </a:solidFill>
                <a:latin typeface="Times New Roman" panose="02020603050405020304" pitchFamily="18" charset="0"/>
                <a:cs typeface="Times New Roman" panose="02020603050405020304" pitchFamily="18" charset="0"/>
              </a:rPr>
              <a:t>. V případě, že to možné není, musí být pracovní činnost plánována a řízena pomocí organizačních opatření tak, aby její výkon byl bezpečný a neohrožoval zdraví.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OHSAS 18001 je koncipována tak, aby byla použitelná pro organizace všech typů a velikostí a navazuje svojí strukturou na normu ČSN EN ISO 9001 a ČSN EN ISO 14001, aby bylo možno vytvářet systém managementu bezpečnosti a ochrany zdraví při práci souběžně se systémem managementu kvality a systémem environmentálního managementu organizace.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23555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OHSAS 18001</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Přínosy certifikace systému managementu bezpečnosti a ochrany zdraví při práci:</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800" dirty="0">
                <a:solidFill>
                  <a:schemeClr val="bg1"/>
                </a:solidFill>
                <a:latin typeface="Times New Roman" panose="02020603050405020304" pitchFamily="18" charset="0"/>
                <a:cs typeface="Times New Roman" panose="02020603050405020304" pitchFamily="18" charset="0"/>
                <a:hlinkClick r:id="rId2"/>
              </a:rPr>
              <a:t>https://www.cqs.cz/Nase-sluzby/ISO-45001-OHSAS-18001.html</a:t>
            </a:r>
            <a:endParaRPr lang="cs-CZ" sz="800" dirty="0">
              <a:solidFill>
                <a:schemeClr val="bg1"/>
              </a:solidFill>
              <a:latin typeface="Times New Roman" panose="02020603050405020304" pitchFamily="18" charset="0"/>
              <a:cs typeface="Times New Roman" panose="02020603050405020304" pitchFamily="18" charset="0"/>
            </a:endParaRPr>
          </a:p>
          <a:p>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prokázání </a:t>
            </a:r>
            <a:r>
              <a:rPr lang="cs-CZ" sz="1400" b="1" dirty="0">
                <a:solidFill>
                  <a:srgbClr val="002060"/>
                </a:solidFill>
                <a:latin typeface="Times New Roman" panose="02020603050405020304" pitchFamily="18" charset="0"/>
                <a:cs typeface="Times New Roman" panose="02020603050405020304" pitchFamily="18" charset="0"/>
              </a:rPr>
              <a:t>závazku </a:t>
            </a:r>
            <a:r>
              <a:rPr lang="cs-CZ" sz="1400" dirty="0">
                <a:solidFill>
                  <a:srgbClr val="002060"/>
                </a:solidFill>
                <a:latin typeface="Times New Roman" panose="02020603050405020304" pitchFamily="18" charset="0"/>
                <a:cs typeface="Times New Roman" panose="02020603050405020304" pitchFamily="18" charset="0"/>
              </a:rPr>
              <a:t>k zajišťování a zlepšování </a:t>
            </a:r>
            <a:r>
              <a:rPr lang="cs-CZ" sz="1400" b="1" dirty="0">
                <a:solidFill>
                  <a:srgbClr val="002060"/>
                </a:solidFill>
                <a:latin typeface="Times New Roman" panose="02020603050405020304" pitchFamily="18" charset="0"/>
                <a:cs typeface="Times New Roman" panose="02020603050405020304" pitchFamily="18" charset="0"/>
              </a:rPr>
              <a:t>systému bezpečnosti a ochrany zdraví při práci </a:t>
            </a:r>
            <a:r>
              <a:rPr lang="cs-CZ" sz="1400" dirty="0">
                <a:solidFill>
                  <a:srgbClr val="002060"/>
                </a:solidFill>
                <a:latin typeface="Times New Roman" panose="02020603050405020304" pitchFamily="18" charset="0"/>
                <a:cs typeface="Times New Roman" panose="02020603050405020304" pitchFamily="18" charset="0"/>
              </a:rPr>
              <a:t>přijatého na všech úrovních a všemi funkcemi v organizaci, zejména vrcholovým vedením,</a:t>
            </a:r>
          </a:p>
          <a:p>
            <a:r>
              <a:rPr lang="cs-CZ" sz="1400" b="1" dirty="0">
                <a:solidFill>
                  <a:srgbClr val="002060"/>
                </a:solidFill>
                <a:latin typeface="Times New Roman" panose="02020603050405020304" pitchFamily="18" charset="0"/>
                <a:cs typeface="Times New Roman" panose="02020603050405020304" pitchFamily="18" charset="0"/>
              </a:rPr>
              <a:t>prokázání systematického omezování rizik</a:t>
            </a:r>
            <a:r>
              <a:rPr lang="cs-CZ" sz="1400" dirty="0">
                <a:solidFill>
                  <a:srgbClr val="002060"/>
                </a:solidFill>
                <a:latin typeface="Times New Roman" panose="02020603050405020304" pitchFamily="18" charset="0"/>
                <a:cs typeface="Times New Roman" panose="02020603050405020304" pitchFamily="18" charset="0"/>
              </a:rPr>
              <a:t>, resp. nebezpečí, která ohrožují bezpečnost a zdraví všech osob ovlivňovaných činnostmi, výrobky,</a:t>
            </a:r>
          </a:p>
          <a:p>
            <a:r>
              <a:rPr lang="cs-CZ" sz="1400" b="1" dirty="0">
                <a:solidFill>
                  <a:srgbClr val="002060"/>
                </a:solidFill>
                <a:latin typeface="Times New Roman" panose="02020603050405020304" pitchFamily="18" charset="0"/>
                <a:cs typeface="Times New Roman" panose="02020603050405020304" pitchFamily="18" charset="0"/>
              </a:rPr>
              <a:t>omezení výskytu nemocí </a:t>
            </a:r>
            <a:r>
              <a:rPr lang="cs-CZ" sz="1400" dirty="0">
                <a:solidFill>
                  <a:srgbClr val="002060"/>
                </a:solidFill>
                <a:latin typeface="Times New Roman" panose="02020603050405020304" pitchFamily="18" charset="0"/>
                <a:cs typeface="Times New Roman" panose="02020603050405020304" pitchFamily="18" charset="0"/>
              </a:rPr>
              <a:t>z povolání a pracovních úrazů,</a:t>
            </a:r>
          </a:p>
          <a:p>
            <a:r>
              <a:rPr lang="cs-CZ" sz="1400" b="1" dirty="0">
                <a:solidFill>
                  <a:srgbClr val="002060"/>
                </a:solidFill>
                <a:latin typeface="Times New Roman" panose="02020603050405020304" pitchFamily="18" charset="0"/>
                <a:cs typeface="Times New Roman" panose="02020603050405020304" pitchFamily="18" charset="0"/>
              </a:rPr>
              <a:t>minimalizace nákladů spojených s nehodami </a:t>
            </a:r>
            <a:r>
              <a:rPr lang="cs-CZ" sz="1400" dirty="0">
                <a:solidFill>
                  <a:srgbClr val="002060"/>
                </a:solidFill>
                <a:latin typeface="Times New Roman" panose="02020603050405020304" pitchFamily="18" charset="0"/>
                <a:cs typeface="Times New Roman" panose="02020603050405020304" pitchFamily="18" charset="0"/>
              </a:rPr>
              <a:t>na pracovišti,</a:t>
            </a:r>
          </a:p>
          <a:p>
            <a:r>
              <a:rPr lang="cs-CZ" sz="1400" b="1" dirty="0">
                <a:solidFill>
                  <a:srgbClr val="002060"/>
                </a:solidFill>
                <a:latin typeface="Times New Roman" panose="02020603050405020304" pitchFamily="18" charset="0"/>
                <a:cs typeface="Times New Roman" panose="02020603050405020304" pitchFamily="18" charset="0"/>
              </a:rPr>
              <a:t>prokázání závazku k plnění zákonných požadavků </a:t>
            </a:r>
            <a:r>
              <a:rPr lang="cs-CZ" sz="1400" dirty="0">
                <a:solidFill>
                  <a:srgbClr val="002060"/>
                </a:solidFill>
                <a:latin typeface="Times New Roman" panose="02020603050405020304" pitchFamily="18" charset="0"/>
                <a:cs typeface="Times New Roman" panose="02020603050405020304" pitchFamily="18" charset="0"/>
              </a:rPr>
              <a:t>a požadavků předpisů týkajících se bezpečnosti a ochrany zdraví při práci</a:t>
            </a:r>
          </a:p>
          <a:p>
            <a:r>
              <a:rPr lang="cs-CZ" sz="1400" dirty="0">
                <a:solidFill>
                  <a:srgbClr val="002060"/>
                </a:solidFill>
                <a:latin typeface="Times New Roman" panose="02020603050405020304" pitchFamily="18" charset="0"/>
                <a:cs typeface="Times New Roman" panose="02020603050405020304" pitchFamily="18" charset="0"/>
              </a:rPr>
              <a:t>vybudovaný </a:t>
            </a:r>
            <a:r>
              <a:rPr lang="cs-CZ" sz="1400" b="1" dirty="0">
                <a:solidFill>
                  <a:srgbClr val="002060"/>
                </a:solidFill>
                <a:latin typeface="Times New Roman" panose="02020603050405020304" pitchFamily="18" charset="0"/>
                <a:cs typeface="Times New Roman" panose="02020603050405020304" pitchFamily="18" charset="0"/>
              </a:rPr>
              <a:t>samo regulující systém</a:t>
            </a:r>
            <a:r>
              <a:rPr lang="cs-CZ" sz="1400" dirty="0">
                <a:solidFill>
                  <a:srgbClr val="002060"/>
                </a:solidFill>
                <a:latin typeface="Times New Roman" panose="02020603050405020304" pitchFamily="18" charset="0"/>
                <a:cs typeface="Times New Roman" panose="02020603050405020304" pitchFamily="18" charset="0"/>
              </a:rPr>
              <a:t>, reagující pružně na změny požadavků z legislativních předpisů, bezpečnostních požadavků i změn uvnitř organizace (např. nových technologií, organizačních změn apod.)</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814168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roce 2008 představena metoda KORP, která vytvořila rámec pro jednotný způsob posuzování CSR.</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je využívána k </a:t>
            </a:r>
            <a:r>
              <a:rPr lang="cs-CZ" sz="1400" b="1" dirty="0">
                <a:solidFill>
                  <a:srgbClr val="002060"/>
                </a:solidFill>
                <a:latin typeface="Times New Roman" panose="02020603050405020304" pitchFamily="18" charset="0"/>
                <a:cs typeface="Times New Roman" panose="02020603050405020304" pitchFamily="18" charset="0"/>
              </a:rPr>
              <a:t>hodnocení firem a jejich reportů CSR</a:t>
            </a:r>
            <a:r>
              <a:rPr lang="cs-CZ" sz="1400" dirty="0">
                <a:solidFill>
                  <a:srgbClr val="002060"/>
                </a:solidFill>
                <a:latin typeface="Times New Roman" panose="02020603050405020304" pitchFamily="18" charset="0"/>
                <a:cs typeface="Times New Roman" panose="02020603050405020304" pitchFamily="18" charset="0"/>
              </a:rPr>
              <a:t> při udílení Národní ceny ČR za společenskou odpovědnost.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Úroveň plnění požadavků v oblasti CSR firmy je posuzována ve třech pilířích – ekonomickém, environmentálním a sociálním. Hodnotí se nejen </a:t>
            </a:r>
            <a:r>
              <a:rPr lang="cs-CZ" sz="1400" b="1" dirty="0">
                <a:solidFill>
                  <a:srgbClr val="002060"/>
                </a:solidFill>
                <a:latin typeface="Times New Roman" panose="02020603050405020304" pitchFamily="18" charset="0"/>
                <a:cs typeface="Times New Roman" panose="02020603050405020304" pitchFamily="18" charset="0"/>
              </a:rPr>
              <a:t>výsledky</a:t>
            </a:r>
            <a:r>
              <a:rPr lang="cs-CZ" sz="1400" dirty="0">
                <a:solidFill>
                  <a:srgbClr val="002060"/>
                </a:solidFill>
                <a:latin typeface="Times New Roman" panose="02020603050405020304" pitchFamily="18" charset="0"/>
                <a:cs typeface="Times New Roman" panose="02020603050405020304" pitchFamily="18" charset="0"/>
              </a:rPr>
              <a:t>, ale i </a:t>
            </a:r>
            <a:r>
              <a:rPr lang="cs-CZ" sz="1400" b="1" dirty="0">
                <a:solidFill>
                  <a:srgbClr val="002060"/>
                </a:solidFill>
                <a:latin typeface="Times New Roman" panose="02020603050405020304" pitchFamily="18" charset="0"/>
                <a:cs typeface="Times New Roman" panose="02020603050405020304" pitchFamily="18" charset="0"/>
              </a:rPr>
              <a:t>předpoklady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Samostatně je hodnocena </a:t>
            </a:r>
            <a:r>
              <a:rPr lang="cs-CZ" sz="1400" b="1" dirty="0">
                <a:solidFill>
                  <a:srgbClr val="002060"/>
                </a:solidFill>
                <a:latin typeface="Times New Roman" panose="02020603050405020304" pitchFamily="18" charset="0"/>
                <a:cs typeface="Times New Roman" panose="02020603050405020304" pitchFamily="18" charset="0"/>
              </a:rPr>
              <a:t>oblast managementu </a:t>
            </a: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organizačního zabezpečení CSR a integrace </a:t>
            </a:r>
            <a:r>
              <a:rPr lang="cs-CZ" sz="1400" dirty="0">
                <a:solidFill>
                  <a:srgbClr val="002060"/>
                </a:solidFill>
                <a:latin typeface="Times New Roman" panose="02020603050405020304" pitchFamily="18" charset="0"/>
                <a:cs typeface="Times New Roman" panose="02020603050405020304" pitchFamily="18" charset="0"/>
              </a:rPr>
              <a:t>do podnikového systému managementu.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Vhodná pro sebehodnocení i hodnocení externími subjekty.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7737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972651"/>
            <a:ext cx="3024336" cy="390335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00" dirty="0">
                <a:solidFill>
                  <a:schemeClr val="bg1"/>
                </a:solidFill>
                <a:latin typeface="Times New Roman" panose="02020603050405020304" pitchFamily="18" charset="0"/>
                <a:cs typeface="Times New Roman" panose="02020603050405020304" pitchFamily="18" charset="0"/>
              </a:rPr>
              <a:t>Pilíř (</a:t>
            </a:r>
            <a:r>
              <a:rPr lang="cs-CZ" sz="1300" b="1" dirty="0">
                <a:solidFill>
                  <a:schemeClr val="bg1"/>
                </a:solidFill>
                <a:latin typeface="Times New Roman" panose="02020603050405020304" pitchFamily="18" charset="0"/>
                <a:cs typeface="Times New Roman" panose="02020603050405020304" pitchFamily="18" charset="0"/>
              </a:rPr>
              <a:t>kritérium</a:t>
            </a:r>
            <a:r>
              <a:rPr lang="cs-CZ" sz="1300" dirty="0">
                <a:solidFill>
                  <a:schemeClr val="bg1"/>
                </a:solidFill>
                <a:latin typeface="Times New Roman" panose="02020603050405020304" pitchFamily="18" charset="0"/>
                <a:cs typeface="Times New Roman" panose="02020603050405020304" pitchFamily="18" charset="0"/>
              </a:rPr>
              <a:t>), které představují tři oblasti CSR (ekonomická, sociální, environmentální).</a:t>
            </a:r>
          </a:p>
          <a:p>
            <a:endParaRPr lang="cs-CZ" sz="1300" dirty="0">
              <a:solidFill>
                <a:schemeClr val="bg1"/>
              </a:solidFill>
              <a:latin typeface="Times New Roman" panose="02020603050405020304" pitchFamily="18" charset="0"/>
              <a:cs typeface="Times New Roman" panose="02020603050405020304" pitchFamily="18" charset="0"/>
            </a:endParaRPr>
          </a:p>
          <a:p>
            <a:r>
              <a:rPr lang="cs-CZ" sz="1300" dirty="0">
                <a:solidFill>
                  <a:schemeClr val="bg1"/>
                </a:solidFill>
                <a:latin typeface="Times New Roman" panose="02020603050405020304" pitchFamily="18" charset="0"/>
                <a:cs typeface="Times New Roman" panose="02020603050405020304" pitchFamily="18" charset="0"/>
              </a:rPr>
              <a:t>Pilíře se dělí do „</a:t>
            </a:r>
            <a:r>
              <a:rPr lang="cs-CZ" sz="1300" b="1" dirty="0">
                <a:solidFill>
                  <a:schemeClr val="bg1"/>
                </a:solidFill>
                <a:latin typeface="Times New Roman" panose="02020603050405020304" pitchFamily="18" charset="0"/>
                <a:cs typeface="Times New Roman" panose="02020603050405020304" pitchFamily="18" charset="0"/>
              </a:rPr>
              <a:t>subkritérií</a:t>
            </a:r>
            <a:r>
              <a:rPr lang="cs-CZ" sz="1300" dirty="0">
                <a:solidFill>
                  <a:schemeClr val="bg1"/>
                </a:solidFill>
                <a:latin typeface="Times New Roman" panose="02020603050405020304" pitchFamily="18" charset="0"/>
                <a:cs typeface="Times New Roman" panose="02020603050405020304" pitchFamily="18" charset="0"/>
              </a:rPr>
              <a:t>“ a ty jsou dále rozděleny na jednotlivé „</a:t>
            </a:r>
            <a:r>
              <a:rPr lang="cs-CZ" sz="1300" b="1" dirty="0">
                <a:solidFill>
                  <a:schemeClr val="bg1"/>
                </a:solidFill>
                <a:latin typeface="Times New Roman" panose="02020603050405020304" pitchFamily="18" charset="0"/>
                <a:cs typeface="Times New Roman" panose="02020603050405020304" pitchFamily="18" charset="0"/>
              </a:rPr>
              <a:t>předpoklady</a:t>
            </a:r>
            <a:r>
              <a:rPr lang="cs-CZ" sz="1300" dirty="0">
                <a:solidFill>
                  <a:schemeClr val="bg1"/>
                </a:solidFill>
                <a:latin typeface="Times New Roman" panose="02020603050405020304" pitchFamily="18" charset="0"/>
                <a:cs typeface="Times New Roman" panose="02020603050405020304" pitchFamily="18" charset="0"/>
              </a:rPr>
              <a:t>“, což jsou části kritéria, které dokladuje, jak jsou požadavky subkritéria implementovány v systému managementu. </a:t>
            </a:r>
          </a:p>
          <a:p>
            <a:endParaRPr lang="cs-CZ" sz="1300" dirty="0">
              <a:solidFill>
                <a:schemeClr val="bg1"/>
              </a:solidFill>
              <a:latin typeface="Times New Roman" panose="02020603050405020304" pitchFamily="18" charset="0"/>
              <a:cs typeface="Times New Roman" panose="02020603050405020304" pitchFamily="18" charset="0"/>
            </a:endParaRPr>
          </a:p>
          <a:p>
            <a:r>
              <a:rPr lang="cs-CZ" sz="1300" dirty="0">
                <a:solidFill>
                  <a:schemeClr val="bg1"/>
                </a:solidFill>
                <a:latin typeface="Times New Roman" panose="02020603050405020304" pitchFamily="18" charset="0"/>
                <a:cs typeface="Times New Roman" panose="02020603050405020304" pitchFamily="18" charset="0"/>
              </a:rPr>
              <a:t>Konečné „</a:t>
            </a:r>
            <a:r>
              <a:rPr lang="cs-CZ" sz="1300" b="1" dirty="0">
                <a:solidFill>
                  <a:schemeClr val="bg1"/>
                </a:solidFill>
                <a:latin typeface="Times New Roman" panose="02020603050405020304" pitchFamily="18" charset="0"/>
                <a:cs typeface="Times New Roman" panose="02020603050405020304" pitchFamily="18" charset="0"/>
              </a:rPr>
              <a:t>výsledky</a:t>
            </a:r>
            <a:r>
              <a:rPr lang="cs-CZ" sz="1300" dirty="0">
                <a:solidFill>
                  <a:schemeClr val="bg1"/>
                </a:solidFill>
                <a:latin typeface="Times New Roman" panose="02020603050405020304" pitchFamily="18" charset="0"/>
                <a:cs typeface="Times New Roman" panose="02020603050405020304" pitchFamily="18" charset="0"/>
              </a:rPr>
              <a:t>“ jsou oblasti subkritéria, které udává výsledky organizace. Metoda dále používá termín „témata“, kde se jedná o jednotlivé číslované odrážky v částech „předpoklady“. </a:t>
            </a:r>
            <a:endParaRPr lang="cs-CZ" sz="1300" b="1" dirty="0">
              <a:solidFill>
                <a:schemeClr val="bg1"/>
              </a:solidFill>
              <a:latin typeface="Times New Roman" panose="02020603050405020304" pitchFamily="18" charset="0"/>
              <a:cs typeface="Times New Roman" panose="02020603050405020304" pitchFamily="18" charset="0"/>
            </a:endParaRPr>
          </a:p>
          <a:p>
            <a:endParaRPr lang="cs-CZ" sz="12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250753" y="411510"/>
            <a:ext cx="3162774" cy="4266562"/>
          </a:xfrm>
          <a:prstGeom prst="rect">
            <a:avLst/>
          </a:prstGeom>
        </p:spPr>
      </p:pic>
    </p:spTree>
    <p:extLst>
      <p:ext uri="{BB962C8B-B14F-4D97-AF65-F5344CB8AC3E}">
        <p14:creationId xmlns:p14="http://schemas.microsoft.com/office/powerpoint/2010/main" val="1687270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Bodové hodnocení metody umožňuje využití pro interní i externí hodnocení. Stanovená stupnice (doporučená) je v rozmezí (0 – 100 bodů).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53547" y="1203598"/>
            <a:ext cx="5158869" cy="3507715"/>
          </a:xfrm>
          <a:prstGeom prst="rect">
            <a:avLst/>
          </a:prstGeom>
        </p:spPr>
      </p:pic>
    </p:spTree>
    <p:extLst>
      <p:ext uri="{BB962C8B-B14F-4D97-AF65-F5344CB8AC3E}">
        <p14:creationId xmlns:p14="http://schemas.microsoft.com/office/powerpoint/2010/main" val="1716209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Vzorový panel pro hodnocení výsledků</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a:blip r:embed="rId3"/>
          <a:stretch>
            <a:fillRect/>
          </a:stretch>
        </p:blipFill>
        <p:spPr>
          <a:xfrm>
            <a:off x="3739852" y="1474050"/>
            <a:ext cx="5034293" cy="3361109"/>
          </a:xfrm>
          <a:prstGeom prst="rect">
            <a:avLst/>
          </a:prstGeom>
        </p:spPr>
      </p:pic>
    </p:spTree>
    <p:extLst>
      <p:ext uri="{BB962C8B-B14F-4D97-AF65-F5344CB8AC3E}">
        <p14:creationId xmlns:p14="http://schemas.microsoft.com/office/powerpoint/2010/main" val="4210457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Ukázka hodnocení s „jemným rozlišením“ výsledků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25733" y="1479131"/>
            <a:ext cx="5352752" cy="2828789"/>
          </a:xfrm>
          <a:prstGeom prst="rect">
            <a:avLst/>
          </a:prstGeom>
        </p:spPr>
      </p:pic>
    </p:spTree>
    <p:extLst>
      <p:ext uri="{BB962C8B-B14F-4D97-AF65-F5344CB8AC3E}">
        <p14:creationId xmlns:p14="http://schemas.microsoft.com/office/powerpoint/2010/main" val="3373104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Ukázka komplexního hodnocení Zprávy o CSR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5" name="Obrázek 4"/>
          <p:cNvPicPr>
            <a:picLocks noChangeAspect="1"/>
          </p:cNvPicPr>
          <p:nvPr/>
        </p:nvPicPr>
        <p:blipFill>
          <a:blip r:embed="rId3"/>
          <a:stretch>
            <a:fillRect/>
          </a:stretch>
        </p:blipFill>
        <p:spPr>
          <a:xfrm>
            <a:off x="3761049" y="1203599"/>
            <a:ext cx="5370088" cy="3168352"/>
          </a:xfrm>
          <a:prstGeom prst="rect">
            <a:avLst/>
          </a:prstGeom>
        </p:spPr>
      </p:pic>
    </p:spTree>
    <p:extLst>
      <p:ext uri="{BB962C8B-B14F-4D97-AF65-F5344CB8AC3E}">
        <p14:creationId xmlns:p14="http://schemas.microsoft.com/office/powerpoint/2010/main" val="3262145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Národní program posuzování shody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(Zpracován do podoby </a:t>
            </a:r>
            <a:r>
              <a:rPr lang="cs-CZ" sz="1400" dirty="0">
                <a:solidFill>
                  <a:schemeClr val="bg1"/>
                </a:solidFill>
                <a:latin typeface="Times New Roman" panose="02020603050405020304" pitchFamily="18" charset="0"/>
                <a:cs typeface="Times New Roman" panose="02020603050405020304" pitchFamily="18" charset="0"/>
              </a:rPr>
              <a:t>ČSN 010391:2013 - Systém managementu společenské odpovědnosti organizací – Požadavky</a:t>
            </a:r>
            <a:r>
              <a:rPr lang="cs-CZ" sz="1400" b="1"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11510"/>
            <a:ext cx="4079912" cy="4464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Obsahově Národní program shody se skládá z oblastí:</a:t>
            </a:r>
          </a:p>
          <a:p>
            <a:r>
              <a:rPr lang="cs-CZ" sz="1400" b="1" dirty="0">
                <a:solidFill>
                  <a:srgbClr val="002060"/>
                </a:solidFill>
                <a:latin typeface="Times New Roman" panose="02020603050405020304" pitchFamily="18" charset="0"/>
                <a:cs typeface="Times New Roman" panose="02020603050405020304" pitchFamily="18" charset="0"/>
              </a:rPr>
              <a:t>Systém managementu </a:t>
            </a:r>
            <a:r>
              <a:rPr lang="cs-CZ" sz="1400" dirty="0">
                <a:solidFill>
                  <a:srgbClr val="002060"/>
                </a:solidFill>
                <a:latin typeface="Times New Roman" panose="02020603050405020304" pitchFamily="18" charset="0"/>
                <a:cs typeface="Times New Roman" panose="02020603050405020304" pitchFamily="18" charset="0"/>
              </a:rPr>
              <a:t>společenské odpovědnosti (požadavky, řízení dokumentů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záznamů).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Odpovědnost managementu </a:t>
            </a:r>
            <a:r>
              <a:rPr lang="cs-CZ" sz="1400" dirty="0">
                <a:solidFill>
                  <a:srgbClr val="002060"/>
                </a:solidFill>
                <a:latin typeface="Times New Roman" panose="02020603050405020304" pitchFamily="18" charset="0"/>
                <a:cs typeface="Times New Roman" panose="02020603050405020304" pitchFamily="18" charset="0"/>
              </a:rPr>
              <a:t>(angažovanost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aktivita managementu, politika a strategie společenské odpovědnosti, plánování, cíle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programy, vymezení právních předpisů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mezinárodních standardů).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Zainteresované strany </a:t>
            </a:r>
            <a:r>
              <a:rPr lang="cs-CZ" sz="1400" dirty="0">
                <a:solidFill>
                  <a:srgbClr val="002060"/>
                </a:solidFill>
                <a:latin typeface="Times New Roman" panose="02020603050405020304" pitchFamily="18" charset="0"/>
                <a:cs typeface="Times New Roman" panose="02020603050405020304" pitchFamily="18" charset="0"/>
              </a:rPr>
              <a:t>(identifikace, komunikace, aktivity ke každé skupině).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ekonomické oblasti </a:t>
            </a:r>
            <a:r>
              <a:rPr lang="cs-CZ" sz="1400" dirty="0">
                <a:solidFill>
                  <a:srgbClr val="002060"/>
                </a:solidFill>
                <a:latin typeface="Times New Roman" panose="02020603050405020304" pitchFamily="18" charset="0"/>
                <a:cs typeface="Times New Roman" panose="02020603050405020304" pitchFamily="18" charset="0"/>
              </a:rPr>
              <a:t>(oblast nákupu, výběru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hodnocení dodavatelů, etika v podnikání, hodnocení ekonomické výkonnosti, plánování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realizace investic, přímé a nepřímé ekonomické vlivy na komunitu, poplatky a sankce).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1262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Kritéria pro vymezení odlišností nástrojů mohou být etablována z odlišných faktorů např.:</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vhodnosti standardu pro strategické řízení</a:t>
            </a:r>
            <a:r>
              <a:rPr lang="cs-CZ" sz="1400" dirty="0">
                <a:solidFill>
                  <a:srgbClr val="002060"/>
                </a:solidFill>
                <a:latin typeface="Times New Roman" panose="02020603050405020304" pitchFamily="18" charset="0"/>
                <a:cs typeface="Times New Roman" panose="02020603050405020304" pitchFamily="18" charset="0"/>
              </a:rPr>
              <a:t>, tzn. daný nástroj nejen, že vymezuje konkrétní oblasti, ale poskytuje i určitý rámec, interní systém pro implementaci konkrétních aktivit do podnikové praxe,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zda daný </a:t>
            </a:r>
            <a:r>
              <a:rPr lang="cs-CZ" sz="1400" b="1" dirty="0">
                <a:solidFill>
                  <a:srgbClr val="002060"/>
                </a:solidFill>
                <a:latin typeface="Times New Roman" panose="02020603050405020304" pitchFamily="18" charset="0"/>
                <a:cs typeface="Times New Roman" panose="02020603050405020304" pitchFamily="18" charset="0"/>
              </a:rPr>
              <a:t>standard obsahuje konkrétní metriku indikátorů </a:t>
            </a:r>
            <a:r>
              <a:rPr lang="cs-CZ" sz="1400" dirty="0">
                <a:solidFill>
                  <a:srgbClr val="002060"/>
                </a:solidFill>
                <a:latin typeface="Times New Roman" panose="02020603050405020304" pitchFamily="18" charset="0"/>
                <a:cs typeface="Times New Roman" panose="02020603050405020304" pitchFamily="18" charset="0"/>
              </a:rPr>
              <a:t>(pro vyhodnocování dopadu investovaných prostředků, tzn. obecně zdrojů)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ve všech pilířích CSR,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obsahového zaměření nástroje</a:t>
            </a:r>
            <a:r>
              <a:rPr lang="cs-CZ" sz="1400" dirty="0">
                <a:solidFill>
                  <a:srgbClr val="002060"/>
                </a:solidFill>
                <a:latin typeface="Times New Roman" panose="02020603050405020304" pitchFamily="18" charset="0"/>
                <a:cs typeface="Times New Roman" panose="02020603050405020304" pitchFamily="18" charset="0"/>
              </a:rPr>
              <a:t>, tzn., zda pokrývá pouze dílčí oblast CSR nebo zda se jedná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komplexní přístup,</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požadavek na reporting </a:t>
            </a:r>
            <a:r>
              <a:rPr lang="cs-CZ" sz="1400" dirty="0">
                <a:solidFill>
                  <a:srgbClr val="002060"/>
                </a:solidFill>
                <a:latin typeface="Times New Roman" panose="02020603050405020304" pitchFamily="18" charset="0"/>
                <a:cs typeface="Times New Roman" panose="02020603050405020304" pitchFamily="18" charset="0"/>
              </a:rPr>
              <a:t>(ověřování reportu příslušným standardem nebo vyplývající z dané certifikace).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06363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ČSN 010391:2013 - Systém managementu společenské odpovědnosti organizací – Požadavky</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200" b="1"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Dokument, který byl zpracován týmem Rady kvality ČR na základě rostoucích požadavků podnikatelské sféry na tvorbu systému managementu CSR v organizacích a jeho prokázání.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1"/>
            <a:ext cx="4648572" cy="3903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Obsahově Národní program shody se skládá z oblastí:</a:t>
            </a: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environmentální </a:t>
            </a:r>
            <a:r>
              <a:rPr lang="cs-CZ" sz="1400" dirty="0">
                <a:solidFill>
                  <a:srgbClr val="002060"/>
                </a:solidFill>
                <a:latin typeface="Times New Roman" panose="02020603050405020304" pitchFamily="18" charset="0"/>
                <a:cs typeface="Times New Roman" panose="02020603050405020304" pitchFamily="18" charset="0"/>
              </a:rPr>
              <a:t>oblasti (hodnocení a identifikace environmentální aspektů, řízení provozu ve vztahu k ŽP).</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sociální </a:t>
            </a:r>
            <a:r>
              <a:rPr lang="cs-CZ" sz="1400" dirty="0">
                <a:solidFill>
                  <a:srgbClr val="002060"/>
                </a:solidFill>
                <a:latin typeface="Times New Roman" panose="02020603050405020304" pitchFamily="18" charset="0"/>
                <a:cs typeface="Times New Roman" panose="02020603050405020304" pitchFamily="18" charset="0"/>
              </a:rPr>
              <a:t>oblasti.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Management zdrojů</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Komunikace </a:t>
            </a:r>
            <a:r>
              <a:rPr lang="cs-CZ" sz="1400" dirty="0">
                <a:solidFill>
                  <a:srgbClr val="002060"/>
                </a:solidFill>
                <a:latin typeface="Times New Roman" panose="02020603050405020304" pitchFamily="18" charset="0"/>
                <a:cs typeface="Times New Roman" panose="02020603050405020304" pitchFamily="18" charset="0"/>
              </a:rPr>
              <a:t>(interní i externí se zainteresovanými stranami).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Měření, analýza a zlepšování </a:t>
            </a:r>
            <a:r>
              <a:rPr lang="cs-CZ" sz="1400" dirty="0">
                <a:solidFill>
                  <a:srgbClr val="002060"/>
                </a:solidFill>
                <a:latin typeface="Times New Roman" panose="02020603050405020304" pitchFamily="18" charset="0"/>
                <a:cs typeface="Times New Roman" panose="02020603050405020304" pitchFamily="18" charset="0"/>
              </a:rPr>
              <a:t>(ukazatele výkonnosti, hodnocení souladu s požadavky zákonů, uspokojení potřeb zainteresovaných stran, interní audity přezkumy managementu, preventivní a nápravná opatření).</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69542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Metodika LBG – </a:t>
            </a: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Standard odpovědná firma (SOF)</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Pomocí případových studií LBG vyhodnocuje, jak a čeho bylo v důsledku filantropických aktivit firmy v komunitě dosaženo.</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079912"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přesně </a:t>
            </a:r>
            <a:r>
              <a:rPr lang="cs-CZ" sz="1400" b="1" dirty="0">
                <a:solidFill>
                  <a:srgbClr val="002060"/>
                </a:solidFill>
                <a:latin typeface="Times New Roman" panose="02020603050405020304" pitchFamily="18" charset="0"/>
                <a:cs typeface="Times New Roman" panose="02020603050405020304" pitchFamily="18" charset="0"/>
              </a:rPr>
              <a:t>definuje náklady vynaložené na dárcovské aktivity a měří účink</a:t>
            </a:r>
            <a:r>
              <a:rPr lang="cs-CZ" sz="1400" dirty="0">
                <a:solidFill>
                  <a:srgbClr val="002060"/>
                </a:solidFill>
                <a:latin typeface="Times New Roman" panose="02020603050405020304" pitchFamily="18" charset="0"/>
                <a:cs typeface="Times New Roman" panose="02020603050405020304" pitchFamily="18" charset="0"/>
              </a:rPr>
              <a:t>y jejich dopadu.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Tento systém </a:t>
            </a:r>
            <a:r>
              <a:rPr lang="cs-CZ" sz="1400" b="1" dirty="0">
                <a:solidFill>
                  <a:srgbClr val="002060"/>
                </a:solidFill>
                <a:latin typeface="Times New Roman" panose="02020603050405020304" pitchFamily="18" charset="0"/>
                <a:cs typeface="Times New Roman" panose="02020603050405020304" pitchFamily="18" charset="0"/>
              </a:rPr>
              <a:t>zhodnocování dárcovství </a:t>
            </a:r>
            <a:r>
              <a:rPr lang="cs-CZ" sz="1400" dirty="0">
                <a:solidFill>
                  <a:srgbClr val="002060"/>
                </a:solidFill>
                <a:latin typeface="Times New Roman" panose="02020603050405020304" pitchFamily="18" charset="0"/>
                <a:cs typeface="Times New Roman" panose="02020603050405020304" pitchFamily="18" charset="0"/>
              </a:rPr>
              <a:t>firmám umožní specifikovat </a:t>
            </a:r>
            <a:r>
              <a:rPr lang="cs-CZ" sz="1400" b="1" dirty="0">
                <a:solidFill>
                  <a:srgbClr val="002060"/>
                </a:solidFill>
                <a:latin typeface="Times New Roman" panose="02020603050405020304" pitchFamily="18" charset="0"/>
                <a:cs typeface="Times New Roman" panose="02020603050405020304" pitchFamily="18" charset="0"/>
              </a:rPr>
              <a:t>investice neboli vstupy</a:t>
            </a:r>
            <a:r>
              <a:rPr lang="cs-CZ" sz="1400" dirty="0">
                <a:solidFill>
                  <a:srgbClr val="002060"/>
                </a:solidFill>
                <a:latin typeface="Times New Roman" panose="02020603050405020304" pitchFamily="18" charset="0"/>
                <a:cs typeface="Times New Roman" panose="02020603050405020304" pitchFamily="18" charset="0"/>
              </a:rPr>
              <a:t>, které firma nakládá do veřejně prospěšných projektů, a na druhé straně </a:t>
            </a:r>
            <a:r>
              <a:rPr lang="cs-CZ" sz="1400" b="1" dirty="0">
                <a:solidFill>
                  <a:srgbClr val="002060"/>
                </a:solidFill>
                <a:latin typeface="Times New Roman" panose="02020603050405020304" pitchFamily="18" charset="0"/>
                <a:cs typeface="Times New Roman" panose="02020603050405020304" pitchFamily="18" charset="0"/>
              </a:rPr>
              <a:t>pracovat s výstupy </a:t>
            </a:r>
            <a:r>
              <a:rPr lang="cs-CZ" sz="1400" dirty="0">
                <a:solidFill>
                  <a:srgbClr val="002060"/>
                </a:solidFill>
                <a:latin typeface="Times New Roman" panose="02020603050405020304" pitchFamily="18" charset="0"/>
                <a:cs typeface="Times New Roman" panose="02020603050405020304" pitchFamily="18" charset="0"/>
              </a:rPr>
              <a:t>podle zavedených kategorií, a tím </a:t>
            </a:r>
            <a:r>
              <a:rPr lang="cs-CZ" sz="1400" b="1" dirty="0">
                <a:solidFill>
                  <a:srgbClr val="002060"/>
                </a:solidFill>
                <a:latin typeface="Times New Roman" panose="02020603050405020304" pitchFamily="18" charset="0"/>
                <a:cs typeface="Times New Roman" panose="02020603050405020304" pitchFamily="18" charset="0"/>
              </a:rPr>
              <a:t>zhodnocovat efektivitu </a:t>
            </a:r>
            <a:r>
              <a:rPr lang="cs-CZ" sz="1400" dirty="0">
                <a:solidFill>
                  <a:srgbClr val="002060"/>
                </a:solidFill>
                <a:latin typeface="Times New Roman" panose="02020603050405020304" pitchFamily="18" charset="0"/>
                <a:cs typeface="Times New Roman" panose="02020603050405020304" pitchFamily="18" charset="0"/>
              </a:rPr>
              <a:t>vynaložených prostředků.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 LBG definuje, které </a:t>
            </a:r>
            <a:r>
              <a:rPr lang="cs-CZ" sz="1400" b="1" dirty="0">
                <a:solidFill>
                  <a:srgbClr val="002060"/>
                </a:solidFill>
                <a:latin typeface="Times New Roman" panose="02020603050405020304" pitchFamily="18" charset="0"/>
                <a:cs typeface="Times New Roman" panose="02020603050405020304" pitchFamily="18" charset="0"/>
              </a:rPr>
              <a:t>údaje jsou pro měření důležité </a:t>
            </a:r>
            <a:r>
              <a:rPr lang="cs-CZ" sz="1400" dirty="0">
                <a:solidFill>
                  <a:srgbClr val="002060"/>
                </a:solidFill>
                <a:latin typeface="Times New Roman" panose="02020603050405020304" pitchFamily="18" charset="0"/>
                <a:cs typeface="Times New Roman" panose="02020603050405020304" pitchFamily="18" charset="0"/>
              </a:rPr>
              <a:t>(</a:t>
            </a:r>
            <a:r>
              <a:rPr lang="cs-CZ" sz="1400" b="1" dirty="0">
                <a:solidFill>
                  <a:srgbClr val="002060"/>
                </a:solidFill>
                <a:latin typeface="Times New Roman" panose="02020603050405020304" pitchFamily="18" charset="0"/>
                <a:cs typeface="Times New Roman" panose="02020603050405020304" pitchFamily="18" charset="0"/>
              </a:rPr>
              <a:t>věcné a finanční dary, služby a čas</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Tato data jsou zpracovávána společně s </a:t>
            </a:r>
            <a:r>
              <a:rPr lang="cs-CZ" sz="1400" b="1" dirty="0">
                <a:solidFill>
                  <a:srgbClr val="002060"/>
                </a:solidFill>
                <a:latin typeface="Times New Roman" panose="02020603050405020304" pitchFamily="18" charset="0"/>
                <a:cs typeface="Times New Roman" panose="02020603050405020304" pitchFamily="18" charset="0"/>
              </a:rPr>
              <a:t>náklady na management </a:t>
            </a:r>
            <a:r>
              <a:rPr lang="cs-CZ" sz="1400" dirty="0">
                <a:solidFill>
                  <a:srgbClr val="002060"/>
                </a:solidFill>
                <a:latin typeface="Times New Roman" panose="02020603050405020304" pitchFamily="18" charset="0"/>
                <a:cs typeface="Times New Roman" panose="02020603050405020304" pitchFamily="18" charset="0"/>
              </a:rPr>
              <a:t>(mzdy, režijní náklady zaměstnanců, kteří jsou aktivní v komunitě) a umožňují výpočet celkové částky, kterou firma investuje do veřejně prospěšných projektů.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31153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Metodika LBG – </a:t>
            </a: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Standard odpovědná firma (SOF)</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České republice a na Slovensku slouží metodika LBG například pro hodnocení firem do žebříčku TOP Filantrop.</a:t>
            </a:r>
          </a:p>
          <a:p>
            <a:pPr marL="0" indent="0">
              <a:buNone/>
            </a:pPr>
            <a:endParaRPr lang="pl-PL"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dirty="0">
                <a:solidFill>
                  <a:schemeClr val="bg1"/>
                </a:solidFill>
                <a:latin typeface="Times New Roman" panose="02020603050405020304" pitchFamily="18" charset="0"/>
                <a:cs typeface="Times New Roman" panose="02020603050405020304" pitchFamily="18" charset="0"/>
              </a:rPr>
              <a:t>Odkaz:</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http://www.businessprospolecnost.cz/lbg/standard-odpovedna-firma-(lbg)/co-standard-odpovedna-firma-(lbg)-meri.html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byla vytvořena v roce 1994 skupinou šesti klíčových organizací v oblasti firemního dárcovství ve Velké Británii: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Petrol, Grand Met, </a:t>
            </a:r>
            <a:r>
              <a:rPr lang="cs-CZ" sz="1200" dirty="0" err="1">
                <a:solidFill>
                  <a:srgbClr val="002060"/>
                </a:solidFill>
                <a:latin typeface="Times New Roman" panose="02020603050405020304" pitchFamily="18" charset="0"/>
                <a:cs typeface="Times New Roman" panose="02020603050405020304" pitchFamily="18" charset="0"/>
              </a:rPr>
              <a:t>Nat</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West</a:t>
            </a:r>
            <a:r>
              <a:rPr lang="cs-CZ" sz="1200" dirty="0">
                <a:solidFill>
                  <a:srgbClr val="002060"/>
                </a:solidFill>
                <a:latin typeface="Times New Roman" panose="02020603050405020304" pitchFamily="18" charset="0"/>
                <a:cs typeface="Times New Roman" panose="02020603050405020304" pitchFamily="18" charset="0"/>
              </a:rPr>
              <a:t>, IBM, </a:t>
            </a:r>
            <a:r>
              <a:rPr lang="cs-CZ" sz="1200" dirty="0" err="1">
                <a:solidFill>
                  <a:srgbClr val="002060"/>
                </a:solidFill>
                <a:latin typeface="Times New Roman" panose="02020603050405020304" pitchFamily="18" charset="0"/>
                <a:cs typeface="Times New Roman" panose="02020603050405020304" pitchFamily="18" charset="0"/>
              </a:rPr>
              <a:t>Marks</a:t>
            </a:r>
            <a:r>
              <a:rPr lang="cs-CZ" sz="1200" dirty="0">
                <a:solidFill>
                  <a:srgbClr val="002060"/>
                </a:solidFill>
                <a:latin typeface="Times New Roman" panose="02020603050405020304" pitchFamily="18" charset="0"/>
                <a:cs typeface="Times New Roman" panose="02020603050405020304" pitchFamily="18" charset="0"/>
              </a:rPr>
              <a:t> &amp; </a:t>
            </a:r>
            <a:r>
              <a:rPr lang="cs-CZ" sz="1200" dirty="0" err="1">
                <a:solidFill>
                  <a:srgbClr val="002060"/>
                </a:solidFill>
                <a:latin typeface="Times New Roman" panose="02020603050405020304" pitchFamily="18" charset="0"/>
                <a:cs typeface="Times New Roman" panose="02020603050405020304" pitchFamily="18" charset="0"/>
              </a:rPr>
              <a:t>Spencer</a:t>
            </a:r>
            <a:r>
              <a:rPr lang="cs-CZ" sz="1200" dirty="0">
                <a:solidFill>
                  <a:srgbClr val="002060"/>
                </a:solidFill>
                <a:latin typeface="Times New Roman" panose="02020603050405020304" pitchFamily="18" charset="0"/>
                <a:cs typeface="Times New Roman" panose="02020603050405020304" pitchFamily="18" charset="0"/>
              </a:rPr>
              <a:t> a </a:t>
            </a:r>
            <a:r>
              <a:rPr lang="cs-CZ" sz="1200" dirty="0" err="1">
                <a:solidFill>
                  <a:srgbClr val="002060"/>
                </a:solidFill>
                <a:latin typeface="Times New Roman" panose="02020603050405020304" pitchFamily="18" charset="0"/>
                <a:cs typeface="Times New Roman" panose="02020603050405020304" pitchFamily="18" charset="0"/>
              </a:rPr>
              <a:t>Whitbread</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Mezi další členy v současnosti patří: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Airways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Telecom, Cadbury </a:t>
            </a:r>
            <a:r>
              <a:rPr lang="cs-CZ" sz="1200" dirty="0" err="1">
                <a:solidFill>
                  <a:srgbClr val="002060"/>
                </a:solidFill>
                <a:latin typeface="Times New Roman" panose="02020603050405020304" pitchFamily="18" charset="0"/>
                <a:cs typeface="Times New Roman" panose="02020603050405020304" pitchFamily="18" charset="0"/>
              </a:rPr>
              <a:t>Schweppes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Deloitte</a:t>
            </a:r>
            <a:r>
              <a:rPr lang="cs-CZ" sz="1200" dirty="0">
                <a:solidFill>
                  <a:srgbClr val="002060"/>
                </a:solidFill>
                <a:latin typeface="Times New Roman" panose="02020603050405020304" pitchFamily="18" charset="0"/>
                <a:cs typeface="Times New Roman" panose="02020603050405020304" pitchFamily="18" charset="0"/>
              </a:rPr>
              <a:t> &amp; </a:t>
            </a:r>
            <a:r>
              <a:rPr lang="cs-CZ" sz="1200" dirty="0" err="1">
                <a:solidFill>
                  <a:srgbClr val="002060"/>
                </a:solidFill>
                <a:latin typeface="Times New Roman" panose="02020603050405020304" pitchFamily="18" charset="0"/>
                <a:cs typeface="Times New Roman" panose="02020603050405020304" pitchFamily="18" charset="0"/>
              </a:rPr>
              <a:t>Touche</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Deutsche</a:t>
            </a:r>
            <a:r>
              <a:rPr lang="cs-CZ" sz="1200" dirty="0">
                <a:solidFill>
                  <a:srgbClr val="002060"/>
                </a:solidFill>
                <a:latin typeface="Times New Roman" panose="02020603050405020304" pitchFamily="18" charset="0"/>
                <a:cs typeface="Times New Roman" panose="02020603050405020304" pitchFamily="18" charset="0"/>
              </a:rPr>
              <a:t> Bank AG London, Ernst &amp; </a:t>
            </a:r>
            <a:r>
              <a:rPr lang="cs-CZ" sz="1200" dirty="0" err="1">
                <a:solidFill>
                  <a:srgbClr val="002060"/>
                </a:solidFill>
                <a:latin typeface="Times New Roman" panose="02020603050405020304" pitchFamily="18" charset="0"/>
                <a:cs typeface="Times New Roman" panose="02020603050405020304" pitchFamily="18" charset="0"/>
              </a:rPr>
              <a:t>Young</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ExxonMobil</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GlaxoSmithKline</a:t>
            </a:r>
            <a:r>
              <a:rPr lang="cs-CZ" sz="1200" dirty="0">
                <a:solidFill>
                  <a:srgbClr val="002060"/>
                </a:solidFill>
                <a:latin typeface="Times New Roman" panose="02020603050405020304" pitchFamily="18" charset="0"/>
                <a:cs typeface="Times New Roman" panose="02020603050405020304" pitchFamily="18" charset="0"/>
              </a:rPr>
              <a:t>, HSBC, </a:t>
            </a:r>
            <a:r>
              <a:rPr lang="cs-CZ" sz="1200" dirty="0" err="1">
                <a:solidFill>
                  <a:srgbClr val="002060"/>
                </a:solidFill>
                <a:latin typeface="Times New Roman" panose="02020603050405020304" pitchFamily="18" charset="0"/>
                <a:cs typeface="Times New Roman" panose="02020603050405020304" pitchFamily="18" charset="0"/>
              </a:rPr>
              <a:t>Kelloggs</a:t>
            </a:r>
            <a:r>
              <a:rPr lang="cs-CZ" sz="1200" dirty="0">
                <a:solidFill>
                  <a:srgbClr val="002060"/>
                </a:solidFill>
                <a:latin typeface="Times New Roman" panose="02020603050405020304" pitchFamily="18" charset="0"/>
                <a:cs typeface="Times New Roman" panose="02020603050405020304" pitchFamily="18" charset="0"/>
              </a:rPr>
              <a:t>, KPMG, Motorola UK, </a:t>
            </a:r>
            <a:r>
              <a:rPr lang="cs-CZ" sz="1200" dirty="0" err="1">
                <a:solidFill>
                  <a:srgbClr val="002060"/>
                </a:solidFill>
                <a:latin typeface="Times New Roman" panose="02020603050405020304" pitchFamily="18" charset="0"/>
                <a:cs typeface="Times New Roman" panose="02020603050405020304" pitchFamily="18" charset="0"/>
              </a:rPr>
              <a:t>Nestle</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Pfizer</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PricewaterhouseCoopers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ScottishPower</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Unilever</a:t>
            </a:r>
            <a:r>
              <a:rPr lang="cs-CZ" sz="1200" dirty="0">
                <a:solidFill>
                  <a:srgbClr val="002060"/>
                </a:solidFill>
                <a:latin typeface="Times New Roman" panose="02020603050405020304" pitchFamily="18" charset="0"/>
                <a:cs typeface="Times New Roman" panose="02020603050405020304" pitchFamily="18" charset="0"/>
              </a:rPr>
              <a:t> a Vodafone Group.</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České republice se metodika LBG používá od roku 2005; zavedlo ji </a:t>
            </a:r>
            <a:r>
              <a:rPr lang="cs-CZ" sz="1400" b="1" dirty="0">
                <a:solidFill>
                  <a:srgbClr val="002060"/>
                </a:solidFill>
                <a:latin typeface="Times New Roman" panose="02020603050405020304" pitchFamily="18" charset="0"/>
                <a:cs typeface="Times New Roman" panose="02020603050405020304" pitchFamily="18" charset="0"/>
              </a:rPr>
              <a:t>Fórum Dárců</a:t>
            </a:r>
            <a:r>
              <a:rPr lang="cs-CZ" sz="1400" dirty="0">
                <a:solidFill>
                  <a:srgbClr val="002060"/>
                </a:solidFill>
                <a:latin typeface="Times New Roman" panose="02020603050405020304" pitchFamily="18" charset="0"/>
                <a:cs typeface="Times New Roman" panose="02020603050405020304" pitchFamily="18" charset="0"/>
              </a:rPr>
              <a:t>, zakládajícími členy této skupiny byly společnosti </a:t>
            </a:r>
            <a:r>
              <a:rPr lang="cs-CZ" sz="1200" dirty="0" err="1">
                <a:solidFill>
                  <a:srgbClr val="002060"/>
                </a:solidFill>
                <a:latin typeface="Times New Roman" panose="02020603050405020304" pitchFamily="18" charset="0"/>
                <a:cs typeface="Times New Roman" panose="02020603050405020304" pitchFamily="18" charset="0"/>
              </a:rPr>
              <a:t>Citibank</a:t>
            </a:r>
            <a:r>
              <a:rPr lang="cs-CZ" sz="1200" dirty="0">
                <a:solidFill>
                  <a:srgbClr val="002060"/>
                </a:solidFill>
                <a:latin typeface="Times New Roman" panose="02020603050405020304" pitchFamily="18" charset="0"/>
                <a:cs typeface="Times New Roman" panose="02020603050405020304" pitchFamily="18" charset="0"/>
              </a:rPr>
              <a:t> a.s., Česká spořitelna a.s., ČEZ a.s., Johnson &amp; Johnson s.r.o., Plzeňský Prazdroj a.s., </a:t>
            </a:r>
            <a:r>
              <a:rPr lang="cs-CZ" sz="1200" dirty="0" err="1">
                <a:solidFill>
                  <a:srgbClr val="002060"/>
                </a:solidFill>
                <a:latin typeface="Times New Roman" panose="02020603050405020304" pitchFamily="18" charset="0"/>
                <a:cs typeface="Times New Roman" panose="02020603050405020304" pitchFamily="18" charset="0"/>
              </a:rPr>
              <a:t>Provident</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Financial</a:t>
            </a:r>
            <a:r>
              <a:rPr lang="cs-CZ" sz="1200" dirty="0">
                <a:solidFill>
                  <a:srgbClr val="002060"/>
                </a:solidFill>
                <a:latin typeface="Times New Roman" panose="02020603050405020304" pitchFamily="18" charset="0"/>
                <a:cs typeface="Times New Roman" panose="02020603050405020304" pitchFamily="18" charset="0"/>
              </a:rPr>
              <a:t> s.r.o., Siemens s.r.o., Telefonica O2 Czech Republic a.s., Tesco </a:t>
            </a:r>
            <a:r>
              <a:rPr lang="cs-CZ" sz="1200" dirty="0" err="1">
                <a:solidFill>
                  <a:srgbClr val="002060"/>
                </a:solidFill>
                <a:latin typeface="Times New Roman" panose="02020603050405020304" pitchFamily="18" charset="0"/>
                <a:cs typeface="Times New Roman" panose="02020603050405020304" pitchFamily="18" charset="0"/>
              </a:rPr>
              <a:t>Stores</a:t>
            </a:r>
            <a:r>
              <a:rPr lang="cs-CZ" sz="1200" dirty="0">
                <a:solidFill>
                  <a:srgbClr val="002060"/>
                </a:solidFill>
                <a:latin typeface="Times New Roman" panose="02020603050405020304" pitchFamily="18" charset="0"/>
                <a:cs typeface="Times New Roman" panose="02020603050405020304" pitchFamily="18" charset="0"/>
              </a:rPr>
              <a:t> ČR a.s</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69546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2067694"/>
            <a:ext cx="3024336" cy="280831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Metodika LBG měří: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Charitativní dary </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měří prostředky alokované na podporu potřebných, řadí se sem tedy humanitární pomoc, </a:t>
            </a:r>
            <a:r>
              <a:rPr lang="cs-CZ" sz="1400" b="1" dirty="0">
                <a:solidFill>
                  <a:srgbClr val="002060"/>
                </a:solidFill>
                <a:latin typeface="Times New Roman" panose="02020603050405020304" pitchFamily="18" charset="0"/>
                <a:cs typeface="Times New Roman" panose="02020603050405020304" pitchFamily="18" charset="0"/>
              </a:rPr>
              <a:t>firemní nadační fondy a nadace</a:t>
            </a:r>
            <a:r>
              <a:rPr lang="cs-CZ" sz="1400" dirty="0">
                <a:solidFill>
                  <a:srgbClr val="002060"/>
                </a:solidFill>
                <a:latin typeface="Times New Roman" panose="02020603050405020304" pitchFamily="18" charset="0"/>
                <a:cs typeface="Times New Roman" panose="02020603050405020304" pitchFamily="18" charset="0"/>
              </a:rPr>
              <a:t>. Charitativní dary se zaměřují na návratnost zpět do podniku pouze minimálně, jde o dobročinnost jako takovou.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Společenské investice </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prostřednictvím společenských investic podniky </a:t>
            </a:r>
            <a:r>
              <a:rPr lang="cs-CZ" sz="1400" b="1" dirty="0">
                <a:solidFill>
                  <a:srgbClr val="002060"/>
                </a:solidFill>
                <a:latin typeface="Times New Roman" panose="02020603050405020304" pitchFamily="18" charset="0"/>
                <a:cs typeface="Times New Roman" panose="02020603050405020304" pitchFamily="18" charset="0"/>
              </a:rPr>
              <a:t>podporují oblasti </a:t>
            </a:r>
            <a:r>
              <a:rPr lang="cs-CZ" sz="1400" dirty="0">
                <a:solidFill>
                  <a:srgbClr val="002060"/>
                </a:solidFill>
                <a:latin typeface="Times New Roman" panose="02020603050405020304" pitchFamily="18" charset="0"/>
                <a:cs typeface="Times New Roman" panose="02020603050405020304" pitchFamily="18" charset="0"/>
              </a:rPr>
              <a:t>jim blízké – tj. buď předmětu podnikání firmy, nebo firmě jako takové. Podporovány jsou tak </a:t>
            </a:r>
            <a:r>
              <a:rPr lang="cs-CZ" sz="1400" b="1" dirty="0">
                <a:solidFill>
                  <a:srgbClr val="002060"/>
                </a:solidFill>
                <a:latin typeface="Times New Roman" panose="02020603050405020304" pitchFamily="18" charset="0"/>
                <a:cs typeface="Times New Roman" panose="02020603050405020304" pitchFamily="18" charset="0"/>
              </a:rPr>
              <a:t>projekty především vzdělávacího charakteru</a:t>
            </a:r>
            <a:r>
              <a:rPr lang="cs-CZ" sz="1400" dirty="0">
                <a:solidFill>
                  <a:srgbClr val="002060"/>
                </a:solidFill>
                <a:latin typeface="Times New Roman" panose="02020603050405020304" pitchFamily="18" charset="0"/>
                <a:cs typeface="Times New Roman" panose="02020603050405020304" pitchFamily="18" charset="0"/>
              </a:rPr>
              <a:t>. Tyto investice jsou již více zaměřeny na návratnost do byznysu.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Komerční aktivity</a:t>
            </a:r>
          </a:p>
          <a:p>
            <a:r>
              <a:rPr lang="cs-CZ" sz="1400" dirty="0">
                <a:solidFill>
                  <a:srgbClr val="002060"/>
                </a:solidFill>
                <a:latin typeface="Times New Roman" panose="02020603050405020304" pitchFamily="18" charset="0"/>
                <a:cs typeface="Times New Roman" panose="02020603050405020304" pitchFamily="18" charset="0"/>
              </a:rPr>
              <a:t>Tyto aktivity přímo souvisejí s posílením značky, zvýšením prodeje či snížením nákladů firmy. Jedná se proto tedy například o </a:t>
            </a:r>
            <a:r>
              <a:rPr lang="cs-CZ" sz="1400" b="1" dirty="0">
                <a:solidFill>
                  <a:srgbClr val="002060"/>
                </a:solidFill>
                <a:latin typeface="Times New Roman" panose="02020603050405020304" pitchFamily="18" charset="0"/>
                <a:cs typeface="Times New Roman" panose="02020603050405020304" pitchFamily="18" charset="0"/>
              </a:rPr>
              <a:t>cause </a:t>
            </a:r>
            <a:r>
              <a:rPr lang="cs-CZ" sz="1400" b="1" dirty="0" err="1">
                <a:solidFill>
                  <a:srgbClr val="002060"/>
                </a:solidFill>
                <a:latin typeface="Times New Roman" panose="02020603050405020304" pitchFamily="18" charset="0"/>
                <a:cs typeface="Times New Roman" panose="02020603050405020304" pitchFamily="18" charset="0"/>
              </a:rPr>
              <a:t>related</a:t>
            </a:r>
            <a:r>
              <a:rPr lang="cs-CZ" sz="1400" b="1" dirty="0">
                <a:solidFill>
                  <a:srgbClr val="002060"/>
                </a:solidFill>
                <a:latin typeface="Times New Roman" panose="02020603050405020304" pitchFamily="18" charset="0"/>
                <a:cs typeface="Times New Roman" panose="02020603050405020304" pitchFamily="18" charset="0"/>
              </a:rPr>
              <a:t> marketing </a:t>
            </a:r>
            <a:r>
              <a:rPr lang="cs-CZ" sz="1400" dirty="0">
                <a:solidFill>
                  <a:srgbClr val="002060"/>
                </a:solidFill>
                <a:latin typeface="Times New Roman" panose="02020603050405020304" pitchFamily="18" charset="0"/>
                <a:cs typeface="Times New Roman" panose="02020603050405020304" pitchFamily="18" charset="0"/>
              </a:rPr>
              <a:t>nebo o univerzitní průzkum pro firmu. Firma očekává za svou podporu přímou kompenzaci.</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8356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2067694"/>
            <a:ext cx="3024336" cy="280831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V každé z výše uvedených oblastí jsou pak zahrnuty </a:t>
            </a:r>
            <a:r>
              <a:rPr lang="cs-CZ" sz="1400" b="1" dirty="0">
                <a:solidFill>
                  <a:schemeClr val="bg1"/>
                </a:solidFill>
                <a:latin typeface="Times New Roman" panose="02020603050405020304" pitchFamily="18" charset="0"/>
                <a:cs typeface="Times New Roman" panose="02020603050405020304" pitchFamily="18" charset="0"/>
              </a:rPr>
              <a:t>věcné dary, finanční dary, služby a čas a náklady na management</a:t>
            </a:r>
            <a:r>
              <a:rPr lang="cs-CZ" sz="1400"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349684"/>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200" b="1" dirty="0">
                <a:solidFill>
                  <a:srgbClr val="002060"/>
                </a:solidFill>
                <a:latin typeface="Times New Roman" panose="02020603050405020304" pitchFamily="18" charset="0"/>
                <a:cs typeface="Times New Roman" panose="02020603050405020304" pitchFamily="18" charset="0"/>
              </a:rPr>
              <a:t>Věcné dary</a:t>
            </a:r>
          </a:p>
          <a:p>
            <a:r>
              <a:rPr lang="cs-CZ" sz="1200" dirty="0">
                <a:solidFill>
                  <a:srgbClr val="002060"/>
                </a:solidFill>
                <a:latin typeface="Times New Roman" panose="02020603050405020304" pitchFamily="18" charset="0"/>
                <a:cs typeface="Times New Roman" panose="02020603050405020304" pitchFamily="18" charset="0"/>
              </a:rPr>
              <a:t>výrobky či zboží firmy, které místo komerčního prodeje podnik </a:t>
            </a:r>
            <a:r>
              <a:rPr lang="cs-CZ" sz="1200" b="1" dirty="0">
                <a:solidFill>
                  <a:srgbClr val="002060"/>
                </a:solidFill>
                <a:latin typeface="Times New Roman" panose="02020603050405020304" pitchFamily="18" charset="0"/>
                <a:cs typeface="Times New Roman" panose="02020603050405020304" pitchFamily="18" charset="0"/>
              </a:rPr>
              <a:t>bezúplatně převede na charitativní </a:t>
            </a:r>
            <a:r>
              <a:rPr lang="cs-CZ" sz="1200" dirty="0">
                <a:solidFill>
                  <a:srgbClr val="002060"/>
                </a:solidFill>
                <a:latin typeface="Times New Roman" panose="02020603050405020304" pitchFamily="18" charset="0"/>
                <a:cs typeface="Times New Roman" panose="02020603050405020304" pitchFamily="18" charset="0"/>
              </a:rPr>
              <a:t>účely. Nejedná se však pouze o výrobky, ale též například o použité vybavení kanceláří nebo nábytek.</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Finanční dary</a:t>
            </a:r>
          </a:p>
          <a:p>
            <a:r>
              <a:rPr lang="cs-CZ" sz="1200" dirty="0">
                <a:solidFill>
                  <a:srgbClr val="002060"/>
                </a:solidFill>
                <a:latin typeface="Times New Roman" panose="02020603050405020304" pitchFamily="18" charset="0"/>
                <a:cs typeface="Times New Roman" panose="02020603050405020304" pitchFamily="18" charset="0"/>
              </a:rPr>
              <a:t>peněžní prostředky </a:t>
            </a:r>
            <a:r>
              <a:rPr lang="cs-CZ" sz="1200" b="1" dirty="0">
                <a:solidFill>
                  <a:srgbClr val="002060"/>
                </a:solidFill>
                <a:latin typeface="Times New Roman" panose="02020603050405020304" pitchFamily="18" charset="0"/>
                <a:cs typeface="Times New Roman" panose="02020603050405020304" pitchFamily="18" charset="0"/>
              </a:rPr>
              <a:t>poskytnuté na charitativní účely či společenské investice.</a:t>
            </a:r>
            <a:r>
              <a:rPr lang="cs-CZ" sz="1200" dirty="0">
                <a:solidFill>
                  <a:srgbClr val="002060"/>
                </a:solidFill>
                <a:latin typeface="Times New Roman" panose="02020603050405020304" pitchFamily="18" charset="0"/>
                <a:cs typeface="Times New Roman" panose="02020603050405020304" pitchFamily="18" charset="0"/>
              </a:rPr>
              <a:t> Zahrnují se sem přímé dary, sociální sponzoring, spolupráce s prospěšnými organizacemi, znásobení darů zaměstnanců (zaměstnanec přispěje 500 Kč, firma tuto částku znásobí).</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Služby a čas</a:t>
            </a:r>
          </a:p>
          <a:p>
            <a:r>
              <a:rPr lang="cs-CZ" sz="1200" dirty="0">
                <a:solidFill>
                  <a:srgbClr val="002060"/>
                </a:solidFill>
                <a:latin typeface="Times New Roman" panose="02020603050405020304" pitchFamily="18" charset="0"/>
                <a:cs typeface="Times New Roman" panose="02020603050405020304" pitchFamily="18" charset="0"/>
              </a:rPr>
              <a:t>zahrnují poradenství, konzultace, know-how, výpůjčky, pronájem apod. </a:t>
            </a:r>
            <a:r>
              <a:rPr lang="cs-CZ" sz="1200" b="1" dirty="0">
                <a:solidFill>
                  <a:srgbClr val="002060"/>
                </a:solidFill>
                <a:latin typeface="Times New Roman" panose="02020603050405020304" pitchFamily="18" charset="0"/>
                <a:cs typeface="Times New Roman" panose="02020603050405020304" pitchFamily="18" charset="0"/>
              </a:rPr>
              <a:t>podporující prospěšné projekty</a:t>
            </a:r>
            <a:r>
              <a:rPr lang="cs-CZ" sz="1200" dirty="0">
                <a:solidFill>
                  <a:srgbClr val="002060"/>
                </a:solidFill>
                <a:latin typeface="Times New Roman" panose="02020603050405020304" pitchFamily="18" charset="0"/>
                <a:cs typeface="Times New Roman" panose="02020603050405020304" pitchFamily="18" charset="0"/>
              </a:rPr>
              <a:t>. Patří sem dobrovolnictví v rámci pracovní doby, fundraisingové aktivity, přeložení do komunitní organizace apod. Data pro vyčíslení nákladů se mohou získat od HR oddělení, z výročních zpráv nebo podobných reportů a ze statistických úřadů.</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Náklady na management</a:t>
            </a:r>
          </a:p>
          <a:p>
            <a:r>
              <a:rPr lang="cs-CZ" sz="1200" dirty="0">
                <a:solidFill>
                  <a:srgbClr val="002060"/>
                </a:solidFill>
                <a:latin typeface="Times New Roman" panose="02020603050405020304" pitchFamily="18" charset="0"/>
                <a:cs typeface="Times New Roman" panose="02020603050405020304" pitchFamily="18" charset="0"/>
              </a:rPr>
              <a:t>náklady související s komunikací a realizací prospěšných projektů. Jsou to tedy mzdy (příp. platy) a odměny, administrativní náklady, provozní náklady apod.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14594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03598"/>
            <a:ext cx="3024336" cy="36724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Fórum dárců </a:t>
            </a:r>
            <a:r>
              <a:rPr lang="cs-CZ" sz="1400" dirty="0">
                <a:solidFill>
                  <a:schemeClr val="bg1"/>
                </a:solidFill>
                <a:latin typeface="Times New Roman" panose="02020603050405020304" pitchFamily="18" charset="0"/>
                <a:cs typeface="Times New Roman" panose="02020603050405020304" pitchFamily="18" charset="0"/>
              </a:rPr>
              <a:t>- jediné celorepublikové sdružení zastřešující dárce v České republice. </a:t>
            </a:r>
          </a:p>
          <a:p>
            <a:r>
              <a:rPr lang="cs-CZ" sz="1200" dirty="0">
                <a:solidFill>
                  <a:schemeClr val="bg1"/>
                </a:solidFill>
                <a:latin typeface="Times New Roman" panose="02020603050405020304" pitchFamily="18" charset="0"/>
                <a:cs typeface="Times New Roman" panose="02020603050405020304" pitchFamily="18" charset="0"/>
              </a:rPr>
              <a:t>Při Fóru dárců se vyprofilovala Asociace nadací, Asociace nadačních fondů a Asociace firemních nadací a fondů, které sdružují celkem 60 členů.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Výroční zprávy:</a:t>
            </a:r>
          </a:p>
          <a:p>
            <a:r>
              <a:rPr lang="cs-CZ" sz="1000" dirty="0">
                <a:solidFill>
                  <a:schemeClr val="bg1"/>
                </a:solidFill>
                <a:latin typeface="Times New Roman" panose="02020603050405020304" pitchFamily="18" charset="0"/>
                <a:cs typeface="Times New Roman" panose="02020603050405020304" pitchFamily="18" charset="0"/>
                <a:hlinkClick r:id="rId2"/>
              </a:rPr>
              <a:t>http://www.donorsforum.cz/o-nas/vyrocni-zpravy.html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9" name="Obdélník 8"/>
          <p:cNvSpPr/>
          <p:nvPr/>
        </p:nvSpPr>
        <p:spPr>
          <a:xfrm>
            <a:off x="4916505" y="1071755"/>
            <a:ext cx="3039871" cy="307777"/>
          </a:xfrm>
          <a:prstGeom prst="rect">
            <a:avLst/>
          </a:prstGeom>
        </p:spPr>
        <p:txBody>
          <a:bodyPr wrap="none">
            <a:spAutoFit/>
          </a:bodyPr>
          <a:lstStyle/>
          <a:p>
            <a:r>
              <a:rPr lang="pl-PL" sz="1400" dirty="0"/>
              <a:t>Top 10 nadací podle objemu prostředků</a:t>
            </a:r>
          </a:p>
        </p:txBody>
      </p:sp>
      <p:pic>
        <p:nvPicPr>
          <p:cNvPr id="3" name="Obrázek 2">
            <a:extLst>
              <a:ext uri="{FF2B5EF4-FFF2-40B4-BE49-F238E27FC236}">
                <a16:creationId xmlns:a16="http://schemas.microsoft.com/office/drawing/2014/main" id="{7F722A31-129B-411D-83BF-D971F6A54F87}"/>
              </a:ext>
            </a:extLst>
          </p:cNvPr>
          <p:cNvPicPr>
            <a:picLocks noChangeAspect="1"/>
          </p:cNvPicPr>
          <p:nvPr/>
        </p:nvPicPr>
        <p:blipFill rotWithShape="1">
          <a:blip r:embed="rId4"/>
          <a:srcRect t="12665"/>
          <a:stretch/>
        </p:blipFill>
        <p:spPr>
          <a:xfrm>
            <a:off x="3911506" y="1559548"/>
            <a:ext cx="5142261" cy="2419286"/>
          </a:xfrm>
          <a:prstGeom prst="rect">
            <a:avLst/>
          </a:prstGeom>
        </p:spPr>
      </p:pic>
      <p:sp>
        <p:nvSpPr>
          <p:cNvPr id="10" name="Zástupný symbol pro obsah 2">
            <a:extLst>
              <a:ext uri="{FF2B5EF4-FFF2-40B4-BE49-F238E27FC236}">
                <a16:creationId xmlns:a16="http://schemas.microsoft.com/office/drawing/2014/main" id="{DB83839F-6A34-44ED-AAA6-E4BBB9C1CBDC}"/>
              </a:ext>
            </a:extLst>
          </p:cNvPr>
          <p:cNvSpPr txBox="1">
            <a:spLocks/>
          </p:cNvSpPr>
          <p:nvPr/>
        </p:nvSpPr>
        <p:spPr>
          <a:xfrm>
            <a:off x="3917730" y="3978834"/>
            <a:ext cx="3810694" cy="2880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800" dirty="0">
                <a:solidFill>
                  <a:srgbClr val="307871"/>
                </a:solidFill>
                <a:latin typeface="Times New Roman" panose="02020603050405020304" pitchFamily="18" charset="0"/>
                <a:cs typeface="Times New Roman" panose="02020603050405020304" pitchFamily="18" charset="0"/>
              </a:rPr>
              <a:t>Zdroj: Výroční zpráva Fórum dárců (2018)</a:t>
            </a:r>
          </a:p>
        </p:txBody>
      </p:sp>
    </p:spTree>
    <p:extLst>
      <p:ext uri="{BB962C8B-B14F-4D97-AF65-F5344CB8AC3E}">
        <p14:creationId xmlns:p14="http://schemas.microsoft.com/office/powerpoint/2010/main" val="4042124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Reportování CSR:</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a:t>
            </a:r>
            <a:r>
              <a:rPr lang="cs-CZ" sz="1400" i="1" dirty="0">
                <a:solidFill>
                  <a:schemeClr val="bg1"/>
                </a:solidFill>
                <a:latin typeface="Times New Roman" panose="02020603050405020304" pitchFamily="18" charset="0"/>
                <a:cs typeface="Times New Roman" panose="02020603050405020304" pitchFamily="18" charset="0"/>
              </a:rPr>
              <a:t>Proces komunikování sociálních </a:t>
            </a: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dopadů a dopadů na životní prostředí</a:t>
            </a: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způsobených činností organizace určitým  zájmovým skupinám a společnosti jako celku</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Gray</a:t>
            </a:r>
            <a:r>
              <a:rPr lang="cs-CZ" sz="1400" dirty="0">
                <a:solidFill>
                  <a:schemeClr val="bg1"/>
                </a:solidFill>
                <a:latin typeface="Times New Roman" panose="02020603050405020304" pitchFamily="18" charset="0"/>
                <a:cs typeface="Times New Roman" panose="02020603050405020304" pitchFamily="18" charset="0"/>
              </a:rPr>
              <a:t>, 1987).</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491630"/>
            <a:ext cx="4648572"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Společenská</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a:solidFill>
                  <a:srgbClr val="002060"/>
                </a:solidFill>
                <a:latin typeface="Times New Roman" panose="02020603050405020304" pitchFamily="18" charset="0"/>
                <a:cs typeface="Times New Roman" panose="02020603050405020304" pitchFamily="18" charset="0"/>
              </a:rPr>
              <a:t>odpovědnost = triple </a:t>
            </a:r>
            <a:r>
              <a:rPr lang="cs-CZ" sz="1200" b="1" dirty="0" err="1">
                <a:solidFill>
                  <a:srgbClr val="002060"/>
                </a:solidFill>
                <a:latin typeface="Times New Roman" panose="02020603050405020304" pitchFamily="18" charset="0"/>
                <a:cs typeface="Times New Roman" panose="02020603050405020304" pitchFamily="18" charset="0"/>
              </a:rPr>
              <a:t>bottom</a:t>
            </a:r>
            <a:r>
              <a:rPr lang="cs-CZ" sz="1200" b="1" dirty="0">
                <a:solidFill>
                  <a:srgbClr val="002060"/>
                </a:solidFill>
                <a:latin typeface="Times New Roman" panose="02020603050405020304" pitchFamily="18" charset="0"/>
                <a:cs typeface="Times New Roman" panose="02020603050405020304" pitchFamily="18" charset="0"/>
              </a:rPr>
              <a:t> line + ekonomické dopady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Výstupy:</a:t>
            </a:r>
          </a:p>
          <a:p>
            <a:r>
              <a:rPr lang="cs-CZ" sz="1400" dirty="0">
                <a:solidFill>
                  <a:srgbClr val="002060"/>
                </a:solidFill>
                <a:latin typeface="Times New Roman" panose="02020603050405020304" pitchFamily="18" charset="0"/>
                <a:cs typeface="Times New Roman" panose="02020603050405020304" pitchFamily="18" charset="0"/>
              </a:rPr>
              <a:t>ESG report </a:t>
            </a:r>
          </a:p>
          <a:p>
            <a:r>
              <a:rPr lang="cs-CZ" sz="1400" dirty="0">
                <a:solidFill>
                  <a:srgbClr val="002060"/>
                </a:solidFill>
                <a:latin typeface="Times New Roman" panose="02020603050405020304" pitchFamily="18" charset="0"/>
                <a:cs typeface="Times New Roman" panose="02020603050405020304" pitchFamily="18" charset="0"/>
              </a:rPr>
              <a:t>CSR report </a:t>
            </a:r>
          </a:p>
          <a:p>
            <a:r>
              <a:rPr lang="cs-CZ" sz="1400" dirty="0">
                <a:solidFill>
                  <a:srgbClr val="002060"/>
                </a:solidFill>
                <a:latin typeface="Times New Roman" panose="02020603050405020304" pitchFamily="18" charset="0"/>
                <a:cs typeface="Times New Roman" panose="02020603050405020304" pitchFamily="18" charset="0"/>
              </a:rPr>
              <a:t>Sustainability report</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2. Část –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96650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ESG a  Směrnice CSRD </a:t>
            </a:r>
            <a:br>
              <a:rPr lang="cs-CZ" sz="1400"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(Corporate Sustainability Reporting </a:t>
            </a:r>
            <a:r>
              <a:rPr lang="cs-CZ" sz="1100" dirty="0" err="1">
                <a:solidFill>
                  <a:schemeClr val="bg1"/>
                </a:solidFill>
                <a:latin typeface="Times New Roman" panose="02020603050405020304" pitchFamily="18" charset="0"/>
                <a:cs typeface="Times New Roman" panose="02020603050405020304" pitchFamily="18" charset="0"/>
              </a:rPr>
              <a:t>Directive</a:t>
            </a:r>
            <a:r>
              <a:rPr lang="cs-CZ" sz="11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926274"/>
            <a:ext cx="4919464" cy="47599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solidFill>
                  <a:srgbClr val="002060"/>
                </a:solidFill>
                <a:latin typeface="Times New Roman" panose="02020603050405020304" pitchFamily="18" charset="0"/>
                <a:cs typeface="Times New Roman" panose="02020603050405020304" pitchFamily="18" charset="0"/>
              </a:rPr>
              <a:t>Evropská unie byla v oblasti nefinančního reportingu průkopníkem díky NFRD (Non-</a:t>
            </a:r>
            <a:r>
              <a:rPr lang="cs-CZ" sz="1300" dirty="0" err="1">
                <a:solidFill>
                  <a:srgbClr val="002060"/>
                </a:solidFill>
                <a:latin typeface="Times New Roman" panose="02020603050405020304" pitchFamily="18" charset="0"/>
                <a:cs typeface="Times New Roman" panose="02020603050405020304" pitchFamily="18" charset="0"/>
              </a:rPr>
              <a:t>Financial</a:t>
            </a:r>
            <a:r>
              <a:rPr lang="cs-CZ" sz="1300" dirty="0">
                <a:solidFill>
                  <a:srgbClr val="002060"/>
                </a:solidFill>
                <a:latin typeface="Times New Roman" panose="02020603050405020304" pitchFamily="18" charset="0"/>
                <a:cs typeface="Times New Roman" panose="02020603050405020304" pitchFamily="18" charset="0"/>
              </a:rPr>
              <a:t> Reporting </a:t>
            </a:r>
            <a:r>
              <a:rPr lang="cs-CZ" sz="1300" dirty="0" err="1">
                <a:solidFill>
                  <a:srgbClr val="002060"/>
                </a:solidFill>
                <a:latin typeface="Times New Roman" panose="02020603050405020304" pitchFamily="18" charset="0"/>
                <a:cs typeface="Times New Roman" panose="02020603050405020304" pitchFamily="18" charset="0"/>
              </a:rPr>
              <a:t>Directive</a:t>
            </a:r>
            <a:r>
              <a:rPr lang="cs-CZ" sz="1300" dirty="0">
                <a:solidFill>
                  <a:srgbClr val="002060"/>
                </a:solidFill>
                <a:latin typeface="Times New Roman" panose="02020603050405020304" pitchFamily="18" charset="0"/>
                <a:cs typeface="Times New Roman" panose="02020603050405020304" pitchFamily="18" charset="0"/>
              </a:rPr>
              <a:t>, 2014/95/EU), která ukládala velkým podnikům ve veřejném zájmu s více než 500 zaměstnanci povinnost zveřejňovat vybrané nefinanční informace. </a:t>
            </a: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300" dirty="0">
                <a:solidFill>
                  <a:srgbClr val="002060"/>
                </a:solidFill>
                <a:latin typeface="Times New Roman" panose="02020603050405020304" pitchFamily="18" charset="0"/>
                <a:cs typeface="Times New Roman" panose="02020603050405020304" pitchFamily="18" charset="0"/>
              </a:rPr>
              <a:t>Tento rámec však postupně přestával stačit – byl relativně vágní, </a:t>
            </a:r>
            <a:r>
              <a:rPr lang="cs-CZ" sz="1300" dirty="0" err="1">
                <a:solidFill>
                  <a:srgbClr val="002060"/>
                </a:solidFill>
                <a:latin typeface="Times New Roman" panose="02020603050405020304" pitchFamily="18" charset="0"/>
                <a:cs typeface="Times New Roman" panose="02020603050405020304" pitchFamily="18" charset="0"/>
              </a:rPr>
              <a:t>nesronatelný</a:t>
            </a:r>
            <a:r>
              <a:rPr lang="cs-CZ" sz="1300" dirty="0">
                <a:solidFill>
                  <a:srgbClr val="002060"/>
                </a:solidFill>
                <a:latin typeface="Times New Roman" panose="02020603050405020304" pitchFamily="18" charset="0"/>
                <a:cs typeface="Times New Roman" panose="02020603050405020304" pitchFamily="18" charset="0"/>
              </a:rPr>
              <a:t> napříč státy a nepokrýval dostatečně široké spektrum společností. </a:t>
            </a: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300" dirty="0">
                <a:solidFill>
                  <a:srgbClr val="002060"/>
                </a:solidFill>
                <a:latin typeface="Times New Roman" panose="02020603050405020304" pitchFamily="18" charset="0"/>
                <a:cs typeface="Times New Roman" panose="02020603050405020304" pitchFamily="18" charset="0"/>
              </a:rPr>
              <a:t>Proto EU při-jala CSRD (Corporate Sustainability Reporting </a:t>
            </a:r>
            <a:r>
              <a:rPr lang="cs-CZ" sz="1300" dirty="0" err="1">
                <a:solidFill>
                  <a:srgbClr val="002060"/>
                </a:solidFill>
                <a:latin typeface="Times New Roman" panose="02020603050405020304" pitchFamily="18" charset="0"/>
                <a:cs typeface="Times New Roman" panose="02020603050405020304" pitchFamily="18" charset="0"/>
              </a:rPr>
              <a:t>Directive</a:t>
            </a:r>
            <a:r>
              <a:rPr lang="cs-CZ" sz="1300" dirty="0">
                <a:solidFill>
                  <a:srgbClr val="002060"/>
                </a:solidFill>
                <a:latin typeface="Times New Roman" panose="02020603050405020304" pitchFamily="18" charset="0"/>
                <a:cs typeface="Times New Roman" panose="02020603050405020304" pitchFamily="18" charset="0"/>
              </a:rPr>
              <a:t>, 2022/2464/EU), která NFRD nahrazuje a zásadně rozšiřuje okruh povinně </a:t>
            </a:r>
            <a:r>
              <a:rPr lang="cs-CZ" sz="1300" dirty="0" err="1">
                <a:solidFill>
                  <a:srgbClr val="002060"/>
                </a:solidFill>
                <a:latin typeface="Times New Roman" panose="02020603050405020304" pitchFamily="18" charset="0"/>
                <a:cs typeface="Times New Roman" panose="02020603050405020304" pitchFamily="18" charset="0"/>
              </a:rPr>
              <a:t>reportujících</a:t>
            </a:r>
            <a:r>
              <a:rPr lang="cs-CZ" sz="1300" dirty="0">
                <a:solidFill>
                  <a:srgbClr val="002060"/>
                </a:solidFill>
                <a:latin typeface="Times New Roman" panose="02020603050405020304" pitchFamily="18" charset="0"/>
                <a:cs typeface="Times New Roman" panose="02020603050405020304" pitchFamily="18" charset="0"/>
              </a:rPr>
              <a:t> subjektů i hloubku požadovaných informací.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Nefinanční reporting</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058898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ESG a  Směrnice CSRD </a:t>
            </a:r>
            <a:br>
              <a:rPr lang="cs-CZ" sz="1400"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(Corporate Sustainability Reporting </a:t>
            </a:r>
            <a:r>
              <a:rPr lang="cs-CZ" sz="1100" dirty="0" err="1">
                <a:solidFill>
                  <a:schemeClr val="bg1"/>
                </a:solidFill>
                <a:latin typeface="Times New Roman" panose="02020603050405020304" pitchFamily="18" charset="0"/>
                <a:cs typeface="Times New Roman" panose="02020603050405020304" pitchFamily="18" charset="0"/>
              </a:rPr>
              <a:t>Directive</a:t>
            </a:r>
            <a:r>
              <a:rPr lang="cs-CZ" sz="11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1902" y="285190"/>
            <a:ext cx="4223928" cy="47599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solidFill>
                  <a:srgbClr val="002060"/>
                </a:solidFill>
                <a:latin typeface="Times New Roman" panose="02020603050405020304" pitchFamily="18" charset="0"/>
                <a:cs typeface="Times New Roman" panose="02020603050405020304" pitchFamily="18" charset="0"/>
              </a:rPr>
              <a:t>CSRD postupně zavádí povinný </a:t>
            </a:r>
            <a:r>
              <a:rPr lang="cs-CZ" sz="1300" dirty="0" err="1">
                <a:solidFill>
                  <a:srgbClr val="002060"/>
                </a:solidFill>
                <a:latin typeface="Times New Roman" panose="02020603050405020304" pitchFamily="18" charset="0"/>
                <a:cs typeface="Times New Roman" panose="02020603050405020304" pitchFamily="18" charset="0"/>
              </a:rPr>
              <a:t>udržitelnostní</a:t>
            </a:r>
            <a:r>
              <a:rPr lang="cs-CZ" sz="1300" dirty="0">
                <a:solidFill>
                  <a:srgbClr val="002060"/>
                </a:solidFill>
                <a:latin typeface="Times New Roman" panose="02020603050405020304" pitchFamily="18" charset="0"/>
                <a:cs typeface="Times New Roman" panose="02020603050405020304" pitchFamily="18" charset="0"/>
              </a:rPr>
              <a:t> reporting pro:</a:t>
            </a: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společnosti, které již spadaly pod NFRD – povinnost reportovat za účetní ob-dobí 2024 (zprávy v roce 2025),</a:t>
            </a:r>
          </a:p>
          <a:p>
            <a:endParaRPr lang="cs-CZ" sz="13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velké podniky, které splní daná velikostní kritéria (250+ zaměstnanců, aktiva &gt; 25 mil. EUR, obrat &gt; 50 mil. EUR) – zpravidla povinnost od účetního období 2025/2026,</a:t>
            </a:r>
          </a:p>
          <a:p>
            <a:endParaRPr lang="cs-CZ" sz="13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kótované SME a některé neevropské společnosti s významnou činností v EU – postupné rozšíření až do roku 2028/2029.</a:t>
            </a:r>
          </a:p>
          <a:p>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300" dirty="0">
                <a:solidFill>
                  <a:srgbClr val="002060"/>
                </a:solidFill>
                <a:latin typeface="Times New Roman" panose="02020603050405020304" pitchFamily="18" charset="0"/>
                <a:cs typeface="Times New Roman" panose="02020603050405020304" pitchFamily="18" charset="0"/>
              </a:rPr>
              <a:t>Smyslem CSRD je postavit informace o udržitelnosti na úroveň finančních </a:t>
            </a:r>
            <a:r>
              <a:rPr lang="cs-CZ" sz="1300" dirty="0" err="1">
                <a:solidFill>
                  <a:srgbClr val="002060"/>
                </a:solidFill>
                <a:latin typeface="Times New Roman" panose="02020603050405020304" pitchFamily="18" charset="0"/>
                <a:cs typeface="Times New Roman" panose="02020603050405020304" pitchFamily="18" charset="0"/>
              </a:rPr>
              <a:t>informa-cí</a:t>
            </a:r>
            <a:r>
              <a:rPr lang="cs-CZ" sz="1300" dirty="0">
                <a:solidFill>
                  <a:srgbClr val="002060"/>
                </a:solidFill>
                <a:latin typeface="Times New Roman" panose="02020603050405020304" pitchFamily="18" charset="0"/>
                <a:cs typeface="Times New Roman" panose="02020603050405020304" pitchFamily="18" charset="0"/>
              </a:rPr>
              <a:t>, učinit je srovnatelnými, ověřitelnými a použitel­nými pro rozhodování všech skupin uživatelů. Na rozdíl od NFRD je CSRD úzce svázána s konkrétními standardy – ESRS (European Sustainability Reporting </a:t>
            </a:r>
            <a:r>
              <a:rPr lang="cs-CZ" sz="1300" dirty="0" err="1">
                <a:solidFill>
                  <a:srgbClr val="002060"/>
                </a:solidFill>
                <a:latin typeface="Times New Roman" panose="02020603050405020304" pitchFamily="18" charset="0"/>
                <a:cs typeface="Times New Roman" panose="02020603050405020304" pitchFamily="18" charset="0"/>
              </a:rPr>
              <a:t>Standards</a:t>
            </a:r>
            <a:r>
              <a:rPr lang="cs-CZ" sz="1300" dirty="0">
                <a:solidFill>
                  <a:srgbClr val="002060"/>
                </a:solidFill>
                <a:latin typeface="Times New Roman" panose="02020603050405020304" pitchFamily="18" charset="0"/>
                <a:cs typeface="Times New Roman" panose="02020603050405020304" pitchFamily="18" charset="0"/>
              </a:rPr>
              <a:t>), které vypracovala EFRAG.</a:t>
            </a: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Nefinanční reporting</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68131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ESG a  Směrnice CSRD </a:t>
            </a:r>
            <a:br>
              <a:rPr lang="cs-CZ" sz="1400"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(Corporate Sustainability Reporting </a:t>
            </a:r>
            <a:r>
              <a:rPr lang="cs-CZ" sz="1100" dirty="0" err="1">
                <a:solidFill>
                  <a:schemeClr val="bg1"/>
                </a:solidFill>
                <a:latin typeface="Times New Roman" panose="02020603050405020304" pitchFamily="18" charset="0"/>
                <a:cs typeface="Times New Roman" panose="02020603050405020304" pitchFamily="18" charset="0"/>
              </a:rPr>
              <a:t>Directive</a:t>
            </a:r>
            <a:r>
              <a:rPr lang="cs-CZ" sz="11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1902" y="285190"/>
            <a:ext cx="4223928" cy="47599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solidFill>
                  <a:srgbClr val="002060"/>
                </a:solidFill>
                <a:latin typeface="Times New Roman" panose="02020603050405020304" pitchFamily="18" charset="0"/>
                <a:cs typeface="Times New Roman" panose="02020603050405020304" pitchFamily="18" charset="0"/>
              </a:rPr>
              <a:t>Firmy v rozsahu CSRD musí sestavovat tzv. </a:t>
            </a:r>
            <a:r>
              <a:rPr lang="cs-CZ" sz="1300" dirty="0" err="1">
                <a:solidFill>
                  <a:srgbClr val="002060"/>
                </a:solidFill>
                <a:latin typeface="Times New Roman" panose="02020603050405020304" pitchFamily="18" charset="0"/>
                <a:cs typeface="Times New Roman" panose="02020603050405020304" pitchFamily="18" charset="0"/>
              </a:rPr>
              <a:t>sustainability</a:t>
            </a:r>
            <a:r>
              <a:rPr lang="cs-CZ" sz="1300" dirty="0">
                <a:solidFill>
                  <a:srgbClr val="002060"/>
                </a:solidFill>
                <a:latin typeface="Times New Roman" panose="02020603050405020304" pitchFamily="18" charset="0"/>
                <a:cs typeface="Times New Roman" panose="02020603050405020304" pitchFamily="18" charset="0"/>
              </a:rPr>
              <a:t> </a:t>
            </a:r>
            <a:r>
              <a:rPr lang="cs-CZ" sz="1300" dirty="0" err="1">
                <a:solidFill>
                  <a:srgbClr val="002060"/>
                </a:solidFill>
                <a:latin typeface="Times New Roman" panose="02020603050405020304" pitchFamily="18" charset="0"/>
                <a:cs typeface="Times New Roman" panose="02020603050405020304" pitchFamily="18" charset="0"/>
              </a:rPr>
              <a:t>statement</a:t>
            </a:r>
            <a:r>
              <a:rPr lang="cs-CZ" sz="1300" dirty="0">
                <a:solidFill>
                  <a:srgbClr val="002060"/>
                </a:solidFill>
                <a:latin typeface="Times New Roman" panose="02020603050405020304" pitchFamily="18" charset="0"/>
                <a:cs typeface="Times New Roman" panose="02020603050405020304" pitchFamily="18" charset="0"/>
              </a:rPr>
              <a:t> podle těchto standardů, při-čemž klíčovým principem je dvojí </a:t>
            </a:r>
            <a:r>
              <a:rPr lang="cs-CZ" sz="1300" dirty="0" err="1">
                <a:solidFill>
                  <a:srgbClr val="002060"/>
                </a:solidFill>
                <a:latin typeface="Times New Roman" panose="02020603050405020304" pitchFamily="18" charset="0"/>
                <a:cs typeface="Times New Roman" panose="02020603050405020304" pitchFamily="18" charset="0"/>
              </a:rPr>
              <a:t>materialita</a:t>
            </a:r>
            <a:r>
              <a:rPr lang="cs-CZ" sz="13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dopadová </a:t>
            </a:r>
            <a:r>
              <a:rPr lang="cs-CZ" sz="1300" b="1" dirty="0" err="1">
                <a:solidFill>
                  <a:srgbClr val="002060"/>
                </a:solidFill>
                <a:latin typeface="Times New Roman" panose="02020603050405020304" pitchFamily="18" charset="0"/>
                <a:cs typeface="Times New Roman" panose="02020603050405020304" pitchFamily="18" charset="0"/>
              </a:rPr>
              <a:t>materialita</a:t>
            </a:r>
            <a:r>
              <a:rPr lang="cs-CZ" sz="1300" b="1" dirty="0">
                <a:solidFill>
                  <a:srgbClr val="002060"/>
                </a:solidFill>
                <a:latin typeface="Times New Roman" panose="02020603050405020304" pitchFamily="18" charset="0"/>
                <a:cs typeface="Times New Roman" panose="02020603050405020304" pitchFamily="18" charset="0"/>
              </a:rPr>
              <a:t> </a:t>
            </a:r>
            <a:r>
              <a:rPr lang="cs-CZ" sz="1300" dirty="0">
                <a:solidFill>
                  <a:srgbClr val="002060"/>
                </a:solidFill>
                <a:latin typeface="Times New Roman" panose="02020603050405020304" pitchFamily="18" charset="0"/>
                <a:cs typeface="Times New Roman" panose="02020603050405020304" pitchFamily="18" charset="0"/>
              </a:rPr>
              <a:t>– významné dopady firmy na životní prostředí a </a:t>
            </a:r>
            <a:r>
              <a:rPr lang="cs-CZ" sz="1300" dirty="0" err="1">
                <a:solidFill>
                  <a:srgbClr val="002060"/>
                </a:solidFill>
                <a:latin typeface="Times New Roman" panose="02020603050405020304" pitchFamily="18" charset="0"/>
                <a:cs typeface="Times New Roman" panose="02020603050405020304" pitchFamily="18" charset="0"/>
              </a:rPr>
              <a:t>společ-nost</a:t>
            </a:r>
            <a:r>
              <a:rPr lang="cs-CZ" sz="1300" dirty="0">
                <a:solidFill>
                  <a:srgbClr val="002060"/>
                </a:solidFill>
                <a:latin typeface="Times New Roman" panose="02020603050405020304" pitchFamily="18" charset="0"/>
                <a:cs typeface="Times New Roman" panose="02020603050405020304" pitchFamily="18" charset="0"/>
              </a:rPr>
              <a:t>,</a:t>
            </a:r>
          </a:p>
          <a:p>
            <a:r>
              <a:rPr lang="cs-CZ" sz="1300" b="1" dirty="0">
                <a:solidFill>
                  <a:srgbClr val="002060"/>
                </a:solidFill>
                <a:latin typeface="Times New Roman" panose="02020603050405020304" pitchFamily="18" charset="0"/>
                <a:cs typeface="Times New Roman" panose="02020603050405020304" pitchFamily="18" charset="0"/>
              </a:rPr>
              <a:t>finanční </a:t>
            </a:r>
            <a:r>
              <a:rPr lang="cs-CZ" sz="1300" b="1" dirty="0" err="1">
                <a:solidFill>
                  <a:srgbClr val="002060"/>
                </a:solidFill>
                <a:latin typeface="Times New Roman" panose="02020603050405020304" pitchFamily="18" charset="0"/>
                <a:cs typeface="Times New Roman" panose="02020603050405020304" pitchFamily="18" charset="0"/>
              </a:rPr>
              <a:t>materialita</a:t>
            </a:r>
            <a:r>
              <a:rPr lang="cs-CZ" sz="1300" b="1" dirty="0">
                <a:solidFill>
                  <a:srgbClr val="002060"/>
                </a:solidFill>
                <a:latin typeface="Times New Roman" panose="02020603050405020304" pitchFamily="18" charset="0"/>
                <a:cs typeface="Times New Roman" panose="02020603050405020304" pitchFamily="18" charset="0"/>
              </a:rPr>
              <a:t> </a:t>
            </a:r>
            <a:r>
              <a:rPr lang="cs-CZ" sz="1300" dirty="0">
                <a:solidFill>
                  <a:srgbClr val="002060"/>
                </a:solidFill>
                <a:latin typeface="Times New Roman" panose="02020603050405020304" pitchFamily="18" charset="0"/>
                <a:cs typeface="Times New Roman" panose="02020603050405020304" pitchFamily="18" charset="0"/>
              </a:rPr>
              <a:t>– </a:t>
            </a:r>
            <a:r>
              <a:rPr lang="cs-CZ" sz="1300" dirty="0" err="1">
                <a:solidFill>
                  <a:srgbClr val="002060"/>
                </a:solidFill>
                <a:latin typeface="Times New Roman" panose="02020603050405020304" pitchFamily="18" charset="0"/>
                <a:cs typeface="Times New Roman" panose="02020603050405020304" pitchFamily="18" charset="0"/>
              </a:rPr>
              <a:t>udržitelnostní</a:t>
            </a:r>
            <a:r>
              <a:rPr lang="cs-CZ" sz="1300" dirty="0">
                <a:solidFill>
                  <a:srgbClr val="002060"/>
                </a:solidFill>
                <a:latin typeface="Times New Roman" panose="02020603050405020304" pitchFamily="18" charset="0"/>
                <a:cs typeface="Times New Roman" panose="02020603050405020304" pitchFamily="18" charset="0"/>
              </a:rPr>
              <a:t> témata, která představují významná rizika či příležitosti pro firmu.</a:t>
            </a: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300" dirty="0">
                <a:solidFill>
                  <a:srgbClr val="002060"/>
                </a:solidFill>
                <a:latin typeface="Times New Roman" panose="02020603050405020304" pitchFamily="18" charset="0"/>
                <a:cs typeface="Times New Roman" panose="02020603050405020304" pitchFamily="18" charset="0"/>
              </a:rPr>
              <a:t>Smyslem CSRD je postavit informace o udržitelnosti na úroveň finančních informací, učinit je srovnatelnými, ověřitelnými a použitel­nými pro rozhodování všech skupin uživatelů. </a:t>
            </a: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300" dirty="0">
                <a:solidFill>
                  <a:srgbClr val="002060"/>
                </a:solidFill>
                <a:latin typeface="Times New Roman" panose="02020603050405020304" pitchFamily="18" charset="0"/>
                <a:cs typeface="Times New Roman" panose="02020603050405020304" pitchFamily="18" charset="0"/>
              </a:rPr>
              <a:t>Na rozdíl od NFRD je CSRD úzce svázána s konkrétními standardy – ESRS (European Sustainability Reporting </a:t>
            </a:r>
            <a:r>
              <a:rPr lang="cs-CZ" sz="1300" dirty="0" err="1">
                <a:solidFill>
                  <a:srgbClr val="002060"/>
                </a:solidFill>
                <a:latin typeface="Times New Roman" panose="02020603050405020304" pitchFamily="18" charset="0"/>
                <a:cs typeface="Times New Roman" panose="02020603050405020304" pitchFamily="18" charset="0"/>
              </a:rPr>
              <a:t>Standards</a:t>
            </a:r>
            <a:r>
              <a:rPr lang="cs-CZ" sz="1300" dirty="0">
                <a:solidFill>
                  <a:srgbClr val="002060"/>
                </a:solidFill>
                <a:latin typeface="Times New Roman" panose="02020603050405020304" pitchFamily="18" charset="0"/>
                <a:cs typeface="Times New Roman" panose="02020603050405020304" pitchFamily="18" charset="0"/>
              </a:rPr>
              <a:t>), které vypracovala EFRAG.</a:t>
            </a: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Nefinanční reporting</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2885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Vymezit i způsob jakým jsou standardy vyvíjeny, a který je rozhodující pro jejich robustnost, účinnost a důvěryhodnost.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Standardy vyvinuté společností pro jejich vlastní účely</a:t>
            </a:r>
            <a:r>
              <a:rPr lang="cs-CZ" sz="1400" dirty="0">
                <a:solidFill>
                  <a:srgbClr val="002060"/>
                </a:solidFill>
                <a:latin typeface="Times New Roman" panose="02020603050405020304" pitchFamily="18" charset="0"/>
                <a:cs typeface="Times New Roman" panose="02020603050405020304" pitchFamily="18" charset="0"/>
              </a:rPr>
              <a:t>. </a:t>
            </a:r>
          </a:p>
          <a:p>
            <a:pPr lvl="1"/>
            <a:r>
              <a:rPr lang="cs-CZ" sz="1400" dirty="0">
                <a:solidFill>
                  <a:srgbClr val="002060"/>
                </a:solidFill>
                <a:latin typeface="Times New Roman" panose="02020603050405020304" pitchFamily="18" charset="0"/>
                <a:cs typeface="Times New Roman" panose="02020603050405020304" pitchFamily="18" charset="0"/>
              </a:rPr>
              <a:t>Zpravidla jsou konzultovány s externími odborníky, či inspirovány existujícími mezinárodními normami a standardy (např. v oblasti lidských zdrojů, korupce, etického vystupování, emisí apod.)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Standardy vyvinuté společností založené na vzájemné interakci a potřebách stakeholderů</a:t>
            </a:r>
            <a:r>
              <a:rPr lang="cs-CZ" sz="1400" dirty="0">
                <a:solidFill>
                  <a:srgbClr val="002060"/>
                </a:solidFill>
                <a:latin typeface="Times New Roman" panose="02020603050405020304" pitchFamily="18" charset="0"/>
                <a:cs typeface="Times New Roman" panose="02020603050405020304" pitchFamily="18" charset="0"/>
              </a:rPr>
              <a:t>. Základna je tvořena mezinárodními standardy či přístupy.</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Průmyslové (odvětvové) standardy vyvinuté pro potřeby kooperace či řízení dodavatelského řetězce</a:t>
            </a:r>
            <a:r>
              <a:rPr lang="cs-CZ" sz="1400" dirty="0">
                <a:solidFill>
                  <a:srgbClr val="002060"/>
                </a:solidFill>
                <a:latin typeface="Times New Roman" panose="02020603050405020304" pitchFamily="18" charset="0"/>
                <a:cs typeface="Times New Roman" panose="02020603050405020304" pitchFamily="18" charset="0"/>
              </a:rPr>
              <a:t>, často inspirované mezinárodními standardy.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40292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Rizika z nereportování?</a:t>
            </a:r>
            <a:endParaRPr lang="cs-CZ" sz="11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639598" y="267494"/>
            <a:ext cx="4385084" cy="3903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00" dirty="0">
                <a:solidFill>
                  <a:srgbClr val="002060"/>
                </a:solidFill>
                <a:latin typeface="Times New Roman" panose="02020603050405020304" pitchFamily="18" charset="0"/>
                <a:cs typeface="Times New Roman" panose="02020603050405020304" pitchFamily="18" charset="0"/>
              </a:rPr>
              <a:t>Momentálně nejsou stanoveny žádné sankce pro společnosti, které své reporty nezveřejní. Nicméně, za prvé se to může změnit a za druhé, ESG a nefinanční kritéria v současnosti získávají čím dál více pozornosti </a:t>
            </a:r>
            <a:br>
              <a:rPr lang="cs-CZ" sz="1300" dirty="0">
                <a:solidFill>
                  <a:srgbClr val="002060"/>
                </a:solidFill>
                <a:latin typeface="Times New Roman" panose="02020603050405020304" pitchFamily="18" charset="0"/>
                <a:cs typeface="Times New Roman" panose="02020603050405020304" pitchFamily="18" charset="0"/>
              </a:rPr>
            </a:br>
            <a:r>
              <a:rPr lang="cs-CZ" sz="1300" dirty="0">
                <a:solidFill>
                  <a:srgbClr val="002060"/>
                </a:solidFill>
                <a:latin typeface="Times New Roman" panose="02020603050405020304" pitchFamily="18" charset="0"/>
                <a:cs typeface="Times New Roman" panose="02020603050405020304" pitchFamily="18" charset="0"/>
              </a:rPr>
              <a:t>jak ze strany </a:t>
            </a:r>
            <a:r>
              <a:rPr lang="cs-CZ" sz="1300" b="1" dirty="0">
                <a:solidFill>
                  <a:srgbClr val="002060"/>
                </a:solidFill>
                <a:latin typeface="Times New Roman" panose="02020603050405020304" pitchFamily="18" charset="0"/>
                <a:cs typeface="Times New Roman" panose="02020603050405020304" pitchFamily="18" charset="0"/>
              </a:rPr>
              <a:t>veřejnosti</a:t>
            </a:r>
            <a:r>
              <a:rPr lang="cs-CZ" sz="1300" dirty="0">
                <a:solidFill>
                  <a:srgbClr val="002060"/>
                </a:solidFill>
                <a:latin typeface="Times New Roman" panose="02020603050405020304" pitchFamily="18" charset="0"/>
                <a:cs typeface="Times New Roman" panose="02020603050405020304" pitchFamily="18" charset="0"/>
              </a:rPr>
              <a:t> (spotřebitelé, média, zaměstnanci), tak ze strany </a:t>
            </a:r>
            <a:r>
              <a:rPr lang="cs-CZ" sz="1300" b="1" dirty="0">
                <a:solidFill>
                  <a:srgbClr val="002060"/>
                </a:solidFill>
                <a:latin typeface="Times New Roman" panose="02020603050405020304" pitchFamily="18" charset="0"/>
                <a:cs typeface="Times New Roman" panose="02020603050405020304" pitchFamily="18" charset="0"/>
              </a:rPr>
              <a:t>finančních partnerů </a:t>
            </a:r>
            <a:r>
              <a:rPr lang="cs-CZ" sz="1300" dirty="0">
                <a:solidFill>
                  <a:srgbClr val="002060"/>
                </a:solidFill>
                <a:latin typeface="Times New Roman" panose="02020603050405020304" pitchFamily="18" charset="0"/>
                <a:cs typeface="Times New Roman" panose="02020603050405020304" pitchFamily="18" charset="0"/>
              </a:rPr>
              <a:t>(banky, pojišťovny, investoři, odběratelé).</a:t>
            </a:r>
          </a:p>
          <a:p>
            <a:r>
              <a:rPr lang="cs-CZ" sz="1300" dirty="0">
                <a:solidFill>
                  <a:srgbClr val="002060"/>
                </a:solidFill>
                <a:latin typeface="Times New Roman" panose="02020603050405020304" pitchFamily="18" charset="0"/>
                <a:cs typeface="Times New Roman" panose="02020603050405020304" pitchFamily="18" charset="0"/>
              </a:rPr>
              <a:t>Tím hlavním rizikem se tak stává onen pomyslný vlak, který Vám může </a:t>
            </a:r>
            <a:r>
              <a:rPr lang="cs-CZ" sz="1300" b="1" dirty="0">
                <a:solidFill>
                  <a:srgbClr val="002060"/>
                </a:solidFill>
                <a:latin typeface="Times New Roman" panose="02020603050405020304" pitchFamily="18" charset="0"/>
                <a:cs typeface="Times New Roman" panose="02020603050405020304" pitchFamily="18" charset="0"/>
              </a:rPr>
              <a:t>ujet</a:t>
            </a:r>
            <a:r>
              <a:rPr lang="cs-CZ" sz="1300" dirty="0">
                <a:solidFill>
                  <a:srgbClr val="002060"/>
                </a:solidFill>
                <a:latin typeface="Times New Roman" panose="02020603050405020304" pitchFamily="18" charset="0"/>
                <a:cs typeface="Times New Roman" panose="02020603050405020304" pitchFamily="18" charset="0"/>
              </a:rPr>
              <a:t>. </a:t>
            </a:r>
            <a:r>
              <a:rPr lang="cs-CZ" sz="1200" dirty="0">
                <a:solidFill>
                  <a:srgbClr val="002060"/>
                </a:solidFill>
                <a:latin typeface="Times New Roman" panose="02020603050405020304" pitchFamily="18" charset="0"/>
                <a:cs typeface="Times New Roman" panose="02020603050405020304" pitchFamily="18" charset="0"/>
              </a:rPr>
              <a:t>Podle CSR studie IPSOS </a:t>
            </a:r>
            <a:r>
              <a:rPr lang="cs-CZ" sz="1200" b="1" dirty="0">
                <a:solidFill>
                  <a:srgbClr val="002060"/>
                </a:solidFill>
                <a:latin typeface="Times New Roman" panose="02020603050405020304" pitchFamily="18" charset="0"/>
                <a:cs typeface="Times New Roman" panose="02020603050405020304" pitchFamily="18" charset="0"/>
              </a:rPr>
              <a:t>72 % spotřebitelů</a:t>
            </a:r>
            <a:r>
              <a:rPr lang="cs-CZ" sz="1200" dirty="0">
                <a:solidFill>
                  <a:srgbClr val="002060"/>
                </a:solidFill>
                <a:latin typeface="Times New Roman" panose="02020603050405020304" pitchFamily="18" charset="0"/>
                <a:cs typeface="Times New Roman" panose="02020603050405020304" pitchFamily="18" charset="0"/>
              </a:rPr>
              <a:t> vnímá odpovědnost a udržitelnost firem jako přidanou hodnotu jejich produktů či služeb a </a:t>
            </a:r>
            <a:r>
              <a:rPr lang="cs-CZ" sz="1200" b="1" dirty="0">
                <a:solidFill>
                  <a:srgbClr val="002060"/>
                </a:solidFill>
                <a:latin typeface="Times New Roman" panose="02020603050405020304" pitchFamily="18" charset="0"/>
                <a:cs typeface="Times New Roman" panose="02020603050405020304" pitchFamily="18" charset="0"/>
              </a:rPr>
              <a:t>44 %</a:t>
            </a:r>
            <a:r>
              <a:rPr lang="cs-CZ" sz="1200" dirty="0">
                <a:solidFill>
                  <a:srgbClr val="002060"/>
                </a:solidFill>
                <a:latin typeface="Times New Roman" panose="02020603050405020304" pitchFamily="18" charset="0"/>
                <a:cs typeface="Times New Roman" panose="02020603050405020304" pitchFamily="18" charset="0"/>
              </a:rPr>
              <a:t> ji považuje za důležitý aspekt při nákupu. Společným jmenovatelem pro všechny je pak </a:t>
            </a:r>
            <a:r>
              <a:rPr lang="cs-CZ" sz="1200" b="1" dirty="0">
                <a:solidFill>
                  <a:srgbClr val="002060"/>
                </a:solidFill>
                <a:latin typeface="Times New Roman" panose="02020603050405020304" pitchFamily="18" charset="0"/>
                <a:cs typeface="Times New Roman" panose="02020603050405020304" pitchFamily="18" charset="0"/>
              </a:rPr>
              <a:t>férovost</a:t>
            </a:r>
            <a:r>
              <a:rPr lang="cs-CZ" sz="1200" dirty="0">
                <a:solidFill>
                  <a:srgbClr val="002060"/>
                </a:solidFill>
                <a:latin typeface="Times New Roman" panose="02020603050405020304" pitchFamily="18" charset="0"/>
                <a:cs typeface="Times New Roman" panose="02020603050405020304" pitchFamily="18" charset="0"/>
              </a:rPr>
              <a:t> k vlastním zaměstnancům.</a:t>
            </a:r>
          </a:p>
          <a:p>
            <a:r>
              <a:rPr lang="cs-CZ" sz="1200" dirty="0">
                <a:solidFill>
                  <a:srgbClr val="002060"/>
                </a:solidFill>
                <a:latin typeface="Times New Roman" panose="02020603050405020304" pitchFamily="18" charset="0"/>
                <a:cs typeface="Times New Roman" panose="02020603050405020304" pitchFamily="18" charset="0"/>
              </a:rPr>
              <a:t>Mimo zaměstnance a spotřebitele do hry vstupují také již zmíněné </a:t>
            </a:r>
            <a:r>
              <a:rPr lang="cs-CZ" sz="1200" b="1" dirty="0">
                <a:solidFill>
                  <a:srgbClr val="002060"/>
                </a:solidFill>
                <a:latin typeface="Times New Roman" panose="02020603050405020304" pitchFamily="18" charset="0"/>
                <a:cs typeface="Times New Roman" panose="02020603050405020304" pitchFamily="18" charset="0"/>
              </a:rPr>
              <a:t>banky, pojišťovny a investoři</a:t>
            </a:r>
            <a:r>
              <a:rPr lang="cs-CZ" sz="1200" dirty="0">
                <a:solidFill>
                  <a:srgbClr val="002060"/>
                </a:solidFill>
                <a:latin typeface="Times New Roman" panose="02020603050405020304" pitchFamily="18" charset="0"/>
                <a:cs typeface="Times New Roman" panose="02020603050405020304" pitchFamily="18" charset="0"/>
              </a:rPr>
              <a:t>. Pro ty je ESG rating ukazatelem toho, jak je firma udržitelná, zda je schopna pracovat s riziky a jestli se do ní vůbec vyplatí investovat.</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ESG a nefinanční reporting nepřímo zasáhne i malé a střední podniky, které do velkých firem dodávají. </a:t>
            </a:r>
            <a:r>
              <a:rPr lang="cs-CZ" sz="1200" b="1" dirty="0">
                <a:solidFill>
                  <a:srgbClr val="002060"/>
                </a:solidFill>
                <a:latin typeface="Times New Roman" panose="02020603050405020304" pitchFamily="18" charset="0"/>
                <a:cs typeface="Times New Roman" panose="02020603050405020304" pitchFamily="18" charset="0"/>
              </a:rPr>
              <a:t>Nereportování dat = potenciální ztráta partnerů a příležitostí</a:t>
            </a:r>
            <a:r>
              <a:rPr lang="cs-CZ" sz="1400" dirty="0">
                <a:solidFill>
                  <a:srgbClr val="002060"/>
                </a:solidFill>
                <a:latin typeface="Times New Roman" panose="02020603050405020304" pitchFamily="18" charset="0"/>
                <a:cs typeface="Times New Roman" panose="02020603050405020304" pitchFamily="18" charset="0"/>
              </a:rPr>
              <a:t>. </a:t>
            </a:r>
            <a:r>
              <a:rPr lang="cs-CZ" sz="1000" dirty="0">
                <a:solidFill>
                  <a:srgbClr val="002060"/>
                </a:solidFill>
                <a:latin typeface="Times New Roman" panose="02020603050405020304" pitchFamily="18" charset="0"/>
                <a:cs typeface="Times New Roman" panose="02020603050405020304" pitchFamily="18" charset="0"/>
              </a:rPr>
              <a:t>Například ve Velké Británii je pro společnosti již běžnou praxí, že po svých dodavatelích vyžadují data o udržitelnosti (například o uhlíkové stopě) a nefinanční ESG kritéria jsou součástí určitých veřejných zakázek. </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28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Motivace pro tvorbu reportů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0"/>
            <a:ext cx="3424436"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Strategický přístup pro řízení organizace        (Porter a </a:t>
            </a:r>
            <a:r>
              <a:rPr lang="cs-CZ" sz="1400" dirty="0" err="1">
                <a:solidFill>
                  <a:srgbClr val="002060"/>
                </a:solidFill>
                <a:latin typeface="Times New Roman" panose="02020603050405020304" pitchFamily="18" charset="0"/>
                <a:cs typeface="Times New Roman" panose="02020603050405020304" pitchFamily="18" charset="0"/>
              </a:rPr>
              <a:t>Kramer</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creating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share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values</a:t>
            </a:r>
            <a:r>
              <a:rPr lang="cs-CZ" sz="1400" dirty="0">
                <a:solidFill>
                  <a:srgbClr val="002060"/>
                </a:solidFill>
                <a:latin typeface="Times New Roman" panose="02020603050405020304" pitchFamily="18" charset="0"/>
                <a:cs typeface="Times New Roman" panose="02020603050405020304" pitchFamily="18" charset="0"/>
              </a:rPr>
              <a:t> - koncept sdílených hodnot) </a:t>
            </a:r>
          </a:p>
          <a:p>
            <a:r>
              <a:rPr lang="cs-CZ" sz="1400" dirty="0">
                <a:solidFill>
                  <a:srgbClr val="002060"/>
                </a:solidFill>
                <a:latin typeface="Times New Roman" panose="02020603050405020304" pitchFamily="18" charset="0"/>
                <a:cs typeface="Times New Roman" panose="02020603050405020304" pitchFamily="18" charset="0"/>
              </a:rPr>
              <a:t>Transparentnost organizace</a:t>
            </a:r>
          </a:p>
          <a:p>
            <a:r>
              <a:rPr lang="cs-CZ" sz="1400" dirty="0">
                <a:solidFill>
                  <a:srgbClr val="002060"/>
                </a:solidFill>
                <a:latin typeface="Times New Roman" panose="02020603050405020304" pitchFamily="18" charset="0"/>
                <a:cs typeface="Times New Roman" panose="02020603050405020304" pitchFamily="18" charset="0"/>
              </a:rPr>
              <a:t>Popularita (</a:t>
            </a:r>
            <a:r>
              <a:rPr lang="cs-CZ" sz="1400" i="1" dirty="0">
                <a:solidFill>
                  <a:srgbClr val="002060"/>
                </a:solidFill>
                <a:latin typeface="Times New Roman" panose="02020603050405020304" pitchFamily="18" charset="0"/>
                <a:cs typeface="Times New Roman" panose="02020603050405020304" pitchFamily="18" charset="0"/>
              </a:rPr>
              <a:t>soutěže - Národní  cena ČR za společenskou odpovědnost, Czech Top 100, Nejlepší výroční zprávy, Ceny hejtmana za CSR</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Komunikace vůči stakeholderům </a:t>
            </a:r>
          </a:p>
          <a:p>
            <a:r>
              <a:rPr lang="cs-CZ" sz="1400" dirty="0">
                <a:solidFill>
                  <a:srgbClr val="002060"/>
                </a:solidFill>
                <a:latin typeface="Times New Roman" panose="02020603050405020304" pitchFamily="18" charset="0"/>
                <a:cs typeface="Times New Roman" panose="02020603050405020304" pitchFamily="18" charset="0"/>
              </a:rPr>
              <a:t>Konkurenceschopnost – odlišení se</a:t>
            </a:r>
          </a:p>
          <a:p>
            <a:r>
              <a:rPr lang="cs-CZ" sz="1400" dirty="0">
                <a:solidFill>
                  <a:srgbClr val="002060"/>
                </a:solidFill>
                <a:latin typeface="Times New Roman" panose="02020603050405020304" pitchFamily="18" charset="0"/>
                <a:cs typeface="Times New Roman" panose="02020603050405020304" pitchFamily="18" charset="0"/>
              </a:rPr>
              <a:t>Dobré PR, image navenek</a:t>
            </a:r>
          </a:p>
          <a:p>
            <a:r>
              <a:rPr lang="cs-CZ" sz="1400" dirty="0">
                <a:solidFill>
                  <a:srgbClr val="002060"/>
                </a:solidFill>
                <a:latin typeface="Times New Roman" panose="02020603050405020304" pitchFamily="18" charset="0"/>
                <a:cs typeface="Times New Roman" panose="02020603050405020304" pitchFamily="18" charset="0"/>
              </a:rPr>
              <a:t>Popularita -  „</a:t>
            </a:r>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most </a:t>
            </a:r>
            <a:r>
              <a:rPr lang="cs-CZ" sz="1400" dirty="0" err="1">
                <a:solidFill>
                  <a:srgbClr val="002060"/>
                </a:solidFill>
                <a:latin typeface="Times New Roman" panose="02020603050405020304" pitchFamily="18" charset="0"/>
                <a:cs typeface="Times New Roman" panose="02020603050405020304" pitchFamily="18" charset="0"/>
              </a:rPr>
              <a:t>wanted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company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Kapitálová atraktivnost (zájem investorů)</a:t>
            </a: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25385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Objem zpráv a reportů stále narůstá a dle KPMG, reportuje o CSR 95 % z 250 největších podniků pohybujících se v globálním prostředí a 64 % největších podniků na národních úrovních.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079912"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Vliv na reportování má </a:t>
            </a:r>
            <a:r>
              <a:rPr lang="cs-CZ" sz="1400" b="1" dirty="0">
                <a:solidFill>
                  <a:srgbClr val="002060"/>
                </a:solidFill>
                <a:latin typeface="Times New Roman" panose="02020603050405020304" pitchFamily="18" charset="0"/>
                <a:cs typeface="Times New Roman" panose="02020603050405020304" pitchFamily="18" charset="0"/>
              </a:rPr>
              <a:t>velikost podniku</a:t>
            </a:r>
            <a:r>
              <a:rPr lang="cs-CZ" sz="1400" dirty="0">
                <a:solidFill>
                  <a:srgbClr val="002060"/>
                </a:solidFill>
                <a:latin typeface="Times New Roman" panose="02020603050405020304" pitchFamily="18" charset="0"/>
                <a:cs typeface="Times New Roman" panose="02020603050405020304" pitchFamily="18" charset="0"/>
              </a:rPr>
              <a:t>. MSP jsou se svými stakeholdery v těsnějším kontaktu než velké společnosti, proto často  nevyužívají těchto zpráv, ale prokazují své vzájemné vztahy a aktivity v konkrétně realizovaných činnostech.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Typ </a:t>
            </a:r>
            <a:r>
              <a:rPr lang="cs-CZ" sz="1400" b="1" dirty="0">
                <a:solidFill>
                  <a:srgbClr val="002060"/>
                </a:solidFill>
                <a:latin typeface="Times New Roman" panose="02020603050405020304" pitchFamily="18" charset="0"/>
                <a:cs typeface="Times New Roman" panose="02020603050405020304" pitchFamily="18" charset="0"/>
              </a:rPr>
              <a:t>vlastnictví</a:t>
            </a:r>
            <a:r>
              <a:rPr lang="cs-CZ" sz="1400" dirty="0">
                <a:solidFill>
                  <a:srgbClr val="002060"/>
                </a:solidFill>
                <a:latin typeface="Times New Roman" panose="02020603050405020304" pitchFamily="18" charset="0"/>
                <a:cs typeface="Times New Roman" panose="02020603050405020304" pitchFamily="18" charset="0"/>
              </a:rPr>
              <a:t>, také rozhoduje o míře využívaného reportování. Např. veřejně obchodovatelné a státní podniky reportují o CSR výrazně častěji a více než např. rodinné firmy.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Velký </a:t>
            </a:r>
            <a:r>
              <a:rPr lang="cs-CZ" sz="1400" b="1" dirty="0">
                <a:solidFill>
                  <a:srgbClr val="002060"/>
                </a:solidFill>
                <a:latin typeface="Times New Roman" panose="02020603050405020304" pitchFamily="18" charset="0"/>
                <a:cs typeface="Times New Roman" panose="02020603050405020304" pitchFamily="18" charset="0"/>
              </a:rPr>
              <a:t>nárůst reportů </a:t>
            </a:r>
            <a:r>
              <a:rPr lang="cs-CZ" sz="1400" dirty="0">
                <a:solidFill>
                  <a:srgbClr val="002060"/>
                </a:solidFill>
                <a:latin typeface="Times New Roman" panose="02020603050405020304" pitchFamily="18" charset="0"/>
                <a:cs typeface="Times New Roman" panose="02020603050405020304" pitchFamily="18" charset="0"/>
              </a:rPr>
              <a:t>je např. v odvětví, energetika,  zpracování dřeva, výroba celulózy, papíru, odvětví těžby nerostných surovin, strojírenství a také např. v bankovním sektoru.</a:t>
            </a:r>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26096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Výzkum KPMG</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3"/>
              </a:rPr>
              <a:t>https://home.kpmg/xx/en/home/insights/2020/11/the-time-has-come-survey-of-sustainability-reporting.html</a:t>
            </a:r>
            <a:r>
              <a:rPr lang="cs-CZ" sz="10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a:extLst>
              <a:ext uri="{FF2B5EF4-FFF2-40B4-BE49-F238E27FC236}">
                <a16:creationId xmlns:a16="http://schemas.microsoft.com/office/drawing/2014/main" id="{6C36D7DF-9EE8-4329-A2A1-CEFE387FE2DD}"/>
              </a:ext>
            </a:extLst>
          </p:cNvPr>
          <p:cNvPicPr>
            <a:picLocks noChangeAspect="1"/>
          </p:cNvPicPr>
          <p:nvPr/>
        </p:nvPicPr>
        <p:blipFill rotWithShape="1">
          <a:blip r:embed="rId5"/>
          <a:srcRect l="20863" t="29001" r="20075" b="22000"/>
          <a:stretch/>
        </p:blipFill>
        <p:spPr>
          <a:xfrm>
            <a:off x="3743400" y="1459620"/>
            <a:ext cx="5400600" cy="2520280"/>
          </a:xfrm>
          <a:prstGeom prst="rect">
            <a:avLst/>
          </a:prstGeom>
        </p:spPr>
      </p:pic>
    </p:spTree>
    <p:extLst>
      <p:ext uri="{BB962C8B-B14F-4D97-AF65-F5344CB8AC3E}">
        <p14:creationId xmlns:p14="http://schemas.microsoft.com/office/powerpoint/2010/main" val="3928251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Výzkum KPMG</a:t>
            </a:r>
          </a:p>
          <a:p>
            <a:pPr marL="0" indent="0">
              <a:buNone/>
            </a:pPr>
            <a:r>
              <a:rPr lang="cs-CZ" sz="800" dirty="0">
                <a:solidFill>
                  <a:schemeClr val="bg1"/>
                </a:solidFill>
                <a:latin typeface="Times New Roman" panose="02020603050405020304" pitchFamily="18" charset="0"/>
                <a:cs typeface="Times New Roman" panose="02020603050405020304" pitchFamily="18" charset="0"/>
                <a:hlinkClick r:id="rId3"/>
              </a:rPr>
              <a:t>https://home.kpmg/xx/en/home/insights/2020/11/the-time-has-come-survey-of-sustainability-reporting.html</a:t>
            </a:r>
            <a:r>
              <a:rPr lang="cs-CZ" sz="8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5EF5D887-5FAB-4A41-9EAF-A6C9259FCC41}"/>
              </a:ext>
            </a:extLst>
          </p:cNvPr>
          <p:cNvPicPr>
            <a:picLocks noChangeAspect="1"/>
          </p:cNvPicPr>
          <p:nvPr/>
        </p:nvPicPr>
        <p:blipFill rotWithShape="1">
          <a:blip r:embed="rId5"/>
          <a:srcRect l="27950" t="15001" r="14482" b="12201"/>
          <a:stretch/>
        </p:blipFill>
        <p:spPr>
          <a:xfrm>
            <a:off x="3739852" y="1149055"/>
            <a:ext cx="5400600" cy="3841592"/>
          </a:xfrm>
          <a:prstGeom prst="rect">
            <a:avLst/>
          </a:prstGeom>
        </p:spPr>
      </p:pic>
    </p:spTree>
    <p:extLst>
      <p:ext uri="{BB962C8B-B14F-4D97-AF65-F5344CB8AC3E}">
        <p14:creationId xmlns:p14="http://schemas.microsoft.com/office/powerpoint/2010/main" val="20869288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HBS – Business </a:t>
            </a:r>
            <a:r>
              <a:rPr lang="cs-CZ" sz="1400" dirty="0" err="1">
                <a:solidFill>
                  <a:schemeClr val="bg1"/>
                </a:solidFill>
                <a:latin typeface="Times New Roman" panose="02020603050405020304" pitchFamily="18" charset="0"/>
                <a:cs typeface="Times New Roman" panose="02020603050405020304" pitchFamily="18" charset="0"/>
              </a:rPr>
              <a:t>Insight</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3"/>
              </a:rPr>
              <a:t>https://online.hbs.edu/blog/post/what-is-a-csr-report?tempview=logoconvert</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8E4109FF-381B-4640-A4B7-A8F3AF96D5C5}"/>
              </a:ext>
            </a:extLst>
          </p:cNvPr>
          <p:cNvPicPr>
            <a:picLocks noChangeAspect="1"/>
          </p:cNvPicPr>
          <p:nvPr/>
        </p:nvPicPr>
        <p:blipFill rotWithShape="1">
          <a:blip r:embed="rId5"/>
          <a:srcRect t="9401" r="21402" b="8000"/>
          <a:stretch/>
        </p:blipFill>
        <p:spPr>
          <a:xfrm>
            <a:off x="3707904" y="1311610"/>
            <a:ext cx="5359776" cy="3168352"/>
          </a:xfrm>
          <a:prstGeom prst="rect">
            <a:avLst/>
          </a:prstGeom>
        </p:spPr>
      </p:pic>
    </p:spTree>
    <p:extLst>
      <p:ext uri="{BB962C8B-B14F-4D97-AF65-F5344CB8AC3E}">
        <p14:creationId xmlns:p14="http://schemas.microsoft.com/office/powerpoint/2010/main" val="19238867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vymezuje standardy v oblasti důvěryhodnosti a transparentnosti zpráv o CSR ve všech pilířích konceptu CSR.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Principy jsou vyvinuty anglickou organizací </a:t>
            </a:r>
            <a:r>
              <a:rPr lang="cs-CZ" sz="1400" dirty="0" err="1">
                <a:solidFill>
                  <a:srgbClr val="002060"/>
                </a:solidFill>
                <a:latin typeface="Times New Roman" panose="02020603050405020304" pitchFamily="18" charset="0"/>
                <a:cs typeface="Times New Roman" panose="02020603050405020304" pitchFamily="18" charset="0"/>
              </a:rPr>
              <a:t>AccountAbility</a:t>
            </a:r>
            <a:r>
              <a:rPr lang="cs-CZ" sz="1400" dirty="0">
                <a:solidFill>
                  <a:srgbClr val="002060"/>
                </a:solidFill>
                <a:latin typeface="Times New Roman" panose="02020603050405020304" pitchFamily="18" charset="0"/>
                <a:cs typeface="Times New Roman" panose="02020603050405020304" pitchFamily="18" charset="0"/>
              </a:rPr>
              <a:t> a její tři standardy poskytují organizaci rámec pro odpovědnější a udržitelné fungování.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je zvýšení transparentnosti a zveřejnění odpovědných aktivit realizovaných danou organizací.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Aplikace normy je vhodná pro rozšíření aplikovatelnosti o výkaznictví CSR v rámci komunikace organizace vůči všem zainteresovaným stranám. </a:t>
            </a:r>
            <a:endParaRPr lang="cs-CZ" sz="1400" dirty="0">
              <a:solidFill>
                <a:srgbClr val="002060"/>
              </a:solidFill>
              <a:latin typeface="Times New Roman" panose="02020603050405020304" pitchFamily="18" charset="0"/>
              <a:cs typeface="Times New Roman" panose="02020603050405020304" pitchFamily="18" charset="0"/>
              <a:hlinkClick r:id="rId2"/>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hlinkClick r:id="" action="ppaction://noaction"/>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hlinkClick r:id="" action="ppaction://noaction"/>
            </a:endParaRPr>
          </a:p>
          <a:p>
            <a:pPr marL="0" indent="0">
              <a:buNone/>
            </a:pPr>
            <a:r>
              <a:rPr lang="cs-CZ" sz="1100" i="1" dirty="0">
                <a:solidFill>
                  <a:srgbClr val="002060"/>
                </a:solidFill>
                <a:latin typeface="Times New Roman" panose="02020603050405020304" pitchFamily="18" charset="0"/>
                <a:cs typeface="Times New Roman" panose="02020603050405020304" pitchFamily="18" charset="0"/>
                <a:hlinkClick r:id="rId2"/>
              </a:rPr>
              <a:t>http://www.accountability.org/</a:t>
            </a:r>
            <a:endParaRPr lang="cs-CZ" sz="1100" i="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77171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Doporučení pro organizace vyplývající z jednotlivých standardů:</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1. AA1000 </a:t>
            </a:r>
            <a:r>
              <a:rPr lang="cs-CZ" sz="1400" b="1" dirty="0" err="1">
                <a:solidFill>
                  <a:srgbClr val="002060"/>
                </a:solidFill>
                <a:latin typeface="Times New Roman" panose="02020603050405020304" pitchFamily="18" charset="0"/>
                <a:cs typeface="Times New Roman" panose="02020603050405020304" pitchFamily="18" charset="0"/>
              </a:rPr>
              <a:t>AccountAbility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Principles</a:t>
            </a:r>
            <a:r>
              <a:rPr lang="cs-CZ" sz="1400" b="1" dirty="0">
                <a:solidFill>
                  <a:srgbClr val="002060"/>
                </a:solidFill>
                <a:latin typeface="Times New Roman" panose="02020603050405020304" pitchFamily="18" charset="0"/>
                <a:cs typeface="Times New Roman" panose="02020603050405020304" pitchFamily="18" charset="0"/>
              </a:rPr>
              <a:t> Standard 2008 (AA1000APS</a:t>
            </a:r>
            <a:r>
              <a:rPr lang="cs-CZ" sz="1400" dirty="0">
                <a:solidFill>
                  <a:srgbClr val="002060"/>
                </a:solidFill>
                <a:latin typeface="Times New Roman" panose="02020603050405020304" pitchFamily="18" charset="0"/>
                <a:cs typeface="Times New Roman" panose="02020603050405020304" pitchFamily="18" charset="0"/>
              </a:rPr>
              <a:t>) tento standard o zásadách odpovědnosti je uplatňován na základě tří principů, jež se zabývají stakeholdery organizace a upevňováním jejich vztahů, dále materiálním vybavením a ovlivňováním výkonnosti ze strany zainteresovaných stran:</a:t>
            </a:r>
          </a:p>
          <a:p>
            <a:pPr>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a:t>
            </a:r>
            <a:r>
              <a:rPr lang="cs-CZ" sz="1400" dirty="0" err="1">
                <a:solidFill>
                  <a:srgbClr val="002060"/>
                </a:solidFill>
                <a:latin typeface="Times New Roman" panose="02020603050405020304" pitchFamily="18" charset="0"/>
                <a:cs typeface="Times New Roman" panose="02020603050405020304" pitchFamily="18" charset="0"/>
              </a:rPr>
              <a:t>inkluzivity</a:t>
            </a:r>
            <a:r>
              <a:rPr lang="cs-CZ" sz="1400" dirty="0">
                <a:solidFill>
                  <a:srgbClr val="002060"/>
                </a:solidFill>
                <a:latin typeface="Times New Roman" panose="02020603050405020304" pitchFamily="18" charset="0"/>
                <a:cs typeface="Times New Roman" panose="02020603050405020304" pitchFamily="18" charset="0"/>
              </a:rPr>
              <a:t> - organizace se musí považovat za celek.</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významnosti - organizace musí určit významné zájmové skupiny.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vnímavosti - organizace musí reagovat na problémy zainteresovaných stran, které mají vliv na její výkonnost.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32599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Doporučení pro organizace vyplývající z jednotlivých standardů:</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2. AA1000 </a:t>
            </a:r>
            <a:r>
              <a:rPr lang="cs-CZ" sz="1400" b="1" dirty="0" err="1">
                <a:solidFill>
                  <a:srgbClr val="002060"/>
                </a:solidFill>
                <a:latin typeface="Times New Roman" panose="02020603050405020304" pitchFamily="18" charset="0"/>
                <a:cs typeface="Times New Roman" panose="02020603050405020304" pitchFamily="18" charset="0"/>
              </a:rPr>
              <a:t>Assurance</a:t>
            </a:r>
            <a:r>
              <a:rPr lang="cs-CZ" sz="1400" b="1" dirty="0">
                <a:solidFill>
                  <a:srgbClr val="002060"/>
                </a:solidFill>
                <a:latin typeface="Times New Roman" panose="02020603050405020304" pitchFamily="18" charset="0"/>
                <a:cs typeface="Times New Roman" panose="02020603050405020304" pitchFamily="18" charset="0"/>
              </a:rPr>
              <a:t> Standard 2008 (AA1000AS) - </a:t>
            </a:r>
            <a:r>
              <a:rPr lang="cs-CZ" sz="1400" dirty="0">
                <a:solidFill>
                  <a:srgbClr val="002060"/>
                </a:solidFill>
                <a:latin typeface="Times New Roman" panose="02020603050405020304" pitchFamily="18" charset="0"/>
                <a:cs typeface="Times New Roman" panose="02020603050405020304" pitchFamily="18" charset="0"/>
              </a:rPr>
              <a:t>mezinárodně uznávaný, volně dostupný standard, který poskytuje požadavky pro provádění záruk udržitelnosti.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standard záruky, jež řeší požadavky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náležitosti zpráv o společenské odpovědnosti, zabývá se indikátory a doporučuje externí ověření těchto zpráv.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Organizace si také v rámci tohoto standardu může vyhodnotit míru dodržování principů standardů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ověřit si uplatňování základních manažerských přístupů, systémů a procesů.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702968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Ačkoli tento standard není v ČR velmi rozšířen, tak nabízí široké uplatnění v aplikace pro různé typy organizací v oblastech zvýšení transparentnosti zpráv CSR a vzájemných vazeb vůči všem zainteresovaným stranám. </a:t>
            </a:r>
          </a:p>
        </p:txBody>
      </p:sp>
      <p:sp>
        <p:nvSpPr>
          <p:cNvPr id="5" name="Zástupný symbol pro obsah 2"/>
          <p:cNvSpPr txBox="1">
            <a:spLocks/>
          </p:cNvSpPr>
          <p:nvPr/>
        </p:nvSpPr>
        <p:spPr>
          <a:xfrm>
            <a:off x="3739852" y="267495"/>
            <a:ext cx="424106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3. AA1000 </a:t>
            </a:r>
            <a:r>
              <a:rPr lang="cs-CZ" sz="1400" b="1" dirty="0" err="1">
                <a:solidFill>
                  <a:srgbClr val="002060"/>
                </a:solidFill>
                <a:latin typeface="Times New Roman" panose="02020603050405020304" pitchFamily="18" charset="0"/>
                <a:cs typeface="Times New Roman" panose="02020603050405020304" pitchFamily="18" charset="0"/>
              </a:rPr>
              <a:t>Stakeholder</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Engagement</a:t>
            </a:r>
            <a:r>
              <a:rPr lang="cs-CZ" sz="1400" b="1" dirty="0">
                <a:solidFill>
                  <a:srgbClr val="002060"/>
                </a:solidFill>
                <a:latin typeface="Times New Roman" panose="02020603050405020304" pitchFamily="18" charset="0"/>
                <a:cs typeface="Times New Roman" panose="02020603050405020304" pitchFamily="18" charset="0"/>
              </a:rPr>
              <a:t> Standard (AA1000SES) – </a:t>
            </a:r>
            <a:r>
              <a:rPr lang="cs-CZ" sz="1300" dirty="0">
                <a:solidFill>
                  <a:srgbClr val="002060"/>
                </a:solidFill>
                <a:latin typeface="Times New Roman" panose="02020603050405020304" pitchFamily="18" charset="0"/>
                <a:cs typeface="Times New Roman" panose="02020603050405020304" pitchFamily="18" charset="0"/>
              </a:rPr>
              <a:t>standard, který je zaměřen na problematiku vztahů s jejími stakeholdery. Účelem normy je definovat standart pro kvalitní zapojení zainteresovaných stran, které je pro organizaci klíčové.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Kvalitní zapojení </a:t>
            </a:r>
            <a:r>
              <a:rPr lang="cs-CZ" sz="1400" dirty="0" err="1">
                <a:solidFill>
                  <a:srgbClr val="002060"/>
                </a:solidFill>
                <a:latin typeface="Times New Roman" panose="02020603050405020304" pitchFamily="18" charset="0"/>
                <a:cs typeface="Times New Roman" panose="02020603050405020304" pitchFamily="18" charset="0"/>
              </a:rPr>
              <a:t>stakeholderů</a:t>
            </a:r>
            <a:r>
              <a:rPr lang="cs-CZ" sz="1400" dirty="0">
                <a:solidFill>
                  <a:srgbClr val="002060"/>
                </a:solidFill>
                <a:latin typeface="Times New Roman" panose="02020603050405020304" pitchFamily="18" charset="0"/>
                <a:cs typeface="Times New Roman" panose="02020603050405020304" pitchFamily="18" charset="0"/>
              </a:rPr>
              <a:t> funguje na těchto předpokladech:</a:t>
            </a:r>
          </a:p>
          <a:p>
            <a:r>
              <a:rPr lang="cs-CZ" sz="1200" dirty="0">
                <a:solidFill>
                  <a:srgbClr val="002060"/>
                </a:solidFill>
                <a:latin typeface="Times New Roman" panose="02020603050405020304" pitchFamily="18" charset="0"/>
                <a:cs typeface="Times New Roman" panose="02020603050405020304" pitchFamily="18" charset="0"/>
              </a:rPr>
              <a:t>Uznávání principů AA1000APS.</a:t>
            </a:r>
          </a:p>
          <a:p>
            <a:r>
              <a:rPr lang="cs-CZ" sz="1200" dirty="0">
                <a:solidFill>
                  <a:srgbClr val="002060"/>
                </a:solidFill>
                <a:latin typeface="Times New Roman" panose="02020603050405020304" pitchFamily="18" charset="0"/>
                <a:cs typeface="Times New Roman" panose="02020603050405020304" pitchFamily="18" charset="0"/>
              </a:rPr>
              <a:t>Definovat rozsah 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Určení procesu, na kterém se bude </a:t>
            </a:r>
            <a:r>
              <a:rPr lang="cs-CZ" sz="1200" dirty="0" err="1">
                <a:solidFill>
                  <a:srgbClr val="002060"/>
                </a:solidFill>
                <a:latin typeface="Times New Roman" panose="02020603050405020304" pitchFamily="18" charset="0"/>
                <a:cs typeface="Times New Roman" panose="02020603050405020304" pitchFamily="18" charset="0"/>
              </a:rPr>
              <a:t>stakeholder</a:t>
            </a:r>
            <a:r>
              <a:rPr lang="cs-CZ" sz="1200" dirty="0">
                <a:solidFill>
                  <a:srgbClr val="002060"/>
                </a:solidFill>
                <a:latin typeface="Times New Roman" panose="02020603050405020304" pitchFamily="18" charset="0"/>
                <a:cs typeface="Times New Roman" panose="02020603050405020304" pitchFamily="18" charset="0"/>
              </a:rPr>
              <a:t> podílet.</a:t>
            </a:r>
          </a:p>
          <a:p>
            <a:r>
              <a:rPr lang="cs-CZ" sz="1200" dirty="0">
                <a:solidFill>
                  <a:srgbClr val="002060"/>
                </a:solidFill>
                <a:latin typeface="Times New Roman" panose="02020603050405020304" pitchFamily="18" charset="0"/>
                <a:cs typeface="Times New Roman" panose="02020603050405020304" pitchFamily="18" charset="0"/>
              </a:rPr>
              <a:t>Zabezpečit a ujednat materiální vybavení organizace a </a:t>
            </a:r>
            <a:r>
              <a:rPr lang="cs-CZ" sz="1200" dirty="0" err="1">
                <a:solidFill>
                  <a:srgbClr val="002060"/>
                </a:solidFill>
                <a:latin typeface="Times New Roman" panose="02020603050405020304" pitchFamily="18" charset="0"/>
                <a:cs typeface="Times New Roman" panose="02020603050405020304" pitchFamily="18" charset="0"/>
              </a:rPr>
              <a:t>stakeholdera</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Vytvářet prostor pro dialog se stakeholdery.</a:t>
            </a:r>
          </a:p>
          <a:p>
            <a:r>
              <a:rPr lang="cs-CZ" sz="1200" dirty="0">
                <a:solidFill>
                  <a:srgbClr val="002060"/>
                </a:solidFill>
                <a:latin typeface="Times New Roman" panose="02020603050405020304" pitchFamily="18" charset="0"/>
                <a:cs typeface="Times New Roman" panose="02020603050405020304" pitchFamily="18" charset="0"/>
              </a:rPr>
              <a:t>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 do procesů organizace musí být nedílnou součástí organizačního řízení.</a:t>
            </a:r>
          </a:p>
          <a:p>
            <a:r>
              <a:rPr lang="cs-CZ" sz="1200" dirty="0">
                <a:solidFill>
                  <a:srgbClr val="002060"/>
                </a:solidFill>
                <a:latin typeface="Times New Roman" panose="02020603050405020304" pitchFamily="18" charset="0"/>
                <a:cs typeface="Times New Roman" panose="02020603050405020304" pitchFamily="18" charset="0"/>
              </a:rPr>
              <a:t>Transparentnost.</a:t>
            </a:r>
          </a:p>
          <a:p>
            <a:r>
              <a:rPr lang="cs-CZ" sz="1200" dirty="0">
                <a:solidFill>
                  <a:srgbClr val="002060"/>
                </a:solidFill>
                <a:latin typeface="Times New Roman" panose="02020603050405020304" pitchFamily="18" charset="0"/>
                <a:cs typeface="Times New Roman" panose="02020603050405020304" pitchFamily="18" charset="0"/>
              </a:rPr>
              <a:t>Určit postupy 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Včasnost.</a:t>
            </a:r>
          </a:p>
          <a:p>
            <a:r>
              <a:rPr lang="cs-CZ" sz="1200" dirty="0">
                <a:solidFill>
                  <a:srgbClr val="002060"/>
                </a:solidFill>
                <a:latin typeface="Times New Roman" panose="02020603050405020304" pitchFamily="18" charset="0"/>
                <a:cs typeface="Times New Roman" panose="02020603050405020304" pitchFamily="18" charset="0"/>
              </a:rPr>
              <a:t>Flexibilita a rychlost reakce.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8914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Vymezit i způsob jakým jsou standardy vyvíjeny, a který je rozhodující pro jejich robustnost, účinnost a důvěryhodnost.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Standardy vzniklé z potřeb všech zúčastněných stran </a:t>
            </a:r>
            <a:r>
              <a:rPr lang="cs-CZ" sz="1400" i="1" dirty="0">
                <a:solidFill>
                  <a:srgbClr val="002060"/>
                </a:solidFill>
                <a:latin typeface="Times New Roman" panose="02020603050405020304" pitchFamily="18" charset="0"/>
                <a:cs typeface="Times New Roman" panose="02020603050405020304" pitchFamily="18" charset="0"/>
              </a:rPr>
              <a:t>(multi-</a:t>
            </a:r>
            <a:r>
              <a:rPr lang="cs-CZ" sz="1400" i="1" dirty="0" err="1">
                <a:solidFill>
                  <a:srgbClr val="002060"/>
                </a:solidFill>
                <a:latin typeface="Times New Roman" panose="02020603050405020304" pitchFamily="18" charset="0"/>
                <a:cs typeface="Times New Roman" panose="02020603050405020304" pitchFamily="18" charset="0"/>
              </a:rPr>
              <a:t>stakeholder</a:t>
            </a:r>
            <a:r>
              <a:rPr lang="cs-CZ" sz="1400" dirty="0">
                <a:solidFill>
                  <a:srgbClr val="002060"/>
                </a:solidFill>
                <a:latin typeface="Times New Roman" panose="02020603050405020304" pitchFamily="18" charset="0"/>
                <a:cs typeface="Times New Roman" panose="02020603050405020304" pitchFamily="18" charset="0"/>
              </a:rPr>
              <a:t>), které jsou vyvinuté pro dané odvětví nebo uskupení společností. Jsou založeny na obecně uznávaném principu všech zúčastněných stran: společností, NNO, odborových organizacích. </a:t>
            </a:r>
          </a:p>
          <a:p>
            <a:pPr>
              <a:buFont typeface="+mj-lt"/>
              <a:buAutoNum type="arabicPeriod" startAt="4"/>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Nezávislé standardy, které vznikly pro potřeby implementace v řadě společností nebo průmyslu</a:t>
            </a:r>
            <a:r>
              <a:rPr lang="cs-CZ" sz="1400" dirty="0">
                <a:solidFill>
                  <a:srgbClr val="002060"/>
                </a:solidFill>
                <a:latin typeface="Times New Roman" panose="02020603050405020304" pitchFamily="18" charset="0"/>
                <a:cs typeface="Times New Roman" panose="02020603050405020304" pitchFamily="18" charset="0"/>
              </a:rPr>
              <a:t>. Jsou vyvinuty nepodnikatelskou sférou (např. asociace, sdružení, NNO).</a:t>
            </a:r>
          </a:p>
          <a:p>
            <a:pPr>
              <a:buFont typeface="+mj-lt"/>
              <a:buAutoNum type="arabicPeriod" startAt="4"/>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Rámcové dohody mezi společností a odborovými organizacemi.</a:t>
            </a:r>
            <a:r>
              <a:rPr lang="cs-CZ" sz="1400" dirty="0">
                <a:solidFill>
                  <a:srgbClr val="002060"/>
                </a:solidFill>
                <a:latin typeface="Times New Roman" panose="02020603050405020304" pitchFamily="18" charset="0"/>
                <a:cs typeface="Times New Roman" panose="02020603050405020304" pitchFamily="18" charset="0"/>
              </a:rPr>
              <a:t> Mají nadnárodní přesah a řadí se na nejvyšší úroveň důvěryhodnosti a účinnosti.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850692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SA 8000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 Normu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8000 (SA8000®) spravuje organizace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 (SAI) a dozoruje agentura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Accreditation</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Services</a:t>
            </a:r>
            <a:r>
              <a:rPr lang="cs-CZ" sz="1400" dirty="0">
                <a:solidFill>
                  <a:schemeClr val="bg1"/>
                </a:solidFill>
                <a:latin typeface="Times New Roman" panose="02020603050405020304" pitchFamily="18" charset="0"/>
                <a:cs typeface="Times New Roman" panose="02020603050405020304" pitchFamily="18" charset="0"/>
              </a:rPr>
              <a:t> (SAAS).</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http://www.sa-intl.org/index.cfm?fuseaction=Page.ViewPage&amp;PageID=937</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5"/>
            <a:ext cx="424106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Mezinárodní norma SA 8000 je prvním </a:t>
            </a:r>
            <a:r>
              <a:rPr lang="cs-CZ" sz="1400" dirty="0" err="1">
                <a:solidFill>
                  <a:srgbClr val="002060"/>
                </a:solidFill>
                <a:latin typeface="Times New Roman" panose="02020603050405020304" pitchFamily="18" charset="0"/>
                <a:cs typeface="Times New Roman" panose="02020603050405020304" pitchFamily="18" charset="0"/>
              </a:rPr>
              <a:t>auditovatelným</a:t>
            </a:r>
            <a:r>
              <a:rPr lang="cs-CZ" sz="1400" dirty="0">
                <a:solidFill>
                  <a:srgbClr val="002060"/>
                </a:solidFill>
                <a:latin typeface="Times New Roman" panose="02020603050405020304" pitchFamily="18" charset="0"/>
                <a:cs typeface="Times New Roman" panose="02020603050405020304" pitchFamily="18" charset="0"/>
              </a:rPr>
              <a:t> souborem požadavků v oblasti 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Standard je založen mimo jiné na konvenci Mezinárodní organizace práce (ILO), světové deklaraci lidských práv a konvenci UN.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 certifikovaná podle SA 8000 se dobrovolně hlásí k tomu, že uplatňuje nad rámec legislativy všechny principy dobré správy firmy, odmítá korupci a trvale se snaží budovat dobré vztahy se zákazníky, spotřebiteli, zaměstnanci a dodavateli.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Normu SA 8000 ještě doplňují dva dokumenty. </a:t>
            </a:r>
          </a:p>
          <a:p>
            <a:pPr lvl="1"/>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Application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Package</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Guidance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Document</a:t>
            </a:r>
            <a:r>
              <a:rPr lang="cs-CZ" sz="1400" dirty="0">
                <a:solidFill>
                  <a:srgbClr val="002060"/>
                </a:solidFill>
                <a:latin typeface="Times New Roman" panose="02020603050405020304" pitchFamily="18" charset="0"/>
                <a:cs typeface="Times New Roman" panose="02020603050405020304" pitchFamily="18" charset="0"/>
              </a:rPr>
              <a:t> , který je detailněji zaměřen na jednotlivé oblasti ochrany lidských práv.</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851507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SA 8000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 CQS</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http://www.cqs.cz/Nase-sluzby/SA80002008-Spolecenska-odpovednost.html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Certifikace TÜV SÜD</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4"/>
            <a:ext cx="4241068"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Certifikace podle SA 8000 značí, že společnost věnuje patřičnou péči zdraví a bezpečnosti svých pracovníků, zajišťuje vhodné podmínky pro další rozvoj svých zaměstnanců a pro vyváženost jejich pracovního a osobního života.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Certifikovaná organizace ctí principy etického podnikání a deklaruje svůj závazek boje proti porušování lidských práv nebo dětské či nucené práci.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009216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Certifikace podle SA 8000 může pro společnost představovat velkou konkurenční výhodu, a to nejen u zakázek financovaných z veřejných zdrojů nebo nadačních fondů.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 Mezi hlavní přínosy certifikace podle SA 8000 lze zařadit zejména:</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zvýšení důvěryhodnosti,</a:t>
            </a:r>
          </a:p>
          <a:p>
            <a:r>
              <a:rPr lang="cs-CZ" sz="1600" dirty="0">
                <a:solidFill>
                  <a:srgbClr val="002060"/>
                </a:solidFill>
                <a:latin typeface="Times New Roman" panose="02020603050405020304" pitchFamily="18" charset="0"/>
                <a:cs typeface="Times New Roman" panose="02020603050405020304" pitchFamily="18" charset="0"/>
              </a:rPr>
              <a:t>zlepšení image,</a:t>
            </a:r>
          </a:p>
          <a:p>
            <a:r>
              <a:rPr lang="cs-CZ" sz="1600" dirty="0">
                <a:solidFill>
                  <a:srgbClr val="002060"/>
                </a:solidFill>
                <a:latin typeface="Times New Roman" panose="02020603050405020304" pitchFamily="18" charset="0"/>
                <a:cs typeface="Times New Roman" panose="02020603050405020304" pitchFamily="18" charset="0"/>
              </a:rPr>
              <a:t>zvýšení loajality zaměstnanců,</a:t>
            </a:r>
          </a:p>
          <a:p>
            <a:r>
              <a:rPr lang="cs-CZ" sz="1600" dirty="0">
                <a:solidFill>
                  <a:srgbClr val="002060"/>
                </a:solidFill>
                <a:latin typeface="Times New Roman" panose="02020603050405020304" pitchFamily="18" charset="0"/>
                <a:cs typeface="Times New Roman" panose="02020603050405020304" pitchFamily="18" charset="0"/>
              </a:rPr>
              <a:t>snížení rizika bojkotů a stávek,</a:t>
            </a:r>
          </a:p>
          <a:p>
            <a:r>
              <a:rPr lang="cs-CZ" sz="1600" dirty="0">
                <a:solidFill>
                  <a:srgbClr val="002060"/>
                </a:solidFill>
                <a:latin typeface="Times New Roman" panose="02020603050405020304" pitchFamily="18" charset="0"/>
                <a:cs typeface="Times New Roman" panose="02020603050405020304" pitchFamily="18" charset="0"/>
              </a:rPr>
              <a:t>odlišení se o konkurence,</a:t>
            </a:r>
          </a:p>
          <a:p>
            <a:r>
              <a:rPr lang="cs-CZ" sz="1600" dirty="0">
                <a:solidFill>
                  <a:srgbClr val="002060"/>
                </a:solidFill>
                <a:latin typeface="Times New Roman" panose="02020603050405020304" pitchFamily="18" charset="0"/>
                <a:cs typeface="Times New Roman" panose="02020603050405020304" pitchFamily="18" charset="0"/>
              </a:rPr>
              <a:t>zlepšení komunikačních kanálů a lepší informovanost zaměstnanců podnikových záležitostí,</a:t>
            </a:r>
          </a:p>
          <a:p>
            <a:r>
              <a:rPr lang="cs-CZ" sz="1600" dirty="0">
                <a:solidFill>
                  <a:srgbClr val="002060"/>
                </a:solidFill>
                <a:latin typeface="Times New Roman" panose="02020603050405020304" pitchFamily="18" charset="0"/>
                <a:cs typeface="Times New Roman" panose="02020603050405020304" pitchFamily="18" charset="0"/>
              </a:rPr>
              <a:t>zlepšení vztahů s případnými investory,</a:t>
            </a:r>
          </a:p>
          <a:p>
            <a:r>
              <a:rPr lang="cs-CZ" sz="1600" dirty="0">
                <a:solidFill>
                  <a:srgbClr val="002060"/>
                </a:solidFill>
                <a:latin typeface="Times New Roman" panose="02020603050405020304" pitchFamily="18" charset="0"/>
                <a:cs typeface="Times New Roman" panose="02020603050405020304" pitchFamily="18" charset="0"/>
              </a:rPr>
              <a:t>zlepšení vztahů se státní správou spojených s větší důvěrou obchodních partnerů a zákazníků.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47097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Norma SA 8000 zahrnuje následující témata: zejména:</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dětská práce, nucená práce, zdraví a bezpečnost při práci, svoboda sdružování a právo na kolektivní vyjednávání (existence odborů ve firmě není podmínkou), diskriminace, disciplinární opatření, pracovní doba a odměňování;</a:t>
            </a:r>
          </a:p>
          <a:p>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další část normy je pak věnována systému řízení, který do značné míry kopíruje management kvality podle ISO 9001:2015 a je v souladu se systémy řízení bezpečnosti práce a péče o životní prostředí.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516748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Postup při certifikaci SA8000</a:t>
            </a: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242996" y="838194"/>
            <a:ext cx="3692601" cy="3734091"/>
          </a:xfrm>
          <a:prstGeom prst="rect">
            <a:avLst/>
          </a:prstGeom>
        </p:spPr>
      </p:pic>
      <p:sp>
        <p:nvSpPr>
          <p:cNvPr id="8" name="Obdélník 7"/>
          <p:cNvSpPr/>
          <p:nvPr/>
        </p:nvSpPr>
        <p:spPr>
          <a:xfrm>
            <a:off x="4067944" y="4654302"/>
            <a:ext cx="4572000" cy="400110"/>
          </a:xfrm>
          <a:prstGeom prst="rect">
            <a:avLst/>
          </a:prstGeom>
        </p:spPr>
        <p:txBody>
          <a:bodyPr>
            <a:spAutoFit/>
          </a:bodyPr>
          <a:lstStyle/>
          <a:p>
            <a:pPr indent="180340" algn="just">
              <a:spcAft>
                <a:spcPts val="0"/>
              </a:spcAft>
            </a:pPr>
            <a:r>
              <a:rPr lang="cs-CZ" sz="1000" i="1" dirty="0">
                <a:latin typeface="Times New Roman" panose="02020603050405020304" pitchFamily="18" charset="0"/>
                <a:ea typeface="Times New Roman" panose="02020603050405020304" pitchFamily="18" charset="0"/>
              </a:rPr>
              <a:t>Zdroj: </a:t>
            </a:r>
            <a:r>
              <a:rPr lang="cs-CZ" sz="1000" i="1" dirty="0" err="1">
                <a:latin typeface="Times New Roman" panose="02020603050405020304" pitchFamily="18" charset="0"/>
                <a:ea typeface="Times New Roman" panose="02020603050405020304" pitchFamily="18" charset="0"/>
              </a:rPr>
              <a:t>Bureau</a:t>
            </a:r>
            <a:r>
              <a:rPr lang="cs-CZ" sz="1000" i="1" dirty="0">
                <a:latin typeface="Times New Roman" panose="02020603050405020304" pitchFamily="18" charset="0"/>
                <a:ea typeface="Times New Roman" panose="02020603050405020304" pitchFamily="18" charset="0"/>
              </a:rPr>
              <a:t> </a:t>
            </a:r>
            <a:r>
              <a:rPr lang="cs-CZ" sz="1000" i="1" dirty="0" err="1">
                <a:latin typeface="Times New Roman" panose="02020603050405020304" pitchFamily="18" charset="0"/>
                <a:ea typeface="Times New Roman" panose="02020603050405020304" pitchFamily="18" charset="0"/>
              </a:rPr>
              <a:t>Veritas</a:t>
            </a:r>
            <a:r>
              <a:rPr lang="cs-CZ" sz="1000" i="1" dirty="0">
                <a:latin typeface="Times New Roman" panose="02020603050405020304" pitchFamily="18" charset="0"/>
                <a:ea typeface="Times New Roman" panose="02020603050405020304" pitchFamily="18" charset="0"/>
              </a:rPr>
              <a:t> </a:t>
            </a:r>
            <a:r>
              <a:rPr lang="cs-CZ" sz="1000" i="1" dirty="0" err="1">
                <a:latin typeface="Times New Roman" panose="02020603050405020304" pitchFamily="18" charset="0"/>
                <a:ea typeface="Times New Roman" panose="02020603050405020304" pitchFamily="18" charset="0"/>
              </a:rPr>
              <a:t>Certification</a:t>
            </a:r>
            <a:r>
              <a:rPr lang="cs-CZ" sz="1000" i="1" dirty="0">
                <a:latin typeface="Times New Roman" panose="02020603050405020304" pitchFamily="18" charset="0"/>
                <a:ea typeface="Times New Roman" panose="02020603050405020304" pitchFamily="18" charset="0"/>
              </a:rPr>
              <a:t> Czech Republic </a:t>
            </a:r>
          </a:p>
          <a:p>
            <a:pPr indent="180340" algn="just">
              <a:spcAft>
                <a:spcPts val="0"/>
              </a:spcAft>
            </a:pPr>
            <a:r>
              <a:rPr lang="cs-CZ" sz="1000" i="1" dirty="0">
                <a:latin typeface="Times New Roman" panose="02020603050405020304" pitchFamily="18" charset="0"/>
                <a:ea typeface="Times New Roman" panose="02020603050405020304" pitchFamily="18" charset="0"/>
              </a:rPr>
              <a:t>Dostupné z</a:t>
            </a:r>
            <a:r>
              <a:rPr lang="cs-CZ" sz="1000" dirty="0">
                <a:latin typeface="Times New Roman" panose="02020603050405020304" pitchFamily="18" charset="0"/>
                <a:ea typeface="Times New Roman" panose="02020603050405020304" pitchFamily="18" charset="0"/>
              </a:rPr>
              <a:t> </a:t>
            </a:r>
            <a:r>
              <a:rPr lang="cs-CZ" sz="1000" i="1" dirty="0">
                <a:latin typeface="Times New Roman" panose="02020603050405020304" pitchFamily="18" charset="0"/>
                <a:ea typeface="Times New Roman" panose="02020603050405020304" pitchFamily="18" charset="0"/>
              </a:rPr>
              <a:t>www.bureauveritas.cz/wwIApxHr/BV_SA8000.pdf</a:t>
            </a:r>
            <a:endParaRPr lang="cs-CZ"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26821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Mezinárodní iniciativa (GRI) vytvořila pravidla a návody, které firmám pomáhají vytvořit zprávu společenské odpovědnosti firem neboli udržitelného rozvoje.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Směrnice poskytuje rámec obsahu informací, které by měla firma ve zprávě uvádět. </a:t>
            </a:r>
          </a:p>
        </p:txBody>
      </p:sp>
      <p:sp>
        <p:nvSpPr>
          <p:cNvPr id="5" name="Zástupný symbol pro obsah 2"/>
          <p:cNvSpPr txBox="1">
            <a:spLocks/>
          </p:cNvSpPr>
          <p:nvPr/>
        </p:nvSpPr>
        <p:spPr>
          <a:xfrm>
            <a:off x="3709031" y="422187"/>
            <a:ext cx="4079912"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GRI doporučuje podat základní informace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podniku, zasadit koncept CSR do strategického kontextu, popsat zapojení </a:t>
            </a:r>
            <a:r>
              <a:rPr lang="cs-CZ" sz="1400" dirty="0" err="1">
                <a:solidFill>
                  <a:srgbClr val="002060"/>
                </a:solidFill>
                <a:latin typeface="Times New Roman" panose="02020603050405020304" pitchFamily="18" charset="0"/>
                <a:cs typeface="Times New Roman" panose="02020603050405020304" pitchFamily="18" charset="0"/>
              </a:rPr>
              <a:t>stakeholderů</a:t>
            </a:r>
            <a:r>
              <a:rPr lang="cs-CZ" sz="1400" dirty="0">
                <a:solidFill>
                  <a:srgbClr val="002060"/>
                </a:solidFill>
                <a:latin typeface="Times New Roman" panose="02020603050405020304" pitchFamily="18" charset="0"/>
                <a:cs typeface="Times New Roman" panose="02020603050405020304" pitchFamily="18" charset="0"/>
              </a:rPr>
              <a:t>, uvést postup tvorby zprávy a zejména zveřejnit firemní výkon pomocí indikátorů ve všech oblastech CSR.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roce 2013 byla uvedena poslední verze směrnice G4 (předchozí byly G1, G2, G3), která vyhověla dosavadním kritikům se směrnice se zjednodušila a přizpůsobila i pro potřeby menších firem, které nerozpracovávají svou společensky odpovědnou strategii do všech dosavadních indikátorů (pilířů) CSR. </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GRI online</a:t>
            </a:r>
          </a:p>
          <a:p>
            <a:r>
              <a:rPr lang="cs-CZ" sz="1000" i="1" dirty="0">
                <a:solidFill>
                  <a:srgbClr val="002060"/>
                </a:solidFill>
                <a:latin typeface="Times New Roman" panose="02020603050405020304" pitchFamily="18" charset="0"/>
                <a:cs typeface="Times New Roman" panose="02020603050405020304" pitchFamily="18" charset="0"/>
                <a:hlinkClick r:id="rId2"/>
              </a:rPr>
              <a:t>https://www.globalreporting.org/Pages/default.aspx</a:t>
            </a:r>
            <a:endParaRPr lang="cs-CZ" sz="1000"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1400" dirty="0" err="1">
                <a:solidFill>
                  <a:srgbClr val="002060"/>
                </a:solidFill>
                <a:latin typeface="Times New Roman" panose="02020603050405020304" pitchFamily="18" charset="0"/>
                <a:cs typeface="Times New Roman" panose="02020603050405020304" pitchFamily="18" charset="0"/>
              </a:rPr>
              <a:t>Pokyny</a:t>
            </a:r>
            <a:r>
              <a:rPr lang="en-US" sz="1400" dirty="0">
                <a:solidFill>
                  <a:srgbClr val="002060"/>
                </a:solidFill>
                <a:latin typeface="Times New Roman" panose="02020603050405020304" pitchFamily="18" charset="0"/>
                <a:cs typeface="Times New Roman" panose="02020603050405020304" pitchFamily="18" charset="0"/>
              </a:rPr>
              <a:t> pro Sustainability Reporting</a:t>
            </a:r>
          </a:p>
          <a:p>
            <a:r>
              <a:rPr lang="en-US" sz="1000" dirty="0">
                <a:solidFill>
                  <a:srgbClr val="002060"/>
                </a:solidFill>
                <a:latin typeface="Times New Roman" panose="02020603050405020304" pitchFamily="18" charset="0"/>
                <a:cs typeface="Times New Roman" panose="02020603050405020304" pitchFamily="18" charset="0"/>
                <a:hlinkClick r:id="rId3"/>
              </a:rPr>
              <a:t>http://csr-online.cz/wp-content/uploads/2013/03/Czech-G3-Reporting-Guidelines.pdf</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509250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Mezinárodní iniciativa (GRI) vytvořila pravidla a návody, které firmám pomáhají vytvořit zprávu společenské odpovědnosti firem neboli udržitelného rozvoje.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Směrnice poskytuje rámec obsahu informací, které by měla firma ve zprávě uvádět. </a:t>
            </a:r>
          </a:p>
        </p:txBody>
      </p:sp>
      <p:sp>
        <p:nvSpPr>
          <p:cNvPr id="5" name="Zástupný symbol pro obsah 2"/>
          <p:cNvSpPr txBox="1">
            <a:spLocks/>
          </p:cNvSpPr>
          <p:nvPr/>
        </p:nvSpPr>
        <p:spPr>
          <a:xfrm>
            <a:off x="3876464" y="985125"/>
            <a:ext cx="4248472" cy="40119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Směrnice G4 tak přichází s novým pojetím ve stylu "méně je více".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Směrnice G4 tak umožňuje firmám reportovat jen ty významné společensky odpovědné aktivity, které identifikovaly jako strategické z hlediska vlastního hodnotového řetězce. Tento krok směřuje společensky odpovědné aktivity firem blíže vyšší konkurenceschopnosti a výkonnosti.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G4 se také nově zajímá o společenskou odpovědnost v rámci dodavatelsko-odběratelských vztahů včetně případných sanací.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443790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Hlavní přínosem směrnic  je seznam kvantitativních i kvalitativních indikátorů výkonnosti, pomocí kterých popíše firma svůj společensky odpovědný výkon.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Každá firma si může zvolit indikátory, které jsou pro ni významné a relevantní a které použije při sestavení zprávy.</a:t>
            </a:r>
          </a:p>
        </p:txBody>
      </p:sp>
      <p:sp>
        <p:nvSpPr>
          <p:cNvPr id="5" name="Zástupný symbol pro obsah 2"/>
          <p:cNvSpPr txBox="1">
            <a:spLocks/>
          </p:cNvSpPr>
          <p:nvPr/>
        </p:nvSpPr>
        <p:spPr>
          <a:xfrm>
            <a:off x="3764271" y="267494"/>
            <a:ext cx="3943300"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Podle množství a povahy uveřejněných indikátorů dostane firma “známku” neboli je zařazena do jedné ze tří hlavních aplikačních úrovní: A, B či C. Je-li zpráva externě ověřena, firma dostává A+, B+ či C+.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 však potřeba zdůraznit, že aplikační úroveň </a:t>
            </a:r>
            <a:r>
              <a:rPr lang="cs-CZ" sz="1400" b="1" dirty="0">
                <a:solidFill>
                  <a:srgbClr val="002060"/>
                </a:solidFill>
                <a:latin typeface="Times New Roman" panose="02020603050405020304" pitchFamily="18" charset="0"/>
                <a:cs typeface="Times New Roman" panose="02020603050405020304" pitchFamily="18" charset="0"/>
              </a:rPr>
              <a:t>vyjadřuje rozsah reportu a ne kvalitu firemního výkonu.</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aplikovatelnost GRI byly stanoveny „</a:t>
            </a:r>
            <a:r>
              <a:rPr lang="cs-CZ" sz="1400" i="1" dirty="0">
                <a:solidFill>
                  <a:srgbClr val="002060"/>
                </a:solidFill>
                <a:latin typeface="Times New Roman" panose="02020603050405020304" pitchFamily="18" charset="0"/>
                <a:cs typeface="Times New Roman" panose="02020603050405020304" pitchFamily="18" charset="0"/>
              </a:rPr>
              <a:t>Pokyny pro </a:t>
            </a:r>
            <a:r>
              <a:rPr lang="cs-CZ" sz="1400" i="1" dirty="0" err="1">
                <a:solidFill>
                  <a:srgbClr val="002060"/>
                </a:solidFill>
                <a:latin typeface="Times New Roman" panose="02020603050405020304" pitchFamily="18" charset="0"/>
                <a:cs typeface="Times New Roman" panose="02020603050405020304" pitchFamily="18" charset="0"/>
              </a:rPr>
              <a:t>Sustainability</a:t>
            </a:r>
            <a:r>
              <a:rPr lang="cs-CZ" sz="1400" i="1" dirty="0">
                <a:solidFill>
                  <a:srgbClr val="002060"/>
                </a:solidFill>
                <a:latin typeface="Times New Roman" panose="02020603050405020304" pitchFamily="18" charset="0"/>
                <a:cs typeface="Times New Roman" panose="02020603050405020304" pitchFamily="18" charset="0"/>
              </a:rPr>
              <a:t> Reporting</a:t>
            </a:r>
            <a:r>
              <a:rPr lang="cs-CZ" sz="1400" dirty="0">
                <a:solidFill>
                  <a:srgbClr val="002060"/>
                </a:solidFill>
                <a:latin typeface="Times New Roman" panose="02020603050405020304" pitchFamily="18" charset="0"/>
                <a:cs typeface="Times New Roman" panose="02020603050405020304" pitchFamily="18" charset="0"/>
              </a:rPr>
              <a:t>“, které vymezují základní terminologický aparát a stanovují obsah, kvalitu a tematického rámce zprávy včetně publikovaných údajů v oblasti ukazatelů, profilu údajů a jsou zde uvedeny běžně zveřejňovaných informací, které mohou být buď ve formě ukazatelů výkonu, nebo jiných údajů o deportující organizaci.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404696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Jedním ze způsobu ohlášení je poskytnutí elektronické nebo tištěné verze zprávy orgánu GRI, dalšími způsoby jsou registrace zprávy on-line v databázi GRI, případně se tak stane při kontrole aplikační úrovně reportů generace G3 ze strany GRI.</a:t>
            </a:r>
          </a:p>
        </p:txBody>
      </p:sp>
      <p:sp>
        <p:nvSpPr>
          <p:cNvPr id="5" name="Zástupný symbol pro obsah 2"/>
          <p:cNvSpPr txBox="1">
            <a:spLocks/>
          </p:cNvSpPr>
          <p:nvPr/>
        </p:nvSpPr>
        <p:spPr>
          <a:xfrm>
            <a:off x="3764271" y="267494"/>
            <a:ext cx="3943300"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                            Přehled směrnic GRI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178825" y="1091439"/>
            <a:ext cx="3747522" cy="3754275"/>
          </a:xfrm>
          <a:prstGeom prst="rect">
            <a:avLst/>
          </a:prstGeom>
        </p:spPr>
      </p:pic>
    </p:spTree>
    <p:extLst>
      <p:ext uri="{BB962C8B-B14F-4D97-AF65-F5344CB8AC3E}">
        <p14:creationId xmlns:p14="http://schemas.microsoft.com/office/powerpoint/2010/main" val="2452731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Zpráva o udržitelném rozvoji vypracovaná podle </a:t>
            </a:r>
            <a:r>
              <a:rPr lang="cs-CZ" sz="1400" b="1" dirty="0">
                <a:solidFill>
                  <a:schemeClr val="bg1"/>
                </a:solidFill>
                <a:latin typeface="Times New Roman" panose="02020603050405020304" pitchFamily="18" charset="0"/>
                <a:cs typeface="Times New Roman" panose="02020603050405020304" pitchFamily="18" charset="0"/>
              </a:rPr>
              <a:t>Reportingového rámce GRI </a:t>
            </a:r>
            <a:r>
              <a:rPr lang="cs-CZ" sz="1400" dirty="0">
                <a:solidFill>
                  <a:schemeClr val="bg1"/>
                </a:solidFill>
                <a:latin typeface="Times New Roman" panose="02020603050405020304" pitchFamily="18" charset="0"/>
                <a:cs typeface="Times New Roman" panose="02020603050405020304" pitchFamily="18" charset="0"/>
              </a:rPr>
              <a:t>obsahuje výstupy a výsledky činností </a:t>
            </a:r>
            <a:r>
              <a:rPr lang="cs-CZ" sz="1400" dirty="0" err="1">
                <a:solidFill>
                  <a:schemeClr val="bg1"/>
                </a:solidFill>
                <a:latin typeface="Times New Roman" panose="02020603050405020304" pitchFamily="18" charset="0"/>
                <a:cs typeface="Times New Roman" panose="02020603050405020304" pitchFamily="18" charset="0"/>
              </a:rPr>
              <a:t>reportující</a:t>
            </a:r>
            <a:r>
              <a:rPr lang="cs-CZ" sz="1400" dirty="0">
                <a:solidFill>
                  <a:schemeClr val="bg1"/>
                </a:solidFill>
                <a:latin typeface="Times New Roman" panose="02020603050405020304" pitchFamily="18" charset="0"/>
                <a:cs typeface="Times New Roman" panose="02020603050405020304" pitchFamily="18" charset="0"/>
              </a:rPr>
              <a:t> organizace, k nimž došlo v průběhu sledovaného období v souvislosti se závazky, strategií a manažerskými přístupy této organizace. </a:t>
            </a:r>
          </a:p>
        </p:txBody>
      </p:sp>
      <p:sp>
        <p:nvSpPr>
          <p:cNvPr id="5" name="Zástupný symbol pro obsah 2"/>
          <p:cNvSpPr txBox="1">
            <a:spLocks/>
          </p:cNvSpPr>
          <p:nvPr/>
        </p:nvSpPr>
        <p:spPr>
          <a:xfrm>
            <a:off x="4067943" y="972651"/>
            <a:ext cx="3639627"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Zprávu je možné použít například k následujícím účelům:</a:t>
            </a: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err="1">
                <a:solidFill>
                  <a:srgbClr val="002060"/>
                </a:solidFill>
                <a:latin typeface="Times New Roman" panose="02020603050405020304" pitchFamily="18" charset="0"/>
                <a:cs typeface="Times New Roman" panose="02020603050405020304" pitchFamily="18" charset="0"/>
              </a:rPr>
              <a:t>benchmarkingovému</a:t>
            </a:r>
            <a:r>
              <a:rPr lang="cs-CZ" sz="1400" dirty="0">
                <a:solidFill>
                  <a:srgbClr val="002060"/>
                </a:solidFill>
                <a:latin typeface="Times New Roman" panose="02020603050405020304" pitchFamily="18" charset="0"/>
                <a:cs typeface="Times New Roman" panose="02020603050405020304" pitchFamily="18" charset="0"/>
              </a:rPr>
              <a:t> porovnání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zhodnocení vlivů na udržitelný rozvoj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důsledku činností </a:t>
            </a:r>
            <a:r>
              <a:rPr lang="cs-CZ" sz="1400" dirty="0" err="1">
                <a:solidFill>
                  <a:srgbClr val="002060"/>
                </a:solidFill>
                <a:latin typeface="Times New Roman" panose="02020603050405020304" pitchFamily="18" charset="0"/>
                <a:cs typeface="Times New Roman" panose="02020603050405020304" pitchFamily="18" charset="0"/>
              </a:rPr>
              <a:t>reportující</a:t>
            </a:r>
            <a:r>
              <a:rPr lang="cs-CZ" sz="1400" dirty="0">
                <a:solidFill>
                  <a:srgbClr val="002060"/>
                </a:solidFill>
                <a:latin typeface="Times New Roman" panose="02020603050405020304" pitchFamily="18" charset="0"/>
                <a:cs typeface="Times New Roman" panose="02020603050405020304" pitchFamily="18" charset="0"/>
              </a:rPr>
              <a:t> organizace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s přihlédnutím k zákonům k normám, kodexům, standardům výkonu a k dobrovolným iniciativám.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předvedení</a:t>
            </a:r>
            <a:r>
              <a:rPr lang="cs-CZ" sz="1400" dirty="0">
                <a:solidFill>
                  <a:srgbClr val="002060"/>
                </a:solidFill>
                <a:latin typeface="Times New Roman" panose="02020603050405020304" pitchFamily="18" charset="0"/>
                <a:cs typeface="Times New Roman" panose="02020603050405020304" pitchFamily="18" charset="0"/>
              </a:rPr>
              <a:t>, jak </a:t>
            </a:r>
            <a:r>
              <a:rPr lang="cs-CZ" sz="1400" b="1" dirty="0">
                <a:solidFill>
                  <a:srgbClr val="002060"/>
                </a:solidFill>
                <a:latin typeface="Times New Roman" panose="02020603050405020304" pitchFamily="18" charset="0"/>
                <a:cs typeface="Times New Roman" panose="02020603050405020304" pitchFamily="18" charset="0"/>
              </a:rPr>
              <a:t>organizace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ovlivňuje</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je </a:t>
            </a:r>
            <a:r>
              <a:rPr lang="cs-CZ" sz="1400" b="1" dirty="0">
                <a:solidFill>
                  <a:srgbClr val="002060"/>
                </a:solidFill>
                <a:latin typeface="Times New Roman" panose="02020603050405020304" pitchFamily="18" charset="0"/>
                <a:cs typeface="Times New Roman" panose="02020603050405020304" pitchFamily="18" charset="0"/>
              </a:rPr>
              <a:t>ovlivňována</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očekáváními</a:t>
            </a:r>
            <a:r>
              <a:rPr lang="cs-CZ" sz="1400" dirty="0">
                <a:solidFill>
                  <a:srgbClr val="002060"/>
                </a:solidFill>
                <a:latin typeface="Times New Roman" panose="02020603050405020304" pitchFamily="18" charset="0"/>
                <a:cs typeface="Times New Roman" panose="02020603050405020304" pitchFamily="18" charset="0"/>
              </a:rPr>
              <a:t> o vývoji představ udržitelném rozvoji.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porovnání výkonů uvnitř</a:t>
            </a:r>
            <a:r>
              <a:rPr lang="cs-CZ" sz="1400" dirty="0">
                <a:solidFill>
                  <a:srgbClr val="002060"/>
                </a:solidFill>
                <a:latin typeface="Times New Roman" panose="02020603050405020304" pitchFamily="18" charset="0"/>
                <a:cs typeface="Times New Roman" panose="02020603050405020304" pitchFamily="18" charset="0"/>
              </a:rPr>
              <a:t> prezentované </a:t>
            </a:r>
            <a:r>
              <a:rPr lang="cs-CZ" sz="1400" b="1" dirty="0">
                <a:solidFill>
                  <a:srgbClr val="002060"/>
                </a:solidFill>
                <a:latin typeface="Times New Roman" panose="02020603050405020304" pitchFamily="18" charset="0"/>
                <a:cs typeface="Times New Roman" panose="02020603050405020304" pitchFamily="18" charset="0"/>
              </a:rPr>
              <a:t>organizace</a:t>
            </a:r>
            <a:r>
              <a:rPr lang="cs-CZ" sz="1400" dirty="0">
                <a:solidFill>
                  <a:srgbClr val="002060"/>
                </a:solidFill>
                <a:latin typeface="Times New Roman" panose="02020603050405020304" pitchFamily="18" charset="0"/>
                <a:cs typeface="Times New Roman" panose="02020603050405020304" pitchFamily="18" charset="0"/>
              </a:rPr>
              <a:t> a mezi různými organizacemi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průběhu času.</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2532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Z pohledu důvěryhodnosti standardu - propojení s tzv. </a:t>
            </a:r>
            <a:r>
              <a:rPr lang="cs-CZ" sz="1600" b="1" dirty="0">
                <a:solidFill>
                  <a:schemeClr val="bg1"/>
                </a:solidFill>
                <a:latin typeface="Times New Roman" panose="02020603050405020304" pitchFamily="18" charset="0"/>
                <a:cs typeface="Times New Roman" panose="02020603050405020304" pitchFamily="18" charset="0"/>
              </a:rPr>
              <a:t>účetnictvím trvale udržitelného rozvoje</a:t>
            </a:r>
            <a:r>
              <a:rPr lang="cs-CZ" sz="1600" dirty="0">
                <a:solidFill>
                  <a:schemeClr val="bg1"/>
                </a:solidFill>
                <a:latin typeface="Times New Roman" panose="02020603050405020304" pitchFamily="18" charset="0"/>
                <a:cs typeface="Times New Roman" panose="02020603050405020304" pitchFamily="18" charset="0"/>
              </a:rPr>
              <a:t>, které v sobě implementuje určité prvky CSR. </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Z pohledu finančního auditu, by měl standard CSR splňovat: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komplexnost pokrytí problému</a:t>
            </a:r>
            <a:r>
              <a:rPr lang="cs-CZ" sz="1400" dirty="0">
                <a:solidFill>
                  <a:srgbClr val="002060"/>
                </a:solidFill>
                <a:latin typeface="Times New Roman" panose="02020603050405020304" pitchFamily="18" charset="0"/>
                <a:cs typeface="Times New Roman" panose="02020603050405020304" pitchFamily="18" charset="0"/>
              </a:rPr>
              <a:t>, které jsou nejvíce relevantní či adresné činnosti společnosti,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srovnatelnost</a:t>
            </a:r>
            <a:r>
              <a:rPr lang="cs-CZ" sz="1400" dirty="0">
                <a:solidFill>
                  <a:srgbClr val="002060"/>
                </a:solidFill>
                <a:latin typeface="Times New Roman" panose="02020603050405020304" pitchFamily="18" charset="0"/>
                <a:cs typeface="Times New Roman" panose="02020603050405020304" pitchFamily="18" charset="0"/>
              </a:rPr>
              <a:t>, tzn. umožnit vnitřní posouzení výkonu CSR, z pohledu vynaložených prostředků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měřitelnosti dopadů,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dostatečnou věrohodnost</a:t>
            </a:r>
            <a:r>
              <a:rPr lang="cs-CZ" sz="1400" dirty="0">
                <a:solidFill>
                  <a:srgbClr val="002060"/>
                </a:solidFill>
                <a:latin typeface="Times New Roman" panose="02020603050405020304" pitchFamily="18" charset="0"/>
                <a:cs typeface="Times New Roman" panose="02020603050405020304" pitchFamily="18" charset="0"/>
              </a:rPr>
              <a:t>, aby umožňoval zájmovým skupinám důvěřovat dané společnosti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být podkladem pro správné informace sloužící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rozhodovacím procesu (ať z pohledu firmy, nebo zájmových skupin).</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04417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Principy zprávy GRI</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Směrnice G3 definuje deset základních principů a 79 indikátorů, které napomáhají firmě učinit rozhodnutí ohledně definování obsahu a rozsahu zprávy.</a:t>
            </a:r>
          </a:p>
        </p:txBody>
      </p:sp>
      <p:sp>
        <p:nvSpPr>
          <p:cNvPr id="5" name="Zástupný symbol pro obsah 2"/>
          <p:cNvSpPr txBox="1">
            <a:spLocks/>
          </p:cNvSpPr>
          <p:nvPr/>
        </p:nvSpPr>
        <p:spPr>
          <a:xfrm>
            <a:off x="3878718" y="599795"/>
            <a:ext cx="3814170"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Ekonomické indikátory </a:t>
            </a:r>
            <a:r>
              <a:rPr lang="cs-CZ" sz="1200" dirty="0">
                <a:solidFill>
                  <a:srgbClr val="002060"/>
                </a:solidFill>
                <a:latin typeface="Times New Roman" panose="02020603050405020304" pitchFamily="18" charset="0"/>
                <a:cs typeface="Times New Roman" panose="02020603050405020304" pitchFamily="18" charset="0"/>
              </a:rPr>
              <a:t>se týkají přímého a nepřímého firemního vlivu na ekonomické zdroje jednotlivých stakeholderů a na ekonomický systém v lokální, národní či globální úrovni. Zahrnují mzdy a nefinanční benefity poskytované zaměstnancům; peníze přijaté od zákazníků a zaplacené dodavatelům; odvedené daně a přijaté dotace.</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Environmentální indikátory </a:t>
            </a:r>
            <a:r>
              <a:rPr lang="cs-CZ" sz="1200" dirty="0">
                <a:solidFill>
                  <a:srgbClr val="002060"/>
                </a:solidFill>
                <a:latin typeface="Times New Roman" panose="02020603050405020304" pitchFamily="18" charset="0"/>
                <a:cs typeface="Times New Roman" panose="02020603050405020304" pitchFamily="18" charset="0"/>
              </a:rPr>
              <a:t>sledují dopady produktů a služeb na životní prostředí; spotřebu energie, materiálu a vody; množství skleníkového plynu a jiných emisí; odpadový a recyklační systém; dopad na biodiverzitu; využívání nebezpečných látek a další jevy.</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Sociální indikátory </a:t>
            </a:r>
            <a:r>
              <a:rPr lang="cs-CZ" sz="1200" dirty="0">
                <a:solidFill>
                  <a:srgbClr val="002060"/>
                </a:solidFill>
                <a:latin typeface="Times New Roman" panose="02020603050405020304" pitchFamily="18" charset="0"/>
                <a:cs typeface="Times New Roman" panose="02020603050405020304" pitchFamily="18" charset="0"/>
              </a:rPr>
              <a:t>souvisí s firemním vlivem na okolní společnost a jsou rozděleny do tří kategorií: pracovní podmínky (diverzita, zdraví a bezpečnost práce), lidská práva (dětská a nucená práce) a širší sociální témata ovlivňující zákazníky, komunitu a jiné stakeholdery (korupce, podpora komunity).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312178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Doporučená struktura CSR reportu</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CSR reportu by neměl chybět žádný z následujících tematických bloků: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firemní souvislosti,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řízení společenské odpovědnosti,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výkonnost podniku a postup tvorby reportu. </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1275606"/>
            <a:ext cx="3944050"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Závazek vrcholového managementu a firemní profil:</a:t>
            </a:r>
          </a:p>
          <a:p>
            <a:r>
              <a:rPr lang="cs-CZ" sz="1200" i="1" dirty="0">
                <a:solidFill>
                  <a:srgbClr val="002060"/>
                </a:solidFill>
              </a:rPr>
              <a:t>slovo ředitele</a:t>
            </a:r>
            <a:r>
              <a:rPr lang="cs-CZ" sz="1200" dirty="0">
                <a:solidFill>
                  <a:srgbClr val="002060"/>
                </a:solidFill>
              </a:rPr>
              <a:t> - vedení podniku popíše a zhodnotí klíčové části a zjištění zprávy, </a:t>
            </a:r>
          </a:p>
          <a:p>
            <a:r>
              <a:rPr lang="cs-CZ" sz="1200" i="1" dirty="0">
                <a:solidFill>
                  <a:srgbClr val="002060"/>
                </a:solidFill>
              </a:rPr>
              <a:t>definice CSR</a:t>
            </a:r>
            <a:r>
              <a:rPr lang="cs-CZ" sz="1200" dirty="0">
                <a:solidFill>
                  <a:srgbClr val="002060"/>
                </a:solidFill>
              </a:rPr>
              <a:t> - zveřejnění vlastního </a:t>
            </a:r>
            <a:br>
              <a:rPr lang="cs-CZ" sz="1200" dirty="0">
                <a:solidFill>
                  <a:srgbClr val="002060"/>
                </a:solidFill>
              </a:rPr>
            </a:br>
            <a:r>
              <a:rPr lang="cs-CZ" sz="1200" dirty="0">
                <a:solidFill>
                  <a:srgbClr val="002060"/>
                </a:solidFill>
              </a:rPr>
              <a:t>nebo převzatého pojetí konceptu CSR, </a:t>
            </a:r>
          </a:p>
          <a:p>
            <a:r>
              <a:rPr lang="cs-CZ" sz="1200" i="1" dirty="0">
                <a:solidFill>
                  <a:srgbClr val="002060"/>
                </a:solidFill>
              </a:rPr>
              <a:t>firemní souvislosti</a:t>
            </a:r>
            <a:r>
              <a:rPr lang="cs-CZ" sz="1200" dirty="0">
                <a:solidFill>
                  <a:srgbClr val="002060"/>
                </a:solidFill>
              </a:rPr>
              <a:t> - odpovědné podnikání je dáno do souvislostí s firemními hodnotami, principy </a:t>
            </a:r>
            <a:br>
              <a:rPr lang="cs-CZ" sz="1200" dirty="0">
                <a:solidFill>
                  <a:srgbClr val="002060"/>
                </a:solidFill>
              </a:rPr>
            </a:br>
            <a:r>
              <a:rPr lang="cs-CZ" sz="1200" dirty="0">
                <a:solidFill>
                  <a:srgbClr val="002060"/>
                </a:solidFill>
              </a:rPr>
              <a:t>a pravidly chování. Firma tak dává najevo, že to, </a:t>
            </a:r>
            <a:br>
              <a:rPr lang="cs-CZ" sz="1200" dirty="0">
                <a:solidFill>
                  <a:srgbClr val="002060"/>
                </a:solidFill>
              </a:rPr>
            </a:br>
            <a:r>
              <a:rPr lang="cs-CZ" sz="1200" dirty="0">
                <a:solidFill>
                  <a:srgbClr val="002060"/>
                </a:solidFill>
              </a:rPr>
              <a:t>v co věří, umí převést do praxe, </a:t>
            </a:r>
          </a:p>
          <a:p>
            <a:r>
              <a:rPr lang="cs-CZ" sz="1200" i="1" dirty="0">
                <a:solidFill>
                  <a:srgbClr val="002060"/>
                </a:solidFill>
              </a:rPr>
              <a:t>souhrn zprávy</a:t>
            </a:r>
            <a:r>
              <a:rPr lang="cs-CZ" sz="1200" dirty="0">
                <a:solidFill>
                  <a:srgbClr val="002060"/>
                </a:solidFill>
              </a:rPr>
              <a:t> - spojení ekonomického, environmentálního a sociálního dopadu </a:t>
            </a:r>
            <a:br>
              <a:rPr lang="cs-CZ" sz="1200" dirty="0">
                <a:solidFill>
                  <a:srgbClr val="002060"/>
                </a:solidFill>
              </a:rPr>
            </a:br>
            <a:r>
              <a:rPr lang="cs-CZ" sz="1200" dirty="0">
                <a:solidFill>
                  <a:srgbClr val="002060"/>
                </a:solidFill>
              </a:rPr>
              <a:t>do celkového vlivu na společnost, </a:t>
            </a:r>
          </a:p>
          <a:p>
            <a:r>
              <a:rPr lang="cs-CZ" sz="1200" i="1" dirty="0">
                <a:solidFill>
                  <a:srgbClr val="002060"/>
                </a:solidFill>
              </a:rPr>
              <a:t>cíle - na další rok - </a:t>
            </a:r>
            <a:r>
              <a:rPr lang="cs-CZ" sz="1200" dirty="0">
                <a:solidFill>
                  <a:srgbClr val="002060"/>
                </a:solidFill>
              </a:rPr>
              <a:t>informace o tom, čeho chce firma dosáhnout a jaké CSR aktivity k tomu využije.</a:t>
            </a: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629797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Řízení společenské odpovědnosti a úspěšné dosažení cílů v oblasti odpovědného podnikání závisí na:</a:t>
            </a:r>
          </a:p>
          <a:p>
            <a:r>
              <a:rPr lang="cs-CZ" sz="1400" b="1" dirty="0">
                <a:solidFill>
                  <a:schemeClr val="bg1"/>
                </a:solidFill>
                <a:latin typeface="Times New Roman" panose="02020603050405020304" pitchFamily="18" charset="0"/>
                <a:cs typeface="Times New Roman" panose="02020603050405020304" pitchFamily="18" charset="0"/>
              </a:rPr>
              <a:t>zvolené strategii </a:t>
            </a:r>
            <a:r>
              <a:rPr lang="cs-CZ" sz="1400" dirty="0">
                <a:solidFill>
                  <a:schemeClr val="bg1"/>
                </a:solidFill>
                <a:latin typeface="Times New Roman" panose="02020603050405020304" pitchFamily="18" charset="0"/>
                <a:cs typeface="Times New Roman" panose="02020603050405020304" pitchFamily="18" charset="0"/>
              </a:rPr>
              <a:t>(CSR jako součást obchodní strategie, CSR priority a přínosy), </a:t>
            </a:r>
          </a:p>
          <a:p>
            <a:r>
              <a:rPr lang="cs-CZ" sz="1400" b="1" dirty="0">
                <a:solidFill>
                  <a:schemeClr val="bg1"/>
                </a:solidFill>
                <a:latin typeface="Times New Roman" panose="02020603050405020304" pitchFamily="18" charset="0"/>
                <a:cs typeface="Times New Roman" panose="02020603050405020304" pitchFamily="18" charset="0"/>
              </a:rPr>
              <a:t>efektivitě firemního řízení </a:t>
            </a:r>
            <a:r>
              <a:rPr lang="cs-CZ" sz="1400" dirty="0">
                <a:solidFill>
                  <a:schemeClr val="bg1"/>
                </a:solidFill>
                <a:latin typeface="Times New Roman" panose="02020603050405020304" pitchFamily="18" charset="0"/>
                <a:cs typeface="Times New Roman" panose="02020603050405020304" pitchFamily="18" charset="0"/>
              </a:rPr>
              <a:t>(personální zabezpečení CSR, organizační struktury, řízení CSR) </a:t>
            </a:r>
          </a:p>
          <a:p>
            <a:r>
              <a:rPr lang="cs-CZ" sz="1400" dirty="0">
                <a:solidFill>
                  <a:schemeClr val="bg1"/>
                </a:solidFill>
                <a:latin typeface="Times New Roman" panose="02020603050405020304" pitchFamily="18" charset="0"/>
                <a:cs typeface="Times New Roman" panose="02020603050405020304" pitchFamily="18" charset="0"/>
              </a:rPr>
              <a:t>a </a:t>
            </a:r>
            <a:r>
              <a:rPr lang="cs-CZ" sz="1400" b="1" dirty="0">
                <a:solidFill>
                  <a:schemeClr val="bg1"/>
                </a:solidFill>
                <a:latin typeface="Times New Roman" panose="02020603050405020304" pitchFamily="18" charset="0"/>
                <a:cs typeface="Times New Roman" panose="02020603050405020304" pitchFamily="18" charset="0"/>
              </a:rPr>
              <a:t>míře zapojení stakeholderů </a:t>
            </a:r>
            <a:r>
              <a:rPr lang="cs-CZ" sz="1400" dirty="0">
                <a:solidFill>
                  <a:schemeClr val="bg1"/>
                </a:solidFill>
                <a:latin typeface="Times New Roman" panose="02020603050405020304" pitchFamily="18" charset="0"/>
                <a:cs typeface="Times New Roman" panose="02020603050405020304" pitchFamily="18" charset="0"/>
              </a:rPr>
              <a:t>(klíčoví stakeholdeři a mezisektorová spolupráce).</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603450"/>
            <a:ext cx="3639627" cy="4416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Jádrem zprávy je </a:t>
            </a:r>
            <a:r>
              <a:rPr lang="cs-CZ" sz="1400" b="1" dirty="0">
                <a:solidFill>
                  <a:srgbClr val="002060"/>
                </a:solidFill>
                <a:latin typeface="Times New Roman" panose="02020603050405020304" pitchFamily="18" charset="0"/>
                <a:cs typeface="Times New Roman" panose="02020603050405020304" pitchFamily="18" charset="0"/>
              </a:rPr>
              <a:t>popis firemního výkonu </a:t>
            </a:r>
            <a:r>
              <a:rPr lang="cs-CZ" sz="1400" dirty="0">
                <a:solidFill>
                  <a:srgbClr val="002060"/>
                </a:solidFill>
                <a:latin typeface="Times New Roman" panose="02020603050405020304" pitchFamily="18" charset="0"/>
                <a:cs typeface="Times New Roman" panose="02020603050405020304" pitchFamily="18" charset="0"/>
              </a:rPr>
              <a:t>v oblasti CSR.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Firma podává </a:t>
            </a:r>
            <a:r>
              <a:rPr lang="cs-CZ" sz="1400" b="1" dirty="0">
                <a:solidFill>
                  <a:srgbClr val="002060"/>
                </a:solidFill>
                <a:latin typeface="Times New Roman" panose="02020603050405020304" pitchFamily="18" charset="0"/>
                <a:cs typeface="Times New Roman" panose="02020603050405020304" pitchFamily="18" charset="0"/>
              </a:rPr>
              <a:t>kvantitativní a kvalitativní informace o dopadu</a:t>
            </a:r>
            <a:r>
              <a:rPr lang="cs-CZ" sz="1400" dirty="0">
                <a:solidFill>
                  <a:srgbClr val="002060"/>
                </a:solidFill>
                <a:latin typeface="Times New Roman" panose="02020603050405020304" pitchFamily="18" charset="0"/>
                <a:cs typeface="Times New Roman" panose="02020603050405020304" pitchFamily="18" charset="0"/>
              </a:rPr>
              <a:t> procesů, produktů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služeb na společnost v oblasti trhu, pracovního prostředí, místní komunity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životního v prostředí.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Naměřené </a:t>
            </a:r>
            <a:r>
              <a:rPr lang="cs-CZ" sz="1400" b="1" dirty="0">
                <a:solidFill>
                  <a:srgbClr val="002060"/>
                </a:solidFill>
                <a:latin typeface="Times New Roman" panose="02020603050405020304" pitchFamily="18" charset="0"/>
                <a:cs typeface="Times New Roman" panose="02020603050405020304" pitchFamily="18" charset="0"/>
              </a:rPr>
              <a:t>výkony dávají smysl až po uvedení do kontextu</a:t>
            </a:r>
            <a:r>
              <a:rPr lang="cs-CZ" sz="1400" dirty="0">
                <a:solidFill>
                  <a:srgbClr val="002060"/>
                </a:solidFill>
                <a:latin typeface="Times New Roman" panose="02020603050405020304" pitchFamily="18" charset="0"/>
                <a:cs typeface="Times New Roman" panose="02020603050405020304" pitchFamily="18" charset="0"/>
              </a:rPr>
              <a:t> pomocí tzv. </a:t>
            </a:r>
            <a:r>
              <a:rPr lang="cs-CZ" sz="1400" b="1" dirty="0">
                <a:solidFill>
                  <a:srgbClr val="002060"/>
                </a:solidFill>
                <a:latin typeface="Times New Roman" panose="02020603050405020304" pitchFamily="18" charset="0"/>
                <a:cs typeface="Times New Roman" panose="02020603050405020304" pitchFamily="18" charset="0"/>
              </a:rPr>
              <a:t>benchmarkingu</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Jako </a:t>
            </a:r>
            <a:r>
              <a:rPr lang="cs-CZ" sz="1400" b="1" dirty="0">
                <a:solidFill>
                  <a:srgbClr val="002060"/>
                </a:solidFill>
                <a:latin typeface="Times New Roman" panose="02020603050405020304" pitchFamily="18" charset="0"/>
                <a:cs typeface="Times New Roman" panose="02020603050405020304" pitchFamily="18" charset="0"/>
              </a:rPr>
              <a:t>referenční bod </a:t>
            </a:r>
            <a:r>
              <a:rPr lang="cs-CZ" sz="1400" dirty="0">
                <a:solidFill>
                  <a:srgbClr val="002060"/>
                </a:solidFill>
                <a:latin typeface="Times New Roman" panose="02020603050405020304" pitchFamily="18" charset="0"/>
                <a:cs typeface="Times New Roman" panose="02020603050405020304" pitchFamily="18" charset="0"/>
              </a:rPr>
              <a:t>můžou posloužit data podniků ze stejného oboru, současné trendy nebo cíle podniku stanovené pro nadcházející období.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713393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Postup tvorby reportu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(hlavní obecné informace):</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603450"/>
            <a:ext cx="3639627" cy="4416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Rozsah zprávy</a:t>
            </a:r>
            <a:r>
              <a:rPr lang="cs-CZ" sz="1400" dirty="0">
                <a:solidFill>
                  <a:srgbClr val="002060"/>
                </a:solidFill>
                <a:latin typeface="Times New Roman" panose="02020603050405020304" pitchFamily="18" charset="0"/>
                <a:cs typeface="Times New Roman" panose="02020603050405020304" pitchFamily="18" charset="0"/>
              </a:rPr>
              <a:t>. Uvedení časového období a výčet obchodních jednotek, které byly zahrnuty do reportu.</a:t>
            </a:r>
          </a:p>
          <a:p>
            <a:r>
              <a:rPr lang="cs-CZ" sz="1400" b="1" dirty="0">
                <a:solidFill>
                  <a:srgbClr val="002060"/>
                </a:solidFill>
                <a:latin typeface="Times New Roman" panose="02020603050405020304" pitchFamily="18" charset="0"/>
                <a:cs typeface="Times New Roman" panose="02020603050405020304" pitchFamily="18" charset="0"/>
              </a:rPr>
              <a:t>Metodologie</a:t>
            </a:r>
            <a:r>
              <a:rPr lang="cs-CZ" sz="1400" dirty="0">
                <a:solidFill>
                  <a:srgbClr val="002060"/>
                </a:solidFill>
                <a:latin typeface="Times New Roman" panose="02020603050405020304" pitchFamily="18" charset="0"/>
                <a:cs typeface="Times New Roman" panose="02020603050405020304" pitchFamily="18" charset="0"/>
              </a:rPr>
              <a:t>. Popis standardů či metodik, které byly při tvorbě zprávy použity.</a:t>
            </a:r>
          </a:p>
          <a:p>
            <a:r>
              <a:rPr lang="cs-CZ" sz="1400" b="1" dirty="0">
                <a:solidFill>
                  <a:srgbClr val="002060"/>
                </a:solidFill>
                <a:latin typeface="Times New Roman" panose="02020603050405020304" pitchFamily="18" charset="0"/>
                <a:cs typeface="Times New Roman" panose="02020603050405020304" pitchFamily="18" charset="0"/>
              </a:rPr>
              <a:t>Ověření</a:t>
            </a:r>
            <a:r>
              <a:rPr lang="cs-CZ" sz="1400" dirty="0">
                <a:solidFill>
                  <a:srgbClr val="002060"/>
                </a:solidFill>
                <a:latin typeface="Times New Roman" panose="02020603050405020304" pitchFamily="18" charset="0"/>
                <a:cs typeface="Times New Roman" panose="02020603050405020304" pitchFamily="18" charset="0"/>
              </a:rPr>
              <a:t>. Stále více podniků zahrnuje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do CSR zprávy i ověření od třetí nezávislé strany.</a:t>
            </a:r>
          </a:p>
          <a:p>
            <a:r>
              <a:rPr lang="cs-CZ" sz="1400" b="1" dirty="0">
                <a:solidFill>
                  <a:srgbClr val="002060"/>
                </a:solidFill>
                <a:latin typeface="Times New Roman" panose="02020603050405020304" pitchFamily="18" charset="0"/>
                <a:cs typeface="Times New Roman" panose="02020603050405020304" pitchFamily="18" charset="0"/>
              </a:rPr>
              <a:t>Seznam indikátorů</a:t>
            </a:r>
            <a:r>
              <a:rPr lang="cs-CZ" sz="1400" dirty="0">
                <a:solidFill>
                  <a:srgbClr val="002060"/>
                </a:solidFill>
                <a:latin typeface="Times New Roman" panose="02020603050405020304" pitchFamily="18" charset="0"/>
                <a:cs typeface="Times New Roman" panose="02020603050405020304" pitchFamily="18" charset="0"/>
              </a:rPr>
              <a:t>. Rejstřík zveřejněných indikátorů a zdůvodnění jejich volby.</a:t>
            </a:r>
          </a:p>
          <a:p>
            <a:r>
              <a:rPr lang="cs-CZ" sz="1400" b="1" dirty="0">
                <a:solidFill>
                  <a:srgbClr val="002060"/>
                </a:solidFill>
                <a:latin typeface="Times New Roman" panose="02020603050405020304" pitchFamily="18" charset="0"/>
                <a:cs typeface="Times New Roman" panose="02020603050405020304" pitchFamily="18" charset="0"/>
              </a:rPr>
              <a:t>Zpětná vazba</a:t>
            </a:r>
            <a:r>
              <a:rPr lang="cs-CZ" sz="1400" dirty="0">
                <a:solidFill>
                  <a:srgbClr val="002060"/>
                </a:solidFill>
                <a:latin typeface="Times New Roman" panose="02020603050405020304" pitchFamily="18" charset="0"/>
                <a:cs typeface="Times New Roman" panose="02020603050405020304" pitchFamily="18" charset="0"/>
              </a:rPr>
              <a:t>. Popis mechanismu zpětné vazby, aby mohli čtenáři sdělit firmě svůj názor na zprávu či samotný CSR výkon.</a:t>
            </a:r>
          </a:p>
          <a:p>
            <a:r>
              <a:rPr lang="cs-CZ" sz="1400" b="1" dirty="0">
                <a:solidFill>
                  <a:srgbClr val="002060"/>
                </a:solidFill>
                <a:latin typeface="Times New Roman" panose="02020603050405020304" pitchFamily="18" charset="0"/>
                <a:cs typeface="Times New Roman" panose="02020603050405020304" pitchFamily="18" charset="0"/>
              </a:rPr>
              <a:t>Další informace</a:t>
            </a:r>
            <a:r>
              <a:rPr lang="cs-CZ" sz="1400" dirty="0">
                <a:solidFill>
                  <a:srgbClr val="002060"/>
                </a:solidFill>
                <a:latin typeface="Times New Roman" panose="02020603050405020304" pitchFamily="18" charset="0"/>
                <a:cs typeface="Times New Roman" panose="02020603050405020304" pitchFamily="18" charset="0"/>
              </a:rPr>
              <a:t>. Uvedení zdroje dalších informací o činnostech podniku (webové stránky, výroční zpráva atd.).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291103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Nadační fond Hyundai</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3"/>
              </a:rPr>
              <a:t>http://www.nadacnifondhyundai.cz/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 základě Deklarace porozumění mezi HMMC, státními institucemi a ekologickými sdruženími vznikl Nadační fond Hyundai, který v průběhu několika let </a:t>
            </a:r>
            <a:r>
              <a:rPr lang="cs-CZ" sz="1400" b="1" dirty="0">
                <a:solidFill>
                  <a:srgbClr val="002060"/>
                </a:solidFill>
                <a:latin typeface="Times New Roman" panose="02020603050405020304" pitchFamily="18" charset="0"/>
                <a:cs typeface="Times New Roman" panose="02020603050405020304" pitchFamily="18" charset="0"/>
              </a:rPr>
              <a:t>rozdělí 25 mil. Kč </a:t>
            </a:r>
            <a:r>
              <a:rPr lang="cs-CZ" sz="1400" dirty="0">
                <a:solidFill>
                  <a:srgbClr val="002060"/>
                </a:solidFill>
                <a:latin typeface="Times New Roman" panose="02020603050405020304" pitchFamily="18" charset="0"/>
                <a:cs typeface="Times New Roman" panose="02020603050405020304" pitchFamily="18" charset="0"/>
              </a:rPr>
              <a:t>na podporu komunitních projektů realizovaných zejména na území Frýdecko-</a:t>
            </a:r>
            <a:r>
              <a:rPr lang="cs-CZ" sz="1400" dirty="0" err="1">
                <a:solidFill>
                  <a:srgbClr val="002060"/>
                </a:solidFill>
                <a:latin typeface="Times New Roman" panose="02020603050405020304" pitchFamily="18" charset="0"/>
                <a:cs typeface="Times New Roman" panose="02020603050405020304" pitchFamily="18" charset="0"/>
              </a:rPr>
              <a:t>Místecka</a:t>
            </a:r>
            <a:r>
              <a:rPr lang="cs-CZ" sz="1400" dirty="0">
                <a:solidFill>
                  <a:srgbClr val="002060"/>
                </a:solidFill>
                <a:latin typeface="Times New Roman" panose="02020603050405020304" pitchFamily="18" charset="0"/>
                <a:cs typeface="Times New Roman" panose="02020603050405020304" pitchFamily="18" charset="0"/>
              </a:rPr>
              <a:t> a Novojičínska. </a:t>
            </a:r>
          </a:p>
          <a:p>
            <a:r>
              <a:rPr lang="cs-CZ" sz="1400" dirty="0">
                <a:solidFill>
                  <a:srgbClr val="002060"/>
                </a:solidFill>
                <a:latin typeface="Times New Roman" panose="02020603050405020304" pitchFamily="18" charset="0"/>
                <a:cs typeface="Times New Roman" panose="02020603050405020304" pitchFamily="18" charset="0"/>
              </a:rPr>
              <a:t>Tyto projekty se zabývají jak ochranou a zlepšením životního prostředí, tak i transparentností veřejné správy a přístupem veřejnosti k rozhodování.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Projekt Dobrý soused</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Každoročně finančně podporuje kulturní, sportovní a volnočasové aktivity ve 13 obcích ze sousedství. Každá obec si může zažádat o finanční podporu svých akcí až do výše 70 000 Kč.</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23410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200" dirty="0">
                <a:solidFill>
                  <a:schemeClr val="bg1"/>
                </a:solidFill>
                <a:latin typeface="Times New Roman" panose="02020603050405020304" pitchFamily="18" charset="0"/>
                <a:cs typeface="Times New Roman" panose="02020603050405020304" pitchFamily="18" charset="0"/>
                <a:hlinkClick r:id="rId2"/>
              </a:rPr>
              <a:t>https://hyundai-motor.cz/o-spolecnosti/grantove-programy/</a:t>
            </a:r>
            <a:r>
              <a:rPr lang="cs-CZ" sz="1200" dirty="0">
                <a:solidFill>
                  <a:schemeClr val="bg1"/>
                </a:solidFill>
                <a:latin typeface="Times New Roman" panose="02020603050405020304" pitchFamily="18" charset="0"/>
                <a:cs typeface="Times New Roman" panose="02020603050405020304" pitchFamily="18" charset="0"/>
              </a:rPr>
              <a:t> </a:t>
            </a: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Korejské dny v Ostravě</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Pravidelný partner kulturní akce pořádané Domem kultury města Ostravy a korejskou společností. </a:t>
            </a:r>
          </a:p>
          <a:p>
            <a:r>
              <a:rPr lang="cs-CZ" sz="1400" dirty="0">
                <a:solidFill>
                  <a:srgbClr val="002060"/>
                </a:solidFill>
                <a:latin typeface="Times New Roman" panose="02020603050405020304" pitchFamily="18" charset="0"/>
                <a:cs typeface="Times New Roman" panose="02020603050405020304" pitchFamily="18" charset="0"/>
              </a:rPr>
              <a:t>Během dvou dnů se mohou návštěvníci seznámit s tradiční i současnou korejskou kulturou, např. s kaligrafií, </a:t>
            </a:r>
            <a:r>
              <a:rPr lang="cs-CZ" sz="1400" dirty="0" err="1">
                <a:solidFill>
                  <a:srgbClr val="002060"/>
                </a:solidFill>
                <a:latin typeface="Times New Roman" panose="02020603050405020304" pitchFamily="18" charset="0"/>
                <a:cs typeface="Times New Roman" panose="02020603050405020304" pitchFamily="18" charset="0"/>
              </a:rPr>
              <a:t>Taekwondem</a:t>
            </a:r>
            <a:r>
              <a:rPr lang="cs-CZ" sz="1400" dirty="0">
                <a:solidFill>
                  <a:srgbClr val="002060"/>
                </a:solidFill>
                <a:latin typeface="Times New Roman" panose="02020603050405020304" pitchFamily="18" charset="0"/>
                <a:cs typeface="Times New Roman" panose="02020603050405020304" pitchFamily="18" charset="0"/>
              </a:rPr>
              <a:t>, K-</a:t>
            </a:r>
            <a:r>
              <a:rPr lang="cs-CZ" sz="1400" dirty="0" err="1">
                <a:solidFill>
                  <a:srgbClr val="002060"/>
                </a:solidFill>
                <a:latin typeface="Times New Roman" panose="02020603050405020304" pitchFamily="18" charset="0"/>
                <a:cs typeface="Times New Roman" panose="02020603050405020304" pitchFamily="18" charset="0"/>
              </a:rPr>
              <a:t>POPem</a:t>
            </a:r>
            <a:r>
              <a:rPr lang="cs-CZ" sz="1400" dirty="0">
                <a:solidFill>
                  <a:srgbClr val="002060"/>
                </a:solidFill>
                <a:latin typeface="Times New Roman" panose="02020603050405020304" pitchFamily="18" charset="0"/>
                <a:cs typeface="Times New Roman" panose="02020603050405020304" pitchFamily="18" charset="0"/>
              </a:rPr>
              <a:t>, korejským čajovým rituálem či gastronomií.</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Hyundai </a:t>
            </a:r>
            <a:r>
              <a:rPr lang="cs-CZ" sz="1400" b="1" dirty="0" err="1">
                <a:solidFill>
                  <a:srgbClr val="002060"/>
                </a:solidFill>
                <a:latin typeface="Times New Roman" panose="02020603050405020304" pitchFamily="18" charset="0"/>
                <a:cs typeface="Times New Roman" panose="02020603050405020304" pitchFamily="18" charset="0"/>
              </a:rPr>
              <a:t>Family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Day</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Organizuje pro své zaměstnance a jejich rodin v areálu průmyslové zóny společný rodinný den. </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Darování aut školám a dalším institucím</a:t>
            </a:r>
          </a:p>
          <a:p>
            <a:r>
              <a:rPr lang="cs-CZ" sz="1400" dirty="0">
                <a:solidFill>
                  <a:srgbClr val="002060"/>
                </a:solidFill>
                <a:latin typeface="Times New Roman" panose="02020603050405020304" pitchFamily="18" charset="0"/>
                <a:cs typeface="Times New Roman" panose="02020603050405020304" pitchFamily="18" charset="0"/>
              </a:rPr>
              <a:t>Každoročně rozdá několik aut z </a:t>
            </a:r>
            <a:r>
              <a:rPr lang="cs-CZ" sz="1400" dirty="0" err="1">
                <a:solidFill>
                  <a:srgbClr val="002060"/>
                </a:solidFill>
                <a:latin typeface="Times New Roman" panose="02020603050405020304" pitchFamily="18" charset="0"/>
                <a:cs typeface="Times New Roman" panose="02020603050405020304" pitchFamily="18" charset="0"/>
              </a:rPr>
              <a:t>předsériové</a:t>
            </a:r>
            <a:r>
              <a:rPr lang="cs-CZ" sz="1400" dirty="0">
                <a:solidFill>
                  <a:srgbClr val="002060"/>
                </a:solidFill>
                <a:latin typeface="Times New Roman" panose="02020603050405020304" pitchFamily="18" charset="0"/>
                <a:cs typeface="Times New Roman" panose="02020603050405020304" pitchFamily="18" charset="0"/>
              </a:rPr>
              <a:t> výroby technickým školám, odborným učilištím a dalším institucím, které mohou tato vozidla využít. </a:t>
            </a:r>
          </a:p>
          <a:p>
            <a:r>
              <a:rPr lang="cs-CZ" sz="1400" dirty="0">
                <a:solidFill>
                  <a:srgbClr val="002060"/>
                </a:solidFill>
                <a:latin typeface="Times New Roman" panose="02020603050405020304" pitchFamily="18" charset="0"/>
                <a:cs typeface="Times New Roman" panose="02020603050405020304" pitchFamily="18" charset="0"/>
              </a:rPr>
              <a:t>Od roku 2007 již bylo pro účely výuky rozdáno 78 aut a 14 komponentů.</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19569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Společně pro bezpečnější Ostravu</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HMMC je také partnerem akce věnované bezpečnosti a prevenci kriminality mezi mladými lidmi a jejich rodinami Společně pro bezpečnější Ostravu.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Kampaň na podporu Darování krve</a:t>
            </a:r>
          </a:p>
          <a:p>
            <a:r>
              <a:rPr lang="cs-CZ" sz="1400" dirty="0">
                <a:solidFill>
                  <a:srgbClr val="002060"/>
                </a:solidFill>
                <a:latin typeface="Times New Roman" panose="02020603050405020304" pitchFamily="18" charset="0"/>
                <a:cs typeface="Times New Roman" panose="02020603050405020304" pitchFamily="18" charset="0"/>
              </a:rPr>
              <a:t>Tato kampaň byla spuštěna v roce 2009 jako součást globálního projektu skupiny Hyundai Motor „Pohnout světem společně“. </a:t>
            </a:r>
          </a:p>
          <a:p>
            <a:r>
              <a:rPr lang="cs-CZ" sz="1400" dirty="0">
                <a:solidFill>
                  <a:srgbClr val="002060"/>
                </a:solidFill>
                <a:latin typeface="Times New Roman" panose="02020603050405020304" pitchFamily="18" charset="0"/>
                <a:cs typeface="Times New Roman" panose="02020603050405020304" pitchFamily="18" charset="0"/>
              </a:rPr>
              <a:t>V roce 2013 proběhl již 5. ročník, ve kterém se zapojilo rekordních 266 zaměstnanců. Kromě pravidelných dárců jsme v loňském roce měli také 39 dobrovolníků, kteří darovali krev poprvé v životě.</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Dopravně-bezpečnostní akce „Prázdniny končí - provoz začíná“</a:t>
            </a:r>
          </a:p>
          <a:p>
            <a:r>
              <a:rPr lang="cs-CZ" sz="1400" dirty="0">
                <a:solidFill>
                  <a:srgbClr val="002060"/>
                </a:solidFill>
                <a:latin typeface="Times New Roman" panose="02020603050405020304" pitchFamily="18" charset="0"/>
                <a:cs typeface="Times New Roman" panose="02020603050405020304" pitchFamily="18" charset="0"/>
              </a:rPr>
              <a:t>Ve spolupráci s Krajským úřadem Moravskoslezského kraje a Centrem bezpečné jízdy </a:t>
            </a:r>
            <a:r>
              <a:rPr lang="cs-CZ" sz="1400" dirty="0" err="1">
                <a:solidFill>
                  <a:srgbClr val="002060"/>
                </a:solidFill>
                <a:latin typeface="Times New Roman" panose="02020603050405020304" pitchFamily="18" charset="0"/>
                <a:cs typeface="Times New Roman" panose="02020603050405020304" pitchFamily="18" charset="0"/>
              </a:rPr>
              <a:t>Libros</a:t>
            </a:r>
            <a:r>
              <a:rPr lang="cs-CZ" sz="1400" dirty="0">
                <a:solidFill>
                  <a:srgbClr val="002060"/>
                </a:solidFill>
                <a:latin typeface="Times New Roman" panose="02020603050405020304" pitchFamily="18" charset="0"/>
                <a:cs typeface="Times New Roman" panose="02020603050405020304" pitchFamily="18" charset="0"/>
              </a:rPr>
              <a:t> se poslední den prázdnin konala dopravně bezpečnostní akce.</a:t>
            </a: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830722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Report – Zpráva udržitelného rozvoje 2023</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https://www.skoda-auto.com/company/sustainability-reports</a:t>
            </a:r>
            <a:r>
              <a:rPr lang="cs-CZ" sz="1000" dirty="0">
                <a:solidFill>
                  <a:srgbClr val="002060"/>
                </a:solidFill>
                <a:latin typeface="Times New Roman" panose="02020603050405020304" pitchFamily="18" charset="0"/>
                <a:cs typeface="Times New Roman" panose="02020603050405020304" pitchFamily="18" charset="0"/>
              </a:rPr>
              <a:t>  </a:t>
            </a:r>
          </a:p>
          <a:p>
            <a:pPr marL="0" indent="0">
              <a:buNone/>
            </a:pPr>
            <a:r>
              <a:rPr lang="cs-CZ" sz="1000" dirty="0">
                <a:solidFill>
                  <a:srgbClr val="002060"/>
                </a:solidFill>
                <a:latin typeface="Times New Roman" panose="02020603050405020304" pitchFamily="18" charset="0"/>
                <a:cs typeface="Times New Roman" panose="02020603050405020304" pitchFamily="18" charset="0"/>
              </a:rPr>
              <a:t>  </a:t>
            </a:r>
          </a:p>
          <a:p>
            <a:pPr>
              <a:buFontTx/>
              <a:buChar char="-"/>
            </a:pPr>
            <a:r>
              <a:rPr lang="cs-CZ" sz="1400" dirty="0">
                <a:solidFill>
                  <a:srgbClr val="002060"/>
                </a:solidFill>
                <a:latin typeface="Times New Roman" panose="02020603050405020304" pitchFamily="18" charset="0"/>
                <a:cs typeface="Times New Roman" panose="02020603050405020304" pitchFamily="18" charset="0"/>
              </a:rPr>
              <a:t>Zpráva je vyhotovena ve dvou letém cyklu</a:t>
            </a:r>
          </a:p>
          <a:p>
            <a:pPr>
              <a:buFontTx/>
              <a:buChar char="-"/>
            </a:pPr>
            <a:endParaRPr 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sz="1400" dirty="0">
                <a:solidFill>
                  <a:srgbClr val="002060"/>
                </a:solidFill>
                <a:latin typeface="Times New Roman" panose="02020603050405020304" pitchFamily="18" charset="0"/>
                <a:cs typeface="Times New Roman" panose="02020603050405020304" pitchFamily="18" charset="0"/>
              </a:rPr>
              <a:t>Sestavena dle GRI – G4</a:t>
            </a:r>
          </a:p>
          <a:p>
            <a:pPr>
              <a:buFontTx/>
              <a:buChar char="-"/>
            </a:pPr>
            <a:endParaRPr 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sz="1400" dirty="0">
                <a:solidFill>
                  <a:srgbClr val="002060"/>
                </a:solidFill>
                <a:latin typeface="Times New Roman" panose="02020603050405020304" pitchFamily="18" charset="0"/>
                <a:cs typeface="Times New Roman" panose="02020603050405020304" pitchFamily="18" charset="0"/>
              </a:rPr>
              <a:t>První report v roce 2007</a:t>
            </a:r>
          </a:p>
          <a:p>
            <a:pPr>
              <a:buFontTx/>
              <a:buChar char="-"/>
            </a:pPr>
            <a:endParaRPr 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sz="1400" b="1" dirty="0">
                <a:solidFill>
                  <a:srgbClr val="002060"/>
                </a:solidFill>
                <a:latin typeface="Times New Roman" panose="02020603050405020304" pitchFamily="18" charset="0"/>
                <a:cs typeface="Times New Roman" panose="02020603050405020304" pitchFamily="18" charset="0"/>
              </a:rPr>
              <a:t>Web </a:t>
            </a:r>
            <a:r>
              <a:rPr lang="cs-CZ" sz="1400" b="1" dirty="0">
                <a:solidFill>
                  <a:srgbClr val="002060"/>
                </a:solidFill>
                <a:latin typeface="Times New Roman" panose="02020603050405020304" pitchFamily="18" charset="0"/>
                <a:cs typeface="Times New Roman" panose="02020603050405020304" pitchFamily="18" charset="0"/>
                <a:hlinkClick r:id="rId3"/>
              </a:rPr>
              <a:t>https://www.skoda-auto.cz/o-spolecnosti/udrzitelnost</a:t>
            </a:r>
            <a:r>
              <a:rPr lang="cs-CZ" sz="1400" b="1" dirty="0">
                <a:solidFill>
                  <a:srgbClr val="002060"/>
                </a:solidFill>
                <a:latin typeface="Times New Roman" panose="02020603050405020304" pitchFamily="18" charset="0"/>
                <a:cs typeface="Times New Roman" panose="02020603050405020304" pitchFamily="18" charset="0"/>
              </a:rPr>
              <a:t> </a:t>
            </a:r>
          </a:p>
          <a:p>
            <a:pPr>
              <a:buFontTx/>
              <a:buChar char="-"/>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ŠKODA AUTO, a.s.</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a:extLst>
              <a:ext uri="{FF2B5EF4-FFF2-40B4-BE49-F238E27FC236}">
                <a16:creationId xmlns:a16="http://schemas.microsoft.com/office/drawing/2014/main" id="{4E1E27D4-0D18-4F2E-8B6B-AD751B7D3C76}"/>
              </a:ext>
            </a:extLst>
          </p:cNvPr>
          <p:cNvPicPr>
            <a:picLocks noChangeAspect="1"/>
          </p:cNvPicPr>
          <p:nvPr/>
        </p:nvPicPr>
        <p:blipFill>
          <a:blip r:embed="rId5"/>
          <a:stretch>
            <a:fillRect/>
          </a:stretch>
        </p:blipFill>
        <p:spPr>
          <a:xfrm>
            <a:off x="798375" y="1613407"/>
            <a:ext cx="2267745" cy="3096344"/>
          </a:xfrm>
          <a:prstGeom prst="rect">
            <a:avLst/>
          </a:prstGeom>
        </p:spPr>
      </p:pic>
    </p:spTree>
    <p:extLst>
      <p:ext uri="{BB962C8B-B14F-4D97-AF65-F5344CB8AC3E}">
        <p14:creationId xmlns:p14="http://schemas.microsoft.com/office/powerpoint/2010/main" val="13994103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 ČR převažují zprávy, které svévolně vznikají bez ověření (nezávislým) subjektem.</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Většina společností si sama určuje strukturu a obsahové složení zprávy.</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V minimální míře je využíván např. standard GRI , který je využíván nadnárodními korporacemi.</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Globální databáze reportů: </a:t>
            </a:r>
          </a:p>
          <a:p>
            <a:pPr marL="0" indent="0" algn="ctr">
              <a:buNone/>
            </a:pPr>
            <a:r>
              <a:rPr lang="cs-CZ" sz="1000" i="1" dirty="0">
                <a:solidFill>
                  <a:schemeClr val="bg1"/>
                </a:solidFill>
                <a:latin typeface="Times New Roman" panose="02020603050405020304" pitchFamily="18" charset="0"/>
                <a:cs typeface="Times New Roman" panose="02020603050405020304" pitchFamily="18" charset="0"/>
                <a:hlinkClick r:id="rId2"/>
              </a:rPr>
              <a:t>http://www.corporateregister.com/</a:t>
            </a:r>
            <a:endParaRPr lang="cs-CZ" sz="1000"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80988"/>
            <a:ext cx="3863054"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Reportingový rámec GRI lze tedy chápat jako významný nástroj hodnocení výkonnosti CSR aktivit v podobě pravidelných reportů a obsahového zaměření aktivit 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Transparentnost v oblasti udržitelnosti a aktivit organizací je velmi významná pro širokou škálu stakeholderů, proto pokud organizace vypracovává v pravidelných intervalech zprávy GRI, zvyšuje tím své renomé a transparentnost jednotlivých aktivit v rámci neustálého zlepšování reportingového rámce a buduje věrohodnost a také uznání z řad zainteresovaných skupin.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případě zájmu organizace o provádění GRI reportu lze využít „vzor“ pro zprávu podle GRI úrovně C lze nalézt na webu organizace Business Leaders Forum.</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 2. části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56429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Existuje provázanost s principy udržitelného rozvoje a problematika sociálního a environmentálního prostředí se začíná přenášet i do finančního světa v podobě zohlednění nových morálních zásad, ekologických přístupů a zodpovědného investování - společensky odpovědného investování (SRI).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Společnosti (organizace) mohou vystupovat ve dvojí roli, buďto jako </a:t>
            </a:r>
            <a:r>
              <a:rPr lang="cs-CZ" sz="1400" b="1" dirty="0">
                <a:solidFill>
                  <a:srgbClr val="002060"/>
                </a:solidFill>
                <a:latin typeface="Times New Roman" panose="02020603050405020304" pitchFamily="18" charset="0"/>
                <a:cs typeface="Times New Roman" panose="02020603050405020304" pitchFamily="18" charset="0"/>
              </a:rPr>
              <a:t>emitent</a:t>
            </a:r>
            <a:r>
              <a:rPr lang="cs-CZ" sz="1400" dirty="0">
                <a:solidFill>
                  <a:srgbClr val="002060"/>
                </a:solidFill>
                <a:latin typeface="Times New Roman" panose="02020603050405020304" pitchFamily="18" charset="0"/>
                <a:cs typeface="Times New Roman" panose="02020603050405020304" pitchFamily="18" charset="0"/>
              </a:rPr>
              <a:t> (např. dluhopisů), který chce </a:t>
            </a:r>
            <a:r>
              <a:rPr lang="cs-CZ" sz="1400" b="1" dirty="0">
                <a:solidFill>
                  <a:srgbClr val="002060"/>
                </a:solidFill>
                <a:latin typeface="Times New Roman" panose="02020603050405020304" pitchFamily="18" charset="0"/>
                <a:cs typeface="Times New Roman" panose="02020603050405020304" pitchFamily="18" charset="0"/>
              </a:rPr>
              <a:t>získat příslušný kapitál a pokud bude součástí fondu</a:t>
            </a:r>
            <a:r>
              <a:rPr lang="cs-CZ" sz="1400" dirty="0">
                <a:solidFill>
                  <a:srgbClr val="002060"/>
                </a:solidFill>
                <a:latin typeface="Times New Roman" panose="02020603050405020304" pitchFamily="18" charset="0"/>
                <a:cs typeface="Times New Roman" panose="02020603050405020304" pitchFamily="18" charset="0"/>
              </a:rPr>
              <a:t>, který sdružuje tento typ SRI investic, tak to pro ně může být přínosné z pohledu vysoké důvěryhodnosti, předpokladu vyššího výnosu, ale i plnění nefinančních kritérií (v podobě zohlednění Corporate governance), která mohou být rozhodná pro realizaci nákupu jejich dluhopisů.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Druhý pohled může být v možnosti </a:t>
            </a:r>
            <a:r>
              <a:rPr lang="cs-CZ" sz="1400" b="1" dirty="0">
                <a:solidFill>
                  <a:srgbClr val="002060"/>
                </a:solidFill>
                <a:latin typeface="Times New Roman" panose="02020603050405020304" pitchFamily="18" charset="0"/>
                <a:cs typeface="Times New Roman" panose="02020603050405020304" pitchFamily="18" charset="0"/>
              </a:rPr>
              <a:t>umístění volného kapitálu v určité formě SRI investic </a:t>
            </a:r>
            <a:r>
              <a:rPr lang="cs-CZ" sz="1400" dirty="0">
                <a:solidFill>
                  <a:srgbClr val="002060"/>
                </a:solidFill>
                <a:latin typeface="Times New Roman" panose="02020603050405020304" pitchFamily="18" charset="0"/>
                <a:cs typeface="Times New Roman" panose="02020603050405020304" pitchFamily="18" charset="0"/>
              </a:rPr>
              <a:t>do vhodných společností, či investičních fondů, které právě sdružují společnosti vykazující prvky CSR buď ve všech oblastech, či např. pouze v environmentálním pilíři, který je zastoupen v nabídce SRI investic nejčastěji.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12006</TotalTime>
  <Words>15470</Words>
  <Application>Microsoft Office PowerPoint</Application>
  <PresentationFormat>Předvádění na obrazovce (16:9)</PresentationFormat>
  <Paragraphs>1852</Paragraphs>
  <Slides>134</Slides>
  <Notes>4</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134</vt:i4>
      </vt:variant>
    </vt:vector>
  </HeadingPairs>
  <TitlesOfParts>
    <vt:vector size="142" baseType="lpstr">
      <vt:lpstr>Arial</vt:lpstr>
      <vt:lpstr>Calibri</vt:lpstr>
      <vt:lpstr>Enriqueta</vt:lpstr>
      <vt:lpstr>Symbol</vt:lpstr>
      <vt:lpstr>Times New Roman</vt:lpstr>
      <vt:lpstr>Wingdings</vt:lpstr>
      <vt:lpstr>SLU</vt:lpstr>
      <vt:lpstr>Dokument</vt:lpstr>
      <vt:lpstr>3. TUTORIÁL </vt:lpstr>
      <vt:lpstr>Obsahové zaměření tutoriálu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Příklad klasifikace nástrojů CSR dle jeho zaměření a dopadů</vt:lpstr>
      <vt:lpstr>Příklad klasifikace nástrojů CSR dle jeho zaměření a dopadů</vt:lpstr>
      <vt:lpstr>Příklad klasifikace nástrojů CSR dle jeho zaměření a dopadů</vt:lpstr>
      <vt:lpstr>Příklad klasifikace nástrojů CSR dle jeho zaměření a dopadů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Kapitoly normy ISO 26000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Přehled rozdílnosti v pojetí SRI v USA a Evropě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176</cp:revision>
  <dcterms:created xsi:type="dcterms:W3CDTF">2016-07-06T15:42:34Z</dcterms:created>
  <dcterms:modified xsi:type="dcterms:W3CDTF">2025-12-01T06:23:21Z</dcterms:modified>
</cp:coreProperties>
</file>