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62" r:id="rId2"/>
    <p:sldId id="264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67" r:id="rId13"/>
    <p:sldId id="278" r:id="rId14"/>
    <p:sldId id="279" r:id="rId15"/>
    <p:sldId id="280" r:id="rId16"/>
    <p:sldId id="266" r:id="rId1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6" userDrawn="1">
          <p15:clr>
            <a:srgbClr val="A4A3A4"/>
          </p15:clr>
        </p15:guide>
        <p15:guide id="2" pos="4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55BBB1"/>
    <a:srgbClr val="ACDED9"/>
    <a:srgbClr val="1B4541"/>
    <a:srgbClr val="839ECF"/>
    <a:srgbClr val="B1C2E1"/>
    <a:srgbClr val="385890"/>
    <a:srgbClr val="6587C3"/>
    <a:srgbClr val="223558"/>
    <a:srgbClr val="F5D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07"/>
  </p:normalViewPr>
  <p:slideViewPr>
    <p:cSldViewPr snapToGrid="0">
      <p:cViewPr varScale="1">
        <p:scale>
          <a:sx n="120" d="100"/>
          <a:sy n="120" d="100"/>
        </p:scale>
        <p:origin x="200" y="520"/>
      </p:cViewPr>
      <p:guideLst>
        <p:guide orient="horz" pos="3026"/>
        <p:guide pos="43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09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70135AE5-81D3-44E6-A59B-B021E1FCED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C9066C1-7F0F-45F8-ABD0-75892C0FB0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C83FC-E443-4837-A0C8-5C903D60FF95}" type="datetimeFigureOut">
              <a:rPr lang="cs-CZ" smtClean="0"/>
              <a:t>20.09.2025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F468A7-4853-4CEE-8A35-F48A276FC7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F32276D-BA84-4CDE-843C-3F96E2D1BC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A11C6-7F78-4A59-8AEC-860400BC4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85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20.09.2025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20.09.2025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524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20.09.2025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1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20.09.2025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20.09.2025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55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20.09.2025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48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20.09.2025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69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20.09.2025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8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20.09.2025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22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20.09.2025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99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20.09.2025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39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C8B1C-927A-47B0-A48E-07839BA1748C}" type="datetimeFigureOut">
              <a:rPr lang="cs-CZ" smtClean="0"/>
              <a:t>20.09.2025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CF937454-C819-4C95-813A-73E6A1E76613}"/>
              </a:ext>
            </a:extLst>
          </p:cNvPr>
          <p:cNvGrpSpPr/>
          <p:nvPr/>
        </p:nvGrpSpPr>
        <p:grpSpPr>
          <a:xfrm>
            <a:off x="-396552" y="0"/>
            <a:ext cx="9540552" cy="5143500"/>
            <a:chOff x="-396552" y="0"/>
            <a:chExt cx="9540552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3DB907D3-9F92-4892-8CBE-EA7F3D6838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-396552" y="4515966"/>
              <a:ext cx="2088232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611560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4239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687E8438-E225-4B7F-A764-FEFBC2D78C02}"/>
              </a:ext>
            </a:extLst>
          </p:cNvPr>
          <p:cNvSpPr txBox="1">
            <a:spLocks/>
          </p:cNvSpPr>
          <p:nvPr/>
        </p:nvSpPr>
        <p:spPr>
          <a:xfrm>
            <a:off x="611560" y="1563639"/>
            <a:ext cx="5040560" cy="122413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400" b="1" cap="all" dirty="0">
                <a:solidFill>
                  <a:srgbClr val="307871"/>
                </a:solidFill>
              </a:rPr>
              <a:t>Podnikový controlling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Úvod do problematiky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5C589846-0791-43CE-8FFB-8E00A7889DA2}"/>
              </a:ext>
            </a:extLst>
          </p:cNvPr>
          <p:cNvSpPr txBox="1">
            <a:spLocks/>
          </p:cNvSpPr>
          <p:nvPr/>
        </p:nvSpPr>
        <p:spPr>
          <a:xfrm>
            <a:off x="5292080" y="3867894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0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Tomáš Pražák</a:t>
            </a:r>
          </a:p>
          <a:p>
            <a:pPr algn="r"/>
            <a:r>
              <a:rPr lang="cs-CZ" altLang="cs-CZ" sz="10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22.09.2025</a:t>
            </a:r>
          </a:p>
        </p:txBody>
      </p: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FB0B3410-AB3B-4EDF-9D45-E78871371410}"/>
              </a:ext>
            </a:extLst>
          </p:cNvPr>
          <p:cNvCxnSpPr>
            <a:cxnSpLocks/>
          </p:cNvCxnSpPr>
          <p:nvPr/>
        </p:nvCxnSpPr>
        <p:spPr>
          <a:xfrm flipH="1">
            <a:off x="709604" y="229529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06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667AF-047F-5339-24FB-5ABB2539C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kupina 4">
            <a:extLst>
              <a:ext uri="{FF2B5EF4-FFF2-40B4-BE49-F238E27FC236}">
                <a16:creationId xmlns:a16="http://schemas.microsoft.com/office/drawing/2014/main" id="{A3DF5FBC-1E98-EB3E-D46E-9FDB8CE6680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B2FEBC0D-ADD4-5566-A851-C0410069152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2CD0A237-FA08-8D5C-B04A-9A0013FF0A89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40D87E4E-FD7B-CA67-51FE-4BF885E759E3}"/>
              </a:ext>
            </a:extLst>
          </p:cNvPr>
          <p:cNvSpPr/>
          <p:nvPr/>
        </p:nvSpPr>
        <p:spPr>
          <a:xfrm>
            <a:off x="692234" y="1005936"/>
            <a:ext cx="7198659" cy="3131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pojem controlling se začal používat až v 1990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důležitou roli v novém zavádění controllingu sehrály především podniky se zahraniční kapitálovou účastí (německé a rakouské)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konec 90. let – velké společnosti s českými vlastníky si začaly uvědomovat potřebu controllingu a tento systém se začal znovu budovat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068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079DE-AA2A-CF1E-AC81-F22DF9CF1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kupina 4">
            <a:extLst>
              <a:ext uri="{FF2B5EF4-FFF2-40B4-BE49-F238E27FC236}">
                <a16:creationId xmlns:a16="http://schemas.microsoft.com/office/drawing/2014/main" id="{6D0B9E7C-3D77-7FC2-6F08-8C035F750A4C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D1EC4239-E1F2-58C8-DA46-BA6A0FD18C5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6FEB173F-EDC3-9727-4D03-4C9C327D453F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A219327F-2933-C3A3-BEC1-6AD46D4E62B4}"/>
              </a:ext>
            </a:extLst>
          </p:cNvPr>
          <p:cNvSpPr/>
          <p:nvPr/>
        </p:nvSpPr>
        <p:spPr>
          <a:xfrm>
            <a:off x="576187" y="455067"/>
            <a:ext cx="7991623" cy="3870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současnost: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zvýšená míra zavádění controllingu v podnicích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MSP s českými vlastníky – controllingu není věnována patřičná pozornost: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získávání informací není zadarmo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převážné většině těchto podniků je součástí managementu i vlastník této společnosti</a:t>
            </a:r>
          </a:p>
          <a:p>
            <a:pPr marL="800100" lvl="1" indent="-34290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oblasti controllingu často řešeny přímo odbornými útvary těchto oblastí – personální controlling, investiční controlling, controlling prodeje apod.</a:t>
            </a:r>
          </a:p>
        </p:txBody>
      </p:sp>
    </p:spTree>
    <p:extLst>
      <p:ext uri="{BB962C8B-B14F-4D97-AF65-F5344CB8AC3E}">
        <p14:creationId xmlns:p14="http://schemas.microsoft.com/office/powerpoint/2010/main" val="4111874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1D137-1B20-463C-63FC-D4B03FC86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DEE78704-D3EA-39B6-6891-9C0CCEDA1E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031B4ABF-31AA-AD2E-A1BB-17E66C893650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Definice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FDEA8D18-B3A0-B2D6-4DCA-23CB38166333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A17515D3-81EE-5D3A-ED23-26A4FFD30063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E2E66A10-0F16-D7F5-8030-7E3A6238C7A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6427980C-5E1A-AAD3-3686-4613F0B87DEE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8" name="TextovéPole 7">
            <a:extLst>
              <a:ext uri="{FF2B5EF4-FFF2-40B4-BE49-F238E27FC236}">
                <a16:creationId xmlns:a16="http://schemas.microsoft.com/office/drawing/2014/main" id="{C32943CB-F929-BC43-EF63-CC9449EAC3B3}"/>
              </a:ext>
            </a:extLst>
          </p:cNvPr>
          <p:cNvSpPr txBox="1"/>
          <p:nvPr/>
        </p:nvSpPr>
        <p:spPr>
          <a:xfrm>
            <a:off x="618648" y="1492911"/>
            <a:ext cx="46570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dirty="0"/>
              <a:t> ????????????</a:t>
            </a:r>
          </a:p>
        </p:txBody>
      </p:sp>
    </p:spTree>
    <p:extLst>
      <p:ext uri="{BB962C8B-B14F-4D97-AF65-F5344CB8AC3E}">
        <p14:creationId xmlns:p14="http://schemas.microsoft.com/office/powerpoint/2010/main" val="149486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98C25-0B50-ECCD-09CA-145B28B83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9B7D5387-5D28-5F4E-A1C4-C80AB3F0F3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ACE83541-A543-2202-571B-B69C46628B76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Definice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AD19E900-F6C5-2BCC-5A16-4E2C8302E6B4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EDA159F6-A0B6-065C-FE6F-ED4AA2EF952C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E126524A-100D-7512-2B9B-72C5F4D2A2A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941C07DE-8FCC-CEF9-1629-7A1039D43A2A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49C2F159-5635-20B9-2E4F-5B84A9F92F90}"/>
              </a:ext>
            </a:extLst>
          </p:cNvPr>
          <p:cNvSpPr/>
          <p:nvPr/>
        </p:nvSpPr>
        <p:spPr>
          <a:xfrm>
            <a:off x="608066" y="1356763"/>
            <a:ext cx="7207788" cy="2713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15000"/>
              </a:lnSpc>
              <a:spcBef>
                <a:spcPts val="2400"/>
              </a:spcBef>
              <a:spcAft>
                <a:spcPts val="1200"/>
              </a:spcAft>
            </a:pP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neexistuje </a:t>
            </a: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jednoznačně vymezený obsah pojmu controlling </a:t>
            </a: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</a:t>
            </a: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neexistuje jednoznačná definice</a:t>
            </a:r>
          </a:p>
          <a:p>
            <a:pPr marL="171450" indent="-17145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nejobecnějším kontextu je controlling považován za metodu, která vede ke zvýšení účinnosti řízení prostřednictvím systematického srovnávání dosažené skutečnosti s žádoucím stavem</a:t>
            </a: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567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21C79-68EF-77EB-303D-A9B23C7B0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A797320D-0BD5-C34C-2FBB-2D1353ACE8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6E2941D-3B40-4643-C6E6-07970776FD93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Definice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C1A718-8430-75BE-5FD4-9027930267E9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689A2E77-7C54-B40E-8F6B-99A2B7930720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8D1833BF-9B3B-BC46-095F-702CA505C2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5BC8080F-3366-B758-3594-D9A4187C01A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9BF5D479-35AC-75F2-E632-1117F6ED3CE2}"/>
              </a:ext>
            </a:extLst>
          </p:cNvPr>
          <p:cNvSpPr/>
          <p:nvPr/>
        </p:nvSpPr>
        <p:spPr>
          <a:xfrm>
            <a:off x="765263" y="1333848"/>
            <a:ext cx="7021524" cy="3291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Definice č. 1: Mann a Mayer, 1992. Controlling – metoda úspěšného podnikání:</a:t>
            </a:r>
          </a:p>
          <a:p>
            <a:pPr marL="914400" lvl="1" indent="-4572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Controlling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je systém pravidel, který napomáhá dosažení podnikových cílů, zabraňuje překvapením a včas rozsvěcuje červenou, když objeví nebezpečí vyžadující příslušná opatření.</a:t>
            </a:r>
          </a:p>
          <a:p>
            <a:pPr marL="457200" indent="-4572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cs-CZ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100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4F7DCE-C439-718C-5CAF-5F1F42E03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4B528304-14A2-D225-2214-D8E09619E4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D1E157F2-0972-5C1F-F2EF-52AF590B53AE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Definice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3CE7E7BA-2A03-2916-D88C-DA8B759AC534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6A35090F-1ABD-BC4F-272E-C6FF0DB6736E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DD85F65A-F037-29B5-C1EE-3C01F63DBE7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62CE5435-A1DA-A17D-A7BF-169DBB909500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8957FA70-4564-C6EB-9372-1D0CEC79F9D0}"/>
              </a:ext>
            </a:extLst>
          </p:cNvPr>
          <p:cNvSpPr/>
          <p:nvPr/>
        </p:nvSpPr>
        <p:spPr>
          <a:xfrm>
            <a:off x="511450" y="1206808"/>
            <a:ext cx="7021524" cy="2927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Definice č. 2: Lazar, 2012. Manažerské účetnictví a controlling:</a:t>
            </a:r>
          </a:p>
          <a:p>
            <a:pPr marL="914400" lvl="1" indent="-4572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Controlling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je metoda řízení, jejímž smyslem je permanentní vyhodnocování skutečného průběhu podnikatelského procesu se žádoucím stavem. Analýza těchto odchylek podle příčin vzniku a odpovědnosti je těžištěm celého systému.</a:t>
            </a:r>
            <a:endParaRPr lang="cs-CZ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5435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B610EB80-C87B-4447-9825-BAC98404569D}"/>
              </a:ext>
            </a:extLst>
          </p:cNvPr>
          <p:cNvGrpSpPr/>
          <p:nvPr/>
        </p:nvGrpSpPr>
        <p:grpSpPr>
          <a:xfrm>
            <a:off x="-396552" y="-20538"/>
            <a:ext cx="9540552" cy="5143500"/>
            <a:chOff x="-396552" y="0"/>
            <a:chExt cx="9540552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9B2297F0-AFBE-478F-99F6-7560D3C6C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-396552" y="4515966"/>
              <a:ext cx="2088232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611560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9970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C51D9093-0704-4F4C-A1A1-D0B3B97BA909}"/>
              </a:ext>
            </a:extLst>
          </p:cNvPr>
          <p:cNvSpPr txBox="1">
            <a:spLocks/>
          </p:cNvSpPr>
          <p:nvPr/>
        </p:nvSpPr>
        <p:spPr>
          <a:xfrm>
            <a:off x="6012160" y="4083918"/>
            <a:ext cx="2538172" cy="8640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200" b="1" cap="all" dirty="0">
                <a:solidFill>
                  <a:srgbClr val="307871"/>
                </a:solidFill>
              </a:rPr>
              <a:t>Děkuji</a:t>
            </a:r>
            <a:br>
              <a:rPr lang="cs-CZ" sz="3200" b="1" cap="all" dirty="0">
                <a:solidFill>
                  <a:srgbClr val="307871"/>
                </a:solidFill>
              </a:rPr>
            </a:br>
            <a:r>
              <a:rPr lang="cs-CZ" sz="3200" b="1" cap="all" dirty="0">
                <a:solidFill>
                  <a:srgbClr val="307871"/>
                </a:solidFill>
              </a:rPr>
              <a:t>za pozornost</a:t>
            </a:r>
          </a:p>
        </p:txBody>
      </p:sp>
    </p:spTree>
    <p:extLst>
      <p:ext uri="{BB962C8B-B14F-4D97-AF65-F5344CB8AC3E}">
        <p14:creationId xmlns:p14="http://schemas.microsoft.com/office/powerpoint/2010/main" val="547617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988E75-0B0B-4E5B-9820-9ABAA2014EE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4" name="Rectangle 10">
            <a:extLst>
              <a:ext uri="{FF2B5EF4-FFF2-40B4-BE49-F238E27FC236}">
                <a16:creationId xmlns:a16="http://schemas.microsoft.com/office/drawing/2014/main" id="{A72A8377-969A-FFFA-6DEB-76708FC33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1" y="547918"/>
            <a:ext cx="8207375" cy="345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cs-CZ" altLang="cs-CZ" sz="2800" b="1" cap="all" dirty="0">
                <a:solidFill>
                  <a:srgbClr val="307871"/>
                </a:solidFill>
                <a:latin typeface="+mj-lt"/>
              </a:rPr>
              <a:t>Historický vývoj controllingu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000" b="1" dirty="0">
              <a:latin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cs-CZ" altLang="cs-CZ" sz="2000" b="1" dirty="0">
                <a:latin typeface="Arial" panose="020B0604020202020204" pitchFamily="34" charset="0"/>
              </a:rPr>
              <a:t> </a:t>
            </a:r>
            <a:r>
              <a:rPr lang="cs-CZ" sz="2800" b="1" dirty="0">
                <a:solidFill>
                  <a:srgbClr val="000000"/>
                </a:solidFill>
                <a:ea typeface="Calibri" panose="020F0502020204030204" pitchFamily="34" charset="0"/>
              </a:rPr>
              <a:t>Controlling v angloamerické jazykové oblasti </a:t>
            </a:r>
            <a:endParaRPr lang="cs-CZ" sz="28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1085850" lvl="1" indent="-34290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1880 - pozice </a:t>
            </a:r>
            <a:r>
              <a:rPr lang="cs-CZ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comptrollera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 v AT &amp; SF </a:t>
            </a:r>
            <a:r>
              <a:rPr lang="cs-CZ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Railway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System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 – úlohy převážně finančního rázu </a:t>
            </a:r>
          </a:p>
          <a:p>
            <a:pPr marL="1085850" lvl="1" indent="-34290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1892 – General Electric </a:t>
            </a:r>
            <a:r>
              <a:rPr lang="cs-CZ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Company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 – pracovní pozice </a:t>
            </a:r>
            <a:r>
              <a:rPr lang="cs-CZ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comptrollera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, resp. controllera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endParaRPr lang="cs-CZ" altLang="cs-CZ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400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4599F-2C27-DAE1-101F-BF0860D68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kupina 4">
            <a:extLst>
              <a:ext uri="{FF2B5EF4-FFF2-40B4-BE49-F238E27FC236}">
                <a16:creationId xmlns:a16="http://schemas.microsoft.com/office/drawing/2014/main" id="{BD54BD1F-737C-FD6F-A280-B2176FEC113A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6341852-69D1-01BB-1D95-DD03A9F5C36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4414E22D-2C11-C8FA-20F8-A43BBE838FE4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B41FC90E-949D-0004-21CB-9A06F3D06F1D}"/>
              </a:ext>
            </a:extLst>
          </p:cNvPr>
          <p:cNvSpPr/>
          <p:nvPr/>
        </p:nvSpPr>
        <p:spPr>
          <a:xfrm>
            <a:off x="350963" y="377943"/>
            <a:ext cx="8442071" cy="413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1931 – založení </a:t>
            </a:r>
            <a:r>
              <a:rPr lang="cs-CZ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Controller´s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 Institute </a:t>
            </a:r>
            <a:r>
              <a:rPr lang="cs-CZ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 America: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časopis Controller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1944 - výzkumná instituce controllingu – </a:t>
            </a:r>
            <a:r>
              <a:rPr lang="cs-CZ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Controllership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Foundation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1946 - první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oficiální souhrn úloh controllera:  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sestavovat celopodnikový plán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srovnávat plán s výsledkem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informovat všechny úrovně vedení o zjištěném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měřit úspěšnost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změřit daňové dopady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starat se o dodatečné pojištění majetku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předjímat účinky vnějších vlivů na podnik </a:t>
            </a:r>
          </a:p>
        </p:txBody>
      </p:sp>
    </p:spTree>
    <p:extLst>
      <p:ext uri="{BB962C8B-B14F-4D97-AF65-F5344CB8AC3E}">
        <p14:creationId xmlns:p14="http://schemas.microsoft.com/office/powerpoint/2010/main" val="3990717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FE989-EF39-D70C-E34D-6FD2925A8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kupina 4">
            <a:extLst>
              <a:ext uri="{FF2B5EF4-FFF2-40B4-BE49-F238E27FC236}">
                <a16:creationId xmlns:a16="http://schemas.microsoft.com/office/drawing/2014/main" id="{7F708AFD-DC77-05B9-94F2-C2184DA0AB9E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DA563275-EB38-FEA7-3963-1C64DB7FC9B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52D97-7B6F-4041-4E9C-74423E64F0C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BA3BD3DC-1F75-21E3-C9CA-19A7B4EE52F4}"/>
              </a:ext>
            </a:extLst>
          </p:cNvPr>
          <p:cNvSpPr/>
          <p:nvPr/>
        </p:nvSpPr>
        <p:spPr>
          <a:xfrm>
            <a:off x="576472" y="1059756"/>
            <a:ext cx="7490166" cy="2700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50. a 60. léta 20. století – největší rozmach controllingu v USA: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souhrnné vyhodnocování a dlouhodobé plánování se stalo standardní náplní práce controllera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70. léta 20. století - funkce controllera se postupně přetvořila do funkce finančního manažera: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jeho náplní bylo plánování, získávání kapitálu, účetnictví, poradenství a controlling</a:t>
            </a:r>
          </a:p>
        </p:txBody>
      </p:sp>
    </p:spTree>
    <p:extLst>
      <p:ext uri="{BB962C8B-B14F-4D97-AF65-F5344CB8AC3E}">
        <p14:creationId xmlns:p14="http://schemas.microsoft.com/office/powerpoint/2010/main" val="3296351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8FE94-235B-F897-F375-2AC9A157B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kupina 4">
            <a:extLst>
              <a:ext uri="{FF2B5EF4-FFF2-40B4-BE49-F238E27FC236}">
                <a16:creationId xmlns:a16="http://schemas.microsoft.com/office/drawing/2014/main" id="{EA6C4450-9D42-F723-92A3-980FF9BCD4DD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52AE4118-AEF1-C427-06F6-6C06CDBBDAB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E54D2DD-C1EE-CDAF-1278-796616D99135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A981D5A4-AEB0-0386-014B-D405680966D4}"/>
              </a:ext>
            </a:extLst>
          </p:cNvPr>
          <p:cNvSpPr/>
          <p:nvPr/>
        </p:nvSpPr>
        <p:spPr>
          <a:xfrm>
            <a:off x="627140" y="876492"/>
            <a:ext cx="7889717" cy="37317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80. léta 20. století – přerůstáním nákladového účetnictví do manažerského: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nové nástroje a přístupy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procesní orientace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Activity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Based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Costing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, Target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Costing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controlling neoznačuje specializovanou činnost controllerů, ale představuje jednu ze základních funkcí managementu, měly by se jím zabývat všechny útvary podniku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195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038FC-787D-AF2D-591D-50365E785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kupina 4">
            <a:extLst>
              <a:ext uri="{FF2B5EF4-FFF2-40B4-BE49-F238E27FC236}">
                <a16:creationId xmlns:a16="http://schemas.microsoft.com/office/drawing/2014/main" id="{C88106F3-31E1-831A-2919-25D4454ADC2C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3CB032FF-3F5E-D20D-6413-7D5BF653578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B12619D9-EDAC-C4F6-1C6D-3E950F46FF8C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28452247-E6F3-9DA8-1CC6-36E41D773B85}"/>
              </a:ext>
            </a:extLst>
          </p:cNvPr>
          <p:cNvSpPr/>
          <p:nvPr/>
        </p:nvSpPr>
        <p:spPr>
          <a:xfrm>
            <a:off x="494480" y="1146325"/>
            <a:ext cx="7689853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úspěšný controlling zajišťuje rozpoznání potenciálních a aktuálních odchylek od plánu a jejich odstranění managementem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v současnosti termín controlling takřka neznají – používá se termín </a:t>
            </a: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manažerské účetnictví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controlling chápán jako řízení a regulace podnikových procesů</a:t>
            </a:r>
          </a:p>
        </p:txBody>
      </p:sp>
    </p:spTree>
    <p:extLst>
      <p:ext uri="{BB962C8B-B14F-4D97-AF65-F5344CB8AC3E}">
        <p14:creationId xmlns:p14="http://schemas.microsoft.com/office/powerpoint/2010/main" val="178482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D16F9-8F20-ACA0-6A77-C1175A54E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kupina 4">
            <a:extLst>
              <a:ext uri="{FF2B5EF4-FFF2-40B4-BE49-F238E27FC236}">
                <a16:creationId xmlns:a16="http://schemas.microsoft.com/office/drawing/2014/main" id="{12A63ED5-5920-1B30-3CDC-35C39F8D19C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275528B6-731D-6536-BE5B-9FBFA93BA06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2AF2F212-E740-0D68-569B-52D3136F1697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2D8367F8-B5E6-E666-DF4C-70C592C2D118}"/>
              </a:ext>
            </a:extLst>
          </p:cNvPr>
          <p:cNvSpPr/>
          <p:nvPr/>
        </p:nvSpPr>
        <p:spPr>
          <a:xfrm>
            <a:off x="749172" y="569892"/>
            <a:ext cx="7645653" cy="4255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v německé jazykové oblasti </a:t>
            </a: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němčině neexistuje odpovídající slovo se stejným významovým obsahem – převzato z angličtiny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se rozšířil díky americkým dceřiným společnostem po 2. světové válce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konce 70. let se rozvíjel controlling pouze v podnikové praxi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současnost – controlling považován za samostatnou teoretickou disciplínu v rámci podnikové ekonomiky, která vychází ze systémového přístupu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323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51369-8FA8-8558-4EF7-EB0692866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kupina 4">
            <a:extLst>
              <a:ext uri="{FF2B5EF4-FFF2-40B4-BE49-F238E27FC236}">
                <a16:creationId xmlns:a16="http://schemas.microsoft.com/office/drawing/2014/main" id="{4A3038A4-A658-DD92-7342-5897B1822446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1790D18B-EC96-51DC-59AF-ADA62BF075A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06687CFA-9B24-D7E4-B8C1-B97645C599CB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34F00BC0-1831-1D42-B966-B6B531AC80BF}"/>
              </a:ext>
            </a:extLst>
          </p:cNvPr>
          <p:cNvSpPr/>
          <p:nvPr/>
        </p:nvSpPr>
        <p:spPr>
          <a:xfrm>
            <a:off x="673877" y="698730"/>
            <a:ext cx="7389563" cy="3223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Vývoj controllingu v tuzemsku </a:t>
            </a:r>
            <a:endParaRPr lang="cs-CZ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předsocialistické tradice</a:t>
            </a:r>
          </a:p>
          <a:p>
            <a:pPr marL="800100" lvl="1" indent="-34290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Baťa a.s. Zlín: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výrobní a ekonomický systém řízení podniku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systém vnitropodnikového řízení na základě rozpočtů a kalkulací a hmotné zainteresovanosti zaměstnanců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perfektní podnikový informační systém</a:t>
            </a:r>
          </a:p>
        </p:txBody>
      </p:sp>
    </p:spTree>
    <p:extLst>
      <p:ext uri="{BB962C8B-B14F-4D97-AF65-F5344CB8AC3E}">
        <p14:creationId xmlns:p14="http://schemas.microsoft.com/office/powerpoint/2010/main" val="1622581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0A6CA-8FE0-2180-192D-2942A3873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kupina 4">
            <a:extLst>
              <a:ext uri="{FF2B5EF4-FFF2-40B4-BE49-F238E27FC236}">
                <a16:creationId xmlns:a16="http://schemas.microsoft.com/office/drawing/2014/main" id="{52B7CF93-7425-C681-B133-93AB36632C7E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EDF3E06-920D-1245-41DB-AB8186C30DA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CE934482-E670-C54D-4B15-BAC06660994A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4DD58153-5EA2-38BE-BD07-9F7EE7861F86}"/>
              </a:ext>
            </a:extLst>
          </p:cNvPr>
          <p:cNvSpPr/>
          <p:nvPr/>
        </p:nvSpPr>
        <p:spPr>
          <a:xfrm>
            <a:off x="538438" y="719512"/>
            <a:ext cx="7636842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socialistické centrální plánování navázalo na dříve vybudovaný systém podvojného účetnictví a nákladového účetnictví: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sestavování střediskových rozpočtů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plánové kalkulace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vyhodnocování pomocí odchylek – soustředění se na plnění plánu a ne na dosahovanou skutečnost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počátek 90. let 20. století – velký počet podniků přestal sestavovat plány, rozpočty, kalkulace a vést vnitropodnikové účetnictví – přežitek socialismu</a:t>
            </a:r>
          </a:p>
        </p:txBody>
      </p:sp>
    </p:spTree>
    <p:extLst>
      <p:ext uri="{BB962C8B-B14F-4D97-AF65-F5344CB8AC3E}">
        <p14:creationId xmlns:p14="http://schemas.microsoft.com/office/powerpoint/2010/main" val="303638125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1371</TotalTime>
  <Words>670</Words>
  <Application>Microsoft Macintosh PowerPoint</Application>
  <PresentationFormat>Předvádění na obrazovce (16:9)</PresentationFormat>
  <Paragraphs>87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Wingdings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Alexandr Ochonský</dc:creator>
  <cp:lastModifiedBy>Tomáš Pražák</cp:lastModifiedBy>
  <cp:revision>69</cp:revision>
  <dcterms:created xsi:type="dcterms:W3CDTF">2016-07-06T15:42:34Z</dcterms:created>
  <dcterms:modified xsi:type="dcterms:W3CDTF">2025-09-20T09:07:59Z</dcterms:modified>
</cp:coreProperties>
</file>