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9"/>
  </p:handoutMasterIdLst>
  <p:sldIdLst>
    <p:sldId id="262" r:id="rId2"/>
    <p:sldId id="279" r:id="rId3"/>
    <p:sldId id="281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91" r:id="rId14"/>
    <p:sldId id="292" r:id="rId15"/>
    <p:sldId id="293" r:id="rId16"/>
    <p:sldId id="294" r:id="rId17"/>
    <p:sldId id="295" r:id="rId18"/>
    <p:sldId id="296" r:id="rId19"/>
    <p:sldId id="297" r:id="rId20"/>
    <p:sldId id="298" r:id="rId21"/>
    <p:sldId id="299" r:id="rId22"/>
    <p:sldId id="300" r:id="rId23"/>
    <p:sldId id="301" r:id="rId24"/>
    <p:sldId id="302" r:id="rId25"/>
    <p:sldId id="303" r:id="rId26"/>
    <p:sldId id="304" r:id="rId27"/>
    <p:sldId id="266" r:id="rId28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6" userDrawn="1">
          <p15:clr>
            <a:srgbClr val="A4A3A4"/>
          </p15:clr>
        </p15:guide>
        <p15:guide id="2" pos="4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55BBB1"/>
    <a:srgbClr val="ACDED9"/>
    <a:srgbClr val="1B4541"/>
    <a:srgbClr val="839ECF"/>
    <a:srgbClr val="B1C2E1"/>
    <a:srgbClr val="385890"/>
    <a:srgbClr val="6587C3"/>
    <a:srgbClr val="223558"/>
    <a:srgbClr val="F5D3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14"/>
    <p:restoredTop sz="94607"/>
  </p:normalViewPr>
  <p:slideViewPr>
    <p:cSldViewPr snapToGrid="0">
      <p:cViewPr varScale="1">
        <p:scale>
          <a:sx n="110" d="100"/>
          <a:sy n="110" d="100"/>
        </p:scale>
        <p:origin x="184" y="680"/>
      </p:cViewPr>
      <p:guideLst>
        <p:guide orient="horz" pos="3026"/>
        <p:guide pos="43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7" d="100"/>
          <a:sy n="87" d="100"/>
        </p:scale>
        <p:origin x="309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70135AE5-81D3-44E6-A59B-B021E1FCED2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5C9066C1-7F0F-45F8-ABD0-75892C0FB00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5C83FC-E443-4837-A0C8-5C903D60FF95}" type="datetimeFigureOut">
              <a:rPr lang="cs-CZ" smtClean="0"/>
              <a:t>25.09.2025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BF468A7-4853-4CEE-8A35-F48A276FC7F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F32276D-BA84-4CDE-843C-3F96E2D1BC6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1A11C6-7F78-4A59-8AEC-860400BC448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3851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25.09.2025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25.09.2025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5246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25.09.2025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211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25.09.2025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25.09.2025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5551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25.09.2025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3483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25.09.2025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3697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25.09.2025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8680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25.09.2025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8225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2" y="204788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2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25.09.2025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3997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25.09.2025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6398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C8B1C-927A-47B0-A48E-07839BA1748C}" type="datetimeFigureOut">
              <a:rPr lang="cs-CZ" smtClean="0"/>
              <a:t>25.09.2025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Skupina 3">
            <a:extLst>
              <a:ext uri="{FF2B5EF4-FFF2-40B4-BE49-F238E27FC236}">
                <a16:creationId xmlns:a16="http://schemas.microsoft.com/office/drawing/2014/main" id="{CF937454-C819-4C95-813A-73E6A1E76613}"/>
              </a:ext>
            </a:extLst>
          </p:cNvPr>
          <p:cNvGrpSpPr/>
          <p:nvPr/>
        </p:nvGrpSpPr>
        <p:grpSpPr>
          <a:xfrm>
            <a:off x="-396552" y="0"/>
            <a:ext cx="9540552" cy="5143500"/>
            <a:chOff x="-396552" y="0"/>
            <a:chExt cx="9540552" cy="5143500"/>
          </a:xfrm>
        </p:grpSpPr>
        <p:pic>
          <p:nvPicPr>
            <p:cNvPr id="3" name="Obrázek 2">
              <a:extLst>
                <a:ext uri="{FF2B5EF4-FFF2-40B4-BE49-F238E27FC236}">
                  <a16:creationId xmlns:a16="http://schemas.microsoft.com/office/drawing/2014/main" id="{3DB907D3-9F92-4892-8CBE-EA7F3D6838D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0" y="0"/>
              <a:ext cx="9144000" cy="5143500"/>
            </a:xfrm>
            <a:prstGeom prst="rect">
              <a:avLst/>
            </a:prstGeom>
          </p:spPr>
        </p:pic>
        <p:sp>
          <p:nvSpPr>
            <p:cNvPr id="13" name="Obdélník: se zakulacenými rohy 12">
              <a:extLst>
                <a:ext uri="{FF2B5EF4-FFF2-40B4-BE49-F238E27FC236}">
                  <a16:creationId xmlns:a16="http://schemas.microsoft.com/office/drawing/2014/main" id="{85237D80-94D7-45A4-A3FA-12A54210D606}"/>
                </a:ext>
              </a:extLst>
            </p:cNvPr>
            <p:cNvSpPr/>
            <p:nvPr/>
          </p:nvSpPr>
          <p:spPr>
            <a:xfrm>
              <a:off x="-396552" y="4515966"/>
              <a:ext cx="2088232" cy="288032"/>
            </a:xfrm>
            <a:prstGeom prst="roundRect">
              <a:avLst>
                <a:gd name="adj" fmla="val 50000"/>
              </a:avLst>
            </a:prstGeom>
            <a:solidFill>
              <a:srgbClr val="30787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4" name="TextovéPole 13">
              <a:extLst>
                <a:ext uri="{FF2B5EF4-FFF2-40B4-BE49-F238E27FC236}">
                  <a16:creationId xmlns:a16="http://schemas.microsoft.com/office/drawing/2014/main" id="{7524115B-EB76-44B4-A8B2-02837B9EB826}"/>
                </a:ext>
              </a:extLst>
            </p:cNvPr>
            <p:cNvSpPr txBox="1"/>
            <p:nvPr/>
          </p:nvSpPr>
          <p:spPr>
            <a:xfrm>
              <a:off x="611560" y="4496221"/>
              <a:ext cx="129614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400" b="1" dirty="0">
                  <a:solidFill>
                    <a:schemeClr val="bg1"/>
                  </a:solidFill>
                </a:rPr>
                <a:t>www.slu.cz</a:t>
              </a:r>
            </a:p>
          </p:txBody>
        </p:sp>
        <p:pic>
          <p:nvPicPr>
            <p:cNvPr id="16" name="Obrázek 15">
              <a:extLst>
                <a:ext uri="{FF2B5EF4-FFF2-40B4-BE49-F238E27FC236}">
                  <a16:creationId xmlns:a16="http://schemas.microsoft.com/office/drawing/2014/main" id="{A0950B4E-DAB5-43A2-898E-94A6A076921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42392" y="325900"/>
              <a:ext cx="1953684" cy="956834"/>
            </a:xfrm>
            <a:prstGeom prst="rect">
              <a:avLst/>
            </a:prstGeom>
          </p:spPr>
        </p:pic>
      </p:grpSp>
      <p:sp>
        <p:nvSpPr>
          <p:cNvPr id="9" name="Nadpis 1">
            <a:extLst>
              <a:ext uri="{FF2B5EF4-FFF2-40B4-BE49-F238E27FC236}">
                <a16:creationId xmlns:a16="http://schemas.microsoft.com/office/drawing/2014/main" id="{687E8438-E225-4B7F-A764-FEFBC2D78C02}"/>
              </a:ext>
            </a:extLst>
          </p:cNvPr>
          <p:cNvSpPr txBox="1">
            <a:spLocks/>
          </p:cNvSpPr>
          <p:nvPr/>
        </p:nvSpPr>
        <p:spPr>
          <a:xfrm>
            <a:off x="611560" y="1563639"/>
            <a:ext cx="5040560" cy="122413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400" b="1" cap="all" dirty="0">
                <a:solidFill>
                  <a:srgbClr val="307871"/>
                </a:solidFill>
              </a:rPr>
              <a:t>Podnikový controlling</a:t>
            </a:r>
          </a:p>
          <a:p>
            <a:pPr algn="l"/>
            <a:endParaRPr lang="cs-CZ" sz="3200" b="1" cap="all" dirty="0">
              <a:solidFill>
                <a:srgbClr val="307871"/>
              </a:solidFill>
            </a:endParaRPr>
          </a:p>
          <a:p>
            <a:pPr algn="l"/>
            <a:endParaRPr lang="cs-CZ" sz="3200" b="1" cap="all" dirty="0">
              <a:solidFill>
                <a:srgbClr val="307871"/>
              </a:solidFill>
            </a:endParaRPr>
          </a:p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Funkce Controllingu a náklady</a:t>
            </a:r>
          </a:p>
        </p:txBody>
      </p:sp>
      <p:sp>
        <p:nvSpPr>
          <p:cNvPr id="11" name="Podnadpis 2">
            <a:extLst>
              <a:ext uri="{FF2B5EF4-FFF2-40B4-BE49-F238E27FC236}">
                <a16:creationId xmlns:a16="http://schemas.microsoft.com/office/drawing/2014/main" id="{5C589846-0791-43CE-8FFB-8E00A7889DA2}"/>
              </a:ext>
            </a:extLst>
          </p:cNvPr>
          <p:cNvSpPr txBox="1">
            <a:spLocks/>
          </p:cNvSpPr>
          <p:nvPr/>
        </p:nvSpPr>
        <p:spPr>
          <a:xfrm>
            <a:off x="5292080" y="3867894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000" b="1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Tomáš Pražák</a:t>
            </a:r>
          </a:p>
          <a:p>
            <a:pPr algn="r"/>
            <a:r>
              <a:rPr lang="cs-CZ" altLang="cs-CZ" sz="1000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22.09.2025</a:t>
            </a:r>
          </a:p>
        </p:txBody>
      </p:sp>
      <p:cxnSp>
        <p:nvCxnSpPr>
          <p:cNvPr id="15" name="Přímá spojnice 14">
            <a:extLst>
              <a:ext uri="{FF2B5EF4-FFF2-40B4-BE49-F238E27FC236}">
                <a16:creationId xmlns:a16="http://schemas.microsoft.com/office/drawing/2014/main" id="{FB0B3410-AB3B-4EDF-9D45-E78871371410}"/>
              </a:ext>
            </a:extLst>
          </p:cNvPr>
          <p:cNvCxnSpPr>
            <a:cxnSpLocks/>
          </p:cNvCxnSpPr>
          <p:nvPr/>
        </p:nvCxnSpPr>
        <p:spPr>
          <a:xfrm flipH="1">
            <a:off x="709604" y="229529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80636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E09F4B-8939-E6FE-9B8A-7770881B47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51CD3F3B-87BD-87AD-A354-7358F2DCEEF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E17AC013-01E9-FF7A-6230-04EFA962E089}"/>
              </a:ext>
            </a:extLst>
          </p:cNvPr>
          <p:cNvSpPr txBox="1">
            <a:spLocks/>
          </p:cNvSpPr>
          <p:nvPr/>
        </p:nvSpPr>
        <p:spPr>
          <a:xfrm>
            <a:off x="662645" y="349943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Funkce controllingu</a:t>
            </a: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4C652A4B-E08E-1759-0C12-48C0963120CC}"/>
              </a:ext>
            </a:extLst>
          </p:cNvPr>
          <p:cNvCxnSpPr>
            <a:cxnSpLocks/>
          </p:cNvCxnSpPr>
          <p:nvPr/>
        </p:nvCxnSpPr>
        <p:spPr>
          <a:xfrm flipH="1">
            <a:off x="765263" y="1008967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ED3B813A-6D1C-E68A-D4BB-49EE7B3CDF0B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D702A3CD-6B4D-5EA1-0131-1D7ED1C0989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EA9635AF-5C55-D4C6-E605-C71AEA414D9A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2" name="Obdélník 1">
            <a:extLst>
              <a:ext uri="{FF2B5EF4-FFF2-40B4-BE49-F238E27FC236}">
                <a16:creationId xmlns:a16="http://schemas.microsoft.com/office/drawing/2014/main" id="{51468D3F-B228-8837-2448-2C263D2A83F8}"/>
              </a:ext>
            </a:extLst>
          </p:cNvPr>
          <p:cNvSpPr/>
          <p:nvPr/>
        </p:nvSpPr>
        <p:spPr>
          <a:xfrm>
            <a:off x="864924" y="1368496"/>
            <a:ext cx="7162800" cy="27622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kontrolní a analytická funkce:</a:t>
            </a:r>
          </a:p>
          <a:p>
            <a:pPr marL="914400" lvl="1" indent="-4572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kontrola a řízení všech procesů v podniku, jejich analýza a určování odchylek</a:t>
            </a:r>
          </a:p>
          <a:p>
            <a:pPr marL="342900" indent="-342900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reporting:</a:t>
            </a:r>
          </a:p>
          <a:p>
            <a:pPr marL="914400" lvl="1" indent="-4572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podávání hlášení (tzv. reportů) externím a  vnitropodnikovým uživatelům a subjektům  </a:t>
            </a:r>
          </a:p>
        </p:txBody>
      </p:sp>
    </p:spTree>
    <p:extLst>
      <p:ext uri="{BB962C8B-B14F-4D97-AF65-F5344CB8AC3E}">
        <p14:creationId xmlns:p14="http://schemas.microsoft.com/office/powerpoint/2010/main" val="26624286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1DC107-303C-E161-CDD7-B9B3B7FB70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8BBB8D4D-3EC9-6526-FCEB-67EBCF2D550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BB041126-6679-E93C-28F5-A75450F3F6EE}"/>
              </a:ext>
            </a:extLst>
          </p:cNvPr>
          <p:cNvSpPr txBox="1">
            <a:spLocks/>
          </p:cNvSpPr>
          <p:nvPr/>
        </p:nvSpPr>
        <p:spPr>
          <a:xfrm>
            <a:off x="662645" y="349943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Funkce controllingu</a:t>
            </a: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E102E340-B450-A97A-BCE2-298B182DB056}"/>
              </a:ext>
            </a:extLst>
          </p:cNvPr>
          <p:cNvCxnSpPr>
            <a:cxnSpLocks/>
          </p:cNvCxnSpPr>
          <p:nvPr/>
        </p:nvCxnSpPr>
        <p:spPr>
          <a:xfrm flipH="1">
            <a:off x="765263" y="1008967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1C249472-1C16-BB2E-9A5F-8E31FCC72ADD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7E266D8D-6C0A-17C2-400B-924441C9B64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D9C93497-F409-6375-DEEB-6F33C23E8935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3" name="Obdélník 2">
            <a:extLst>
              <a:ext uri="{FF2B5EF4-FFF2-40B4-BE49-F238E27FC236}">
                <a16:creationId xmlns:a16="http://schemas.microsoft.com/office/drawing/2014/main" id="{4D07E291-C1AA-B464-7F56-2850940EE91D}"/>
              </a:ext>
            </a:extLst>
          </p:cNvPr>
          <p:cNvSpPr/>
          <p:nvPr/>
        </p:nvSpPr>
        <p:spPr>
          <a:xfrm>
            <a:off x="590511" y="752207"/>
            <a:ext cx="7397515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500"/>
              </a:spcBef>
              <a:spcAft>
                <a:spcPts val="1000"/>
              </a:spcAft>
            </a:pPr>
            <a:br>
              <a:rPr lang="cs-CZ" sz="2600" b="1" cap="all" dirty="0">
                <a:solidFill>
                  <a:srgbClr val="307871"/>
                </a:solidFill>
                <a:latin typeface="+mj-lt"/>
                <a:cs typeface="Calibri" panose="020F0502020204030204" pitchFamily="34" charset="0"/>
              </a:rPr>
            </a:br>
            <a:r>
              <a:rPr lang="cs-CZ" sz="2600" b="1" cap="all" dirty="0">
                <a:solidFill>
                  <a:srgbClr val="307871"/>
                </a:solidFill>
                <a:latin typeface="+mj-lt"/>
                <a:cs typeface="Calibri" panose="020F0502020204030204" pitchFamily="34" charset="0"/>
              </a:rPr>
              <a:t>podle oblasti působení </a:t>
            </a:r>
          </a:p>
          <a:p>
            <a:pPr marL="342900" indent="-342900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controlling jako podsystém řízení podniku</a:t>
            </a:r>
            <a:r>
              <a:rPr lang="cs-CZ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výkony a služby pro řízení a podpora managementu při plnění jeho úloh – štábní výkony</a:t>
            </a:r>
          </a:p>
          <a:p>
            <a:pPr marL="342900" indent="-342900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koordinační funkce</a:t>
            </a:r>
            <a:r>
              <a:rPr lang="cs-CZ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nastavení komunikačních vazeb zajišťujících optimální propojení jednotlivých organizačních jednotek </a:t>
            </a:r>
          </a:p>
        </p:txBody>
      </p:sp>
    </p:spTree>
    <p:extLst>
      <p:ext uri="{BB962C8B-B14F-4D97-AF65-F5344CB8AC3E}">
        <p14:creationId xmlns:p14="http://schemas.microsoft.com/office/powerpoint/2010/main" val="30368289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8CC25F-1307-F884-E98E-BE83E0E94F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B6BF62C9-B009-E7CA-EE77-4619F478E7E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ABE19624-1713-C058-C667-FF8DAAEA2FF4}"/>
              </a:ext>
            </a:extLst>
          </p:cNvPr>
          <p:cNvSpPr txBox="1">
            <a:spLocks/>
          </p:cNvSpPr>
          <p:nvPr/>
        </p:nvSpPr>
        <p:spPr>
          <a:xfrm>
            <a:off x="662645" y="349943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Funkce controllingu</a:t>
            </a: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C398D1AB-8C1F-4C04-3669-D480E9BDA5DF}"/>
              </a:ext>
            </a:extLst>
          </p:cNvPr>
          <p:cNvCxnSpPr>
            <a:cxnSpLocks/>
          </p:cNvCxnSpPr>
          <p:nvPr/>
        </p:nvCxnSpPr>
        <p:spPr>
          <a:xfrm flipH="1">
            <a:off x="765263" y="1008967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EB113DB3-920C-B36E-9874-676F2E8565E8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C472AC17-6D6A-376D-AB65-12F257FA188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72869FF4-5CFC-FA60-0AD4-6B66E5B0DB47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2" name="Obdélník 1">
            <a:extLst>
              <a:ext uri="{FF2B5EF4-FFF2-40B4-BE49-F238E27FC236}">
                <a16:creationId xmlns:a16="http://schemas.microsoft.com/office/drawing/2014/main" id="{FCF8D18A-18D3-7FDE-5717-AC9CB683B3E0}"/>
              </a:ext>
            </a:extLst>
          </p:cNvPr>
          <p:cNvSpPr/>
          <p:nvPr/>
        </p:nvSpPr>
        <p:spPr>
          <a:xfrm>
            <a:off x="513202" y="1290512"/>
            <a:ext cx="7397515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800" b="1" dirty="0">
                <a:solidFill>
                  <a:srgbClr val="000000"/>
                </a:solidFill>
                <a:ea typeface="Calibri" panose="020F0502020204030204" pitchFamily="34" charset="0"/>
              </a:rPr>
              <a:t>inovační funkce</a:t>
            </a:r>
            <a:r>
              <a:rPr lang="cs-CZ" sz="2800" dirty="0">
                <a:solidFill>
                  <a:srgbClr val="000000"/>
                </a:solidFill>
                <a:ea typeface="Calibri" panose="020F0502020204030204" pitchFamily="34" charset="0"/>
              </a:rPr>
              <a:t>: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ea typeface="Calibri" panose="020F0502020204030204" pitchFamily="34" charset="0"/>
              </a:rPr>
              <a:t>orientace controllingu na budoucnost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ea typeface="Calibri" panose="020F0502020204030204" pitchFamily="34" charset="0"/>
              </a:rPr>
              <a:t>požadavek na informace, které umožní přijímat opatření, která se projeví pozitivním  budoucím  vývojem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ea typeface="Calibri" panose="020F0502020204030204" pitchFamily="34" charset="0"/>
              </a:rPr>
              <a:t>vyvolání aktivit, které rozběhnou inovace žádoucím směrem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ea typeface="Calibri" panose="020F0502020204030204" pitchFamily="34" charset="0"/>
              </a:rPr>
              <a:t>ovlivněna skutečným stavem rovnováhy cílů v podniku</a:t>
            </a:r>
          </a:p>
        </p:txBody>
      </p:sp>
    </p:spTree>
    <p:extLst>
      <p:ext uri="{BB962C8B-B14F-4D97-AF65-F5344CB8AC3E}">
        <p14:creationId xmlns:p14="http://schemas.microsoft.com/office/powerpoint/2010/main" val="14111138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5400AF-DD92-5E06-BA60-3674871664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2DAD186E-3126-050D-DE20-B0CEA0B5F04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D1FC2DE1-1629-0943-DE49-9C46F2DC9B1F}"/>
              </a:ext>
            </a:extLst>
          </p:cNvPr>
          <p:cNvSpPr txBox="1">
            <a:spLocks/>
          </p:cNvSpPr>
          <p:nvPr/>
        </p:nvSpPr>
        <p:spPr>
          <a:xfrm>
            <a:off x="662645" y="349943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Funkce controllingu</a:t>
            </a: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5C2F5530-7C7B-A6E5-0728-4B47676768BA}"/>
              </a:ext>
            </a:extLst>
          </p:cNvPr>
          <p:cNvCxnSpPr>
            <a:cxnSpLocks/>
          </p:cNvCxnSpPr>
          <p:nvPr/>
        </p:nvCxnSpPr>
        <p:spPr>
          <a:xfrm flipH="1">
            <a:off x="765263" y="1008967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9AAC3AB4-6CBF-DE36-BCE0-CF5DE59EE8D3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BF2F7F49-6295-7465-2F44-2930BF20254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9DAD2C22-0108-9608-AE5D-BB137A4789AA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3" name="Obdélník 2">
            <a:extLst>
              <a:ext uri="{FF2B5EF4-FFF2-40B4-BE49-F238E27FC236}">
                <a16:creationId xmlns:a16="http://schemas.microsoft.com/office/drawing/2014/main" id="{08C54D4B-9DE5-3091-523B-C254DC17E033}"/>
              </a:ext>
            </a:extLst>
          </p:cNvPr>
          <p:cNvSpPr/>
          <p:nvPr/>
        </p:nvSpPr>
        <p:spPr>
          <a:xfrm>
            <a:off x="518501" y="1271648"/>
            <a:ext cx="7386918" cy="25160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informační funkce</a:t>
            </a:r>
            <a:r>
              <a:rPr lang="cs-CZ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tvorba konzistentních informací pro management:</a:t>
            </a:r>
          </a:p>
          <a:p>
            <a:pPr marL="1257300" lvl="2" indent="-342900"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Problém množství informací</a:t>
            </a:r>
          </a:p>
          <a:p>
            <a:pPr marL="1257300" lvl="2" indent="-342900"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Problém časové dimenze a přenosu informací</a:t>
            </a:r>
          </a:p>
          <a:p>
            <a:pPr marL="1257300" lvl="2" indent="-342900"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Problém významu informací</a:t>
            </a:r>
          </a:p>
          <a:p>
            <a:pPr marL="1257300" lvl="2" indent="-342900"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Náklady na informace</a:t>
            </a:r>
          </a:p>
        </p:txBody>
      </p:sp>
    </p:spTree>
    <p:extLst>
      <p:ext uri="{BB962C8B-B14F-4D97-AF65-F5344CB8AC3E}">
        <p14:creationId xmlns:p14="http://schemas.microsoft.com/office/powerpoint/2010/main" val="24926440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7400C4-9B48-D5D3-E01D-6B0D77E8E9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BA074160-05C1-DB26-C420-22F7A52A347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75C0023A-7982-398C-10C7-983A1536F831}"/>
              </a:ext>
            </a:extLst>
          </p:cNvPr>
          <p:cNvSpPr txBox="1">
            <a:spLocks/>
          </p:cNvSpPr>
          <p:nvPr/>
        </p:nvSpPr>
        <p:spPr>
          <a:xfrm>
            <a:off x="662645" y="349943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Funkce controllingu</a:t>
            </a: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970A8543-EBC4-C5E1-A32F-E079AC6BF903}"/>
              </a:ext>
            </a:extLst>
          </p:cNvPr>
          <p:cNvCxnSpPr>
            <a:cxnSpLocks/>
          </p:cNvCxnSpPr>
          <p:nvPr/>
        </p:nvCxnSpPr>
        <p:spPr>
          <a:xfrm flipH="1">
            <a:off x="765263" y="1008967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AD76328F-0769-9C8F-CAF1-7E7F298A0887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3661A6C6-6815-5516-5500-BBD7A352D90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727ECEED-1680-8D94-B37D-74002059401B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2" name="Obdélník 1">
            <a:extLst>
              <a:ext uri="{FF2B5EF4-FFF2-40B4-BE49-F238E27FC236}">
                <a16:creationId xmlns:a16="http://schemas.microsoft.com/office/drawing/2014/main" id="{B1FD27FD-175D-E238-A62B-58DD92DA8793}"/>
              </a:ext>
            </a:extLst>
          </p:cNvPr>
          <p:cNvSpPr/>
          <p:nvPr/>
        </p:nvSpPr>
        <p:spPr>
          <a:xfrm>
            <a:off x="1311910" y="1667992"/>
            <a:ext cx="290005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Služby a výkony poskytované controllingem na jednotlivých úrovních řízení podniku</a:t>
            </a:r>
            <a:endParaRPr lang="en-GB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134209F9-625E-FD71-6A8F-539254EE7014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9220" y="344443"/>
            <a:ext cx="3554128" cy="45063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60915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478CDC-A191-4DFE-5137-C88F488A3E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946DDF78-9D03-CDBD-1FB8-74B79AD8FA1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5143500"/>
          </a:xfrm>
          <a:prstGeom prst="rect">
            <a:avLst/>
          </a:prstGeom>
        </p:spPr>
      </p:pic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D1429F96-38FE-A906-35D0-63B79CA417E0}"/>
              </a:ext>
            </a:extLst>
          </p:cNvPr>
          <p:cNvCxnSpPr>
            <a:cxnSpLocks/>
          </p:cNvCxnSpPr>
          <p:nvPr/>
        </p:nvCxnSpPr>
        <p:spPr>
          <a:xfrm flipH="1">
            <a:off x="765263" y="1008967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C81EFD51-92EF-F15B-7598-5199B7EAD0FB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4B70EC60-C4FB-C385-04E6-34B9CDEDB72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3C81D2FA-CF10-E156-315D-D3488FEB0528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10" name="Obdélník 9">
            <a:extLst>
              <a:ext uri="{FF2B5EF4-FFF2-40B4-BE49-F238E27FC236}">
                <a16:creationId xmlns:a16="http://schemas.microsoft.com/office/drawing/2014/main" id="{DCC79A31-C459-F617-AA03-47AB0F767584}"/>
              </a:ext>
            </a:extLst>
          </p:cNvPr>
          <p:cNvSpPr/>
          <p:nvPr/>
        </p:nvSpPr>
        <p:spPr>
          <a:xfrm>
            <a:off x="513202" y="336692"/>
            <a:ext cx="7397515" cy="5133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2600" b="1" dirty="0" err="1">
                <a:solidFill>
                  <a:srgbClr val="307871"/>
                </a:solidFill>
                <a:latin typeface="Arial"/>
              </a:rPr>
              <a:t>Controller</a:t>
            </a:r>
            <a:r>
              <a:rPr lang="cs-CZ" sz="2600" b="1" dirty="0">
                <a:solidFill>
                  <a:srgbClr val="307871"/>
                </a:solidFill>
                <a:latin typeface="Arial"/>
              </a:rPr>
              <a:t> a jeho úkoly</a:t>
            </a:r>
          </a:p>
        </p:txBody>
      </p:sp>
    </p:spTree>
    <p:extLst>
      <p:ext uri="{BB962C8B-B14F-4D97-AF65-F5344CB8AC3E}">
        <p14:creationId xmlns:p14="http://schemas.microsoft.com/office/powerpoint/2010/main" val="6431532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38C6FA-3BDE-8EEA-5E49-39311EB007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1263F0B6-1342-0C64-45FB-39232D8AE76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5143500"/>
          </a:xfrm>
          <a:prstGeom prst="rect">
            <a:avLst/>
          </a:prstGeom>
        </p:spPr>
      </p:pic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79242CE6-1D00-105A-107A-382737EDA0D3}"/>
              </a:ext>
            </a:extLst>
          </p:cNvPr>
          <p:cNvCxnSpPr>
            <a:cxnSpLocks/>
          </p:cNvCxnSpPr>
          <p:nvPr/>
        </p:nvCxnSpPr>
        <p:spPr>
          <a:xfrm flipH="1">
            <a:off x="765263" y="1008967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E6302CE4-E1B7-4032-5E28-4206F2A83266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FA642AAB-E412-DA84-4AF9-76DC98C3309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F58DC3C1-42DC-170A-F697-5F7F408F20A2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10" name="Obdélník 9">
            <a:extLst>
              <a:ext uri="{FF2B5EF4-FFF2-40B4-BE49-F238E27FC236}">
                <a16:creationId xmlns:a16="http://schemas.microsoft.com/office/drawing/2014/main" id="{C63668B2-D04B-DF62-8B14-053DE82B07B5}"/>
              </a:ext>
            </a:extLst>
          </p:cNvPr>
          <p:cNvSpPr/>
          <p:nvPr/>
        </p:nvSpPr>
        <p:spPr>
          <a:xfrm>
            <a:off x="513202" y="336692"/>
            <a:ext cx="7397515" cy="5228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2600" b="1" dirty="0" err="1">
                <a:solidFill>
                  <a:srgbClr val="307871"/>
                </a:solidFill>
                <a:latin typeface="Arial"/>
              </a:rPr>
              <a:t>Controller</a:t>
            </a:r>
            <a:r>
              <a:rPr lang="cs-CZ" sz="2600" b="1" dirty="0">
                <a:solidFill>
                  <a:srgbClr val="307871"/>
                </a:solidFill>
                <a:latin typeface="Arial"/>
              </a:rPr>
              <a:t> a jeho </a:t>
            </a:r>
            <a:r>
              <a:rPr lang="cs-CZ" sz="2600" b="1" dirty="0">
                <a:solidFill>
                  <a:srgbClr val="307871"/>
                </a:solidFill>
                <a:latin typeface="+mj-lt"/>
              </a:rPr>
              <a:t>dovednosti</a:t>
            </a:r>
            <a:endParaRPr lang="cs-CZ" sz="2600" b="1" dirty="0">
              <a:solidFill>
                <a:srgbClr val="307871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474794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600E07-721C-36C4-9F67-2DB03D1D69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9DDEEC91-B592-5971-3EE6-BDBD6363727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5143500"/>
          </a:xfrm>
          <a:prstGeom prst="rect">
            <a:avLst/>
          </a:prstGeom>
        </p:spPr>
      </p:pic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F710F5DD-0EDC-D9E2-D560-7BE8B34C06CA}"/>
              </a:ext>
            </a:extLst>
          </p:cNvPr>
          <p:cNvCxnSpPr>
            <a:cxnSpLocks/>
          </p:cNvCxnSpPr>
          <p:nvPr/>
        </p:nvCxnSpPr>
        <p:spPr>
          <a:xfrm flipH="1">
            <a:off x="765263" y="1008967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2D82D316-EE80-3BDC-2DD8-C6B172EA95CD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BC84004F-D9B5-911B-E105-78F67369C86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B277B994-17FA-94C9-E31F-04160BFF4ACA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10" name="Obdélník 9">
            <a:extLst>
              <a:ext uri="{FF2B5EF4-FFF2-40B4-BE49-F238E27FC236}">
                <a16:creationId xmlns:a16="http://schemas.microsoft.com/office/drawing/2014/main" id="{309CC68B-F2F7-14A2-BDB8-321EC80A6B61}"/>
              </a:ext>
            </a:extLst>
          </p:cNvPr>
          <p:cNvSpPr/>
          <p:nvPr/>
        </p:nvSpPr>
        <p:spPr>
          <a:xfrm>
            <a:off x="513202" y="336692"/>
            <a:ext cx="7397515" cy="5228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2600" b="1" dirty="0" err="1">
                <a:solidFill>
                  <a:srgbClr val="307871"/>
                </a:solidFill>
              </a:rPr>
              <a:t>Controller</a:t>
            </a:r>
            <a:r>
              <a:rPr lang="cs-CZ" sz="2600" b="1" dirty="0">
                <a:solidFill>
                  <a:srgbClr val="307871"/>
                </a:solidFill>
              </a:rPr>
              <a:t> versus manažer</a:t>
            </a:r>
          </a:p>
        </p:txBody>
      </p:sp>
    </p:spTree>
    <p:extLst>
      <p:ext uri="{BB962C8B-B14F-4D97-AF65-F5344CB8AC3E}">
        <p14:creationId xmlns:p14="http://schemas.microsoft.com/office/powerpoint/2010/main" val="439051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9D9ED1-BCEC-F604-2254-95CF664B81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477D14B1-0061-A774-7FFB-B51C25BEF45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5143500"/>
          </a:xfrm>
          <a:prstGeom prst="rect">
            <a:avLst/>
          </a:prstGeom>
        </p:spPr>
      </p:pic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8D305ECD-D0D4-6306-862A-8AEDD5E54A35}"/>
              </a:ext>
            </a:extLst>
          </p:cNvPr>
          <p:cNvCxnSpPr>
            <a:cxnSpLocks/>
          </p:cNvCxnSpPr>
          <p:nvPr/>
        </p:nvCxnSpPr>
        <p:spPr>
          <a:xfrm flipH="1">
            <a:off x="765263" y="1008967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1DF17269-A879-52EE-7DC9-423675C31FC6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8EA023D4-2AAA-3A11-F662-A8AD992ECD5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98B40434-98F0-A235-3593-6A921181A88F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10" name="Obdélník 9">
            <a:extLst>
              <a:ext uri="{FF2B5EF4-FFF2-40B4-BE49-F238E27FC236}">
                <a16:creationId xmlns:a16="http://schemas.microsoft.com/office/drawing/2014/main" id="{F116891A-B581-2D32-34FA-636AA2751052}"/>
              </a:ext>
            </a:extLst>
          </p:cNvPr>
          <p:cNvSpPr/>
          <p:nvPr/>
        </p:nvSpPr>
        <p:spPr>
          <a:xfrm>
            <a:off x="513202" y="336692"/>
            <a:ext cx="7397515" cy="5228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2600" b="1" dirty="0" err="1">
                <a:solidFill>
                  <a:srgbClr val="307871"/>
                </a:solidFill>
              </a:rPr>
              <a:t>Controller</a:t>
            </a:r>
            <a:r>
              <a:rPr lang="cs-CZ" sz="2600" b="1" dirty="0">
                <a:solidFill>
                  <a:srgbClr val="307871"/>
                </a:solidFill>
              </a:rPr>
              <a:t> versus manažer</a:t>
            </a:r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9DE45B6A-CEB4-38B4-4D9D-BF4BC24027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4381647"/>
              </p:ext>
            </p:extLst>
          </p:nvPr>
        </p:nvGraphicFramePr>
        <p:xfrm>
          <a:off x="875759" y="1241420"/>
          <a:ext cx="7392480" cy="307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6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96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6506">
                <a:tc>
                  <a:txBody>
                    <a:bodyPr/>
                    <a:lstStyle/>
                    <a:p>
                      <a:pPr algn="ctr"/>
                      <a:r>
                        <a:rPr lang="cs-CZ" dirty="0" err="1">
                          <a:solidFill>
                            <a:schemeClr val="tx1"/>
                          </a:solidFill>
                        </a:rPr>
                        <a:t>Controller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>
                          <a:solidFill>
                            <a:schemeClr val="tx1"/>
                          </a:solidFill>
                        </a:rPr>
                        <a:t>Manažer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3639">
                <a:tc>
                  <a:txBody>
                    <a:bodyPr/>
                    <a:lstStyle/>
                    <a:p>
                      <a:r>
                        <a:rPr lang="cs-CZ" sz="1600" b="0" dirty="0">
                          <a:solidFill>
                            <a:schemeClr val="tx1"/>
                          </a:solidFill>
                        </a:rPr>
                        <a:t>Koordinuje základy plánování a rozhodování, je manažerem procesu tvorby rozpočtu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b="0" dirty="0">
                          <a:solidFill>
                            <a:schemeClr val="tx1"/>
                          </a:solidFill>
                        </a:rPr>
                        <a:t>Poskytuje hodnoty základních veličin pro tvorbu rozpočtu, stanovuje cíle podniku, přijímá opatření k jejich dosažení</a:t>
                      </a:r>
                      <a:r>
                        <a:rPr lang="cs-CZ" sz="1600" b="0" baseline="0" dirty="0">
                          <a:solidFill>
                            <a:schemeClr val="tx1"/>
                          </a:solidFill>
                        </a:rPr>
                        <a:t> a rozhoduje o výběru varianty dalšího postupu</a:t>
                      </a:r>
                      <a:endParaRPr lang="cs-CZ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3913">
                <a:tc>
                  <a:txBody>
                    <a:bodyPr/>
                    <a:lstStyle/>
                    <a:p>
                      <a:r>
                        <a:rPr lang="cs-CZ" sz="1600" b="0" dirty="0">
                          <a:solidFill>
                            <a:schemeClr val="tx1"/>
                          </a:solidFill>
                        </a:rPr>
                        <a:t>Periodicky informuje</a:t>
                      </a:r>
                      <a:r>
                        <a:rPr lang="cs-CZ" sz="1600" b="0" baseline="0" dirty="0">
                          <a:solidFill>
                            <a:schemeClr val="tx1"/>
                          </a:solidFill>
                        </a:rPr>
                        <a:t> o výši  a příčinách odchylek skutečné hodnoty od požadované</a:t>
                      </a:r>
                      <a:endParaRPr lang="cs-CZ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b="0" dirty="0">
                          <a:solidFill>
                            <a:schemeClr val="tx1"/>
                          </a:solidFill>
                        </a:rPr>
                        <a:t>Zodpovídá za přijímání nápravných opatření k odstranění odchylek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9050">
                <a:tc>
                  <a:txBody>
                    <a:bodyPr/>
                    <a:lstStyle/>
                    <a:p>
                      <a:r>
                        <a:rPr lang="cs-CZ" sz="1600" b="0" dirty="0">
                          <a:solidFill>
                            <a:schemeClr val="tx1"/>
                          </a:solidFill>
                        </a:rPr>
                        <a:t>Připravuje nabídku poradenství ve všech oblastech controllingu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b="0" dirty="0">
                          <a:solidFill>
                            <a:schemeClr val="tx1"/>
                          </a:solidFill>
                        </a:rPr>
                        <a:t>Spotřebovává nabízené poradenské aktivity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85030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277EED-2BD4-9AA7-8ADC-8491FDD14E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0C8BBC6C-516D-24EC-99A8-A327C312AFA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5143500"/>
          </a:xfrm>
          <a:prstGeom prst="rect">
            <a:avLst/>
          </a:prstGeom>
        </p:spPr>
      </p:pic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4A14C6C0-AB49-98F0-3D27-51D60AF89160}"/>
              </a:ext>
            </a:extLst>
          </p:cNvPr>
          <p:cNvCxnSpPr>
            <a:cxnSpLocks/>
          </p:cNvCxnSpPr>
          <p:nvPr/>
        </p:nvCxnSpPr>
        <p:spPr>
          <a:xfrm flipH="1">
            <a:off x="765263" y="1008967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BB68C450-D740-EDC8-EC22-019D7D2623E7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1D3B9FA8-F71C-7F02-9A4C-959332C9071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22A7328B-0452-8147-4B70-81D552C68123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10" name="Obdélník 9">
            <a:extLst>
              <a:ext uri="{FF2B5EF4-FFF2-40B4-BE49-F238E27FC236}">
                <a16:creationId xmlns:a16="http://schemas.microsoft.com/office/drawing/2014/main" id="{11B18A26-6D62-2B4F-2FCC-75C9C9BD44C6}"/>
              </a:ext>
            </a:extLst>
          </p:cNvPr>
          <p:cNvSpPr/>
          <p:nvPr/>
        </p:nvSpPr>
        <p:spPr>
          <a:xfrm>
            <a:off x="513202" y="336692"/>
            <a:ext cx="7397515" cy="5228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2600" b="1" dirty="0" err="1">
                <a:solidFill>
                  <a:srgbClr val="307871"/>
                </a:solidFill>
              </a:rPr>
              <a:t>Controller</a:t>
            </a:r>
            <a:r>
              <a:rPr lang="cs-CZ" sz="2600" b="1" dirty="0">
                <a:solidFill>
                  <a:srgbClr val="307871"/>
                </a:solidFill>
              </a:rPr>
              <a:t> versus manažer</a:t>
            </a:r>
          </a:p>
        </p:txBody>
      </p:sp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4A5C662D-4FBD-FD68-E9F0-BED0417857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0269740"/>
              </p:ext>
            </p:extLst>
          </p:nvPr>
        </p:nvGraphicFramePr>
        <p:xfrm>
          <a:off x="668329" y="1364004"/>
          <a:ext cx="7392480" cy="24545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6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96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4291">
                <a:tc>
                  <a:txBody>
                    <a:bodyPr/>
                    <a:lstStyle/>
                    <a:p>
                      <a:pPr algn="ctr"/>
                      <a:r>
                        <a:rPr lang="cs-CZ" dirty="0" err="1">
                          <a:solidFill>
                            <a:schemeClr val="tx1"/>
                          </a:solidFill>
                        </a:rPr>
                        <a:t>Controller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>
                          <a:solidFill>
                            <a:schemeClr val="tx1"/>
                          </a:solidFill>
                        </a:rPr>
                        <a:t>Manažer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4291">
                <a:tc>
                  <a:txBody>
                    <a:bodyPr/>
                    <a:lstStyle/>
                    <a:p>
                      <a:r>
                        <a:rPr lang="cs-CZ" sz="1600" b="0" dirty="0">
                          <a:solidFill>
                            <a:schemeClr val="tx1"/>
                          </a:solidFill>
                        </a:rPr>
                        <a:t>Garantuje celopodnikovou metodiku v oblasti</a:t>
                      </a:r>
                      <a:r>
                        <a:rPr lang="cs-CZ" sz="1600" b="0" baseline="0" dirty="0">
                          <a:solidFill>
                            <a:schemeClr val="tx1"/>
                          </a:solidFill>
                        </a:rPr>
                        <a:t> podnikohospodářských činností a nástrojů controllingu, koordinuje procesy v oblasti řízení</a:t>
                      </a:r>
                      <a:endParaRPr lang="cs-CZ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b="0" dirty="0">
                          <a:solidFill>
                            <a:schemeClr val="tx1"/>
                          </a:solidFill>
                        </a:rPr>
                        <a:t>Vytváří předpoklady</a:t>
                      </a:r>
                      <a:r>
                        <a:rPr lang="cs-CZ" sz="1600" b="0" baseline="0" dirty="0">
                          <a:solidFill>
                            <a:schemeClr val="tx1"/>
                          </a:solidFill>
                        </a:rPr>
                        <a:t> pro možnost řízení podniku s orientací na cíle</a:t>
                      </a:r>
                      <a:endParaRPr lang="cs-CZ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4291">
                <a:tc>
                  <a:txBody>
                    <a:bodyPr/>
                    <a:lstStyle/>
                    <a:p>
                      <a:r>
                        <a:rPr lang="cs-CZ" sz="1600" b="0" dirty="0">
                          <a:solidFill>
                            <a:schemeClr val="tx1"/>
                          </a:solidFill>
                        </a:rPr>
                        <a:t>Aktivně působí v oblastí rozvoje</a:t>
                      </a:r>
                      <a:r>
                        <a:rPr lang="cs-CZ" sz="1600" b="0" baseline="0" dirty="0">
                          <a:solidFill>
                            <a:schemeClr val="tx1"/>
                          </a:solidFill>
                        </a:rPr>
                        <a:t> podniku – katalyzátor inovačních procesů</a:t>
                      </a:r>
                      <a:endParaRPr lang="cs-CZ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b="0" dirty="0">
                          <a:solidFill>
                            <a:schemeClr val="tx1"/>
                          </a:solidFill>
                        </a:rPr>
                        <a:t>Aktivně se podílí</a:t>
                      </a:r>
                      <a:r>
                        <a:rPr lang="cs-CZ" sz="1600" b="0" baseline="0" dirty="0">
                          <a:solidFill>
                            <a:schemeClr val="tx1"/>
                          </a:solidFill>
                        </a:rPr>
                        <a:t> na přípravě inovací a nese zodpovědnost za jejich realizaci</a:t>
                      </a:r>
                      <a:endParaRPr lang="cs-CZ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4291">
                <a:tc>
                  <a:txBody>
                    <a:bodyPr/>
                    <a:lstStyle/>
                    <a:p>
                      <a:r>
                        <a:rPr lang="cs-CZ" sz="1600" b="0" dirty="0">
                          <a:solidFill>
                            <a:schemeClr val="tx1"/>
                          </a:solidFill>
                        </a:rPr>
                        <a:t>Působí v roli poradce manažera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b="0" dirty="0">
                          <a:solidFill>
                            <a:schemeClr val="tx1"/>
                          </a:solidFill>
                        </a:rPr>
                        <a:t>Využívá </a:t>
                      </a:r>
                      <a:r>
                        <a:rPr lang="cs-CZ" sz="1600" b="0" dirty="0" err="1">
                          <a:solidFill>
                            <a:schemeClr val="tx1"/>
                          </a:solidFill>
                        </a:rPr>
                        <a:t>controllera</a:t>
                      </a:r>
                      <a:r>
                        <a:rPr lang="cs-CZ" sz="1600" b="0" dirty="0">
                          <a:solidFill>
                            <a:schemeClr val="tx1"/>
                          </a:solidFill>
                        </a:rPr>
                        <a:t> při výkonu své funkce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8774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821C79-68EF-77EB-303D-A9B23C7B01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A797320D-0BD5-C34C-2FBB-2D1353ACE82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36E2941D-3B40-4643-C6E6-07970776FD93}"/>
              </a:ext>
            </a:extLst>
          </p:cNvPr>
          <p:cNvSpPr txBox="1">
            <a:spLocks/>
          </p:cNvSpPr>
          <p:nvPr/>
        </p:nvSpPr>
        <p:spPr>
          <a:xfrm>
            <a:off x="662645" y="349943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Cíle controllingu</a:t>
            </a: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ECC1A718-8430-75BE-5FD4-9027930267E9}"/>
              </a:ext>
            </a:extLst>
          </p:cNvPr>
          <p:cNvCxnSpPr>
            <a:cxnSpLocks/>
          </p:cNvCxnSpPr>
          <p:nvPr/>
        </p:nvCxnSpPr>
        <p:spPr>
          <a:xfrm flipH="1">
            <a:off x="765263" y="1008967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689A2E77-7C54-B40E-8F6B-99A2B7930720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8D1833BF-9B3B-BC46-095F-702CA505C28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5BC8080F-3366-B758-3594-D9A4187C01A1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2" name="Obdélník 1">
            <a:extLst>
              <a:ext uri="{FF2B5EF4-FFF2-40B4-BE49-F238E27FC236}">
                <a16:creationId xmlns:a16="http://schemas.microsoft.com/office/drawing/2014/main" id="{8DD2C9B8-3948-15FF-271F-E99235B7EE9B}"/>
              </a:ext>
            </a:extLst>
          </p:cNvPr>
          <p:cNvSpPr/>
          <p:nvPr/>
        </p:nvSpPr>
        <p:spPr>
          <a:xfrm>
            <a:off x="517178" y="1260105"/>
            <a:ext cx="7389563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Bezprostřední (věcné, přímé) cíle: 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zajištění schopnosti anticipace a adaptace 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zajištění schopnosti reakce 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zajištění schopnosti koordinace 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zajištění schopnosti proveditelnosti plánů</a:t>
            </a:r>
          </a:p>
        </p:txBody>
      </p:sp>
    </p:spTree>
    <p:extLst>
      <p:ext uri="{BB962C8B-B14F-4D97-AF65-F5344CB8AC3E}">
        <p14:creationId xmlns:p14="http://schemas.microsoft.com/office/powerpoint/2010/main" val="19691005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FF0101-6E52-8935-C823-60B0F08195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ED722808-FC72-FFD0-C52B-EB9D1218D00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5143500"/>
          </a:xfrm>
          <a:prstGeom prst="rect">
            <a:avLst/>
          </a:prstGeom>
        </p:spPr>
      </p:pic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07A8988F-605E-4B17-593D-414D499C2EB1}"/>
              </a:ext>
            </a:extLst>
          </p:cNvPr>
          <p:cNvCxnSpPr>
            <a:cxnSpLocks/>
          </p:cNvCxnSpPr>
          <p:nvPr/>
        </p:nvCxnSpPr>
        <p:spPr>
          <a:xfrm flipH="1">
            <a:off x="765263" y="1008967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884DDD62-E1C9-5B78-BECF-DC11C259BB37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74388401-A3C4-1574-F1E9-48BA08339EE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6C4E7A44-E0F4-E5F4-A7DB-3AFE34EEA9A8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10" name="Obdélník 9">
            <a:extLst>
              <a:ext uri="{FF2B5EF4-FFF2-40B4-BE49-F238E27FC236}">
                <a16:creationId xmlns:a16="http://schemas.microsoft.com/office/drawing/2014/main" id="{A4866618-0EA9-B231-DBAE-CCC68EEBB333}"/>
              </a:ext>
            </a:extLst>
          </p:cNvPr>
          <p:cNvSpPr/>
          <p:nvPr/>
        </p:nvSpPr>
        <p:spPr>
          <a:xfrm>
            <a:off x="513202" y="336692"/>
            <a:ext cx="7397515" cy="5587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2800" b="1" dirty="0">
                <a:solidFill>
                  <a:srgbClr val="307871"/>
                </a:solidFill>
              </a:rPr>
              <a:t>NÁKLADY CONTROLLINGU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357E829A-A52D-8626-EE00-B34A1BE0340C}"/>
              </a:ext>
            </a:extLst>
          </p:cNvPr>
          <p:cNvSpPr/>
          <p:nvPr/>
        </p:nvSpPr>
        <p:spPr>
          <a:xfrm>
            <a:off x="765263" y="1114361"/>
            <a:ext cx="7334935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základní nákladové skupiny tvoří:</a:t>
            </a:r>
          </a:p>
          <a:p>
            <a:pPr algn="just"/>
            <a:endParaRPr lang="cs-CZ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dirty="0">
                <a:latin typeface="+mj-lt"/>
              </a:rPr>
              <a:t>provozní náklady:</a:t>
            </a:r>
          </a:p>
          <a:p>
            <a:pPr marL="1200150" lvl="2" indent="-285750">
              <a:buFont typeface="Wingdings" panose="05000000000000000000" pitchFamily="2" charset="2"/>
              <a:buChar char="v"/>
            </a:pPr>
            <a:r>
              <a:rPr lang="cs-CZ" sz="1600" dirty="0">
                <a:latin typeface="+mj-lt"/>
              </a:rPr>
              <a:t>spotřeba materiálu</a:t>
            </a:r>
          </a:p>
          <a:p>
            <a:pPr marL="1200150" lvl="2" indent="-285750">
              <a:buFont typeface="Wingdings" panose="05000000000000000000" pitchFamily="2" charset="2"/>
              <a:buChar char="v"/>
            </a:pPr>
            <a:r>
              <a:rPr lang="cs-CZ" sz="1600" dirty="0">
                <a:latin typeface="+mj-lt"/>
              </a:rPr>
              <a:t>spotřeba energie</a:t>
            </a:r>
          </a:p>
          <a:p>
            <a:pPr marL="1200150" lvl="2" indent="-285750">
              <a:buFont typeface="Wingdings" panose="05000000000000000000" pitchFamily="2" charset="2"/>
              <a:buChar char="v"/>
            </a:pPr>
            <a:r>
              <a:rPr lang="cs-CZ" sz="1600" dirty="0">
                <a:latin typeface="+mj-lt"/>
              </a:rPr>
              <a:t>spotřeba a použití externích prací a služeb (výrobních kooperací, telekomunikačních, poradenských, opravářských aj. služeb)</a:t>
            </a:r>
          </a:p>
          <a:p>
            <a:pPr marL="1200150" lvl="2" indent="-285750">
              <a:buFont typeface="Wingdings" panose="05000000000000000000" pitchFamily="2" charset="2"/>
              <a:buChar char="v"/>
            </a:pPr>
            <a:r>
              <a:rPr lang="cs-CZ" sz="1600" dirty="0">
                <a:latin typeface="+mj-lt"/>
              </a:rPr>
              <a:t>osobní náklady (mzdové náklady včetně zdravotního a sociálního pojištění)</a:t>
            </a:r>
          </a:p>
          <a:p>
            <a:pPr marL="1200150" lvl="2" indent="-285750">
              <a:buFont typeface="Wingdings" panose="05000000000000000000" pitchFamily="2" charset="2"/>
              <a:buChar char="v"/>
            </a:pPr>
            <a:r>
              <a:rPr lang="cs-CZ" sz="1600" dirty="0">
                <a:latin typeface="+mj-lt"/>
              </a:rPr>
              <a:t>odpisy dlouhodobého hmotného i nehmotného majetku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finanční náklady (úroky, pojistné, daně)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cs-CZ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mimořádné náklady </a:t>
            </a:r>
            <a:r>
              <a:rPr lang="cs-CZ" dirty="0"/>
              <a:t>(manka, škody, živelné pohromy)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endParaRPr lang="cs-CZ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07105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ECE00B-6F32-0956-4DB4-9D99521293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FC15613C-289D-DBEC-F951-9D7FA393092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5143500"/>
          </a:xfrm>
          <a:prstGeom prst="rect">
            <a:avLst/>
          </a:prstGeom>
        </p:spPr>
      </p:pic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ADB325F4-3C26-DA16-5B5E-9AF9596650F9}"/>
              </a:ext>
            </a:extLst>
          </p:cNvPr>
          <p:cNvCxnSpPr>
            <a:cxnSpLocks/>
          </p:cNvCxnSpPr>
          <p:nvPr/>
        </p:nvCxnSpPr>
        <p:spPr>
          <a:xfrm flipH="1">
            <a:off x="765263" y="1008967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C7BEA6F8-529E-1BEA-7444-779F558A46F7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65700C82-A7FC-4068-0B17-C91A239CE4A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CFE64BEE-DBFD-59D4-3FBA-33CFC08DF7EE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10" name="Obdélník 9">
            <a:extLst>
              <a:ext uri="{FF2B5EF4-FFF2-40B4-BE49-F238E27FC236}">
                <a16:creationId xmlns:a16="http://schemas.microsoft.com/office/drawing/2014/main" id="{D2296282-7448-612C-9205-F5371B759421}"/>
              </a:ext>
            </a:extLst>
          </p:cNvPr>
          <p:cNvSpPr/>
          <p:nvPr/>
        </p:nvSpPr>
        <p:spPr>
          <a:xfrm>
            <a:off x="513202" y="336692"/>
            <a:ext cx="7397515" cy="5587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2800" b="1" dirty="0">
                <a:solidFill>
                  <a:srgbClr val="307871"/>
                </a:solidFill>
              </a:rPr>
              <a:t>NÁKLADY CONTROLLINGU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99AAEAEC-9E08-64E2-A0DC-925AAB9A3B27}"/>
              </a:ext>
            </a:extLst>
          </p:cNvPr>
          <p:cNvSpPr/>
          <p:nvPr/>
        </p:nvSpPr>
        <p:spPr>
          <a:xfrm>
            <a:off x="491922" y="1124871"/>
            <a:ext cx="7418795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u="sng" dirty="0"/>
              <a:t>Příklad </a:t>
            </a:r>
            <a:endParaRPr lang="cs-CZ" sz="1600" dirty="0"/>
          </a:p>
          <a:p>
            <a:r>
              <a:rPr lang="cs-CZ" dirty="0"/>
              <a:t>Rozhodněte, zda se jedná o náklad provozní, finanční nebo mimořádný:</a:t>
            </a:r>
          </a:p>
          <a:p>
            <a:endParaRPr lang="cs-CZ" sz="16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/>
              <a:t>odpisy automobilu taxikáře</a:t>
            </a:r>
            <a:endParaRPr lang="cs-CZ" sz="16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/>
              <a:t>spotřeba papíru při výrobě časopisů</a:t>
            </a:r>
            <a:endParaRPr lang="cs-CZ" sz="16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/>
              <a:t>spotřeba kancelářského materiálu</a:t>
            </a:r>
            <a:endParaRPr lang="cs-CZ" sz="16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/>
              <a:t>manko v pokladně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/>
              <a:t>pojistné proti živelným pohromám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/>
              <a:t>poplatek za internetové služby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/>
              <a:t>kursovní ztráta</a:t>
            </a:r>
            <a:endParaRPr lang="cs-CZ" sz="16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/>
              <a:t>sociální pojištění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3736784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521514-0071-C9C7-0760-4F6F4186FD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5A338DE4-81DD-1D9E-604D-6119FE7543D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5143500"/>
          </a:xfrm>
          <a:prstGeom prst="rect">
            <a:avLst/>
          </a:prstGeom>
        </p:spPr>
      </p:pic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F314C451-2A14-38A4-1742-DB42FBB52347}"/>
              </a:ext>
            </a:extLst>
          </p:cNvPr>
          <p:cNvCxnSpPr>
            <a:cxnSpLocks/>
          </p:cNvCxnSpPr>
          <p:nvPr/>
        </p:nvCxnSpPr>
        <p:spPr>
          <a:xfrm flipH="1">
            <a:off x="765263" y="1008967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1C3DFEC4-DE90-B139-131F-DCBFFED28950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C573C1B1-1D19-067F-5550-10BE434A30C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7136CFF5-D5CB-F56F-490A-79947CB29435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10" name="Obdélník 9">
            <a:extLst>
              <a:ext uri="{FF2B5EF4-FFF2-40B4-BE49-F238E27FC236}">
                <a16:creationId xmlns:a16="http://schemas.microsoft.com/office/drawing/2014/main" id="{93B102A6-4141-E366-6799-8423AA433E26}"/>
              </a:ext>
            </a:extLst>
          </p:cNvPr>
          <p:cNvSpPr/>
          <p:nvPr/>
        </p:nvSpPr>
        <p:spPr>
          <a:xfrm>
            <a:off x="513202" y="336692"/>
            <a:ext cx="7397515" cy="5587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2800" b="1" dirty="0">
                <a:solidFill>
                  <a:srgbClr val="307871"/>
                </a:solidFill>
              </a:rPr>
              <a:t>NÁKLADY CONTROLLINGU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9A3AEF62-C4D8-7B35-2226-66F3895F00B9}"/>
              </a:ext>
            </a:extLst>
          </p:cNvPr>
          <p:cNvSpPr/>
          <p:nvPr/>
        </p:nvSpPr>
        <p:spPr>
          <a:xfrm>
            <a:off x="283819" y="1034481"/>
            <a:ext cx="7856280" cy="385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</a:pPr>
            <a:r>
              <a:rPr lang="cs-CZ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Členění nákladů podle místa vzniku a odpovědnosti (jednicové a režijní náklady)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Kde náklady vznikly a kdo je za jejich vznik odpovědný?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Třídění podle vnitropodnikových útvarů:</a:t>
            </a:r>
            <a:endParaRPr lang="cs-CZ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Výrobní náklady:</a:t>
            </a:r>
          </a:p>
          <a:p>
            <a:pPr marL="1200150" lvl="2" indent="-285750" algn="just">
              <a:buFont typeface="Wingdings" panose="05000000000000000000" pitchFamily="2" charset="2"/>
              <a:buChar char="v"/>
            </a:pPr>
            <a:r>
              <a:rPr lang="cs-CZ" sz="16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technologické náklady:</a:t>
            </a:r>
          </a:p>
          <a:p>
            <a:pPr marL="1657350" lvl="3" indent="-285750" algn="just">
              <a:buFont typeface="Wingdings" panose="05000000000000000000" pitchFamily="2" charset="2"/>
              <a:buChar char="Ø"/>
            </a:pPr>
            <a:r>
              <a:rPr lang="cs-CZ" sz="16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jednicové náklady (přímo souvisí s jednotkou výkonu (t, kg, kus,…), proporcionální závislost na objemu výroby)</a:t>
            </a:r>
          </a:p>
          <a:p>
            <a:pPr marL="1657350" lvl="3" indent="-285750" algn="just">
              <a:buFont typeface="Wingdings" panose="05000000000000000000" pitchFamily="2" charset="2"/>
              <a:buChar char="Ø"/>
            </a:pPr>
            <a:r>
              <a:rPr lang="cs-CZ" sz="16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režijní náklady</a:t>
            </a:r>
          </a:p>
          <a:p>
            <a:pPr marL="1200150" lvl="2" indent="-285750" algn="just">
              <a:buFont typeface="Wingdings" panose="05000000000000000000" pitchFamily="2" charset="2"/>
              <a:buChar char="v"/>
            </a:pPr>
            <a:r>
              <a:rPr lang="cs-CZ" sz="16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náklady na obsluhu, zajištění a řízení – režijní náklady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Nevýrobní náklady:</a:t>
            </a:r>
          </a:p>
          <a:p>
            <a:pPr marL="1200150" lvl="2" indent="-285750" algn="just">
              <a:buFont typeface="Wingdings" panose="05000000000000000000" pitchFamily="2" charset="2"/>
              <a:buChar char="v"/>
            </a:pPr>
            <a:r>
              <a:rPr lang="cs-CZ" sz="1600" dirty="0">
                <a:latin typeface="+mj-lt"/>
                <a:cs typeface="Times New Roman" panose="02020603050405020304" pitchFamily="18" charset="0"/>
              </a:rPr>
              <a:t>odbytová režie</a:t>
            </a:r>
          </a:p>
          <a:p>
            <a:pPr marL="1200150" lvl="2" indent="-285750" algn="just">
              <a:buFont typeface="Wingdings" panose="05000000000000000000" pitchFamily="2" charset="2"/>
              <a:buChar char="v"/>
            </a:pPr>
            <a:r>
              <a:rPr lang="cs-CZ" sz="1600" dirty="0">
                <a:latin typeface="+mj-lt"/>
                <a:cs typeface="Times New Roman" panose="02020603050405020304" pitchFamily="18" charset="0"/>
              </a:rPr>
              <a:t>správní režie</a:t>
            </a:r>
          </a:p>
          <a:p>
            <a:pPr marL="1200150" lvl="2" indent="-285750" algn="just">
              <a:buFont typeface="Wingdings" panose="05000000000000000000" pitchFamily="2" charset="2"/>
              <a:buChar char="v"/>
            </a:pPr>
            <a:r>
              <a:rPr lang="cs-CZ" sz="1600" dirty="0">
                <a:latin typeface="+mj-lt"/>
                <a:cs typeface="Times New Roman" panose="02020603050405020304" pitchFamily="18" charset="0"/>
              </a:rPr>
              <a:t>zásobovací režie atd.</a:t>
            </a:r>
            <a:endParaRPr lang="cs-CZ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33376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EA0B3D-5A54-B2D6-F16D-A2BA109E52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03689380-451C-2CE9-9D2C-A9CDE35B5EB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5143500"/>
          </a:xfrm>
          <a:prstGeom prst="rect">
            <a:avLst/>
          </a:prstGeom>
        </p:spPr>
      </p:pic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4A5AF1FE-1D80-0446-B134-E47379105145}"/>
              </a:ext>
            </a:extLst>
          </p:cNvPr>
          <p:cNvCxnSpPr>
            <a:cxnSpLocks/>
          </p:cNvCxnSpPr>
          <p:nvPr/>
        </p:nvCxnSpPr>
        <p:spPr>
          <a:xfrm flipH="1">
            <a:off x="765263" y="1008967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12411908-10EE-3CD2-818F-1A9DC50ACD60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C66E6C49-BEB4-C2EB-9A76-15D039A2FAF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C4875DF4-81F6-EF11-7805-EA96E108C566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10" name="Obdélník 9">
            <a:extLst>
              <a:ext uri="{FF2B5EF4-FFF2-40B4-BE49-F238E27FC236}">
                <a16:creationId xmlns:a16="http://schemas.microsoft.com/office/drawing/2014/main" id="{3E15FC2D-3E3D-8E09-B6EB-AE511A8CF105}"/>
              </a:ext>
            </a:extLst>
          </p:cNvPr>
          <p:cNvSpPr/>
          <p:nvPr/>
        </p:nvSpPr>
        <p:spPr>
          <a:xfrm>
            <a:off x="513202" y="336692"/>
            <a:ext cx="7397515" cy="5587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2800" b="1" dirty="0">
                <a:solidFill>
                  <a:srgbClr val="307871"/>
                </a:solidFill>
              </a:rPr>
              <a:t>NÁKLADY CONTROLLINGU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5E9F0945-B49C-CC18-4AAC-C6A884ECE417}"/>
              </a:ext>
            </a:extLst>
          </p:cNvPr>
          <p:cNvSpPr/>
          <p:nvPr/>
        </p:nvSpPr>
        <p:spPr>
          <a:xfrm>
            <a:off x="349528" y="1077569"/>
            <a:ext cx="8444942" cy="37702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cs-CZ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Kalkulační členění nákladů (přímé a nepřímé náklady)</a:t>
            </a:r>
          </a:p>
          <a:p>
            <a:pPr indent="-285750" algn="just"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na co byly náklady vynaloženy (na které výrobky a služby)</a:t>
            </a:r>
          </a:p>
          <a:p>
            <a:pPr indent="-285750" algn="just"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 podnikovou sféru velmi významné, protože dokáže zjistit:</a:t>
            </a:r>
          </a:p>
          <a:p>
            <a:pPr marL="720000" lvl="1" indent="-342900">
              <a:buFont typeface="Courier New" panose="02070309020205020404" pitchFamily="49" charset="0"/>
              <a:buChar char="o"/>
            </a:pPr>
            <a:r>
              <a:rPr lang="cs-CZ" sz="1600" dirty="0">
                <a:latin typeface="+mj-lt"/>
              </a:rPr>
              <a:t>rentabilitu (ziskovost) jednotlivých položek poskytovaných výrobků a služeb</a:t>
            </a:r>
          </a:p>
          <a:p>
            <a:pPr marL="720000" lvl="1" indent="-342900">
              <a:buFont typeface="Courier New" panose="02070309020205020404" pitchFamily="49" charset="0"/>
              <a:buChar char="o"/>
            </a:pPr>
            <a:r>
              <a:rPr lang="cs-CZ" sz="1600" dirty="0">
                <a:latin typeface="+mj-lt"/>
              </a:rPr>
              <a:t>jak jednotlivé výrobky či služby přispívají na tvorbu výsledku hospodaření (zisku) a tím ovlivňovat nabídkovou paletu výrobků a služeb</a:t>
            </a:r>
          </a:p>
          <a:p>
            <a:pPr marL="720000" lvl="1" indent="-342900">
              <a:buFont typeface="Courier New" panose="02070309020205020404" pitchFamily="49" charset="0"/>
              <a:buChar char="o"/>
            </a:pPr>
            <a:r>
              <a:rPr lang="cs-CZ" sz="1600" dirty="0">
                <a:latin typeface="+mj-lt"/>
              </a:rPr>
              <a:t>zda danou službu provozovat ve vlastní režii nebo raději danou službu nakoupit (outsourcing)</a:t>
            </a:r>
          </a:p>
          <a:p>
            <a:pPr marL="720000" lvl="1" indent="-342900" algn="just">
              <a:buFont typeface="Courier New" panose="02070309020205020404" pitchFamily="49" charset="0"/>
              <a:buChar char="o"/>
            </a:pPr>
            <a:r>
              <a:rPr lang="cs-CZ" sz="16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minimální cenu pro obchodní oblast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náklady sledujeme v závislosti na způsobu přiřazování nákladů na nositele nákladů (na výkon, tzv. kalkulační jednici):</a:t>
            </a:r>
          </a:p>
          <a:p>
            <a:pPr marL="720000" lvl="1" indent="-342900" algn="just">
              <a:buFont typeface="Courier New" panose="02070309020205020404" pitchFamily="49" charset="0"/>
              <a:buChar char="o"/>
            </a:pPr>
            <a:r>
              <a:rPr lang="cs-CZ" sz="1600" spc="15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přímé náklady</a:t>
            </a:r>
            <a:r>
              <a:rPr lang="cs-CZ" sz="16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(jednicové náklady a režie, které s určitým výrobkem přímo souvisí )</a:t>
            </a:r>
          </a:p>
          <a:p>
            <a:pPr marL="720000" lvl="1" indent="-342900" algn="just">
              <a:buFont typeface="Courier New" panose="02070309020205020404" pitchFamily="49" charset="0"/>
              <a:buChar char="o"/>
            </a:pPr>
            <a:r>
              <a:rPr lang="cs-CZ" sz="1600" spc="15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nepřímé náklady</a:t>
            </a:r>
            <a:r>
              <a:rPr lang="cs-CZ" sz="16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(společné pro skupinu výrobků, tj. režijní náklady, které nelze přiřadit na konkrétní výrobek)</a:t>
            </a:r>
            <a:endParaRPr lang="cs-CZ" sz="16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086686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F1B479-A5CC-24FF-464D-5D4366DCA1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BB0BE661-45FF-5131-F30C-3D5F5145C1C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5143500"/>
          </a:xfrm>
          <a:prstGeom prst="rect">
            <a:avLst/>
          </a:prstGeom>
        </p:spPr>
      </p:pic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D5509410-B17A-401B-E000-644196FF5259}"/>
              </a:ext>
            </a:extLst>
          </p:cNvPr>
          <p:cNvCxnSpPr>
            <a:cxnSpLocks/>
          </p:cNvCxnSpPr>
          <p:nvPr/>
        </p:nvCxnSpPr>
        <p:spPr>
          <a:xfrm flipH="1">
            <a:off x="765263" y="1008967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9549DE18-A22B-A1C4-940C-F6B04B3667CE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62924881-4B73-B41C-9792-CBB7DA87196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4AA0A898-C3BD-04D8-641B-7F44CD7E058A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10" name="Obdélník 9">
            <a:extLst>
              <a:ext uri="{FF2B5EF4-FFF2-40B4-BE49-F238E27FC236}">
                <a16:creationId xmlns:a16="http://schemas.microsoft.com/office/drawing/2014/main" id="{58852DAA-E72F-FFBF-4965-8F394C6B0B82}"/>
              </a:ext>
            </a:extLst>
          </p:cNvPr>
          <p:cNvSpPr/>
          <p:nvPr/>
        </p:nvSpPr>
        <p:spPr>
          <a:xfrm>
            <a:off x="513202" y="336692"/>
            <a:ext cx="7397515" cy="5587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2800" b="1" dirty="0">
                <a:solidFill>
                  <a:srgbClr val="307871"/>
                </a:solidFill>
              </a:rPr>
              <a:t>NÁKLADY CONTROLLINGU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BA2ACC96-A547-318D-9F3E-B61F163EBAC7}"/>
              </a:ext>
            </a:extLst>
          </p:cNvPr>
          <p:cNvSpPr/>
          <p:nvPr/>
        </p:nvSpPr>
        <p:spPr>
          <a:xfrm>
            <a:off x="537971" y="1034487"/>
            <a:ext cx="737274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cs-CZ" b="1" u="sng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Příklad</a:t>
            </a:r>
            <a:endParaRPr lang="cs-CZ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cs-CZ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Určete, zda se jedná o přímý náklad nebo o náklad nepřímý: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spotřeba papíru při výrobě knih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mzdy vedení společnosti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spotřeba kancelářského papíru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propagace značky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spotřeba energie 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náklady na úklid skladu materiálu 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kursovní ztráty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sociální pojištění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vodné, stočné, likvidace odpadů</a:t>
            </a:r>
            <a:endParaRPr lang="cs-CZ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02543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8F6C2D-CB30-5D6B-3C95-AC81196C5F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0D2D395A-020F-611D-7855-EF705D83639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5143500"/>
          </a:xfrm>
          <a:prstGeom prst="rect">
            <a:avLst/>
          </a:prstGeom>
        </p:spPr>
      </p:pic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E13FFB9F-5034-B18D-A507-D7499E3F7EF1}"/>
              </a:ext>
            </a:extLst>
          </p:cNvPr>
          <p:cNvCxnSpPr>
            <a:cxnSpLocks/>
          </p:cNvCxnSpPr>
          <p:nvPr/>
        </p:nvCxnSpPr>
        <p:spPr>
          <a:xfrm flipH="1">
            <a:off x="765263" y="1008967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5865F250-090A-4D47-1EAA-BB8424C5042B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1ADB396B-CC58-2228-A16E-C08DEAE6FB2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EFB4113F-C73A-673F-F533-1FC4A3899DE1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10" name="Obdélník 9">
            <a:extLst>
              <a:ext uri="{FF2B5EF4-FFF2-40B4-BE49-F238E27FC236}">
                <a16:creationId xmlns:a16="http://schemas.microsoft.com/office/drawing/2014/main" id="{FC8224D6-0B91-5B4C-B40F-D2208DC3049D}"/>
              </a:ext>
            </a:extLst>
          </p:cNvPr>
          <p:cNvSpPr/>
          <p:nvPr/>
        </p:nvSpPr>
        <p:spPr>
          <a:xfrm>
            <a:off x="513202" y="336692"/>
            <a:ext cx="7397515" cy="5587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2800" b="1" dirty="0">
                <a:solidFill>
                  <a:srgbClr val="307871"/>
                </a:solidFill>
              </a:rPr>
              <a:t>NÁKLADY CONTROLLINGU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68BAB48E-619A-5029-D2CC-2B4C08DD602F}"/>
              </a:ext>
            </a:extLst>
          </p:cNvPr>
          <p:cNvSpPr/>
          <p:nvPr/>
        </p:nvSpPr>
        <p:spPr>
          <a:xfrm>
            <a:off x="513202" y="1542139"/>
            <a:ext cx="763471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Členění nákladů v závislosti na změnách objemu výroby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/>
              <a:t>má smysl při řízení nákladů za období kratší než 1 rok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pc="15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variabilní náklady </a:t>
            </a:r>
            <a:r>
              <a:rPr lang="cs-CZ" dirty="0"/>
              <a:t>– jejich výše je závislá na objemu produkce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pc="15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fixní náklady </a:t>
            </a:r>
            <a:r>
              <a:rPr lang="cs-CZ" dirty="0"/>
              <a:t>– jejich výše není svázána s objemem produkce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517852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D6E299-76A9-661E-7685-17A196C459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19FEB26A-BC41-C514-D8A9-9E4479CFD76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5143500"/>
          </a:xfrm>
          <a:prstGeom prst="rect">
            <a:avLst/>
          </a:prstGeom>
        </p:spPr>
      </p:pic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A1FD6E9A-9E46-F621-30AF-C9BE0243657F}"/>
              </a:ext>
            </a:extLst>
          </p:cNvPr>
          <p:cNvCxnSpPr>
            <a:cxnSpLocks/>
          </p:cNvCxnSpPr>
          <p:nvPr/>
        </p:nvCxnSpPr>
        <p:spPr>
          <a:xfrm flipH="1">
            <a:off x="765263" y="1008967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28A890E7-FE96-6993-81A8-35BB7CCCA05D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17D1BEAF-DEBB-07F1-9478-8889DA2242D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7F54122B-458D-FC3D-5978-776C35AA17DA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10" name="Obdélník 9">
            <a:extLst>
              <a:ext uri="{FF2B5EF4-FFF2-40B4-BE49-F238E27FC236}">
                <a16:creationId xmlns:a16="http://schemas.microsoft.com/office/drawing/2014/main" id="{0F94BDA5-4520-73F7-9B1E-8C9AA4DEAB25}"/>
              </a:ext>
            </a:extLst>
          </p:cNvPr>
          <p:cNvSpPr/>
          <p:nvPr/>
        </p:nvSpPr>
        <p:spPr>
          <a:xfrm>
            <a:off x="513202" y="336692"/>
            <a:ext cx="7397515" cy="5587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2800" b="1" dirty="0">
                <a:solidFill>
                  <a:srgbClr val="307871"/>
                </a:solidFill>
              </a:rPr>
              <a:t>NÁKLADY CONTROLLINGU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7AA7171E-B469-9F0E-E9F2-B2A5EA448E39}"/>
              </a:ext>
            </a:extLst>
          </p:cNvPr>
          <p:cNvSpPr/>
          <p:nvPr/>
        </p:nvSpPr>
        <p:spPr>
          <a:xfrm>
            <a:off x="274790" y="1028899"/>
            <a:ext cx="748836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cs-CZ" sz="1600" b="1" u="sng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Příklad</a:t>
            </a:r>
            <a:endParaRPr lang="cs-CZ" sz="16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sz="16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Rozhodněte, zda se jedná o fixní nebo variabilní náklady v každém z následujících případů:</a:t>
            </a:r>
          </a:p>
          <a:p>
            <a:pPr algn="just">
              <a:spcAft>
                <a:spcPts val="0"/>
              </a:spcAft>
            </a:pPr>
            <a:endParaRPr lang="cs-CZ" sz="16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16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měsíční mzdy vedení podniku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16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odpisy výrobní haly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16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spotřeba papíru při výrobě knih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16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spotřeba plynu k vytápění výrobní haly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16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náklady na pořízení zboží (prodejna)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16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propagace značky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16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spotřeba elektřiny v kancelářské budově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16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poplatek za připojení k internetu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16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spotřeba benzínu taxikářského vozu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1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spotřeba benzínu v automobilu, který slouží pro potřeby vedoucích pracovníků</a:t>
            </a:r>
          </a:p>
        </p:txBody>
      </p:sp>
    </p:spTree>
    <p:extLst>
      <p:ext uri="{BB962C8B-B14F-4D97-AF65-F5344CB8AC3E}">
        <p14:creationId xmlns:p14="http://schemas.microsoft.com/office/powerpoint/2010/main" val="5050864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Skupina 3">
            <a:extLst>
              <a:ext uri="{FF2B5EF4-FFF2-40B4-BE49-F238E27FC236}">
                <a16:creationId xmlns:a16="http://schemas.microsoft.com/office/drawing/2014/main" id="{B610EB80-C87B-4447-9825-BAC98404569D}"/>
              </a:ext>
            </a:extLst>
          </p:cNvPr>
          <p:cNvGrpSpPr/>
          <p:nvPr/>
        </p:nvGrpSpPr>
        <p:grpSpPr>
          <a:xfrm>
            <a:off x="-396552" y="-20538"/>
            <a:ext cx="9540552" cy="5143500"/>
            <a:chOff x="-396552" y="0"/>
            <a:chExt cx="9540552" cy="5143500"/>
          </a:xfrm>
        </p:grpSpPr>
        <p:pic>
          <p:nvPicPr>
            <p:cNvPr id="3" name="Obrázek 2">
              <a:extLst>
                <a:ext uri="{FF2B5EF4-FFF2-40B4-BE49-F238E27FC236}">
                  <a16:creationId xmlns:a16="http://schemas.microsoft.com/office/drawing/2014/main" id="{9B2297F0-AFBE-478F-99F6-7560D3C6CC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0" y="0"/>
              <a:ext cx="9144000" cy="5143500"/>
            </a:xfrm>
            <a:prstGeom prst="rect">
              <a:avLst/>
            </a:prstGeom>
          </p:spPr>
        </p:pic>
        <p:sp>
          <p:nvSpPr>
            <p:cNvPr id="13" name="Obdélník: se zakulacenými rohy 12">
              <a:extLst>
                <a:ext uri="{FF2B5EF4-FFF2-40B4-BE49-F238E27FC236}">
                  <a16:creationId xmlns:a16="http://schemas.microsoft.com/office/drawing/2014/main" id="{85237D80-94D7-45A4-A3FA-12A54210D606}"/>
                </a:ext>
              </a:extLst>
            </p:cNvPr>
            <p:cNvSpPr/>
            <p:nvPr/>
          </p:nvSpPr>
          <p:spPr>
            <a:xfrm>
              <a:off x="-396552" y="4515966"/>
              <a:ext cx="2088232" cy="288032"/>
            </a:xfrm>
            <a:prstGeom prst="roundRect">
              <a:avLst>
                <a:gd name="adj" fmla="val 50000"/>
              </a:avLst>
            </a:prstGeom>
            <a:solidFill>
              <a:srgbClr val="30787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4" name="TextovéPole 13">
              <a:extLst>
                <a:ext uri="{FF2B5EF4-FFF2-40B4-BE49-F238E27FC236}">
                  <a16:creationId xmlns:a16="http://schemas.microsoft.com/office/drawing/2014/main" id="{7524115B-EB76-44B4-A8B2-02837B9EB826}"/>
                </a:ext>
              </a:extLst>
            </p:cNvPr>
            <p:cNvSpPr txBox="1"/>
            <p:nvPr/>
          </p:nvSpPr>
          <p:spPr>
            <a:xfrm>
              <a:off x="611560" y="4496221"/>
              <a:ext cx="129614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400" b="1" dirty="0">
                  <a:solidFill>
                    <a:schemeClr val="bg1"/>
                  </a:solidFill>
                </a:rPr>
                <a:t>www.slu.cz</a:t>
              </a:r>
            </a:p>
          </p:txBody>
        </p:sp>
        <p:pic>
          <p:nvPicPr>
            <p:cNvPr id="16" name="Obrázek 15">
              <a:extLst>
                <a:ext uri="{FF2B5EF4-FFF2-40B4-BE49-F238E27FC236}">
                  <a16:creationId xmlns:a16="http://schemas.microsoft.com/office/drawing/2014/main" id="{A0950B4E-DAB5-43A2-898E-94A6A076921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399702" y="325900"/>
              <a:ext cx="1953684" cy="956834"/>
            </a:xfrm>
            <a:prstGeom prst="rect">
              <a:avLst/>
            </a:prstGeom>
          </p:spPr>
        </p:pic>
      </p:grpSp>
      <p:sp>
        <p:nvSpPr>
          <p:cNvPr id="9" name="Nadpis 1">
            <a:extLst>
              <a:ext uri="{FF2B5EF4-FFF2-40B4-BE49-F238E27FC236}">
                <a16:creationId xmlns:a16="http://schemas.microsoft.com/office/drawing/2014/main" id="{C51D9093-0704-4F4C-A1A1-D0B3B97BA909}"/>
              </a:ext>
            </a:extLst>
          </p:cNvPr>
          <p:cNvSpPr txBox="1">
            <a:spLocks/>
          </p:cNvSpPr>
          <p:nvPr/>
        </p:nvSpPr>
        <p:spPr>
          <a:xfrm>
            <a:off x="6012160" y="4083918"/>
            <a:ext cx="2538172" cy="86409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3200" b="1" cap="all" dirty="0">
                <a:solidFill>
                  <a:srgbClr val="307871"/>
                </a:solidFill>
              </a:rPr>
              <a:t>Děkuji</a:t>
            </a:r>
            <a:br>
              <a:rPr lang="cs-CZ" sz="3200" b="1" cap="all" dirty="0">
                <a:solidFill>
                  <a:srgbClr val="307871"/>
                </a:solidFill>
              </a:rPr>
            </a:br>
            <a:r>
              <a:rPr lang="cs-CZ" sz="3200" b="1" cap="all" dirty="0">
                <a:solidFill>
                  <a:srgbClr val="307871"/>
                </a:solidFill>
              </a:rPr>
              <a:t>za pozornost</a:t>
            </a:r>
          </a:p>
        </p:txBody>
      </p:sp>
    </p:spTree>
    <p:extLst>
      <p:ext uri="{BB962C8B-B14F-4D97-AF65-F5344CB8AC3E}">
        <p14:creationId xmlns:p14="http://schemas.microsoft.com/office/powerpoint/2010/main" val="547617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417B05-20F4-F391-327E-97269F21E9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C387D5C4-0B56-7020-E7E9-B1745420977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57A5C810-52B7-7E54-46CC-B25AB2649C7D}"/>
              </a:ext>
            </a:extLst>
          </p:cNvPr>
          <p:cNvSpPr txBox="1">
            <a:spLocks/>
          </p:cNvSpPr>
          <p:nvPr/>
        </p:nvSpPr>
        <p:spPr>
          <a:xfrm>
            <a:off x="662645" y="349943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Cíle controllingu</a:t>
            </a: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AD568868-545C-B1F0-8CC5-45347CDEECD6}"/>
              </a:ext>
            </a:extLst>
          </p:cNvPr>
          <p:cNvCxnSpPr>
            <a:cxnSpLocks/>
          </p:cNvCxnSpPr>
          <p:nvPr/>
        </p:nvCxnSpPr>
        <p:spPr>
          <a:xfrm flipH="1">
            <a:off x="765263" y="1008967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115B2402-2892-E930-4A22-4F157AEB9856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D6D3D55B-D159-ACBF-FFBB-77047453D6F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7B7B6081-35E3-FAD2-EBB6-75A038F5B698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3" name="Obdélník 2">
            <a:extLst>
              <a:ext uri="{FF2B5EF4-FFF2-40B4-BE49-F238E27FC236}">
                <a16:creationId xmlns:a16="http://schemas.microsoft.com/office/drawing/2014/main" id="{68EA7D29-1EA2-703A-2891-1DE561CD5482}"/>
              </a:ext>
            </a:extLst>
          </p:cNvPr>
          <p:cNvSpPr/>
          <p:nvPr/>
        </p:nvSpPr>
        <p:spPr>
          <a:xfrm>
            <a:off x="457200" y="1321661"/>
            <a:ext cx="7342094" cy="2482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Zprostředkované (nepřímé) cíle: </a:t>
            </a:r>
          </a:p>
          <a:p>
            <a:pPr marL="742950" lvl="1" indent="-28575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cíle zájmových skupin, jejichž dosažení má controlling podpořit:</a:t>
            </a:r>
          </a:p>
          <a:p>
            <a:pPr marL="1200150" lvl="2" indent="-285750"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zaměstnanci</a:t>
            </a:r>
          </a:p>
          <a:p>
            <a:pPr marL="1200150" lvl="2" indent="-285750"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okolí</a:t>
            </a:r>
          </a:p>
          <a:p>
            <a:pPr marL="1200150" lvl="2" indent="-285750"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vlastníci</a:t>
            </a:r>
          </a:p>
        </p:txBody>
      </p:sp>
    </p:spTree>
    <p:extLst>
      <p:ext uri="{BB962C8B-B14F-4D97-AF65-F5344CB8AC3E}">
        <p14:creationId xmlns:p14="http://schemas.microsoft.com/office/powerpoint/2010/main" val="27536495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CA504D-B0C4-76C6-8372-B781EA803F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A127094B-07DB-3CDA-4CDB-E69A0479917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000F4EC2-445C-8E3E-C59B-8E87D510043B}"/>
              </a:ext>
            </a:extLst>
          </p:cNvPr>
          <p:cNvSpPr txBox="1">
            <a:spLocks/>
          </p:cNvSpPr>
          <p:nvPr/>
        </p:nvSpPr>
        <p:spPr>
          <a:xfrm>
            <a:off x="662645" y="349943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Koncepce controllingu</a:t>
            </a: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86A64CA5-2B49-7C1F-BFE4-17E781BBBEAC}"/>
              </a:ext>
            </a:extLst>
          </p:cNvPr>
          <p:cNvCxnSpPr>
            <a:cxnSpLocks/>
          </p:cNvCxnSpPr>
          <p:nvPr/>
        </p:nvCxnSpPr>
        <p:spPr>
          <a:xfrm flipH="1">
            <a:off x="765263" y="1008967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8D352018-28E7-2C07-64FB-FA1572D2E202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3CAB6EB9-A36C-80B6-7C2A-A5520EF4820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3AE57DCF-A492-08B7-D0D1-2552D944A041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2" name="Obdélník 1">
            <a:extLst>
              <a:ext uri="{FF2B5EF4-FFF2-40B4-BE49-F238E27FC236}">
                <a16:creationId xmlns:a16="http://schemas.microsoft.com/office/drawing/2014/main" id="{38F637B8-F1E9-1BDF-E4ED-34699889BFED}"/>
              </a:ext>
            </a:extLst>
          </p:cNvPr>
          <p:cNvSpPr/>
          <p:nvPr/>
        </p:nvSpPr>
        <p:spPr>
          <a:xfrm>
            <a:off x="496191" y="1446470"/>
            <a:ext cx="7268477" cy="29007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spcBef>
                <a:spcPts val="500"/>
              </a:spcBef>
              <a:spcAft>
                <a:spcPts val="1000"/>
              </a:spcAft>
            </a:pP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poskytují informaci o cílech a funkcích controllingu</a:t>
            </a:r>
          </a:p>
          <a:p>
            <a:pPr marL="171450" indent="-171450" algn="just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z přímých cílů lze odvodit čtyři typy koncepcí:</a:t>
            </a:r>
          </a:p>
          <a:p>
            <a:pPr marL="800100" lvl="1" indent="-342900" algn="just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Koncepce zaměřená na vnitropodnikové propočty</a:t>
            </a:r>
          </a:p>
          <a:p>
            <a:pPr marL="800100" lvl="1" indent="-342900" algn="just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Koncepce zaměřená na informace</a:t>
            </a:r>
          </a:p>
          <a:p>
            <a:pPr marL="800100" lvl="1" indent="-342900" algn="just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Koncepce zaměřená na cíle podniku</a:t>
            </a:r>
          </a:p>
          <a:p>
            <a:pPr marL="800100" lvl="1" indent="-342900" algn="just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Koncepce vztažená k systému řízení</a:t>
            </a:r>
            <a:endParaRPr lang="cs-CZ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800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0DFDE7-FBD6-F681-E7CA-95BC82C90C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A28AF335-71D1-FE9B-9D17-A429190AAB4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C6CCF237-6EC4-684F-24DE-E7E3538EF457}"/>
              </a:ext>
            </a:extLst>
          </p:cNvPr>
          <p:cNvSpPr txBox="1">
            <a:spLocks/>
          </p:cNvSpPr>
          <p:nvPr/>
        </p:nvSpPr>
        <p:spPr>
          <a:xfrm>
            <a:off x="662645" y="349943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Koncepce controllingu</a:t>
            </a: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9D5B9421-0486-04CA-8C87-1BD76F5D87B9}"/>
              </a:ext>
            </a:extLst>
          </p:cNvPr>
          <p:cNvCxnSpPr>
            <a:cxnSpLocks/>
          </p:cNvCxnSpPr>
          <p:nvPr/>
        </p:nvCxnSpPr>
        <p:spPr>
          <a:xfrm flipH="1">
            <a:off x="765263" y="1008967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DC6DB99E-7569-5896-18EE-66540F97DA0C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CD6E7F0E-9F7F-ABD9-6E48-A9E319D0D48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79512717-BED8-20DB-E6E5-7D81EC7319E0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3" name="Obdélník 2">
            <a:extLst>
              <a:ext uri="{FF2B5EF4-FFF2-40B4-BE49-F238E27FC236}">
                <a16:creationId xmlns:a16="http://schemas.microsoft.com/office/drawing/2014/main" id="{B052CA34-34F9-AB85-1CCC-03A331E0C172}"/>
              </a:ext>
            </a:extLst>
          </p:cNvPr>
          <p:cNvSpPr/>
          <p:nvPr/>
        </p:nvSpPr>
        <p:spPr>
          <a:xfrm>
            <a:off x="765263" y="1422439"/>
            <a:ext cx="7448689" cy="27905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800"/>
              </a:spcBef>
              <a:spcAft>
                <a:spcPts val="1000"/>
              </a:spcAft>
            </a:pPr>
            <a:r>
              <a:rPr lang="cs-CZ" sz="2400" b="1" cap="small" dirty="0">
                <a:solidFill>
                  <a:srgbClr val="981E3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Koncepce zaměřená na vnitropodnikové propočty</a:t>
            </a:r>
          </a:p>
          <a:p>
            <a:pPr marL="457200" indent="-457200">
              <a:spcBef>
                <a:spcPts val="12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controlling poskytuje informace, které vznikly v rámci početnictví:</a:t>
            </a:r>
          </a:p>
          <a:p>
            <a:pPr marL="914400" lvl="1" indent="-457200">
              <a:spcBef>
                <a:spcPts val="12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účetnictví, statistiky, kalkulace a rozpočty</a:t>
            </a:r>
          </a:p>
          <a:p>
            <a:pPr marL="457200" indent="-457200">
              <a:spcBef>
                <a:spcPts val="12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početnictví slouží jako nástroj, který management využívá</a:t>
            </a:r>
          </a:p>
          <a:p>
            <a:pPr marL="457200" indent="-457200">
              <a:spcBef>
                <a:spcPts val="12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potenciál controllingu není plně využit</a:t>
            </a:r>
          </a:p>
        </p:txBody>
      </p:sp>
    </p:spTree>
    <p:extLst>
      <p:ext uri="{BB962C8B-B14F-4D97-AF65-F5344CB8AC3E}">
        <p14:creationId xmlns:p14="http://schemas.microsoft.com/office/powerpoint/2010/main" val="1051080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978FA7-D882-CD91-622B-3DE43AB924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A18BE04E-C2DF-ECC2-24E6-F71362F6C3F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3EFE012E-3BDF-4209-76A6-72B11D9173FE}"/>
              </a:ext>
            </a:extLst>
          </p:cNvPr>
          <p:cNvSpPr txBox="1">
            <a:spLocks/>
          </p:cNvSpPr>
          <p:nvPr/>
        </p:nvSpPr>
        <p:spPr>
          <a:xfrm>
            <a:off x="662645" y="349943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Koncepce controllingu</a:t>
            </a: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4E376062-47E6-61C0-6F29-52209422293B}"/>
              </a:ext>
            </a:extLst>
          </p:cNvPr>
          <p:cNvCxnSpPr>
            <a:cxnSpLocks/>
          </p:cNvCxnSpPr>
          <p:nvPr/>
        </p:nvCxnSpPr>
        <p:spPr>
          <a:xfrm flipH="1">
            <a:off x="765263" y="1008967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C55364D6-DEB5-B706-10BE-3EBD2EBA0152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BE9139E-26D9-D6E8-301E-A851ADB55E6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DCBD4FB-7175-10A2-2343-59D7B2003F18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2" name="Obdélník 1">
            <a:extLst>
              <a:ext uri="{FF2B5EF4-FFF2-40B4-BE49-F238E27FC236}">
                <a16:creationId xmlns:a16="http://schemas.microsoft.com/office/drawing/2014/main" id="{345CDFD0-F04D-8558-9F5D-9B9D732660EC}"/>
              </a:ext>
            </a:extLst>
          </p:cNvPr>
          <p:cNvSpPr/>
          <p:nvPr/>
        </p:nvSpPr>
        <p:spPr>
          <a:xfrm>
            <a:off x="662645" y="1118323"/>
            <a:ext cx="7448689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800"/>
              </a:spcBef>
              <a:spcAft>
                <a:spcPts val="1000"/>
              </a:spcAft>
            </a:pPr>
            <a:r>
              <a:rPr lang="cs-CZ" sz="2400" b="1" cap="small" dirty="0">
                <a:solidFill>
                  <a:srgbClr val="981E3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Koncepce zaměřená na informace</a:t>
            </a:r>
          </a:p>
          <a:p>
            <a:pPr marL="457200" indent="-457200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poskytuje informace pocházející z podnikového početnictví, ale informační základna je zde rozšířena</a:t>
            </a:r>
          </a:p>
          <a:p>
            <a:pPr marL="457200" indent="-457200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důraz na provázanost mezi získanými informace a požadavky na ně kladenými – controlling je koordinátor informací:</a:t>
            </a:r>
          </a:p>
          <a:p>
            <a:pPr marL="914400" lvl="1" indent="-4572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připravuje a analyzuje informace relevantní pro ekonomické řízení</a:t>
            </a:r>
          </a:p>
          <a:p>
            <a:pPr marL="914400" lvl="1" indent="-4572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zodpovědnost za reportingový systém</a:t>
            </a:r>
            <a:endParaRPr lang="cs-CZ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8717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C8438B-6569-17C8-F444-DE189E2682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A3317876-BA3B-2DA6-49D0-6C601D9A588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29F33823-879A-C9EC-C7E2-9AF4B540C701}"/>
              </a:ext>
            </a:extLst>
          </p:cNvPr>
          <p:cNvSpPr txBox="1">
            <a:spLocks/>
          </p:cNvSpPr>
          <p:nvPr/>
        </p:nvSpPr>
        <p:spPr>
          <a:xfrm>
            <a:off x="662645" y="349943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Koncepce controllingu</a:t>
            </a: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7559F904-8C23-C5C5-E47F-0AEC80617C69}"/>
              </a:ext>
            </a:extLst>
          </p:cNvPr>
          <p:cNvCxnSpPr>
            <a:cxnSpLocks/>
          </p:cNvCxnSpPr>
          <p:nvPr/>
        </p:nvCxnSpPr>
        <p:spPr>
          <a:xfrm flipH="1">
            <a:off x="765263" y="1008967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F85C4ABA-9717-6EFD-9277-B17A2B58D54C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8C8A914-652F-48A3-24D2-71E0737E6F6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DF56A7B8-F8BF-1C26-0FF0-41E0301F7C4E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3" name="Obdélník 2">
            <a:extLst>
              <a:ext uri="{FF2B5EF4-FFF2-40B4-BE49-F238E27FC236}">
                <a16:creationId xmlns:a16="http://schemas.microsoft.com/office/drawing/2014/main" id="{E97127AF-F7CF-F006-BF9D-84C8ACAF1988}"/>
              </a:ext>
            </a:extLst>
          </p:cNvPr>
          <p:cNvSpPr/>
          <p:nvPr/>
        </p:nvSpPr>
        <p:spPr>
          <a:xfrm>
            <a:off x="877689" y="1186755"/>
            <a:ext cx="7388619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500"/>
              </a:spcBef>
              <a:spcAft>
                <a:spcPts val="1000"/>
              </a:spcAft>
            </a:pPr>
            <a:r>
              <a:rPr lang="cs-CZ" sz="2400" b="1" cap="small" dirty="0">
                <a:solidFill>
                  <a:srgbClr val="981E3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Koncepce zaměřená na cíle podniku</a:t>
            </a:r>
          </a:p>
          <a:p>
            <a:pPr marL="342900" indent="-342900" algn="just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 praxi často uplatňovaný přístup</a:t>
            </a:r>
          </a:p>
          <a:p>
            <a:pPr marL="342900" indent="-342900" algn="just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controlling chápán jako nástroj podniku sloužící k dosažení jeho přímých cílů</a:t>
            </a:r>
          </a:p>
          <a:p>
            <a:pPr marL="342900" indent="-342900" algn="just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uplatňuje se zde pravidlo: </a:t>
            </a:r>
          </a:p>
          <a:p>
            <a:pPr lvl="1" algn="just">
              <a:spcBef>
                <a:spcPts val="500"/>
              </a:spcBef>
              <a:spcAft>
                <a:spcPts val="1000"/>
              </a:spcAft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Řídit podle cílů, ne podle denní operativy.</a:t>
            </a:r>
          </a:p>
        </p:txBody>
      </p:sp>
    </p:spTree>
    <p:extLst>
      <p:ext uri="{BB962C8B-B14F-4D97-AF65-F5344CB8AC3E}">
        <p14:creationId xmlns:p14="http://schemas.microsoft.com/office/powerpoint/2010/main" val="13307446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4DABFA-F568-D674-C93D-530451256B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76669EA6-D1F4-1B36-3822-CCED19055FB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CD60DBF6-7030-330C-2FFE-42041A68624F}"/>
              </a:ext>
            </a:extLst>
          </p:cNvPr>
          <p:cNvSpPr txBox="1">
            <a:spLocks/>
          </p:cNvSpPr>
          <p:nvPr/>
        </p:nvSpPr>
        <p:spPr>
          <a:xfrm>
            <a:off x="662645" y="349943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Koncepce controllingu</a:t>
            </a: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1FD215E6-4E3C-6105-2B35-AD950793A09F}"/>
              </a:ext>
            </a:extLst>
          </p:cNvPr>
          <p:cNvCxnSpPr>
            <a:cxnSpLocks/>
          </p:cNvCxnSpPr>
          <p:nvPr/>
        </p:nvCxnSpPr>
        <p:spPr>
          <a:xfrm flipH="1">
            <a:off x="765263" y="1008967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AE3CAA2B-A893-FC97-47C3-DA7A6F8026A6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DC3A0A7F-E878-3B2D-0515-96A0CF03AFA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095C21F8-BCA4-E9AC-D473-928AA57E72B8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2" name="Obdélník 1">
            <a:extLst>
              <a:ext uri="{FF2B5EF4-FFF2-40B4-BE49-F238E27FC236}">
                <a16:creationId xmlns:a16="http://schemas.microsoft.com/office/drawing/2014/main" id="{D9D0EFDF-4EA9-0D1A-C2C9-C3398171CE12}"/>
              </a:ext>
            </a:extLst>
          </p:cNvPr>
          <p:cNvSpPr/>
          <p:nvPr/>
        </p:nvSpPr>
        <p:spPr>
          <a:xfrm>
            <a:off x="662645" y="1174936"/>
            <a:ext cx="7388619" cy="32855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500"/>
              </a:spcBef>
              <a:spcAft>
                <a:spcPts val="1000"/>
              </a:spcAft>
            </a:pPr>
            <a:r>
              <a:rPr lang="cs-CZ" sz="2400" b="1" cap="small" dirty="0">
                <a:solidFill>
                  <a:srgbClr val="981E3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Koncepce vztažená k systému řízení</a:t>
            </a:r>
          </a:p>
          <a:p>
            <a:pPr marL="342900" indent="-342900" algn="just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controlling chápán jako podsystém systému řízení:</a:t>
            </a:r>
          </a:p>
          <a:p>
            <a:pPr marL="800100" lvl="1" indent="-342900" algn="just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zp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- koncentrace na plánování a kontrolu v operativní i strategické oblasti včetně poskytování informací, tzn. zaměření na informace a zisk</a:t>
            </a:r>
          </a:p>
          <a:p>
            <a:pPr marL="800100" lvl="1" indent="-342900" algn="just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cs-CZ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zp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- orientace na koordinaci podsystémů řízení (systém ŘLZ, hodnotový systém, systém plánování a kontroly, systém zajištění informací, organizační systém), tzn. snaha o dosažení všech cílů podniku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12470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54B5A6-E44A-8350-3E50-2506E41D2F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AF17D29B-2B68-E643-5568-54A6345D0FA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5143500"/>
          </a:xfrm>
          <a:prstGeom prst="rect">
            <a:avLst/>
          </a:prstGeom>
        </p:spPr>
      </p:pic>
      <p:sp>
        <p:nvSpPr>
          <p:cNvPr id="9" name="Nadpis 1">
            <a:extLst>
              <a:ext uri="{FF2B5EF4-FFF2-40B4-BE49-F238E27FC236}">
                <a16:creationId xmlns:a16="http://schemas.microsoft.com/office/drawing/2014/main" id="{9CB87F1B-83A6-4197-0E68-ADD489E5CF4F}"/>
              </a:ext>
            </a:extLst>
          </p:cNvPr>
          <p:cNvSpPr txBox="1">
            <a:spLocks/>
          </p:cNvSpPr>
          <p:nvPr/>
        </p:nvSpPr>
        <p:spPr>
          <a:xfrm>
            <a:off x="662645" y="349943"/>
            <a:ext cx="6279504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Funkce controllingu</a:t>
            </a:r>
          </a:p>
        </p:txBody>
      </p: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8FA502FD-4583-B710-48DB-62D3D234C555}"/>
              </a:ext>
            </a:extLst>
          </p:cNvPr>
          <p:cNvCxnSpPr>
            <a:cxnSpLocks/>
          </p:cNvCxnSpPr>
          <p:nvPr/>
        </p:nvCxnSpPr>
        <p:spPr>
          <a:xfrm flipH="1">
            <a:off x="765263" y="1008967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Skupina 4">
            <a:extLst>
              <a:ext uri="{FF2B5EF4-FFF2-40B4-BE49-F238E27FC236}">
                <a16:creationId xmlns:a16="http://schemas.microsoft.com/office/drawing/2014/main" id="{3083FA18-CAE8-3AE9-853B-C065D82B7D98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539E35F3-F73B-E416-55A2-9EF2F58E8B8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CCA74767-88A3-2B41-7DC1-8F8C1DB23F01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3" name="Obdélník 2">
            <a:extLst>
              <a:ext uri="{FF2B5EF4-FFF2-40B4-BE49-F238E27FC236}">
                <a16:creationId xmlns:a16="http://schemas.microsoft.com/office/drawing/2014/main" id="{0E5B419F-5306-6564-CF19-0E39842EC576}"/>
              </a:ext>
            </a:extLst>
          </p:cNvPr>
          <p:cNvSpPr/>
          <p:nvPr/>
        </p:nvSpPr>
        <p:spPr>
          <a:xfrm>
            <a:off x="513202" y="999382"/>
            <a:ext cx="7397515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500"/>
              </a:spcBef>
              <a:spcAft>
                <a:spcPts val="1000"/>
              </a:spcAft>
            </a:pPr>
            <a:br>
              <a:rPr lang="cs-CZ" sz="2600" b="1" cap="all" dirty="0">
                <a:solidFill>
                  <a:srgbClr val="307871"/>
                </a:solidFill>
                <a:latin typeface="+mj-lt"/>
                <a:cs typeface="Calibri" panose="020F0502020204030204" pitchFamily="34" charset="0"/>
              </a:rPr>
            </a:br>
            <a:r>
              <a:rPr lang="cs-CZ" sz="2600" b="1" cap="all" dirty="0">
                <a:solidFill>
                  <a:srgbClr val="307871"/>
                </a:solidFill>
                <a:latin typeface="+mj-lt"/>
                <a:cs typeface="Calibri" panose="020F0502020204030204" pitchFamily="34" charset="0"/>
              </a:rPr>
              <a:t>podle náplně činnosti </a:t>
            </a:r>
          </a:p>
          <a:p>
            <a:pPr marL="342900" indent="-342900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plánovací funkce: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controllingové aktivity v každé fázi plánovacího cyklu </a:t>
            </a:r>
          </a:p>
          <a:p>
            <a:pPr marL="457200" indent="-457200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dokumentární funkce:</a:t>
            </a:r>
          </a:p>
          <a:p>
            <a:pPr marL="914400" lvl="1" indent="-4572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sběr a úschova relevantních informací</a:t>
            </a:r>
            <a:r>
              <a:rPr lang="cs-CZ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jako zdroje pro příslušné analýzy</a:t>
            </a:r>
          </a:p>
        </p:txBody>
      </p:sp>
    </p:spTree>
    <p:extLst>
      <p:ext uri="{BB962C8B-B14F-4D97-AF65-F5344CB8AC3E}">
        <p14:creationId xmlns:p14="http://schemas.microsoft.com/office/powerpoint/2010/main" val="126703477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1384</TotalTime>
  <Words>1171</Words>
  <Application>Microsoft Macintosh PowerPoint</Application>
  <PresentationFormat>Předvádění na obrazovce (16:9)</PresentationFormat>
  <Paragraphs>208</Paragraphs>
  <Slides>27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27</vt:i4>
      </vt:variant>
    </vt:vector>
  </HeadingPairs>
  <TitlesOfParts>
    <vt:vector size="32" baseType="lpstr">
      <vt:lpstr>Arial</vt:lpstr>
      <vt:lpstr>Calibri</vt:lpstr>
      <vt:lpstr>Courier New</vt:lpstr>
      <vt:lpstr>Wingdings</vt:lpstr>
      <vt:lpstr>Motiv systému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Alexandr Ochonský</dc:creator>
  <cp:lastModifiedBy>Tomáš Pražák</cp:lastModifiedBy>
  <cp:revision>70</cp:revision>
  <dcterms:created xsi:type="dcterms:W3CDTF">2016-07-06T15:42:34Z</dcterms:created>
  <dcterms:modified xsi:type="dcterms:W3CDTF">2025-09-25T19:02:42Z</dcterms:modified>
</cp:coreProperties>
</file>