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6"/>
  </p:handoutMasterIdLst>
  <p:sldIdLst>
    <p:sldId id="262" r:id="rId2"/>
    <p:sldId id="279" r:id="rId3"/>
    <p:sldId id="305" r:id="rId4"/>
    <p:sldId id="306" r:id="rId5"/>
    <p:sldId id="307" r:id="rId6"/>
    <p:sldId id="281" r:id="rId7"/>
    <p:sldId id="308" r:id="rId8"/>
    <p:sldId id="282" r:id="rId9"/>
    <p:sldId id="309" r:id="rId10"/>
    <p:sldId id="310" r:id="rId11"/>
    <p:sldId id="283" r:id="rId12"/>
    <p:sldId id="311" r:id="rId13"/>
    <p:sldId id="312" r:id="rId14"/>
    <p:sldId id="313" r:id="rId15"/>
    <p:sldId id="284" r:id="rId16"/>
    <p:sldId id="285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286" r:id="rId27"/>
    <p:sldId id="323" r:id="rId28"/>
    <p:sldId id="324" r:id="rId29"/>
    <p:sldId id="287" r:id="rId30"/>
    <p:sldId id="325" r:id="rId31"/>
    <p:sldId id="326" r:id="rId32"/>
    <p:sldId id="327" r:id="rId33"/>
    <p:sldId id="328" r:id="rId34"/>
    <p:sldId id="266" r:id="rId3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6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5BBB1"/>
    <a:srgbClr val="ACDED9"/>
    <a:srgbClr val="1B4541"/>
    <a:srgbClr val="839ECF"/>
    <a:srgbClr val="B1C2E1"/>
    <a:srgbClr val="385890"/>
    <a:srgbClr val="6587C3"/>
    <a:srgbClr val="223558"/>
    <a:srgbClr val="F5D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12"/>
    <p:restoredTop sz="94607"/>
  </p:normalViewPr>
  <p:slideViewPr>
    <p:cSldViewPr snapToGrid="0">
      <p:cViewPr varScale="1">
        <p:scale>
          <a:sx n="106" d="100"/>
          <a:sy n="106" d="100"/>
        </p:scale>
        <p:origin x="176" y="744"/>
      </p:cViewPr>
      <p:guideLst>
        <p:guide orient="horz" pos="3026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70135AE5-81D3-44E6-A59B-B021E1FCE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9066C1-7F0F-45F8-ABD0-75892C0FB0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83FC-E443-4837-A0C8-5C903D60FF95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F468A7-4853-4CEE-8A35-F48A276FC7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32276D-BA84-4CDE-843C-3F96E2D1B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A11C6-7F78-4A59-8AEC-860400BC4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2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1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5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48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9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8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9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3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1C-927A-47B0-A48E-07839BA1748C}" type="datetimeFigureOut">
              <a:rPr lang="cs-CZ" smtClean="0"/>
              <a:t>05.10.2025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https://storage.googleapis.com/q-cms/cl3k24uhj00050ps62h9ncefn.jpeg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https://storage.googleapis.com/q-cms/cl3k5wq5p00000ps63t7ie57h.jpeg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https://storage.googleapis.com/q-cms/cl3k61w8e00010ps66fxmdsvj.jpeg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CF937454-C819-4C95-813A-73E6A1E76613}"/>
              </a:ext>
            </a:extLst>
          </p:cNvPr>
          <p:cNvGrpSpPr/>
          <p:nvPr/>
        </p:nvGrpSpPr>
        <p:grpSpPr>
          <a:xfrm>
            <a:off x="-516868" y="0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3DB907D3-9F92-4892-8CBE-EA7F3D683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239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687E8438-E225-4B7F-A764-FEFBC2D78C02}"/>
              </a:ext>
            </a:extLst>
          </p:cNvPr>
          <p:cNvSpPr txBox="1">
            <a:spLocks/>
          </p:cNvSpPr>
          <p:nvPr/>
        </p:nvSpPr>
        <p:spPr>
          <a:xfrm>
            <a:off x="611560" y="1563639"/>
            <a:ext cx="5040560" cy="122413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400" b="1" cap="all" dirty="0">
                <a:solidFill>
                  <a:srgbClr val="307871"/>
                </a:solidFill>
              </a:rPr>
              <a:t>Podnikový controlling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postavení </a:t>
            </a:r>
            <a:r>
              <a:rPr lang="cs-CZ" sz="3200" b="1" cap="all" dirty="0" err="1">
                <a:solidFill>
                  <a:srgbClr val="307871"/>
                </a:solidFill>
              </a:rPr>
              <a:t>controllera</a:t>
            </a:r>
            <a:r>
              <a:rPr lang="cs-CZ" sz="3200" b="1" cap="all" dirty="0">
                <a:solidFill>
                  <a:srgbClr val="307871"/>
                </a:solidFill>
              </a:rPr>
              <a:t> v organizační struktuře podniku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5C589846-0791-43CE-8FFB-8E00A7889DA2}"/>
              </a:ext>
            </a:extLst>
          </p:cNvPr>
          <p:cNvSpPr txBox="1">
            <a:spLocks/>
          </p:cNvSpPr>
          <p:nvPr/>
        </p:nvSpPr>
        <p:spPr>
          <a:xfrm>
            <a:off x="5292080" y="3867894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0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Tomáš Pražák</a:t>
            </a:r>
          </a:p>
          <a:p>
            <a:pPr algn="r"/>
            <a:r>
              <a:rPr lang="cs-CZ" altLang="cs-CZ" sz="10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06.10.2025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B0B3410-AB3B-4EDF-9D45-E78871371410}"/>
              </a:ext>
            </a:extLst>
          </p:cNvPr>
          <p:cNvCxnSpPr>
            <a:cxnSpLocks/>
          </p:cNvCxnSpPr>
          <p:nvPr/>
        </p:nvCxnSpPr>
        <p:spPr>
          <a:xfrm flipH="1">
            <a:off x="694404" y="2174983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06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20EDE-6701-E452-F6EA-E5957CDD9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CF16AC34-E8F6-9967-9F33-9837C7F35E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9BCF6829-4A91-C084-7DDD-BFCC072D07FA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Finanční controlling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77022918-83E3-E38F-D3F6-1F5E89FB9DC1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EC43F98F-7096-34A6-7656-D5B81C0491BB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FE28B25B-30EA-1A02-0ADB-77B08607FE3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35390293-AB9A-BC40-A7CD-B7969E9806AE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CDDC998C-C5F5-63BD-46D1-8040C4B75854}"/>
              </a:ext>
            </a:extLst>
          </p:cNvPr>
          <p:cNvSpPr/>
          <p:nvPr/>
        </p:nvSpPr>
        <p:spPr>
          <a:xfrm>
            <a:off x="753231" y="1363259"/>
            <a:ext cx="73975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latin typeface="+mj-lt"/>
              </a:rPr>
              <a:t>Finanční analýza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ohodnocení minulosti, současnosti a předpokládané budoucnosti finančního hospodaření podniku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s pomocí speciálních metodických prostředků provézt diagnózu finančního hospodaření podniku a podchytit všechny jeho složky (analýza rentability, analýza zadluženosti, analýza likvidity,…)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finanční poměrové ukazatele </a:t>
            </a:r>
          </a:p>
        </p:txBody>
      </p:sp>
    </p:spTree>
    <p:extLst>
      <p:ext uri="{BB962C8B-B14F-4D97-AF65-F5344CB8AC3E}">
        <p14:creationId xmlns:p14="http://schemas.microsoft.com/office/powerpoint/2010/main" val="2929753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DFDE7-FBD6-F681-E7CA-95BC82C90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28AF335-71D1-FE9B-9D17-A429190AAB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C6CCF237-6EC4-684F-24DE-E7E3538EF457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Rozdíly mezi manažerským a finančním účetnictvím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9D5B9421-0486-04CA-8C87-1BD76F5D87B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DC6DB99E-7569-5896-18EE-66540F97DA0C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D6E7F0E-9F7F-ABD9-6E48-A9E319D0D4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9512717-BED8-20DB-E6E5-7D81EC7319E0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68E8D7FB-4C12-FD09-E126-BB7068BE8406}"/>
              </a:ext>
            </a:extLst>
          </p:cNvPr>
          <p:cNvSpPr/>
          <p:nvPr/>
        </p:nvSpPr>
        <p:spPr>
          <a:xfrm>
            <a:off x="519009" y="1212215"/>
            <a:ext cx="7385902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/>
              <a:t>FÚ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vychází ze Zákona o účetnictví </a:t>
            </a:r>
            <a:r>
              <a:rPr lang="cs-CZ" sz="2000" dirty="0">
                <a:sym typeface="Symbol" panose="05050102010706020507" pitchFamily="18" charset="2"/>
              </a:rPr>
              <a:t> </a:t>
            </a:r>
            <a:r>
              <a:rPr lang="cs-CZ" sz="2000" dirty="0"/>
              <a:t>poskytuje sjednocené, obecné a dále interpretovatelné informace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pro firmy závazné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drobné odchylky jen tam, kde to zákon umožňuje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účetní data podniku pro externí uživatele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účetní výkazy: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Rozvaha (bilance)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Výkaz zisku a ztráty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Cash </a:t>
            </a:r>
            <a:r>
              <a:rPr lang="cs-CZ" dirty="0" err="1"/>
              <a:t>flow</a:t>
            </a:r>
            <a:r>
              <a:rPr lang="cs-CZ" dirty="0"/>
              <a:t> </a:t>
            </a:r>
          </a:p>
          <a:p>
            <a:endParaRPr lang="cs-CZ" sz="2200" b="1" dirty="0">
              <a:solidFill>
                <a:srgbClr val="30787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1080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362C5-D8F8-B841-416B-74ADD1A65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7E2473FD-2738-D665-58D8-0C621F3530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791E5ECD-F97D-4D3A-AA0B-3DA6C99BF8DC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Rozdíly mezi manažerským a finančním účetnictvím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0EDE8BD6-CDA0-C268-DF5D-2B96CC9B55EF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2AD37B0D-2E21-FF0D-EC26-FCB4249F56C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478B9172-4BD3-B48A-7DCC-371331778EE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B9B422E1-6D18-6959-2039-95C9B8D87A23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2FD09728-50CC-42D0-80D2-44B2EE7BF3C1}"/>
              </a:ext>
            </a:extLst>
          </p:cNvPr>
          <p:cNvSpPr/>
          <p:nvPr/>
        </p:nvSpPr>
        <p:spPr>
          <a:xfrm>
            <a:off x="827819" y="1363259"/>
            <a:ext cx="74883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MÚ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není řízeno legislativními normami a předpisy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obvykle upraveno nepovinnou vnitropodnikovou metodikou a vychází ze specifických potřeb řízení (nejen finančního a ekonomického) v dané společnosti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obsah a kvalitu určuje výrobní, technologická a organizační složitost dané společnosti a požadavky daného managementu na manažerské účetnictví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3490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A84E3-E961-2933-EB97-072D79AB3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91D627AA-4875-27C8-2D3C-02F0C83231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B95F6F5-6099-267E-A32F-5EC496DC48AF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Rozdíly mezi manažerským a finančním účetnictvím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33A712B0-647C-4BCE-4556-088AEC4F30B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530B4D56-8F43-0E26-AF6C-FC6E0EB49B27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58E0558-CB07-F148-756D-DFC2A694D8B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9EB3BC34-F354-8204-9116-5AE71077D755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D1C60CE4-52D5-985E-855E-4497F9212F60}"/>
              </a:ext>
            </a:extLst>
          </p:cNvPr>
          <p:cNvSpPr/>
          <p:nvPr/>
        </p:nvSpPr>
        <p:spPr>
          <a:xfrm>
            <a:off x="662645" y="1165542"/>
            <a:ext cx="7699302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Bef>
                <a:spcPts val="1200"/>
              </a:spcBef>
              <a:spcAft>
                <a:spcPts val="60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Manažerské pojetí nákladů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oproti účetnímu pojetí nákladů pracuje s </a:t>
            </a: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ekonomickými (skutečnými, relevantními) náklady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které navíc nákladům zahrnují i tzv. </a:t>
            </a: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oportunitní (alternativní) náklady (náklady obětované (ušlé) příležitosti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– ušlý výnos, který je ztracen, když není výrobní zdroj použit na nejlepší variantu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definujeme </a:t>
            </a: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ekonomický zisk -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rozdíl mezi celkovým výnosem a ekonomickými náklady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POZOR! Nulový ekonomický zisk neznamená, že účetně vykazuje zdanitelný základ v hodnotě 0!</a:t>
            </a:r>
          </a:p>
        </p:txBody>
      </p:sp>
    </p:spTree>
    <p:extLst>
      <p:ext uri="{BB962C8B-B14F-4D97-AF65-F5344CB8AC3E}">
        <p14:creationId xmlns:p14="http://schemas.microsoft.com/office/powerpoint/2010/main" val="4001404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B6658-3FF3-07F4-C9FE-996C862D2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3F15ADA3-2691-DED8-FD35-26593F3188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88BEA4E8-BD39-A220-CBEA-DFCECEF1AE6B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Rozdíly mezi manažerským a finančním účetnictvím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A72345E3-0A5E-4CF2-F171-C6A56D78558C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044DD837-F86A-C21B-70FC-4CD9D190510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7407DE8-47AC-1071-565A-F71498536C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EFD3C95B-D212-1066-27F4-9CB7F60D487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E5277BBD-9FBD-0DAE-454B-A083951878E8}"/>
              </a:ext>
            </a:extLst>
          </p:cNvPr>
          <p:cNvSpPr/>
          <p:nvPr/>
        </p:nvSpPr>
        <p:spPr>
          <a:xfrm>
            <a:off x="662645" y="1192312"/>
            <a:ext cx="7392481" cy="3250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b="1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Libor Holub je v současnosti zaměstnán jako řidič kamionu a jeho roční hrubá mzda činila 300 000Kč. Když začne podnikat, nemůže již jezdit s kamionem. Bude-li podnikat, bude potřebovat stodolu, kterou dosud pronajímal za 10 000 Kč ročně. Předpokládá, že za rok utrží 540 000 Kč, přičemž spotřebuje materiál a energie za 122 000 Kč, odpisy zařízení budou činit 40 000 Kč, další náklady budou 60 000 Kč. Zjistěte, zda se panu Holubovi podnikání vyplatí.</a:t>
            </a:r>
            <a:endParaRPr lang="cs-CZ" sz="1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609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78FA7-D882-CD91-622B-3DE43AB92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18BE04E-C2DF-ECC2-24E6-F71362F6C3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EFE012E-3BDF-4209-76A6-72B11D9173FE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Investiční controlling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4E376062-47E6-61C0-6F29-52209422293B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C55364D6-DEB5-B706-10BE-3EBD2EBA0152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BE9139E-26D9-D6E8-301E-A851ADB55E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DCBD4FB-7175-10A2-2343-59D7B2003F1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0EE7E037-42EE-E2CC-D02C-06FBC31F974F}"/>
              </a:ext>
            </a:extLst>
          </p:cNvPr>
          <p:cNvSpPr/>
          <p:nvPr/>
        </p:nvSpPr>
        <p:spPr>
          <a:xfrm>
            <a:off x="528815" y="1278620"/>
            <a:ext cx="7366289" cy="2641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plánování a stanovování reálných cílů, hodnocení výsledků v porovnání s cíli, analyzování odchylek, reportování významných výstupů z oblasti řízení investic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každá investiční činnost probíhá ve třech fázích: </a:t>
            </a:r>
          </a:p>
          <a:p>
            <a:pPr marL="800100" lvl="1" indent="-342900">
              <a:spcAft>
                <a:spcPts val="740"/>
              </a:spcAft>
              <a:buFont typeface="Courier New" panose="02070309020205020404" pitchFamily="49" charset="0"/>
              <a:buChar char="o"/>
            </a:pPr>
            <a:r>
              <a:rPr lang="cs-CZ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Příprava investice </a:t>
            </a:r>
          </a:p>
          <a:p>
            <a:pPr marL="800100" lvl="1" indent="-342900">
              <a:spcAft>
                <a:spcPts val="74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Realizace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Provoz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výpočet návratnosti investic</a:t>
            </a:r>
            <a:endParaRPr lang="cs-CZ" sz="20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871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8438B-6569-17C8-F444-DE189E268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3317876-BA3B-2DA6-49D0-6C601D9A58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29F33823-879A-C9EC-C7E2-9AF4B540C701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Controlling nákupu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7559F904-8C23-C5C5-E47F-0AEC80617C6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85C4ABA-9717-6EFD-9277-B17A2B58D54C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8C8A914-652F-48A3-24D2-71E0737E6F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DF56A7B8-F8BF-1C26-0FF0-41E0301F7C4E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74E8C98F-3D64-5314-A249-8FEA0976DA3D}"/>
              </a:ext>
            </a:extLst>
          </p:cNvPr>
          <p:cNvSpPr/>
          <p:nvPr/>
        </p:nvSpPr>
        <p:spPr>
          <a:xfrm>
            <a:off x="467780" y="1294477"/>
            <a:ext cx="74883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řízení zásob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definování zodpovědnosti (za materiál, zboží, polotovary, hotové výrobky)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vyhodnocování odchylek v nákupu dle zodpovědností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volba strategických dodavatelů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hodnocení dodavatelů a jejich bonita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optimalizace stavu zásob, plynulý tok kvalitního materiálu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tlak na vysokou kvalitu a nízké nákupní ceny </a:t>
            </a:r>
          </a:p>
        </p:txBody>
      </p:sp>
    </p:spTree>
    <p:extLst>
      <p:ext uri="{BB962C8B-B14F-4D97-AF65-F5344CB8AC3E}">
        <p14:creationId xmlns:p14="http://schemas.microsoft.com/office/powerpoint/2010/main" val="1330744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A314B-AA0C-A7F0-F0A2-5AE3CB31E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AABD011-FDF2-2021-345A-833D8DDF37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65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DC0BB7F6-1B01-E624-7C19-1FCD7E255CCB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Controlling nákupu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BF634BA-CF0F-D268-E4D5-022D0024D43C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4EDA5E3-0538-E18A-6290-95A66619A4D7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F2E4A310-4993-07F6-2025-BFFFA3E3EF5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D5907F35-A19B-3469-173E-87C25778BEF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6F807F4F-E13F-13C7-1B39-B4808906C15D}"/>
              </a:ext>
            </a:extLst>
          </p:cNvPr>
          <p:cNvSpPr/>
          <p:nvPr/>
        </p:nvSpPr>
        <p:spPr>
          <a:xfrm>
            <a:off x="550759" y="1230337"/>
            <a:ext cx="7474303" cy="3184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</a:pPr>
            <a:r>
              <a:rPr lang="cs-CZ" sz="22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Řízení zásob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nalézt a zajistit takovou výši zásob jednotlivých položek materiálu určeného ke spotřebě, aby byl zajištěn plynulý průběh výrobního procesu při optimální vázanosti kapitálu, spotřebě dodatečné práce a přijatelném stupni rizika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soubor činností, které vedou k optimálnímu sladění struktury a výše zásob s tím, co je za současných podmínek v podniku logisticky a finančně žádoucí</a:t>
            </a:r>
          </a:p>
        </p:txBody>
      </p:sp>
    </p:spTree>
    <p:extLst>
      <p:ext uri="{BB962C8B-B14F-4D97-AF65-F5344CB8AC3E}">
        <p14:creationId xmlns:p14="http://schemas.microsoft.com/office/powerpoint/2010/main" val="32844317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9680D-EF81-118A-B1F6-A3624715F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675151D7-3869-58AA-11D7-B12679F2DF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65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FF0B2788-F89A-C6BA-416E-972AF9A4EB77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Controlling nákupu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BC597977-6CAA-88C1-37B4-29D7150F50AF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3165A31B-80B5-4B5F-6BFE-099B9505A16B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AE6630B3-CAC9-08FD-6332-74A3DE37A1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E7FCCE87-EAFD-5537-7D26-21C770D94242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4" name="TextovéPole 3">
            <a:extLst>
              <a:ext uri="{FF2B5EF4-FFF2-40B4-BE49-F238E27FC236}">
                <a16:creationId xmlns:a16="http://schemas.microsoft.com/office/drawing/2014/main" id="{ABA519B2-F8EC-9B7E-F633-743EBB70FD84}"/>
              </a:ext>
            </a:extLst>
          </p:cNvPr>
          <p:cNvSpPr txBox="1"/>
          <p:nvPr/>
        </p:nvSpPr>
        <p:spPr>
          <a:xfrm>
            <a:off x="914400" y="1481497"/>
            <a:ext cx="4668252" cy="392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Důvody pro snižování zásob: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9C418A8-C892-DD21-5124-984BC971552E}"/>
              </a:ext>
            </a:extLst>
          </p:cNvPr>
          <p:cNvSpPr txBox="1"/>
          <p:nvPr/>
        </p:nvSpPr>
        <p:spPr>
          <a:xfrm>
            <a:off x="914400" y="2853085"/>
            <a:ext cx="4668252" cy="392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Důvody pro zvyšování stavu zásob:</a:t>
            </a:r>
          </a:p>
        </p:txBody>
      </p:sp>
    </p:spTree>
    <p:extLst>
      <p:ext uri="{BB962C8B-B14F-4D97-AF65-F5344CB8AC3E}">
        <p14:creationId xmlns:p14="http://schemas.microsoft.com/office/powerpoint/2010/main" val="24534534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EF46E-E7D2-EB7C-ADB1-AB9A1EC15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1A9C10B8-DCEC-BA48-C762-DB0622F4AE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65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BB316963-AA50-D545-D6D0-225AEC27B5C2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Controlling nákupu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3CD80D4C-1B77-9848-38FD-E21A79A412CC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55A5CB8B-4626-552A-9915-16D6A41A5BFD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7A7DD2AC-473F-5359-BA83-7776B1B5B03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D703C910-1017-0ED4-E1C2-A99DB9173006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4" name="TextovéPole 3">
            <a:extLst>
              <a:ext uri="{FF2B5EF4-FFF2-40B4-BE49-F238E27FC236}">
                <a16:creationId xmlns:a16="http://schemas.microsoft.com/office/drawing/2014/main" id="{4696D304-5603-2E0A-2B86-D558F5FAE08B}"/>
              </a:ext>
            </a:extLst>
          </p:cNvPr>
          <p:cNvSpPr txBox="1"/>
          <p:nvPr/>
        </p:nvSpPr>
        <p:spPr>
          <a:xfrm>
            <a:off x="914400" y="1481497"/>
            <a:ext cx="4668252" cy="392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Metody řízení zásob:</a:t>
            </a:r>
          </a:p>
        </p:txBody>
      </p:sp>
    </p:spTree>
    <p:extLst>
      <p:ext uri="{BB962C8B-B14F-4D97-AF65-F5344CB8AC3E}">
        <p14:creationId xmlns:p14="http://schemas.microsoft.com/office/powerpoint/2010/main" val="2842720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21C79-68EF-77EB-303D-A9B23C7B0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797320D-0BD5-C34C-2FBB-2D1353ACE8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6E2941D-3B40-4643-C6E6-07970776FD93}"/>
              </a:ext>
            </a:extLst>
          </p:cNvPr>
          <p:cNvSpPr txBox="1">
            <a:spLocks/>
          </p:cNvSpPr>
          <p:nvPr/>
        </p:nvSpPr>
        <p:spPr>
          <a:xfrm>
            <a:off x="662645" y="484186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Principy controllingu</a:t>
            </a: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C1A718-8430-75BE-5FD4-9027930267E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689A2E77-7C54-B40E-8F6B-99A2B7930720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8D1833BF-9B3B-BC46-095F-702CA505C2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5BC8080F-3366-B758-3594-D9A4187C01A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8DD2C9B8-3948-15FF-271F-E99235B7EE9B}"/>
              </a:ext>
            </a:extLst>
          </p:cNvPr>
          <p:cNvSpPr/>
          <p:nvPr/>
        </p:nvSpPr>
        <p:spPr>
          <a:xfrm>
            <a:off x="517178" y="1260105"/>
            <a:ext cx="7389563" cy="1762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porovnání skutečných a plánovaných hodnot s následnou analýzou vzniklých odchylek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respektování všech vzájemných vazeb mezi podnikovými subsystémy</a:t>
            </a:r>
          </a:p>
        </p:txBody>
      </p:sp>
    </p:spTree>
    <p:extLst>
      <p:ext uri="{BB962C8B-B14F-4D97-AF65-F5344CB8AC3E}">
        <p14:creationId xmlns:p14="http://schemas.microsoft.com/office/powerpoint/2010/main" val="1969100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158C7-0AEB-914E-44E5-356E4CF8A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01518B5E-B407-9389-FA05-80681C7E5E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657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FB97B4A5-D6D3-EE01-A468-39810C71825E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Controlling nákupu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C910FC37-A076-970B-2894-CC96F56F4B1F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6681759D-5ED2-4CFA-C651-805B0CFA0E64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58E0EFB4-2657-F99C-46E8-DCB32802282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BEC066D9-3E17-5785-D16A-2501D8FD5850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2B46D242-5210-15E2-0A5D-AD0D180A638F}"/>
              </a:ext>
            </a:extLst>
          </p:cNvPr>
          <p:cNvSpPr/>
          <p:nvPr/>
        </p:nvSpPr>
        <p:spPr>
          <a:xfrm>
            <a:off x="406760" y="1018553"/>
            <a:ext cx="7610400" cy="3002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2" indent="-342900" fontAlgn="base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cs typeface="Times New Roman" panose="02020603050405020304" pitchFamily="18" charset="0"/>
              </a:rPr>
              <a:t>Metody uplatňované při řízení zásob</a:t>
            </a:r>
          </a:p>
          <a:p>
            <a:pPr marL="8001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cs typeface="Times New Roman" panose="02020603050405020304" pitchFamily="18" charset="0"/>
              </a:rPr>
              <a:t>ABC analýza – diferenciace zásob:</a:t>
            </a: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skupina A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5-15 % druhů, které představují 60-80% podíl na celkové hodnotě spotřeby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skupina </a:t>
            </a: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15-25 % druhů, které představují podíl 15-25% na celkové hodnotě spotřebě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skupina </a:t>
            </a: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60-80 % druhů, které představují 5-15% podíl na celkové hodnotě spotřeby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966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D298E0-D72F-4E90-6176-1A8BCC3E6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6C0B6AD2-6454-C066-5EDC-BC4AF2A18E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44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A7116DE3-F759-A698-74AD-0B46C005F2F6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Controlling nákupu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D88930A7-E095-F7CA-B9AC-52CF41F31785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264EB420-4EAB-1A19-7669-D33F79DF9074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457BBE0-9775-86DD-5E09-4BBC2830E5A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499F4408-4FEC-BE51-9F72-06668E9AC63D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8740F064-8478-2082-5E58-C398B124AB72}"/>
              </a:ext>
            </a:extLst>
          </p:cNvPr>
          <p:cNvSpPr/>
          <p:nvPr/>
        </p:nvSpPr>
        <p:spPr>
          <a:xfrm>
            <a:off x="416292" y="1458848"/>
            <a:ext cx="7940843" cy="1962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3588" lvl="2" indent="-449263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Just in </a:t>
            </a:r>
            <a:r>
              <a:rPr lang="cs-CZ" dirty="0" err="1"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/>
              <a:t>plánování i výroba na objednávku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/>
              <a:t>vyrábění v malých sériích, dodávání malých množství v co možná nejpozději možném okamžiku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/>
              <a:t>velmi časté dodávky, klidně i několikrát v průběhu dne.</a:t>
            </a:r>
            <a:endParaRPr lang="cs-CZ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D7F5BEE-12AB-5A2A-6949-9A4EC9962C90}"/>
              </a:ext>
            </a:extLst>
          </p:cNvPr>
          <p:cNvSpPr/>
          <p:nvPr/>
        </p:nvSpPr>
        <p:spPr>
          <a:xfrm>
            <a:off x="500513" y="3203427"/>
            <a:ext cx="7940843" cy="687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3588" lvl="2" indent="-449263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Just in Time </a:t>
            </a:r>
            <a:r>
              <a:rPr lang="cs-CZ" dirty="0" err="1">
                <a:ea typeface="Calibri" panose="020F0502020204030204" pitchFamily="34" charset="0"/>
                <a:cs typeface="Times New Roman" panose="02020603050405020304" pitchFamily="18" charset="0"/>
              </a:rPr>
              <a:t>Sequence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, Just in Case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91832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B6000-58DC-16E1-E90A-88E445164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18C9F3F9-31EB-B434-2785-ECAECF55E5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44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C2661FE5-5F0C-F14E-B7F1-FCB843830011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Controlling nákupu – ABC analýza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2DDEB48-3CCA-376A-CDC2-1EB336B5CE5C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5BDF4BEE-6B83-A755-BCFD-38946C4E4816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E7421483-D379-5317-6783-1E2CC50C908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E10912F-9963-355B-5A88-82C72504A224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3036CFC7-C72E-71A7-7C78-0DB7826C8E82}"/>
              </a:ext>
            </a:extLst>
          </p:cNvPr>
          <p:cNvSpPr/>
          <p:nvPr/>
        </p:nvSpPr>
        <p:spPr>
          <a:xfrm>
            <a:off x="950304" y="1127412"/>
            <a:ext cx="7298546" cy="3460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2430"/>
              </a:lnSpc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cs-CZ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Skupina A = pro podnikání životně důležité produkty, které jsou specifické nízkým počtem na skladě, nicméně klíčovým podílem na celkovém příjmu;</a:t>
            </a:r>
          </a:p>
          <a:p>
            <a:pPr marL="342900" lvl="0" indent="-342900">
              <a:lnSpc>
                <a:spcPts val="2430"/>
              </a:lnSpc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cs-CZ" sz="1600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430"/>
              </a:lnSpc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cs-CZ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Skupina B = doplňkové produkty, které jsou ve srovnání s produkty ze skupiny A na skladě ve větším zastoupení, nicméně se podílí na menších příjmech;</a:t>
            </a:r>
          </a:p>
          <a:p>
            <a:pPr marL="342900" lvl="0" indent="-342900">
              <a:lnSpc>
                <a:spcPts val="2430"/>
              </a:lnSpc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cs-CZ" sz="1600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430"/>
              </a:lnSpc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cs-CZ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Skupina C = tzv. dlouhodobé ležáky, které jsou charakteristické vysokými nároky na skladování, ale nepatrným poptáváním koncovými zákazníky.</a:t>
            </a:r>
            <a:endParaRPr lang="cs-CZ" sz="1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64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E9933-E180-A0A8-4253-554528622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E958BA9D-753F-1E11-D746-3EB5DD66E8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44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F74E634B-9E26-5999-7B79-525F006B8348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Controlling nákupu – ABC analýza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6DBF3AC-DA14-15C2-C440-182E844F3F56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229EBA0C-6C1B-0DCC-0ADB-29AFFBE06412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17419472-0FDE-CE1F-A933-E8FD224167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B9079135-51C6-E377-800B-17C8076C3C7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3" name="Obrázek 5" descr="Obsah obrázku text, snímek obrazovky, číslo, menu&#10;&#10;Popis byl vytvořen automaticky">
            <a:extLst>
              <a:ext uri="{FF2B5EF4-FFF2-40B4-BE49-F238E27FC236}">
                <a16:creationId xmlns:a16="http://schemas.microsoft.com/office/drawing/2014/main" id="{79DE77BD-EBFD-0EA9-798C-B417B2AEC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45" y="146615"/>
            <a:ext cx="6402297" cy="4881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48756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04D7D-A453-ACC3-1F9D-AB817981F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C76BBC72-9C60-5BBA-77BC-88585112A0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44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6DB83D2-0107-BCC5-284E-664635C4C914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Controlling nákupu – ABC analýza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FC9CE258-C4C7-5CF5-5C59-71F283F7EE9F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B595BEB5-EA88-6243-C5C6-BB814D7731AD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3220AD7B-2A78-78BD-020B-FBFBF2AD2C6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4085D40F-A2BA-25D5-0B47-792D9A08E562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2" name="Obrázek 4" descr="Obsah obrázku text, snímek obrazovky, číslo, Písmo&#10;&#10;Popis byl vytvořen automaticky">
            <a:extLst>
              <a:ext uri="{FF2B5EF4-FFF2-40B4-BE49-F238E27FC236}">
                <a16:creationId xmlns:a16="http://schemas.microsoft.com/office/drawing/2014/main" id="{A18C3301-BC12-A7F9-3A3C-79953E6B5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951" y="202130"/>
            <a:ext cx="6279504" cy="463355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0461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13596-C293-133B-3BDB-D921F9832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4EEA2D46-10F9-6501-280A-F70ACD9032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44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A4253A3D-0D03-380D-0874-57E0475FC962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Controlling nákupu – ABC analýza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96A226BD-38B7-81D5-17AE-2D8A83B44807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929E7EC2-74B7-DAD2-BA91-367D078A5B08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FF7FA20A-4CB5-E9B9-06CA-939F57A1D2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9EDDFC92-3036-1F26-0019-1BBC85CD96F4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3" name="Obrázek 2" descr="Obsah obrázku text, snímek obrazovky, číslo, Písmo&#10;&#10;Popis byl vytvořen automaticky">
            <a:extLst>
              <a:ext uri="{FF2B5EF4-FFF2-40B4-BE49-F238E27FC236}">
                <a16:creationId xmlns:a16="http://schemas.microsoft.com/office/drawing/2014/main" id="{68F7E46B-AAB8-6DD9-E7B7-16D4C5ADCB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90" y="413885"/>
            <a:ext cx="7112262" cy="424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8006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DABFA-F568-D674-C93D-530451256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76669EA6-D1F4-1B36-3822-CCED19055F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CD60DBF6-7030-330C-2FFE-42041A68624F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Controlling prodeje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1FD215E6-4E3C-6105-2B35-AD950793A09F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AE3CAA2B-A893-FC97-47C3-DA7A6F8026A6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C3A0A7F-E878-3B2D-0515-96A0CF03AF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095C21F8-BCA4-E9AC-D473-928AA57E72B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64A1023D-2C73-BD8D-EC3D-246BEAC8124A}"/>
              </a:ext>
            </a:extLst>
          </p:cNvPr>
          <p:cNvSpPr/>
          <p:nvPr/>
        </p:nvSpPr>
        <p:spPr>
          <a:xfrm>
            <a:off x="662645" y="1282844"/>
            <a:ext cx="74883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orientace na rentabilní segmenty, vyhodnocování produktu, odběratele, regionu,…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tlak na efektivitu vynakládání přímých nákladů souvisejících s realizací produktu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relevantní informace pro strategické rozhodování v prodeji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cílené směřování marketingových nákladů </a:t>
            </a:r>
          </a:p>
        </p:txBody>
      </p:sp>
    </p:spTree>
    <p:extLst>
      <p:ext uri="{BB962C8B-B14F-4D97-AF65-F5344CB8AC3E}">
        <p14:creationId xmlns:p14="http://schemas.microsoft.com/office/powerpoint/2010/main" val="6612470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CA1C2-9BBD-8F51-F338-D1A77B7B4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1AFB1185-1093-BEBA-6516-FC99122259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23521708-3029-CE79-08B8-FADBD8ED7482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Výrobní controlling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B3632A2C-4B23-90A8-4A08-B941227F0323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FCF6176-5024-DED2-CC4F-9536F575D3A1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E4583669-F883-EAF6-D9DD-C44CB9469D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2231C173-3D1C-2955-A179-223BE1D0370F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6BB58D8E-91E3-C493-C4C5-2E5CB9D92089}"/>
              </a:ext>
            </a:extLst>
          </p:cNvPr>
          <p:cNvSpPr/>
          <p:nvPr/>
        </p:nvSpPr>
        <p:spPr>
          <a:xfrm>
            <a:off x="687126" y="1257835"/>
            <a:ext cx="74056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b="1" dirty="0" err="1">
                <a:solidFill>
                  <a:srgbClr val="000000"/>
                </a:solidFill>
                <a:latin typeface="+mj-lt"/>
              </a:rPr>
              <a:t>tlak</a:t>
            </a:r>
            <a:r>
              <a:rPr lang="pl-PL" sz="2000" b="1" dirty="0">
                <a:solidFill>
                  <a:srgbClr val="000000"/>
                </a:solidFill>
                <a:latin typeface="+mj-lt"/>
              </a:rPr>
              <a:t> na efektivitu jednicových nákladů </a:t>
            </a:r>
            <a:endParaRPr lang="pl-PL" sz="2000" dirty="0">
              <a:solidFill>
                <a:srgbClr val="000000"/>
              </a:solidFill>
              <a:latin typeface="+mj-lt"/>
            </a:endParaRP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Vyhodnocování odchylek ve spotřebě jednicových nákladů dle místa vzniku a dle zodpovědností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Motivace zainteresovaných skupin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  <a:latin typeface="+mj-lt"/>
              </a:rPr>
              <a:t>relevantní informace pro strategické rozhodování ve výrobě </a:t>
            </a:r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Zvyšování efektivnosti výroby prostřednictvím optimalizace kapacit</a:t>
            </a:r>
          </a:p>
        </p:txBody>
      </p:sp>
    </p:spTree>
    <p:extLst>
      <p:ext uri="{BB962C8B-B14F-4D97-AF65-F5344CB8AC3E}">
        <p14:creationId xmlns:p14="http://schemas.microsoft.com/office/powerpoint/2010/main" val="2748752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1B6C2-F25A-F9E8-6503-F02A55C3E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2102F590-E6D1-F166-5A9C-4829D1917C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095E43EE-E1C4-0E89-1955-D820E67BAD20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Výrobní controlling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23F1FA0C-A632-837E-6A5B-9335FAA6F726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B29197BF-FFD2-06DD-4115-6806BEE6AE0F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F15A6363-0BC7-D1ED-4785-FE8236F700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4002D56D-5F9F-1AF2-BD92-C6A1701BD930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C00159F3-EA86-0107-9077-7D77E7EF836B}"/>
              </a:ext>
            </a:extLst>
          </p:cNvPr>
          <p:cNvSpPr/>
          <p:nvPr/>
        </p:nvSpPr>
        <p:spPr>
          <a:xfrm>
            <a:off x="478018" y="1204921"/>
            <a:ext cx="818796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</a:rPr>
              <a:t>optimalizace výrobních kapacit </a:t>
            </a:r>
            <a:endParaRPr lang="cs-CZ" sz="2000" dirty="0">
              <a:solidFill>
                <a:srgbClr val="000000"/>
              </a:solidFill>
            </a:endParaRPr>
          </a:p>
          <a:p>
            <a:pPr lvl="1"/>
            <a:r>
              <a:rPr lang="cs-CZ" dirty="0">
                <a:solidFill>
                  <a:srgbClr val="000000"/>
                </a:solidFill>
              </a:rPr>
              <a:t>o plánování a vyhodnocování výrobních (strojních a pracovních) kapacit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o plánování a vyhodnocování využití strojních a pracovních kapacit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o plánování a vyhodnocování jednotlivých druhů prostojů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0000"/>
                </a:solidFill>
              </a:rPr>
              <a:t>tlak na minimalizaci výrobních ztrát </a:t>
            </a:r>
            <a:endParaRPr lang="pl-PL" sz="2000" dirty="0">
              <a:solidFill>
                <a:srgbClr val="000000"/>
              </a:solidFill>
            </a:endParaRPr>
          </a:p>
          <a:p>
            <a:pPr lvl="1"/>
            <a:r>
              <a:rPr lang="cs-CZ" dirty="0">
                <a:solidFill>
                  <a:srgbClr val="000000"/>
                </a:solidFill>
              </a:rPr>
              <a:t>o sledování zmetkovitosti v naturálních jednotkách a vyčíslení ztrát v Kč, zajištění odpovědnosti 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o sledování rozdílů mezi plánovanou a skutečnou měrnou spotřebou jednicových vstupů (nákladů) </a:t>
            </a:r>
          </a:p>
          <a:p>
            <a:pPr lvl="1"/>
            <a:endParaRPr lang="cs-CZ" dirty="0">
              <a:solidFill>
                <a:srgbClr val="000000"/>
              </a:solidFill>
            </a:endParaRPr>
          </a:p>
          <a:p>
            <a:pPr marL="0" lvl="1"/>
            <a:r>
              <a:rPr lang="cs-CZ" dirty="0">
                <a:solidFill>
                  <a:srgbClr val="000000"/>
                </a:solidFill>
              </a:rPr>
              <a:t>Některé části výrobního controllingu mohou být součástí nákladového controllingu (jednicové náklady – cena, měrná spotřeba – zmetkovitost). </a:t>
            </a:r>
            <a:endParaRPr lang="cs-CZ" dirty="0"/>
          </a:p>
          <a:p>
            <a:pPr lvl="1"/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0900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4B5A6-E44A-8350-3E50-2506E41D2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F17D29B-2B68-E643-5568-54A6345D0F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9CB87F1B-83A6-4197-0E68-ADD489E5CF4F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Organizační začlenění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FA502FD-4583-B710-48DB-62D3D234C555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3083FA18-CAE8-3AE9-853B-C065D82B7D98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539E35F3-F73B-E416-55A2-9EF2F58E8B8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CCA74767-88A3-2B41-7DC1-8F8C1DB23F0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6F4E832C-2254-DA90-7F54-31C84CBC196A}"/>
              </a:ext>
            </a:extLst>
          </p:cNvPr>
          <p:cNvSpPr/>
          <p:nvPr/>
        </p:nvSpPr>
        <p:spPr>
          <a:xfrm>
            <a:off x="521154" y="1179878"/>
            <a:ext cx="738161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samostatný útvar vs. převzetí funkce controllingu jinými, již existujícími místy a útvary: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MSP: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/>
              <a:t>jednodušší komunikace – koordinační funkce </a:t>
            </a:r>
            <a:r>
              <a:rPr lang="cs-CZ" sz="1600" dirty="0" err="1"/>
              <a:t>controllera</a:t>
            </a:r>
            <a:r>
              <a:rPr lang="cs-CZ" sz="1600" dirty="0"/>
              <a:t> snadnější a s menší náplní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/>
              <a:t>nižší nárok na plánování a kontrolu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 err="1"/>
              <a:t>controller</a:t>
            </a:r>
            <a:r>
              <a:rPr lang="cs-CZ" sz="1600" dirty="0"/>
              <a:t> s požadovanou kvalifikaci požaduje odpovídající mzdové ohodnocení – problém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přerozdělení controllingových úloh na management – přetíženost manažerů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nelze být manažerem na „vedlejší úvazek“</a:t>
            </a:r>
          </a:p>
        </p:txBody>
      </p:sp>
    </p:spTree>
    <p:extLst>
      <p:ext uri="{BB962C8B-B14F-4D97-AF65-F5344CB8AC3E}">
        <p14:creationId xmlns:p14="http://schemas.microsoft.com/office/powerpoint/2010/main" val="126703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CB05F-0E6D-21A7-8064-CC771FB0A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1510FC94-CE08-B546-E0BC-FF6AA1BA76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975FB9D8-8512-D550-A020-8C37935880B4}"/>
              </a:ext>
            </a:extLst>
          </p:cNvPr>
          <p:cNvSpPr txBox="1">
            <a:spLocks/>
          </p:cNvSpPr>
          <p:nvPr/>
        </p:nvSpPr>
        <p:spPr>
          <a:xfrm>
            <a:off x="662645" y="484186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Principy controllingu</a:t>
            </a: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64D04FB-614F-4E4D-C768-6379E382692F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399CDF11-50D3-3855-F25F-D55E30F62877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BB6A1370-773F-68A5-61DB-BF65EA7C0B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4C4D9665-6638-3294-7C07-27B07B74943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94B9A228-D6E4-88C7-3AEC-E5516070F96B}"/>
              </a:ext>
            </a:extLst>
          </p:cNvPr>
          <p:cNvSpPr/>
          <p:nvPr/>
        </p:nvSpPr>
        <p:spPr>
          <a:xfrm>
            <a:off x="469728" y="1456877"/>
            <a:ext cx="820454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analýza všech hlavních i vedlejších procesů uvnitř podniku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schopnost rozkrýt všechna slabá místa a navržení opatření a nástrojů na jejich odstranění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cs-CZ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 zajištění funkčnosti controllingu nutno vybudovat nákladový a kalkulační systém (druhý účetní okruh).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cs-CZ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6718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095BB-E901-174A-B2A6-016F8B496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30B04824-C97D-8664-052E-B6B451EA2C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91EFF5ED-712E-C097-69EE-BCF9F03D8AA5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Organizační začlenění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FF254A54-F3A9-9623-2864-E14F81357BD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58D11187-508B-7106-436A-36013B44F84D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3F34170B-485B-68FD-7E7A-1B9A338934E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9D415F60-454E-4F4D-EA51-055CFF0F324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A097795B-8BD8-CC2D-64F2-5F6BAA9FA038}"/>
              </a:ext>
            </a:extLst>
          </p:cNvPr>
          <p:cNvSpPr/>
          <p:nvPr/>
        </p:nvSpPr>
        <p:spPr>
          <a:xfrm>
            <a:off x="311798" y="1368496"/>
            <a:ext cx="738161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střední a větší organizace: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/>
              <a:t>nositel procesu controllingu – všichni vedoucí pracovníci v podniku - management přebírá funkce a zodpovědnost controllingu</a:t>
            </a:r>
          </a:p>
          <a:p>
            <a:pPr marL="1257300" lvl="2" indent="-34290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1600" dirty="0" err="1"/>
              <a:t>controller</a:t>
            </a:r>
            <a:r>
              <a:rPr lang="cs-CZ" sz="1600" dirty="0"/>
              <a:t> řídí controlling – stará se o rámcové podmínky, dodává nástroje a poskytuje poradenství o jejich použití</a:t>
            </a:r>
          </a:p>
          <a:p>
            <a:pPr marL="1257300" lvl="2" indent="-34290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1600" dirty="0" err="1"/>
              <a:t>controlleři</a:t>
            </a:r>
            <a:r>
              <a:rPr lang="cs-CZ" sz="1600" dirty="0"/>
              <a:t> a manažeři se v controllingu doplňují</a:t>
            </a:r>
          </a:p>
        </p:txBody>
      </p:sp>
    </p:spTree>
    <p:extLst>
      <p:ext uri="{BB962C8B-B14F-4D97-AF65-F5344CB8AC3E}">
        <p14:creationId xmlns:p14="http://schemas.microsoft.com/office/powerpoint/2010/main" val="41259892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79340-FA88-B164-8C42-E69312897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45562170-1935-CEFB-3183-AA39DDB812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9B914048-486B-15D3-4F4E-AD36E73AA7B6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Organizační začlenění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F44D714D-DF6F-93FC-6343-C4819EEE72A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DD543C66-EF22-65BF-61F5-92620D7E1DF6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69E56D9C-0A83-A96F-3321-B19927192E2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EF6CEF13-6801-5F23-CD9D-A395A53BCBBC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062969A4-4CAE-691E-E687-8610AC96076A}"/>
              </a:ext>
            </a:extLst>
          </p:cNvPr>
          <p:cNvSpPr/>
          <p:nvPr/>
        </p:nvSpPr>
        <p:spPr>
          <a:xfrm>
            <a:off x="881193" y="1178592"/>
            <a:ext cx="738161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Kritéria pro zavedení controllingu v podniku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je rozhodnuto na úrovni vrcholového vedení společnosti, že budou zřízeny vlastní útvary controllingu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jak management ve vrcholovém vedení, tak další významné posty ve společnosti mají povědomí o důležitosti controllingu a jeho neustálém rozvoji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podnik se řadí svou velikostí  mezi organizace, která vyžaduje zřízení více pracovních míst s náplní </a:t>
            </a:r>
            <a:r>
              <a:rPr lang="cs-CZ" sz="2000" dirty="0" err="1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controllera</a:t>
            </a:r>
            <a:endParaRPr lang="cs-CZ" sz="200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5021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1D640-8684-6817-5F77-096433A3A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4C569775-1F98-6B78-B4C5-4C65E4341B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27BD6FD0-CF5B-39A1-6AF2-5AF264F32F7A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Organizační začlenění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A5EEF3B3-1397-1FC4-C9F5-42ECB3826CD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BAB42EDE-132A-28A0-5736-C030391B7FE6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4E59D87C-F26F-5842-BFFF-28FE2EEC7F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DBADAE7F-3FCD-625F-8C00-6B97C46D21BD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3641746D-CB2E-DA68-6FD2-C5AAB6716284}"/>
              </a:ext>
            </a:extLst>
          </p:cNvPr>
          <p:cNvSpPr/>
          <p:nvPr/>
        </p:nvSpPr>
        <p:spPr>
          <a:xfrm>
            <a:off x="563553" y="1077404"/>
            <a:ext cx="791780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Postup zavedení controllingu v podniku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 celém podniku  se zavedou pouze některé jeho vybrané funkce (např. podnikové plánování a tvorba rozpočtu)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ve vybraném organizačním útvaru (provoz, závod, divize) se implementuje formou tzv. pilotního systému controlling v plném rozsahu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při výběru organizační jednotky určené k ověření pilotního systému nutno vzít v úvahu jak odborné hledisko dané organizační jednotky, tak míru připravenosti a ochotu zainteresovaných pracovníků aktivně spolupracovat na takovém pilotním projektu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4576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B4A84-C830-71FC-13C7-C2F77FBFD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6938B6A3-81FE-41B4-3C65-160C9B7CB6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7FB92378-5E84-6EA9-BBC1-CD5208707714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Organizační začlenění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35156E94-BE70-0750-1058-04C7A737B42B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9E3E8223-38FA-3CCA-3CCA-B6428CB56FDC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8F88A705-C865-5E8B-630A-8242F926B4B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EC0F6C44-FE67-77B6-7617-4805C490C5A0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E846A726-0E13-2CA9-2E60-9F746CD2A936}"/>
              </a:ext>
            </a:extLst>
          </p:cNvPr>
          <p:cNvSpPr/>
          <p:nvPr/>
        </p:nvSpPr>
        <p:spPr>
          <a:xfrm>
            <a:off x="662645" y="1190480"/>
            <a:ext cx="7381612" cy="401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Faktory proti fungování controllingu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obava podnikového vedení z omezení mocenského vlivu na řízení podniku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již dříve fungující organizační útvary, jako je finanční útvar, útvar účetnictví, které doposud poskytovaly údaje pro vedení firmy, se cítí ohroženy novou konkurenční organizační jednotkou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obava pracovníků na úseku prodeje – jejich činnost bude podrobena rozsáhlejší a hlubší kontrole prostřednictvím nových ukazatelů a výkonnostních měřítek </a:t>
            </a:r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7257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B610EB80-C87B-4447-9825-BAC98404569D}"/>
              </a:ext>
            </a:extLst>
          </p:cNvPr>
          <p:cNvGrpSpPr/>
          <p:nvPr/>
        </p:nvGrpSpPr>
        <p:grpSpPr>
          <a:xfrm>
            <a:off x="-396552" y="-20538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9B2297F0-AFBE-478F-99F6-7560D3C6C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9970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C51D9093-0704-4F4C-A1A1-D0B3B97BA909}"/>
              </a:ext>
            </a:extLst>
          </p:cNvPr>
          <p:cNvSpPr txBox="1">
            <a:spLocks/>
          </p:cNvSpPr>
          <p:nvPr/>
        </p:nvSpPr>
        <p:spPr>
          <a:xfrm>
            <a:off x="6012160" y="4083918"/>
            <a:ext cx="253817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b="1" cap="all" dirty="0">
                <a:solidFill>
                  <a:srgbClr val="307871"/>
                </a:solidFill>
              </a:rPr>
              <a:t>Děkuji</a:t>
            </a:r>
            <a:br>
              <a:rPr lang="cs-CZ" sz="3200" b="1" cap="all" dirty="0">
                <a:solidFill>
                  <a:srgbClr val="307871"/>
                </a:solidFill>
              </a:rPr>
            </a:br>
            <a:r>
              <a:rPr lang="cs-CZ" sz="3200" b="1" cap="all" dirty="0">
                <a:solidFill>
                  <a:srgbClr val="307871"/>
                </a:solidFill>
              </a:rPr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547617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8C085-4840-6354-58E3-933C8BFB7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9FB67A1A-40BF-1010-E4E3-01EC86F5BD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137BBE16-2D41-ED71-754C-ABE0278A7725}"/>
              </a:ext>
            </a:extLst>
          </p:cNvPr>
          <p:cNvSpPr txBox="1">
            <a:spLocks/>
          </p:cNvSpPr>
          <p:nvPr/>
        </p:nvSpPr>
        <p:spPr>
          <a:xfrm>
            <a:off x="662645" y="484186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Vnitřní struktura controllingového útvaru</a:t>
            </a: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0731F390-7EEF-8873-C716-EED7162DE53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C671D7D-F44E-F1CB-9702-1C411FF3C8A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A6318B7E-D43F-3DC6-B073-4FC422840B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F480CF4D-C344-9066-B785-A757FA414AA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70F69243-171F-DBA5-7D14-2779BBF93508}"/>
              </a:ext>
            </a:extLst>
          </p:cNvPr>
          <p:cNvSpPr/>
          <p:nvPr/>
        </p:nvSpPr>
        <p:spPr>
          <a:xfrm>
            <a:off x="521154" y="1272211"/>
            <a:ext cx="738161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400" dirty="0"/>
              <a:t>specializace </a:t>
            </a:r>
            <a:r>
              <a:rPr lang="cs-CZ" sz="2400" dirty="0" err="1"/>
              <a:t>controllerů</a:t>
            </a:r>
            <a:r>
              <a:rPr lang="cs-CZ" sz="2400" dirty="0"/>
              <a:t>:</a:t>
            </a:r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2000" dirty="0"/>
              <a:t>podle funkce: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/>
              <a:t>controller prodeje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 err="1"/>
              <a:t>controller</a:t>
            </a:r>
            <a:r>
              <a:rPr lang="cs-CZ" dirty="0"/>
              <a:t> pro investiční činnost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 err="1"/>
              <a:t>controller</a:t>
            </a:r>
            <a:r>
              <a:rPr lang="cs-CZ" dirty="0"/>
              <a:t> nákladového hospodářství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 err="1"/>
              <a:t>controller</a:t>
            </a:r>
            <a:r>
              <a:rPr lang="cs-CZ" dirty="0"/>
              <a:t> materiálového hospodářství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/>
              <a:t>personální </a:t>
            </a:r>
            <a:r>
              <a:rPr lang="cs-CZ" dirty="0" err="1"/>
              <a:t>controller</a:t>
            </a:r>
            <a:endParaRPr lang="cs-CZ" dirty="0"/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/>
              <a:t>projektový </a:t>
            </a:r>
            <a:r>
              <a:rPr lang="cs-CZ" dirty="0" err="1"/>
              <a:t>controller</a:t>
            </a:r>
            <a:r>
              <a:rPr lang="cs-CZ" dirty="0"/>
              <a:t> atd.</a:t>
            </a:r>
          </a:p>
          <a:p>
            <a:pPr>
              <a:defRPr/>
            </a:pPr>
            <a:endParaRPr lang="cs-CZ" sz="28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4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893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309CD-26CE-C852-E0A2-DFF2B137E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7FD80503-51BD-960C-E760-A17B7B9C82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9B8CFFB1-97DF-17B3-1E21-CB8B2C2A2052}"/>
              </a:ext>
            </a:extLst>
          </p:cNvPr>
          <p:cNvSpPr txBox="1">
            <a:spLocks/>
          </p:cNvSpPr>
          <p:nvPr/>
        </p:nvSpPr>
        <p:spPr>
          <a:xfrm>
            <a:off x="662645" y="484186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Vnitřní struktura controllingového útvaru</a:t>
            </a: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9F894FE4-D296-DB65-F501-0E23EC52B64E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72647AC6-FA28-6713-93AB-01945E933BE5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2A81AC6-7101-26CD-5FC4-665F4F768F5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BEBB5C56-58B7-FF76-823A-797004899596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27994877-8BEF-EA93-2E80-B024D5225B8E}"/>
              </a:ext>
            </a:extLst>
          </p:cNvPr>
          <p:cNvSpPr/>
          <p:nvPr/>
        </p:nvSpPr>
        <p:spPr>
          <a:xfrm>
            <a:off x="521154" y="1283831"/>
            <a:ext cx="738161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400" dirty="0"/>
              <a:t>specializace controllerů:</a:t>
            </a:r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2000" dirty="0"/>
              <a:t>podle činnosti: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dirty="0" err="1"/>
              <a:t>controller</a:t>
            </a:r>
            <a:r>
              <a:rPr lang="cs-CZ" dirty="0"/>
              <a:t> pro podnikové plánování a tvorba rozpočtů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dirty="0" err="1"/>
              <a:t>controller</a:t>
            </a:r>
            <a:r>
              <a:rPr lang="cs-CZ" dirty="0"/>
              <a:t> pro reporting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dirty="0" err="1"/>
              <a:t>controller</a:t>
            </a:r>
            <a:r>
              <a:rPr lang="cs-CZ" dirty="0"/>
              <a:t> pro analýzu a hodnocení investičních programů</a:t>
            </a:r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2000" dirty="0"/>
              <a:t>podle adresáta: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/>
              <a:t>divizní </a:t>
            </a:r>
            <a:r>
              <a:rPr lang="cs-CZ" dirty="0" err="1"/>
              <a:t>controller</a:t>
            </a:r>
            <a:endParaRPr lang="cs-CZ" dirty="0"/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/>
              <a:t>regionální </a:t>
            </a:r>
            <a:r>
              <a:rPr lang="cs-CZ" dirty="0" err="1"/>
              <a:t>controller</a:t>
            </a:r>
            <a:endParaRPr lang="cs-CZ" dirty="0"/>
          </a:p>
          <a:p>
            <a:pPr>
              <a:defRPr/>
            </a:pPr>
            <a:endParaRPr lang="cs-CZ" sz="28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4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423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17B05-20F4-F391-327E-97269F21E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C387D5C4-0B56-7020-E7E9-B174542097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57A5C810-52B7-7E54-46CC-B25AB2649C7D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Nákladový controlling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AD568868-545C-B1F0-8CC5-45347CDEECD6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115B2402-2892-E930-4A22-4F157AEB9856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6D3D55B-D159-ACBF-FFBB-77047453D6F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B7B6081-35E3-FAD2-EBB6-75A038F5B69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4E6ADD7B-8ED8-A438-A3CB-4CDF63C1FA75}"/>
              </a:ext>
            </a:extLst>
          </p:cNvPr>
          <p:cNvSpPr/>
          <p:nvPr/>
        </p:nvSpPr>
        <p:spPr>
          <a:xfrm>
            <a:off x="508450" y="1232922"/>
            <a:ext cx="812709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vytvoření </a:t>
            </a:r>
            <a:r>
              <a:rPr lang="cs-CZ" sz="2000" b="1" dirty="0">
                <a:solidFill>
                  <a:srgbClr val="000000"/>
                </a:solidFill>
                <a:latin typeface="+mj-lt"/>
              </a:rPr>
              <a:t>systému plánování nákladů a vnitropodnikových výnosů se záměrem splnění definovaných cílů v budoucnosti: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b="1" dirty="0">
                <a:solidFill>
                  <a:srgbClr val="000000"/>
                </a:solidFill>
                <a:latin typeface="+mj-lt"/>
              </a:rPr>
              <a:t>vyhodnotit dosaženou skutečnost s plánem (odchylky)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nabízet řešení vedoucí k eliminaci odchylek skutečnosti od plánu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východisko pro sestavení </a:t>
            </a:r>
            <a:r>
              <a:rPr lang="cs-CZ" sz="1600" b="1" dirty="0">
                <a:solidFill>
                  <a:srgbClr val="000000"/>
                </a:solidFill>
                <a:latin typeface="+mj-lt"/>
              </a:rPr>
              <a:t>plánu Cash-</a:t>
            </a:r>
            <a:r>
              <a:rPr lang="cs-CZ" sz="1600" b="1" dirty="0" err="1">
                <a:solidFill>
                  <a:srgbClr val="000000"/>
                </a:solidFill>
                <a:latin typeface="+mj-lt"/>
              </a:rPr>
              <a:t>Flow</a:t>
            </a:r>
            <a:r>
              <a:rPr lang="cs-CZ" sz="1600" b="1" dirty="0">
                <a:solidFill>
                  <a:srgbClr val="000000"/>
                </a:solidFill>
                <a:latin typeface="+mj-lt"/>
              </a:rPr>
              <a:t>,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má včas předpovídat přechodný přebytek nebo nedostatek volných finančních prostředků.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ve vazbě na odchylky skutečnosti od plánu nejen včas na tyto odchylky upozornit, musí je i přehledně a srozumitelně prezentovat a na základě nich pak musí příslušní manažeři zahájit činnosti vedoucí k eliminaci důsledků těchto odchylek</a:t>
            </a:r>
            <a:endParaRPr lang="cs-CZ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53649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0D6D1-52EF-9A8A-6308-035A62FC0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EEB7DCE2-B632-CA30-389F-425F253F0D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1257DB30-6152-861A-8B95-78E0E5760AA3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Nákladový controlling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90BBD0F8-AF04-83F1-4E61-5F00198C1A3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B43BAA0F-C629-EAFC-BDE6-282358C23BEF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BF9EDB8-B897-7EB9-BA26-14AD1C087DA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0C5EB1A6-934F-DB39-BADF-638E697E70A4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210E0ECB-F9EA-FDFE-B7CF-A4AA45EDC38A}"/>
              </a:ext>
            </a:extLst>
          </p:cNvPr>
          <p:cNvSpPr/>
          <p:nvPr/>
        </p:nvSpPr>
        <p:spPr>
          <a:xfrm>
            <a:off x="609343" y="1125200"/>
            <a:ext cx="7925311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Hlavní náplň: </a:t>
            </a:r>
            <a:endParaRPr lang="cs-CZ" sz="2200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Sestavování rozpočtu nákladů a výnosů a jeho vyhodnocování pomocí odchylek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Výpočet plánových, výsledných a cenových kalkulací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Reporting </a:t>
            </a:r>
          </a:p>
          <a:p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r>
              <a:rPr lang="cs-CZ" sz="2000" dirty="0">
                <a:solidFill>
                  <a:srgbClr val="000000"/>
                </a:solidFill>
                <a:latin typeface="+mj-lt"/>
              </a:rPr>
              <a:t>Zavedení NC je jednou z prvních částí celkového modelu controllingu jako úspěšného ekonomického řízení – až pak controlling finanční, investiční, apod.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8945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A504D-B0C4-76C6-8372-B781EA803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127094B-07DB-3CDA-4CDB-E69A047991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000F4EC2-445C-8E3E-C59B-8E87D510043B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Finanční controlling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6A64CA5-2B49-7C1F-BFE4-17E781BBBEAC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8D352018-28E7-2C07-64FB-FA1572D2E202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3CAB6EB9-A36C-80B6-7C2A-A5520EF4820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3AE57DCF-A492-08B7-D0D1-2552D944A04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0E62C498-FA44-4FB9-CBCA-E1EB28843860}"/>
              </a:ext>
            </a:extLst>
          </p:cNvPr>
          <p:cNvSpPr/>
          <p:nvPr/>
        </p:nvSpPr>
        <p:spPr>
          <a:xfrm>
            <a:off x="662645" y="1368496"/>
            <a:ext cx="739751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řízení finanční a kapitálové struktury podniku a řízení jeho peněžních toků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cílem je zajišťování finanční rovnováhy podniku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v elementární rovině: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získávání finančních zdrojů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správa finančních zdrojů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užití finančních zdrojů</a:t>
            </a:r>
          </a:p>
        </p:txBody>
      </p:sp>
    </p:spTree>
    <p:extLst>
      <p:ext uri="{BB962C8B-B14F-4D97-AF65-F5344CB8AC3E}">
        <p14:creationId xmlns:p14="http://schemas.microsoft.com/office/powerpoint/2010/main" val="2609800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2F0F2-1DE8-1312-F5E4-32966BC9D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6CEB4F5B-7389-B4B6-6030-255AB17B55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7AADCF9F-6BA0-2242-249E-5BC57F839BE7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Finanční controlling 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ACAA3773-7677-71C1-F8A7-08345B32B4DA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3B30CE44-8DF9-0017-C46A-8D6B8F5C3357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183BED82-004E-7109-8273-393C804A57D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4FD8734-23FB-4FA0-E95E-A353523FA680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D33FA831-6CB3-B755-4408-778FB068B8A6}"/>
              </a:ext>
            </a:extLst>
          </p:cNvPr>
          <p:cNvSpPr/>
          <p:nvPr/>
        </p:nvSpPr>
        <p:spPr>
          <a:xfrm>
            <a:off x="626550" y="1360253"/>
            <a:ext cx="654881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hlavním nástrojem je finanční analýza: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finanční účetnictví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manažerské účetnictví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ekonomické statistiky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další zdroje peněžního a kapitálového trhu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cs-CZ" sz="2200" dirty="0">
                <a:solidFill>
                  <a:srgbClr val="000000"/>
                </a:solidFill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1942245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1416</TotalTime>
  <Words>1573</Words>
  <Application>Microsoft Macintosh PowerPoint</Application>
  <PresentationFormat>Předvádění na obrazovce (16:9)</PresentationFormat>
  <Paragraphs>234</Paragraphs>
  <Slides>34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0" baseType="lpstr">
      <vt:lpstr>Arial</vt:lpstr>
      <vt:lpstr>Calibri</vt:lpstr>
      <vt:lpstr>Courier New</vt:lpstr>
      <vt:lpstr>Symbol</vt:lpstr>
      <vt:lpstr>Wingdings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Alexandr Ochonský</dc:creator>
  <cp:lastModifiedBy>Tomáš Pražák</cp:lastModifiedBy>
  <cp:revision>72</cp:revision>
  <dcterms:created xsi:type="dcterms:W3CDTF">2016-07-06T15:42:34Z</dcterms:created>
  <dcterms:modified xsi:type="dcterms:W3CDTF">2025-10-05T15:03:24Z</dcterms:modified>
</cp:coreProperties>
</file>