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51"/>
  </p:notesMasterIdLst>
  <p:sldIdLst>
    <p:sldId id="256" r:id="rId3"/>
    <p:sldId id="257" r:id="rId4"/>
    <p:sldId id="264" r:id="rId5"/>
    <p:sldId id="442" r:id="rId6"/>
    <p:sldId id="443" r:id="rId7"/>
    <p:sldId id="332" r:id="rId8"/>
    <p:sldId id="333" r:id="rId9"/>
    <p:sldId id="320" r:id="rId10"/>
    <p:sldId id="334" r:id="rId11"/>
    <p:sldId id="335" r:id="rId12"/>
    <p:sldId id="336" r:id="rId13"/>
    <p:sldId id="337" r:id="rId14"/>
    <p:sldId id="338" r:id="rId15"/>
    <p:sldId id="339" r:id="rId16"/>
    <p:sldId id="359" r:id="rId17"/>
    <p:sldId id="360" r:id="rId18"/>
    <p:sldId id="340" r:id="rId19"/>
    <p:sldId id="341" r:id="rId20"/>
    <p:sldId id="343" r:id="rId21"/>
    <p:sldId id="342" r:id="rId22"/>
    <p:sldId id="344" r:id="rId23"/>
    <p:sldId id="345" r:id="rId24"/>
    <p:sldId id="427" r:id="rId25"/>
    <p:sldId id="428" r:id="rId26"/>
    <p:sldId id="347" r:id="rId27"/>
    <p:sldId id="348" r:id="rId28"/>
    <p:sldId id="349" r:id="rId29"/>
    <p:sldId id="350" r:id="rId30"/>
    <p:sldId id="389" r:id="rId31"/>
    <p:sldId id="356" r:id="rId32"/>
    <p:sldId id="444" r:id="rId33"/>
    <p:sldId id="445" r:id="rId34"/>
    <p:sldId id="390" r:id="rId35"/>
    <p:sldId id="388" r:id="rId36"/>
    <p:sldId id="352" r:id="rId37"/>
    <p:sldId id="446" r:id="rId38"/>
    <p:sldId id="447" r:id="rId39"/>
    <p:sldId id="448" r:id="rId40"/>
    <p:sldId id="351" r:id="rId41"/>
    <p:sldId id="449" r:id="rId42"/>
    <p:sldId id="450" r:id="rId43"/>
    <p:sldId id="451" r:id="rId44"/>
    <p:sldId id="353" r:id="rId45"/>
    <p:sldId id="354" r:id="rId46"/>
    <p:sldId id="453" r:id="rId47"/>
    <p:sldId id="355" r:id="rId48"/>
    <p:sldId id="266" r:id="rId49"/>
    <p:sldId id="309" r:id="rId5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01.12.2025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68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21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917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91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457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831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520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42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18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73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27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87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98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79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54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mmission.europa.eu/strategy-and-policy/priorities-2019-2024/european-green-deal_cs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cs/policies/european-green-deal/timeline-european-green-deal-and-fit-for-55/" TargetMode="External"/><Relationship Id="rId2" Type="http://schemas.openxmlformats.org/officeDocument/2006/relationships/hyperlink" Target="https://commission.europa.eu/strategy-and-policy/priorities-2019-2024/european-green-deal_c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pxmG3YRgok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epxmG3YRgok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da-auto.com/company/sustainability-report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ission.europa.eu/strategy-and-policy/priorities-2019-2024/european-green-deal_c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Formování CSR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51930" y="1475333"/>
            <a:ext cx="4248472" cy="136815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Třívrstvý model CSR (Carroll)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Milníky ve vývoji CSR v EU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plynoucí z aplikace společensky odpovědných principů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FFB8978-FFC8-4457-A1C6-1D93CB4EB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35" y="3463202"/>
            <a:ext cx="5184576" cy="12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2067694"/>
            <a:ext cx="3024336" cy="27363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dekádě 80. let vyvstávají nové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pohledy na koncept CSR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jeho význam s cílem objasnit, co vše lze zahrnovat pod CSR.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Vznikají nové odborné publikace a polemiky nad vývojovými etapami konceptu a objevují se i nové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alternativní koncepty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buďto přímo souvisejí s CSR nebo s jeho dílčími částmi.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17290" y="709946"/>
            <a:ext cx="4104456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Jonese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(1980), který ve své definici CSR, zmiňuje plnění podniku nad rámec zákonných a odborových nařízení, ale považuje také za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nezbytný přístup dobrovolnosti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využitím CSR aktivit a vše rozšiřuje na další zainteresované skupiny.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Drucker (1984), který přišel s tvrzením, že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ziskovost a odpovědnost se nevylučují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naopak jde o kompatibilní pojmy, a proto „…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měl podnik proměnit svou společenskou odpovědnost v podnikatelské příležitosti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Carroll v roce 1991 provádí úprava své čtyř složkové definice a mění čtvrtou dobrovolnou na filantropickou a provádí souhrn tvrzením: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podnik by se měl snažit vytvářet zisk, dodržovat zákony, být etickým a dobrým občanem společnosti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Responsibility (CSR) – historické milníky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8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1563638"/>
            <a:ext cx="3024336" cy="324035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zmínky o diskusi na poli CSR jsou spjaty se vznikem podnikatelského sdružení Business in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Velké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Briránii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koncepčnímu přístupu CSR se především vyspělé země dostávají ve druhé polovině 90. let minulého století převážně z důvodu aktivit institucí EU.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17290" y="709946"/>
            <a:ext cx="4104456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(http://www.csreurope.org/)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této iniciativy, který se datuje do roku 1992, kdy byl prvním podnětem k definování postupů v oblastech společenské odpovědnosti.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Reprezentanti podnikatelské sféry byli vyzvání pro přijetí tzv.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Evropské deklarace proti sociálnímu vyloučení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Její úspěch byl potvrzen ratifikováním v roce 1995 ve dvaceti evropských zemích. Následovníkem byla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podnikatelská síť pro sociální kohezi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Network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Cohesion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Mílníky ve vývoíji CSR v EU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99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1563638"/>
            <a:ext cx="3024336" cy="324035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sdružuje více než 3000 firem.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každé členské (případně kandidátské) zemi existuje partnerská organizace, která je nápomocna v realizaci stanovených cílů.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ČR má CSR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svoji partnerskou organizace –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Leaders Forum ČR (BLF).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17290" y="709946"/>
            <a:ext cx="4104456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cíle: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být evropskou expertní centrálou na problematiku CSR;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přispět k rozšíření a k pochopení konceptu CSR v Evropě;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poskytovat poradenství, vzdělávání a školení v CSR;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propagovat nejen v rámci EU CSR, včetně zdůrazňování hlavních výhod, které firmy implementující CSR mohou získat;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podnítit vedení dialogu s firemními stakeholdery i mezi jednotlivými evropskými vládami;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shromažďovat a následně vyzdvihovat příklady konkrétních aktivit společensky odpovědných firem v rámci celé Evropy.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Mílníky ve vývoíji CSR v EU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4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1563638"/>
            <a:ext cx="3024336" cy="324035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aliance pro CSR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Aliance slouží jako politický deštník pro mobilizaci zdrojů  z velkých i malých evropských podniků a zúčastněných stran v deseti prioritních oblastech, v nichž je podtrhnut i význam MSP.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Jejím prostřednictvím je využito tzv.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fóra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poskytuje platformu pro diskusi na evropské úrovni.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17290" y="709946"/>
            <a:ext cx="4104456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aliance pro CSR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Vznikla v roce 2006 a představuje nový politický přístup k CSR založený na dvojitém závazku.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jedné straně chce Evropská komise posílit příznivé prostředí pro podnikatele.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druhé straně, prostřednictvím dobrovolného přístupu, budou podniky nadále zaměřovat své úsilí na inovaci své CSR strategie a iniciativy, ve spolupráci a dialogu se všemi zúčastněnými subjekty.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Mílníky ve vývoji CSR v EU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7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1563638"/>
            <a:ext cx="3024336" cy="324035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Významné evropské iniciativy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27634" y="411510"/>
            <a:ext cx="4104456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Lisabonský summit EU v roce 2000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deklaroval, požadavek na strategické prosazování konceptu, ale i jeho podporu a rozvoj v rámci celé EU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2001 vznikl nejvýznamnější dokument v oblasti CSR tzv.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Zelená kniha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ve které jsou shrnuty základní principy, nástroje a přístupy k problematice CSR. Obsahuje také tří pilířovou definici CSR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iniciativy Evropské komise vzniklo v roce 2002 činnost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Multistake-holder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Členy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foŕa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stali zastupitelé zaměstnavatelských a podnikatelských svazů, odborů či nevládních organizací.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 2020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navazuje na principy Evropské aliance CSR - podporovat úspěšné rozšiřování CSR do každodenní praxe podniků všech velikostí, ale také zapojovat různé partnerské subjekty do dalšího rozvoje CSR.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Mílníky ve vývoíji CSR v EU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13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1563638"/>
            <a:ext cx="3024336" cy="324035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Významné evropské iniciativy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27634" y="411510"/>
            <a:ext cx="4228742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Grean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https://commission.europa.eu/strategy-and-policy/priorities-2019-2024/european-green-deal_cs</a:t>
            </a:r>
            <a:r>
              <a:rPr lang="cs-CZ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Změna klimatu a zhoršování stavu životního prostředí představují pro Evropu a celý svět existenciální hrozbu. Proto vznikla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Zelená dohoda pro Evropu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která má hospodářství Unie transformovat v moderní, konkurenceschopnou ekonomiku, jež účinně využívá zdroje a kde: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do roku 2050 dosáhne čistých nulových emisí skleníkových plynů,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bude hospodářský růst oddělen od využívání zdrojů,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nebude opomenut žádný jednotlivec ani region.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komise přijala soubor návrhů, které mají uzpůsobit politická opatření EU v oblasti klimatu, energetiky, dopravy a zdanění tak, aby se mohla podílet na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snížení čistých emisí skleníkových plynů do roku 2030 alespoň o 55 %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 úrovně v roce 1990).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Mílníky ve vývoíji CSR v EU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2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1563638"/>
            <a:ext cx="3024336" cy="324035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Významné evropské iniciativy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3732" y="709946"/>
            <a:ext cx="4228742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Grean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https://commission.europa.eu/strategy-and-policy/priorities-2019-2024/european-green-deal_cs</a:t>
            </a:r>
            <a:r>
              <a:rPr lang="cs-CZ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Časová osa – Zelená dohoda pro Evropu a balíček „Fit for 55“ </a:t>
            </a:r>
            <a:r>
              <a:rPr lang="cs-CZ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https://www.consilium.europa.eu/cs/policies/european-green-deal/timeline-european-green-deal-and-fit-for-55/</a:t>
            </a:r>
            <a:r>
              <a:rPr lang="cs-CZ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Mílníky ve vývoíji CSR v EU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20C6DF0-28D4-494D-A03C-D591D22E3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182" y="2322288"/>
            <a:ext cx="4831274" cy="2553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346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1563638"/>
            <a:ext cx="3024336" cy="324035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Klasifikaci CSR teorií do tří skupin od 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Klonoského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(1991). Kořeny teorií spočívají v politických a etických teoriích</a:t>
            </a:r>
            <a:r>
              <a:rPr lang="cs-CZ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69468" y="972651"/>
            <a:ext cx="3692138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skupinu je nazvána „fundamentalistická“ a jsou zde ty společnosti, které jsou pouze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právním uskupením a využívání společenské odpovědnosti jim zvyšuje zisk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ale vše je v souladu se zákony.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Druhá skupina je tvořena těmi teoriemi, které hájí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morální osobnost a poukazují na jejich morální svobodu. 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třetí skupiny přiřadil teorie, ve kterých je přikládán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 sociální dimenze společnosti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8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Garriga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Melé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(2004) rozčlenění CSR teorií do čtyř skupin, ve kterých vycházeli ze zaměření na čtyři různé aspekty sociální reality.</a:t>
            </a:r>
          </a:p>
          <a:p>
            <a:endParaRPr lang="cs-CZ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69468" y="972651"/>
            <a:ext cx="3692138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politika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(teorie zaměřené na sociální sílu podniku a jeho odpovědnost na politické scéně spojené s jeho sílou),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ekonomika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(teorie, které chápají společnost jako pouhý nástroj k vytváření bohatství),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integrace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(teorie zvažující integraci sociálních požadavků)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(teorie zaměřené na etiku, ve kterých je vztah mezi společností a podnikem pevně zakořeněn s etickými hodnotami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3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CSR teorie považujeme </a:t>
            </a:r>
            <a:b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hlavní proud současných teorií </a:t>
            </a:r>
          </a:p>
          <a:p>
            <a:endParaRPr lang="cs-CZ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27984" y="1563638"/>
            <a:ext cx="3692138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Shareholder Value Theory 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 Theory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Performance 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Cizizenship Theory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Třívrstvý model CSR (Carroll)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Milníky ve vývoji CSR v EU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/>
              <a:t>Obsahové zaměření přednášky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Shareholder Value Theory </a:t>
            </a:r>
          </a:p>
          <a:p>
            <a:endParaRPr lang="cs-CZ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86071" y="393079"/>
            <a:ext cx="3692138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Tato teorie vychází z pojetí představitelů neoklasické ekonomické teorie, kteří považují za nejvýznamnější cíl podnikání zvyšování ekonomické hodnoty společnosti pro akcionáře formou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maximalizace užitku a zisku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Nejvýznamnějším představitelem tohoto pohledu byl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Milton Friedman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Ve svém příspěvku v New York Times Magazine v roce 1970 se vyjadřuje na téma CSR a neuznává přístup firmy, která by měla splňovat i celospolečenské cíle, protože tyto cíle podle něj spadají do kompetence vlády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firem by to mělo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důsledky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zvyšování firemních nákladů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což by se promítlo do vyšších cen pro spotřebitele nebo do nižších dividend pro akcionáře.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26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Shareholder Value Theory </a:t>
            </a:r>
          </a:p>
          <a:p>
            <a:endParaRPr lang="cs-CZ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3272" y="384542"/>
            <a:ext cx="3956492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Dnes se všeobecně uznává, že za určitých podmínek, přispívá uspokojování sociálních zájmů k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maximalizaci hodnoty pro akcionáře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většina velkých společností stále více věnuje pozornost CSR, a to zejména s ohledem na zájmy lidí (majitelů) s podílem ve firmě.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Existuje stále více důkazů, že ekonomického úspěchu nemůže být dosaženo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dlouhodobém horizontu, pokud management bere v úvahu pouze zájmy akcionářů, ale musí stale v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zohledňovat i zájmy stakeholders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Úspěšné firmy potřebují mnohem více, než pouze vlastní zájem a starost o zisk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vyžadují důvěru, pocit loajality, kvalitní a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dobré vztahy se všemi stakeholders 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důsledkem pro trvalou spolupráci nebo vzájemné propojení s daným podnikem.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29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Stakeholderovská teorie (zainteresované strany)</a:t>
            </a:r>
            <a:endParaRPr lang="cs-CZ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3272" y="384542"/>
            <a:ext cx="4237120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Samotný pojem stakeholder byl poprvé uveden v roce </a:t>
            </a:r>
            <a:r>
              <a:rPr lang="it-IT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1963 na Stanford Research Institute 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realizace projektu, který se soustředil na analýzu důsledků stakeholderovské teorie v manažerské teorii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</a:t>
            </a:r>
            <a:r>
              <a:rPr lang="it-IT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1984 Freemen svým Strategic Management: A Stakeholder Approach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2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https://www.youtube.com/watch?v=epxmG3YRgok</a:t>
            </a:r>
            <a:r>
              <a:rPr lang="cs-CZ" sz="12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prezentoval stakeholdery jako něco složitějšího, rozsáhlejšího a komplexního. Chápal </a:t>
            </a:r>
            <a:r>
              <a:rPr lang="it-IT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efektivní řízení vztahů se stakeholdery jako nezbytné pro přežití a prosperitu firmy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by si měla být vědoma, které subjekty ovlivňuje (přímo i nepřímo) a také, kdo z těchto subjektů má vliv na chod a existenci samotné firmy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Freeman chápal všechny subjekty jako zainteresované strany a pojmenoval je stakeholder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přesněji jsou to „subjekty, které ovlivňují či jsou ovlivněny činností podniku“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47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5846D6-765F-41AF-86C6-7695AF321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7749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1B6680-9AEA-486E-94ED-07ED0DED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-93449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2F08813-FC57-4D00-9FA0-AFCDB6FAB08F}"/>
              </a:ext>
            </a:extLst>
          </p:cNvPr>
          <p:cNvSpPr txBox="1">
            <a:spLocks/>
          </p:cNvSpPr>
          <p:nvPr/>
        </p:nvSpPr>
        <p:spPr>
          <a:xfrm>
            <a:off x="216642" y="743676"/>
            <a:ext cx="7430028" cy="39806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endParaRPr lang="en-AU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F0C73CB-AC27-4A00-806F-C2040CBA36D7}"/>
              </a:ext>
            </a:extLst>
          </p:cNvPr>
          <p:cNvSpPr/>
          <p:nvPr/>
        </p:nvSpPr>
        <p:spPr>
          <a:xfrm>
            <a:off x="400570" y="4842356"/>
            <a:ext cx="448821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cs-CZ" altLang="cs-CZ" sz="135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Source: </a:t>
            </a:r>
            <a:r>
              <a:rPr lang="en-GB" sz="135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  <a:hlinkClick r:id="rId3"/>
              </a:rPr>
              <a:t> https://www.youtube.com/watch?v=epxmG3YRgok</a:t>
            </a:r>
            <a:r>
              <a:rPr lang="cs-CZ" sz="135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GB" sz="135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</a:p>
          <a:p>
            <a:pPr defTabSz="685800"/>
            <a:endParaRPr lang="cs-CZ" altLang="cs-CZ" sz="1350" dirty="0">
              <a:solidFill>
                <a:srgbClr val="002060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B1722B9-1472-4E9A-A71D-807F2DE3F13E}"/>
              </a:ext>
            </a:extLst>
          </p:cNvPr>
          <p:cNvSpPr txBox="1">
            <a:spLocks/>
          </p:cNvSpPr>
          <p:nvPr/>
        </p:nvSpPr>
        <p:spPr>
          <a:xfrm>
            <a:off x="445234" y="797153"/>
            <a:ext cx="6091067" cy="10246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buNone/>
            </a:pPr>
            <a:r>
              <a:rPr lang="cs-CZ" sz="1800" i="1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Vzniká otázka, co znamená </a:t>
            </a:r>
            <a:r>
              <a:rPr lang="en-GB" sz="1800" i="1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„</a:t>
            </a:r>
            <a:r>
              <a:rPr lang="cs-CZ" sz="1800" b="1" i="1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hodnota</a:t>
            </a:r>
            <a:r>
              <a:rPr lang="en-GB" sz="1800" i="1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"?</a:t>
            </a:r>
            <a:endParaRPr lang="cs-CZ" sz="1800" i="1" dirty="0">
              <a:solidFill>
                <a:srgbClr val="002060"/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marL="0" indent="0" defTabSz="685800">
              <a:buNone/>
            </a:pPr>
            <a:endParaRPr lang="cs-CZ" sz="1800" dirty="0">
              <a:solidFill>
                <a:srgbClr val="002060"/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marL="0" indent="0" algn="ctr" defTabSz="685800">
              <a:buNone/>
            </a:pPr>
            <a:r>
              <a:rPr lang="en-GB" sz="18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Stakeholder </a:t>
            </a:r>
            <a:r>
              <a:rPr lang="cs-CZ" sz="18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T</a:t>
            </a:r>
            <a:r>
              <a:rPr lang="en-GB" sz="18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heory</a:t>
            </a:r>
            <a:r>
              <a:rPr lang="en-GB" sz="18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...</a:t>
            </a:r>
            <a:r>
              <a:rPr lang="cs-CZ" sz="18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nabízí pohled</a:t>
            </a:r>
          </a:p>
          <a:p>
            <a:pPr marL="0" indent="0" defTabSz="685800">
              <a:buNone/>
            </a:pPr>
            <a:endParaRPr lang="cs-CZ" sz="1350" dirty="0">
              <a:solidFill>
                <a:srgbClr val="002060"/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marL="0" indent="0" defTabSz="685800">
              <a:buNone/>
            </a:pPr>
            <a:endParaRPr lang="cs-CZ" sz="1350" dirty="0">
              <a:solidFill>
                <a:srgbClr val="002060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840FF9B-8651-43FA-B6B4-D1AF2A086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34" y="1129833"/>
            <a:ext cx="2277458" cy="1275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399616D-65DE-47C3-8E60-BBAB0F64560B}"/>
              </a:ext>
            </a:extLst>
          </p:cNvPr>
          <p:cNvSpPr/>
          <p:nvPr/>
        </p:nvSpPr>
        <p:spPr>
          <a:xfrm>
            <a:off x="142875" y="2136529"/>
            <a:ext cx="6835317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Teorie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zainteresovaných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stran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se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zabývá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otázkou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, co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nebo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kdo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je pro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korporace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skutečně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důležitý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cs-CZ" sz="135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cs-CZ" sz="135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Stejně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jako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teorie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zainteresovaných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stran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i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CSR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znamená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že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organizace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identifikuje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své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různé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skupiny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zainteresovaných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stran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a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poté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se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snaží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vyvážit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jejich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příslušné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potřeby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v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rámci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celkové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strategie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organizace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cs-CZ" sz="135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cs-CZ" sz="135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Vedení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by v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rozhodovacím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procesu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nemělo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brát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v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úvahu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pouze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své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akcionáře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, ale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také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kohokoli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koho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obchodní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rozhodnutí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ovlivňují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en-GB" sz="1350" dirty="0">
              <a:solidFill>
                <a:srgbClr val="002060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DF8CA74-1EE7-4E61-A3CF-4F3CEF55E9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80" t="16220" r="63737" b="18901"/>
          <a:stretch/>
        </p:blipFill>
        <p:spPr>
          <a:xfrm>
            <a:off x="7180147" y="2490025"/>
            <a:ext cx="1498832" cy="21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5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285250" y="256026"/>
            <a:ext cx="3057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altLang="cs-CZ" b="1" dirty="0">
                <a:solidFill>
                  <a:srgbClr val="002060"/>
                </a:solidFill>
                <a:cs typeface="Times New Roman" panose="02020603050405020304" pitchFamily="18" charset="0"/>
              </a:rPr>
              <a:t>Teorie zainteresovaných stran </a:t>
            </a:r>
            <a:endParaRPr lang="en-GB" altLang="cs-CZ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5846D6-765F-41AF-86C6-7695AF321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7749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1B6680-9AEA-486E-94ED-07ED0DED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-93449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2F08813-FC57-4D00-9FA0-AFCDB6FAB08F}"/>
              </a:ext>
            </a:extLst>
          </p:cNvPr>
          <p:cNvSpPr txBox="1">
            <a:spLocks/>
          </p:cNvSpPr>
          <p:nvPr/>
        </p:nvSpPr>
        <p:spPr>
          <a:xfrm>
            <a:off x="216642" y="743676"/>
            <a:ext cx="7430028" cy="39806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F0C73CB-AC27-4A00-806F-C2040CBA36D7}"/>
              </a:ext>
            </a:extLst>
          </p:cNvPr>
          <p:cNvSpPr/>
          <p:nvPr/>
        </p:nvSpPr>
        <p:spPr>
          <a:xfrm>
            <a:off x="395536" y="4500326"/>
            <a:ext cx="46669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Rozhovor: 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  <a:hlinkClick r:id="rId2"/>
              </a:rPr>
              <a:t> https://www.youtube.com/watch?v=epxmG3YRgok</a:t>
            </a:r>
            <a:r>
              <a:rPr lang="cs-CZ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endParaRPr lang="cs-CZ" altLang="cs-CZ" sz="135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399616D-65DE-47C3-8E60-BBAB0F64560B}"/>
              </a:ext>
            </a:extLst>
          </p:cNvPr>
          <p:cNvSpPr/>
          <p:nvPr/>
        </p:nvSpPr>
        <p:spPr>
          <a:xfrm>
            <a:off x="89494" y="889249"/>
            <a:ext cx="71399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Teorie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zainteresovaných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stran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zpochybňuje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tradiční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pohled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na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firmu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akcionáři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/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zaměstnanci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jsou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vlastníky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společnosti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endParaRPr lang="cs-CZ" sz="135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5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Inkluzivní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přístup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zainteresovaných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stran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má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z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obchodního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hlediska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smysl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protože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firmě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umožňuje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maximalizovat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bohatství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akcionářů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a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zároveň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zvyšovat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celkovou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přidanou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hodnotu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cs-CZ" sz="135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5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Dnes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se CSR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zaměřuje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na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model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zainteresovaných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stran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který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se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stal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široce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přijímaným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mezi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současnými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obchodními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organizacemi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cs-CZ" sz="135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5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Teorie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zainteresovaných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stran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tvrdí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že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existují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i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​​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další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strany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zapojené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s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legitimním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„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podílem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“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na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obchodních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rozhodnutích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včetně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  <a:endParaRPr lang="cs-CZ" sz="135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cs-CZ" sz="135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Komunit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a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jejich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vládních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orgánů</a:t>
            </a:r>
            <a:endParaRPr lang="cs-CZ" sz="135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Nevládních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organizací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a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dalších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komunitních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skupin</a:t>
            </a:r>
            <a:endParaRPr lang="cs-CZ" sz="135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Zaměstnanců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a </a:t>
            </a: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odborů</a:t>
            </a:r>
            <a:endParaRPr lang="cs-CZ" sz="135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Dodavatelů</a:t>
            </a:r>
            <a:r>
              <a:rPr lang="en-GB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 a zákazníků…</a:t>
            </a:r>
          </a:p>
        </p:txBody>
      </p:sp>
      <p:pic>
        <p:nvPicPr>
          <p:cNvPr id="2050" name="Picture 2" descr="Stakeholder Theory: A Model for Strategic Management (Springerbriefs in  Ethics) (Paperback) | Harvard Book Store">
            <a:extLst>
              <a:ext uri="{FF2B5EF4-FFF2-40B4-BE49-F238E27FC236}">
                <a16:creationId xmlns:a16="http://schemas.microsoft.com/office/drawing/2014/main" id="{4A7410D4-97A6-440F-906C-5259143C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300" y="3001072"/>
            <a:ext cx="1285875" cy="193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akeholder Management | BuyBooks.NG">
            <a:extLst>
              <a:ext uri="{FF2B5EF4-FFF2-40B4-BE49-F238E27FC236}">
                <a16:creationId xmlns:a16="http://schemas.microsoft.com/office/drawing/2014/main" id="{361C7B4A-43F1-4FB1-A834-0DDEBF880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91" y="3033461"/>
            <a:ext cx="1357313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rategic Management | Cambridge University Press &amp; Assessment">
            <a:extLst>
              <a:ext uri="{FF2B5EF4-FFF2-40B4-BE49-F238E27FC236}">
                <a16:creationId xmlns:a16="http://schemas.microsoft.com/office/drawing/2014/main" id="{AC883742-CAC8-4599-A198-A9CDD98A9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83" y="855739"/>
            <a:ext cx="1285875" cy="19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5364088" y="937172"/>
            <a:ext cx="3121294" cy="312231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Změna ve stylu řízení podniku – od původního shareholderského pojetí k pojetí stakeholderskému.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úlohou managementu podniku je dané vztahy optimalizovat a důraz je kladen na vzájemnou interakci a rovnocenný přístup ke všem zainteresovaným skupinám firmy, která  je středobodem modelu.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498053" y="3665353"/>
            <a:ext cx="4626876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</a:t>
            </a:r>
            <a:r>
              <a:rPr lang="en-US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DONALDSON, T. a L. E. PRESON. The stakeholder theory of the corporation: Concepts, evidence, and implications. In: Academy of Management Reviews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Model output-input a stakeholderský model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37172"/>
            <a:ext cx="2676376" cy="224352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888" y="976499"/>
            <a:ext cx="2237426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66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Stakeholderovská teorie (zainteresované strany)</a:t>
            </a:r>
            <a:endParaRPr lang="cs-CZ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0298" y="577976"/>
            <a:ext cx="4237120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Zapojení zúčastněných stran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fáze řízení dialogu se stakeholdery jsou doplněny o klíčové faktory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vědomí, že existuje určitý problém, závazek stanovení priority a zdroje problému, dostupnost zdrojů na řešení problémů a v závěru také konsensus mezi podnikem a jejími stakeholdery v této otázce a obecně relevance dialogu.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Přiměřený praktický způsob lze nalézt v příručce </a:t>
            </a:r>
            <a:r>
              <a:rPr lang="it-IT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Guidance for Stakeholders Using AA1000AS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(2008) </a:t>
            </a:r>
            <a:r>
              <a:rPr lang="it-IT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 Statements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která obsahuje univerzální pravidla pro dosažení etického konsensu skrze participaci stakeholderů. </a:t>
            </a:r>
          </a:p>
          <a:p>
            <a:pPr marL="0" indent="0">
              <a:buNone/>
            </a:pPr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972651"/>
            <a:ext cx="5338322" cy="128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68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Stakeholderovská teorie (zainteresované strany)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 a sekundární stakeholdeři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3272" y="972651"/>
            <a:ext cx="4237120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pojetí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primárních stakeholderů 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možné jejich definování - mají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přímý zájem a přímý vliv 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podnik,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sekundární stakeholdeři 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nemají přímý vliv, ale jsou sami ovlivňováni aktivitami podniku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 – např. vlastníci, investoři, zaměstnanci, dodavatelé, zákazníci…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Sekundární – vláda, občanská a obchodní sdružení, obyvatelé, média, nátlakové skupiny…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jsou naši stakeholdeři?</a:t>
            </a:r>
          </a:p>
          <a:p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Jaká je jejich důležitost (kdo patří mezi klíčové stakeholdery)?</a:t>
            </a:r>
          </a:p>
          <a:p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Jaká jsou jejich očekávání a zájmy?</a:t>
            </a:r>
          </a:p>
          <a:p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je jejich vliv na naše podnikání?</a:t>
            </a:r>
          </a:p>
          <a:p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se stakeholdery komunikovat?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65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Stakeholderovská teorie (zainteresované strany)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 a sekundární stakeholdeři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3272" y="972651"/>
            <a:ext cx="4237120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Spolupráce se stakeholdery v implementaci CSR jí musí předcházet – identifikace a následný výběr subjektů. 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Jejich úroveň očekávání a vlivu lze aplikovat pomocí tzv.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matice 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 této matici jsou stakeholdeři hodnoceni z hlediska dvou proměnných. 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Těmi muže být hodnocení úrovně „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zainteresovanosti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fungování podniku oproti „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zdrojům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či „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síle“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možnost je srovnání z hlediska „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úrovně očekávání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a „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úrovně vlivu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Následující matice člení hlediska úrovně „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očekávání a vlivu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do kategorií „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a nízká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49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96652" y="140895"/>
            <a:ext cx="33297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cs-CZ" sz="2700" kern="0" dirty="0">
                <a:solidFill>
                  <a:srgbClr val="002060"/>
                </a:solidFill>
                <a:ea typeface="+mj-ea"/>
                <a:cs typeface="+mj-cs"/>
              </a:rPr>
              <a:t>Stakeholders – matice </a:t>
            </a:r>
            <a:endParaRPr lang="en-US" sz="2700" kern="0" dirty="0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5846D6-765F-41AF-86C6-7695AF321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7749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1B6680-9AEA-486E-94ED-07ED0DED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-93449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2F08813-FC57-4D00-9FA0-AFCDB6FAB08F}"/>
              </a:ext>
            </a:extLst>
          </p:cNvPr>
          <p:cNvSpPr txBox="1">
            <a:spLocks/>
          </p:cNvSpPr>
          <p:nvPr/>
        </p:nvSpPr>
        <p:spPr>
          <a:xfrm>
            <a:off x="216643" y="743676"/>
            <a:ext cx="3635277" cy="39806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Jde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o </a:t>
            </a:r>
            <a:r>
              <a:rPr lang="en-GB" altLang="cs-CZ" sz="1800" dirty="0" err="1">
                <a:solidFill>
                  <a:srgbClr val="00206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maximalizaci</a:t>
            </a:r>
            <a:r>
              <a:rPr lang="en-GB" altLang="cs-CZ" sz="1800" dirty="0">
                <a:solidFill>
                  <a:srgbClr val="00206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hodnoty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nikoli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o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maximalizaci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bohatství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cs-CZ" altLang="cs-CZ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cs-CZ" altLang="cs-CZ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Logika: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Společnosti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hrají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zásadní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roli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v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samotné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struktuře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naší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společnosti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(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vytváření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pracovních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míst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inovace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atd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.) a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jejich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úspěch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musí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být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oceňován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jako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celek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nikoli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pouze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ve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výnosech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které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přinášejí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svým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akcionářům</a:t>
            </a:r>
            <a:r>
              <a:rPr lang="en-GB" altLang="cs-CZ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cs-CZ" altLang="cs-CZ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6FA528A-1392-445C-A1DF-0084BF82C1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" t="2739" r="19930" b="2222"/>
          <a:stretch/>
        </p:blipFill>
        <p:spPr>
          <a:xfrm>
            <a:off x="3851921" y="283446"/>
            <a:ext cx="5123920" cy="4440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561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27363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Prvním startovním podnětem pro odbornou debatu o společenské odpovědnosti byl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rostoucí negativní pohled proti velkým společnostem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počátku 20. století v USA.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Společnosti byly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tvrdě kritizovány za jejich sílící moc, antisociální chování a nekalé tržní praktiky likvidující konkurenci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proto veřejnost vyvíjela tlak po větší společenské odpovědnosti podniků.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32183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30. letech minulého století se objevují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pohledy na společenskou odpovědnost managementu a podniku jako celku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2. poloviny 20. století a toto období lze označit jako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moderní éru CSR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zlomový bod lze považovat rok 1953, kdy H. R.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Bowen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vydává svou knihu „</a:t>
            </a: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Businessman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ve které uvádí první definici společenské odpovědnosti. 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Tato doba se vyznačovala tím, že pojetí společenské odpovědnosti bylo zaměřeno na „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odpovědnost podnikatele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(hovoříme o odpovědnosti podnikatele a ne samotného podnikatelského subjektu).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Responsibility (CSR) – historické milníky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Stakeholderovská teorie (zainteresované strany)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 a sekundární stakeholdeři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213" y="1083575"/>
            <a:ext cx="4385183" cy="377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6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7267" y="219705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092D014-D791-4223-B42E-C1FCE9B6B302}"/>
              </a:ext>
            </a:extLst>
          </p:cNvPr>
          <p:cNvSpPr/>
          <p:nvPr/>
        </p:nvSpPr>
        <p:spPr>
          <a:xfrm>
            <a:off x="840781" y="1995686"/>
            <a:ext cx="208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hlinkClick r:id="rId3"/>
              </a:rPr>
              <a:t>https://www.skoda-auto.com/company/sustainability-reports</a:t>
            </a:r>
            <a:r>
              <a:rPr lang="cs-CZ" sz="1400" b="1" dirty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D89DC84-C6AF-4D1E-95F8-B5D7AE3D9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293" y="267494"/>
            <a:ext cx="337524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17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092D014-D791-4223-B42E-C1FCE9B6B302}"/>
              </a:ext>
            </a:extLst>
          </p:cNvPr>
          <p:cNvSpPr/>
          <p:nvPr/>
        </p:nvSpPr>
        <p:spPr>
          <a:xfrm>
            <a:off x="1979712" y="4882529"/>
            <a:ext cx="6120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chemeClr val="tx1">
                    <a:lumMod val="75000"/>
                  </a:schemeClr>
                </a:solidFill>
              </a:rPr>
              <a:t>https://www.skoda-auto.com/_doc/0d353097-1f24-44c6-97d2-d87d485a1c7b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3EAF31D-6EF0-42B8-BB4E-9F67CE3B79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8" t="20601" r="12988" b="8001"/>
          <a:stretch/>
        </p:blipFill>
        <p:spPr>
          <a:xfrm>
            <a:off x="107504" y="599795"/>
            <a:ext cx="763284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45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5846D6-765F-41AF-86C6-7695AF321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7749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1B6680-9AEA-486E-94ED-07ED0DED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-93449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F0C73CB-AC27-4A00-806F-C2040CBA36D7}"/>
              </a:ext>
            </a:extLst>
          </p:cNvPr>
          <p:cNvSpPr/>
          <p:nvPr/>
        </p:nvSpPr>
        <p:spPr>
          <a:xfrm>
            <a:off x="114300" y="4693943"/>
            <a:ext cx="9450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800" dirty="0">
                <a:solidFill>
                  <a:srgbClr val="002060"/>
                </a:solidFill>
                <a:cs typeface="Times New Roman" panose="02020603050405020304" pitchFamily="18" charset="0"/>
              </a:rPr>
              <a:t>Source: ACCOR HOTELS</a:t>
            </a:r>
          </a:p>
          <a:p>
            <a:r>
              <a:rPr lang="cs-CZ" altLang="cs-CZ" sz="800" dirty="0">
                <a:solidFill>
                  <a:srgbClr val="002060"/>
                </a:solidFill>
                <a:cs typeface="Times New Roman" panose="02020603050405020304" pitchFamily="18" charset="0"/>
              </a:rPr>
              <a:t>https://images.jobsataccor.com.au/wp-content/uploads/AccorHotels-Corporate-Responsibility-Report-2017.pdf</a:t>
            </a:r>
          </a:p>
          <a:p>
            <a:endParaRPr lang="cs-CZ" altLang="cs-CZ" sz="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40E4267-E146-4A8F-83CB-C761AC9DF5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8"/>
          <a:stretch/>
        </p:blipFill>
        <p:spPr>
          <a:xfrm>
            <a:off x="0" y="114301"/>
            <a:ext cx="6183630" cy="457964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79A9277-7E8D-4E64-AC97-193868B2C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6"/>
          <a:stretch/>
        </p:blipFill>
        <p:spPr>
          <a:xfrm>
            <a:off x="5590333" y="4033160"/>
            <a:ext cx="3553667" cy="87686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711B206-6FA0-4079-9AB5-366FBD316933}"/>
              </a:ext>
            </a:extLst>
          </p:cNvPr>
          <p:cNvSpPr txBox="1"/>
          <p:nvPr/>
        </p:nvSpPr>
        <p:spPr>
          <a:xfrm>
            <a:off x="6183630" y="449557"/>
            <a:ext cx="151529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870821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80311" y="915566"/>
            <a:ext cx="19736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cs-CZ" sz="2700" kern="0" dirty="0">
                <a:solidFill>
                  <a:srgbClr val="002060"/>
                </a:solidFill>
                <a:ea typeface="+mj-ea"/>
                <a:cs typeface="+mj-cs"/>
              </a:rPr>
              <a:t>Stakeholders</a:t>
            </a:r>
            <a:endParaRPr lang="en-US" sz="2700" kern="0" dirty="0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5846D6-765F-41AF-86C6-7695AF321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7749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1B6680-9AEA-486E-94ED-07ED0DED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-93449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2F08813-FC57-4D00-9FA0-AFCDB6FAB08F}"/>
              </a:ext>
            </a:extLst>
          </p:cNvPr>
          <p:cNvSpPr txBox="1">
            <a:spLocks/>
          </p:cNvSpPr>
          <p:nvPr/>
        </p:nvSpPr>
        <p:spPr>
          <a:xfrm>
            <a:off x="375955" y="1851670"/>
            <a:ext cx="2782328" cy="9639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Každý</a:t>
            </a:r>
            <a:r>
              <a:rPr lang="en-GB" alt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podnik</a:t>
            </a:r>
            <a:r>
              <a:rPr lang="en-GB" alt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má</a:t>
            </a:r>
            <a:r>
              <a:rPr lang="en-GB" alt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své</a:t>
            </a:r>
            <a:r>
              <a:rPr lang="en-GB" alt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jedinečné</a:t>
            </a:r>
            <a:r>
              <a:rPr lang="en-GB" alt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skupiny</a:t>
            </a:r>
            <a:r>
              <a:rPr lang="en-GB" alt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zainteresovaných</a:t>
            </a:r>
            <a:r>
              <a:rPr lang="en-GB" alt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stran</a:t>
            </a:r>
            <a:r>
              <a:rPr lang="en-GB" alt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a </a:t>
            </a:r>
            <a:r>
              <a:rPr lang="en-GB" alt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neexistuje</a:t>
            </a:r>
            <a:r>
              <a:rPr lang="en-GB" alt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univerzální</a:t>
            </a:r>
            <a:r>
              <a:rPr lang="en-GB" alt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přístup</a:t>
            </a:r>
            <a:r>
              <a:rPr lang="en-GB" alt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GB" alt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Klíčem</a:t>
            </a:r>
            <a:r>
              <a:rPr lang="en-GB" alt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k </a:t>
            </a:r>
            <a:r>
              <a:rPr lang="en-GB" alt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úspěchu</a:t>
            </a:r>
            <a:r>
              <a:rPr lang="en-GB" alt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je </a:t>
            </a:r>
            <a:r>
              <a:rPr lang="en-GB" alt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pochopení</a:t>
            </a:r>
            <a:r>
              <a:rPr lang="en-GB" alt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GB" alt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stanovení</a:t>
            </a:r>
            <a:r>
              <a:rPr lang="en-GB" alt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priorit</a:t>
            </a:r>
            <a:r>
              <a:rPr lang="en-GB" alt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a </a:t>
            </a:r>
            <a:r>
              <a:rPr lang="en-GB" alt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efektivní</a:t>
            </a:r>
            <a:r>
              <a:rPr lang="en-GB" alt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alt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spolupráce</a:t>
            </a:r>
            <a:r>
              <a:rPr lang="en-GB" alt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s </a:t>
            </a:r>
            <a:r>
              <a:rPr lang="en-GB" alt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každou</a:t>
            </a:r>
            <a:r>
              <a:rPr lang="en-GB" alt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z </a:t>
            </a:r>
            <a:r>
              <a:rPr lang="en-GB" altLang="cs-CZ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nich</a:t>
            </a:r>
            <a:r>
              <a:rPr lang="en-GB" altLang="cs-CZ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cs-CZ" altLang="cs-CZ" sz="15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AU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2614951-A1FE-4D3F-9056-70C611872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76" b="5238"/>
          <a:stretch/>
        </p:blipFill>
        <p:spPr>
          <a:xfrm>
            <a:off x="3183431" y="236552"/>
            <a:ext cx="5504436" cy="4639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853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Problematika hodnocení výkonnosti CSR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3272" y="972651"/>
            <a:ext cx="4237120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CSP datovat do 70. let minulého století, kdy mezi průkopníky tohoto pojmu patří významný autor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Prakashe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Sethi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vymezuje určité úrovně společenské výkonnosti organizací a stanovuje tři základní oblasti, jak má organizace přistupovat k CSP: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společenský závazek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reprezentuje reakce podniku na tržní prostředí nebo určitá legislativní omezení; 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společenskou odpovědnost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způsoby jednání podniku ve shodě s obecnými společenskými normami a hodnotami; 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společenskou vnímavost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která je jednání podniku vůči  akceptování společenských potřeb.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09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Problematika hodnocení výkonnosti CSR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3272" y="972651"/>
            <a:ext cx="4237120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CSP - měřitelný výsledek firemní odpovědnosti a etického chování. Odráží, jak firma reálně přispívá k ekonomickým, environmentálním a sociálním cílům, nejen jak o tom mluví.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CSP (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1991):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odpovědnost firem k ekonomickým, právním, etickým a filantropickým závazkům.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jak se odpovědnost promítá do strategie (stakeholder management, etické rozhodování, řízení environmentálních a sociálních otázek).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(outcomes) – konkrétní dopady: snížení emisí, rovnost pohlaví, lokální rozvoj, transparentní reporting.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02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Problematika hodnocení výkonnosti CSR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3272" y="972651"/>
            <a:ext cx="4237120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se CSP měří?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Kvalitativně: případové studie, stakeholder hodnocení, etické audity.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Kvantitativně: indexy, ratingy, ukazatele.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 (Global Reporting Initiative) – nejrozšířenější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nefinanční reporting.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SASB (Sustainability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specifické metriky pro jednotlivá odvětví.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 reporting – evropský rámec (CSRD, ESRS).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 Jones Sustainability Index (DJSI) – prestižní mezinárodní žebříček.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MSCI ESG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Ratings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hodnocení firem podle environmentálních, sociálních a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kritérií.</a:t>
            </a:r>
          </a:p>
          <a:p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63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639" y="271810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699542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Performance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Patagonia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příklad</a:t>
            </a:r>
            <a:endParaRPr lang="cs-CZ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61023" y="271810"/>
            <a:ext cx="4480379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„</a:t>
            </a: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We’re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business to </a:t>
            </a: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planet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</a:p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Patagonia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dlouhodobě staví na environmentální misi, která je součástí strategie, ne marketingový doplněk.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1 % z tržeb odvádí na podporu environmentálních projektů (program „1% for the Planet“).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Transparentní dodavatelské řetězce: zveřejňuje informace o továrnách, audituje pracovní podmínky.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Opravy místo nového nákupu – program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(opravárny a second-hand obchod).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(performance):Firma má status B-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(Benefit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 vysokým ratingem.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2022 vlastník Yvon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Chouinard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převedl 100 % akcií do trustu a environmentální nadace – všechny zisky (cca 100 milionů USD ročně) směřují na klimatické projekty.</a:t>
            </a:r>
          </a:p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Patagonia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bývá pravidelně hodnocena jako top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žebříčcích DJSI a MSCI ESG.</a:t>
            </a:r>
          </a:p>
          <a:p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EB50089-B140-4B59-A433-A26BCA576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76" y="2643758"/>
            <a:ext cx="2223455" cy="1229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48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(CC)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 je částečná aplikace některých principů CSR ve vztahu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podnik↔komunita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je pouze jedním z prvků mnohem širšího konceptu CSR.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278718"/>
            <a:ext cx="4111860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Citizenship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(CC) je pojetí, kdy firma vystupuje jako „</a:t>
            </a:r>
            <a:r>
              <a:rPr lang="cs-CZ" sz="1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občan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ve společnosti – musí dodržovat zákony, respektovat pravidla, přispívat k rozvoji komunity a aktivně se podílet na řešení společenských problémů.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Teoretické kořeny: 90. léta – CC se začalo používat jako rozšíření CSR (Corporate Social Responsibility).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Matten &amp; Crane (2005) –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firmy jako „corporate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nahrazují stát v některých oblastech (např. zdravotní péče, vzdělávání, ekologické regulace) → rozšířená role firem.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Rozdíl oproti CSR: CSR = odpovědnost firem (spíše co by měly dělat). CC = aktivní občanství (spíše jak se skutečně zapojují a jakou mají roli v komunitě a společnosti).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3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46049" y="-26660"/>
            <a:ext cx="2899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altLang="cs-CZ" b="1" dirty="0">
                <a:solidFill>
                  <a:srgbClr val="002060"/>
                </a:solidFill>
                <a:cs typeface="Times New Roman" panose="02020603050405020304" pitchFamily="18" charset="0"/>
              </a:rPr>
              <a:t>Timeline of key CSR events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5846D6-765F-41AF-86C6-7695AF321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7749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1B6680-9AEA-486E-94ED-07ED0DED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-93449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2F08813-FC57-4D00-9FA0-AFCDB6FAB08F}"/>
              </a:ext>
            </a:extLst>
          </p:cNvPr>
          <p:cNvSpPr txBox="1">
            <a:spLocks/>
          </p:cNvSpPr>
          <p:nvPr/>
        </p:nvSpPr>
        <p:spPr>
          <a:xfrm>
            <a:off x="216642" y="743676"/>
            <a:ext cx="7430028" cy="39806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942DC34-CA04-4BBF-BE23-7DB062E78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328360"/>
            <a:ext cx="7841886" cy="4395964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D59B2CE-3EB8-4A66-AE5E-9664CA8FE8CF}"/>
              </a:ext>
            </a:extLst>
          </p:cNvPr>
          <p:cNvSpPr/>
          <p:nvPr/>
        </p:nvSpPr>
        <p:spPr>
          <a:xfrm>
            <a:off x="69522" y="4788847"/>
            <a:ext cx="9004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i="1" dirty="0"/>
              <a:t>Source: </a:t>
            </a:r>
            <a:r>
              <a:rPr lang="en-GB" sz="900" i="1" dirty="0" err="1"/>
              <a:t>Latapí</a:t>
            </a:r>
            <a:r>
              <a:rPr lang="en-GB" sz="900" i="1" dirty="0"/>
              <a:t> </a:t>
            </a:r>
            <a:r>
              <a:rPr lang="en-GB" sz="900" i="1" dirty="0" err="1"/>
              <a:t>Agudelo</a:t>
            </a:r>
            <a:r>
              <a:rPr lang="en-GB" sz="900" i="1" dirty="0"/>
              <a:t>, M.A., </a:t>
            </a:r>
            <a:r>
              <a:rPr lang="en-GB" sz="900" i="1" dirty="0" err="1"/>
              <a:t>Jóhannsdóttir</a:t>
            </a:r>
            <a:r>
              <a:rPr lang="en-GB" sz="900" i="1" dirty="0"/>
              <a:t>, L. &amp; </a:t>
            </a:r>
            <a:r>
              <a:rPr lang="en-GB" sz="900" i="1" dirty="0" err="1"/>
              <a:t>Davídsdóttir</a:t>
            </a:r>
            <a:r>
              <a:rPr lang="en-GB" sz="900" i="1" dirty="0"/>
              <a:t>, B. A literature review of the history and evolution of corporate social responsibility. Int J Corporate Soc Responsibility 4, 1 (2019). </a:t>
            </a:r>
          </a:p>
        </p:txBody>
      </p:sp>
    </p:spTree>
    <p:extLst>
      <p:ext uri="{BB962C8B-B14F-4D97-AF65-F5344CB8AC3E}">
        <p14:creationId xmlns:p14="http://schemas.microsoft.com/office/powerpoint/2010/main" val="185628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(CC)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 je částečná aplikace některých principů CSR ve vztahu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podnik↔komunita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je pouze jedním z prvků mnohem širšího konceptu CSR.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278718"/>
            <a:ext cx="4111860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Dimenze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Corporate Citizenship (často se popisuje ve třech úrovních):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(limited CC) – dodržování zákonů, placení daní, férové podnikání.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Strategické (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CC) – dobrovolné programy a iniciativy, které přinášejí hodnotu firmě i společnosti (např. firemní dárcovství, dobrovolnictví zaměstnanců).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Rozšířené (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CC) – firma vstupuje do rolí, které tradičně zastával stát (péče o zaměstnance, řešení sociálních problémů, klimatická opatření).</a:t>
            </a:r>
          </a:p>
          <a:p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9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(CC)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 je částečná aplikace některých principů CSR ve vztahu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podnik↔komunita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je pouze jedním z prvků mnohem širšího konceptu CSR.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6210" y="278718"/>
            <a:ext cx="4111860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se to měří / hodnotí?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Nepoužívá se jen tvrdé skórování jako u CSP, ale spíš hodnocení kvality vztahu firmy ke společnosti.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Indikátory: počet zapojených zaměstnanců do dobrovolnictví, investice do komunit, dlouhodobé partnerství s veřejným sektorem či NGO, dopady na lokální komunity.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</a:p>
          <a:p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ŠKODA AUTO Česká republika – Corporate Citizenship zahrnuje: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investice do vzdělání v regionech (podpora technických škol),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 komunit v Mladé Boleslavi (doprava, kultura),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projekty (zelené střechy, elektromobilita).Škoda tím ukazuje, že není jen výrobce aut, ale </a:t>
            </a:r>
            <a:r>
              <a:rPr lang="it-IT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součást regionu a společnosti.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61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28575"/>
            <a:ext cx="4968552" cy="5054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for Good - Microsoft spustil program v roce 2017</a:t>
            </a: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to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globální iniciativa, která využívá umělou inteligenci a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cloudové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technologie k řešení největších společenských a environmentálních problémů. 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Nejde jen o granty, ale i o poskytnutí know-how, technologií a zapojení zaměstnanců.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pilíře programu:</a:t>
            </a:r>
          </a:p>
          <a:p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for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je podpořit projekty zaměřené na životní prostředí. Podporuje více než 500 projektů ve 70 zemích. Příklady: sledování biodiverzity pomocí AI (rozpoznávání zvuků zvířat v pralesích), predikce povodní, efektivní zavlažování v zemědělství.</a:t>
            </a:r>
          </a:p>
          <a:p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for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Fokus na technologie, které pomáhají lidem s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postižením.Např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aplikace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Seeing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– mobilní nástroj, který pomocí kamery a AI dokáže nevidomým popsat okolí nebo přečíst text. Spolupráce s univerzitami a startupy na vývoji technologií, které snižují bariéry.</a:t>
            </a:r>
          </a:p>
          <a:p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for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Humanitarian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 při katastrofách a humanitárních krizích.AI modely pro předvídání hladomoru (spolupráce s OSN a Světovým potravinovým programem).Využití satelitních dat a AI k rychlé reakci při zemětřeseních nebo požárech. </a:t>
            </a:r>
          </a:p>
          <a:p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for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Heritage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Projekty na digitalizaci a uchování kulturního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dědictví.Např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skenování a virtuální rekonstrukce archeologických lokalit, aby byly dostupné pro vědce i veřejnost.</a:t>
            </a:r>
            <a:endParaRPr lang="it-IT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87233F1-6760-42E9-9FDD-0506B2ED2C76}"/>
              </a:ext>
            </a:extLst>
          </p:cNvPr>
          <p:cNvSpPr/>
          <p:nvPr/>
        </p:nvSpPr>
        <p:spPr>
          <a:xfrm>
            <a:off x="5472100" y="2247328"/>
            <a:ext cx="3347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err="1">
                <a:solidFill>
                  <a:srgbClr val="002060"/>
                </a:solidFill>
              </a:rPr>
              <a:t>Konkrétní</a:t>
            </a:r>
            <a:r>
              <a:rPr lang="en-GB" sz="1200" b="1" dirty="0">
                <a:solidFill>
                  <a:srgbClr val="002060"/>
                </a:solidFill>
              </a:rPr>
              <a:t> </a:t>
            </a:r>
            <a:r>
              <a:rPr lang="en-GB" sz="1200" b="1" dirty="0" err="1">
                <a:solidFill>
                  <a:srgbClr val="002060"/>
                </a:solidFill>
              </a:rPr>
              <a:t>dopad</a:t>
            </a:r>
            <a:endParaRPr lang="cs-CZ" sz="1200" b="1" dirty="0">
              <a:solidFill>
                <a:srgbClr val="002060"/>
              </a:solidFill>
            </a:endParaRPr>
          </a:p>
          <a:p>
            <a:endParaRPr lang="en-GB" sz="12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err="1">
                <a:solidFill>
                  <a:srgbClr val="002060"/>
                </a:solidFill>
              </a:rPr>
              <a:t>Investice</a:t>
            </a:r>
            <a:r>
              <a:rPr lang="en-GB" sz="1200" dirty="0">
                <a:solidFill>
                  <a:srgbClr val="002060"/>
                </a:solidFill>
              </a:rPr>
              <a:t>: Microsoft </a:t>
            </a:r>
            <a:r>
              <a:rPr lang="en-GB" sz="1200" dirty="0" err="1">
                <a:solidFill>
                  <a:srgbClr val="002060"/>
                </a:solidFill>
              </a:rPr>
              <a:t>slíbil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dirty="0" err="1">
                <a:solidFill>
                  <a:srgbClr val="002060"/>
                </a:solidFill>
              </a:rPr>
              <a:t>více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dirty="0" err="1">
                <a:solidFill>
                  <a:srgbClr val="002060"/>
                </a:solidFill>
              </a:rPr>
              <a:t>než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b="1" dirty="0">
                <a:solidFill>
                  <a:srgbClr val="002060"/>
                </a:solidFill>
              </a:rPr>
              <a:t>165 </a:t>
            </a:r>
            <a:r>
              <a:rPr lang="en-GB" sz="1200" b="1" dirty="0" err="1">
                <a:solidFill>
                  <a:srgbClr val="002060"/>
                </a:solidFill>
              </a:rPr>
              <a:t>milionů</a:t>
            </a:r>
            <a:r>
              <a:rPr lang="en-GB" sz="1200" b="1" dirty="0">
                <a:solidFill>
                  <a:srgbClr val="002060"/>
                </a:solidFill>
              </a:rPr>
              <a:t> USD</a:t>
            </a:r>
            <a:r>
              <a:rPr lang="en-GB" sz="1200" dirty="0">
                <a:solidFill>
                  <a:srgbClr val="002060"/>
                </a:solidFill>
              </a:rPr>
              <a:t> do </a:t>
            </a:r>
            <a:r>
              <a:rPr lang="en-GB" sz="1200" dirty="0" err="1">
                <a:solidFill>
                  <a:srgbClr val="002060"/>
                </a:solidFill>
              </a:rPr>
              <a:t>grantů</a:t>
            </a:r>
            <a:r>
              <a:rPr lang="en-GB" sz="1200" dirty="0">
                <a:solidFill>
                  <a:srgbClr val="002060"/>
                </a:solidFill>
              </a:rPr>
              <a:t>, </a:t>
            </a:r>
            <a:r>
              <a:rPr lang="en-GB" sz="1200" dirty="0" err="1">
                <a:solidFill>
                  <a:srgbClr val="002060"/>
                </a:solidFill>
              </a:rPr>
              <a:t>technologií</a:t>
            </a:r>
            <a:r>
              <a:rPr lang="en-GB" sz="1200" dirty="0">
                <a:solidFill>
                  <a:srgbClr val="002060"/>
                </a:solidFill>
              </a:rPr>
              <a:t> a </a:t>
            </a:r>
            <a:r>
              <a:rPr lang="en-GB" sz="1200" dirty="0" err="1">
                <a:solidFill>
                  <a:srgbClr val="002060"/>
                </a:solidFill>
              </a:rPr>
              <a:t>podpory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dirty="0" err="1">
                <a:solidFill>
                  <a:srgbClr val="002060"/>
                </a:solidFill>
              </a:rPr>
              <a:t>partnerů</a:t>
            </a:r>
            <a:r>
              <a:rPr lang="en-GB" sz="1200" dirty="0">
                <a:solidFill>
                  <a:srgbClr val="002060"/>
                </a:solidFill>
              </a:rPr>
              <a:t>.</a:t>
            </a:r>
            <a:endParaRPr lang="cs-CZ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err="1">
                <a:solidFill>
                  <a:srgbClr val="002060"/>
                </a:solidFill>
              </a:rPr>
              <a:t>Partneři</a:t>
            </a:r>
            <a:r>
              <a:rPr lang="en-GB" sz="1200" dirty="0">
                <a:solidFill>
                  <a:srgbClr val="002060"/>
                </a:solidFill>
              </a:rPr>
              <a:t>: </a:t>
            </a:r>
            <a:r>
              <a:rPr lang="en-GB" sz="1200" dirty="0" err="1">
                <a:solidFill>
                  <a:srgbClr val="002060"/>
                </a:solidFill>
              </a:rPr>
              <a:t>neziskové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dirty="0" err="1">
                <a:solidFill>
                  <a:srgbClr val="002060"/>
                </a:solidFill>
              </a:rPr>
              <a:t>organizace</a:t>
            </a:r>
            <a:r>
              <a:rPr lang="en-GB" sz="1200" dirty="0">
                <a:solidFill>
                  <a:srgbClr val="002060"/>
                </a:solidFill>
              </a:rPr>
              <a:t>, </a:t>
            </a:r>
            <a:r>
              <a:rPr lang="en-GB" sz="1200" dirty="0" err="1">
                <a:solidFill>
                  <a:srgbClr val="002060"/>
                </a:solidFill>
              </a:rPr>
              <a:t>univerzity</a:t>
            </a:r>
            <a:r>
              <a:rPr lang="en-GB" sz="1200" dirty="0">
                <a:solidFill>
                  <a:srgbClr val="002060"/>
                </a:solidFill>
              </a:rPr>
              <a:t>, </a:t>
            </a:r>
            <a:r>
              <a:rPr lang="en-GB" sz="1200" dirty="0" err="1">
                <a:solidFill>
                  <a:srgbClr val="002060"/>
                </a:solidFill>
              </a:rPr>
              <a:t>vlády</a:t>
            </a:r>
            <a:r>
              <a:rPr lang="en-GB" sz="1200" dirty="0">
                <a:solidFill>
                  <a:srgbClr val="002060"/>
                </a:solidFill>
              </a:rPr>
              <a:t>, startupy (</a:t>
            </a:r>
            <a:r>
              <a:rPr lang="en-GB" sz="1200" dirty="0" err="1">
                <a:solidFill>
                  <a:srgbClr val="002060"/>
                </a:solidFill>
              </a:rPr>
              <a:t>např</a:t>
            </a:r>
            <a:r>
              <a:rPr lang="en-GB" sz="1200" dirty="0">
                <a:solidFill>
                  <a:srgbClr val="002060"/>
                </a:solidFill>
              </a:rPr>
              <a:t>. World Wildlife Fund, United Nations, National Geographic).</a:t>
            </a:r>
            <a:endParaRPr lang="cs-CZ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err="1">
                <a:solidFill>
                  <a:srgbClr val="002060"/>
                </a:solidFill>
              </a:rPr>
              <a:t>Efekt</a:t>
            </a:r>
            <a:r>
              <a:rPr lang="en-GB" sz="1200" dirty="0">
                <a:solidFill>
                  <a:srgbClr val="002060"/>
                </a:solidFill>
              </a:rPr>
              <a:t>: </a:t>
            </a:r>
            <a:r>
              <a:rPr lang="en-GB" sz="1200" dirty="0" err="1">
                <a:solidFill>
                  <a:srgbClr val="002060"/>
                </a:solidFill>
              </a:rPr>
              <a:t>stovky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dirty="0" err="1">
                <a:solidFill>
                  <a:srgbClr val="002060"/>
                </a:solidFill>
              </a:rPr>
              <a:t>konkrétních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dirty="0" err="1">
                <a:solidFill>
                  <a:srgbClr val="002060"/>
                </a:solidFill>
              </a:rPr>
              <a:t>aplikací</a:t>
            </a:r>
            <a:r>
              <a:rPr lang="en-GB" sz="1200" dirty="0">
                <a:solidFill>
                  <a:srgbClr val="002060"/>
                </a:solidFill>
              </a:rPr>
              <a:t> AI, </a:t>
            </a:r>
            <a:r>
              <a:rPr lang="en-GB" sz="1200" dirty="0" err="1">
                <a:solidFill>
                  <a:srgbClr val="002060"/>
                </a:solidFill>
              </a:rPr>
              <a:t>které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dirty="0" err="1">
                <a:solidFill>
                  <a:srgbClr val="002060"/>
                </a:solidFill>
              </a:rPr>
              <a:t>řeší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dirty="0" err="1">
                <a:solidFill>
                  <a:srgbClr val="002060"/>
                </a:solidFill>
              </a:rPr>
              <a:t>reálné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dirty="0" err="1">
                <a:solidFill>
                  <a:srgbClr val="002060"/>
                </a:solidFill>
              </a:rPr>
              <a:t>problémy</a:t>
            </a:r>
            <a:r>
              <a:rPr lang="en-GB" sz="1200" dirty="0">
                <a:solidFill>
                  <a:srgbClr val="002060"/>
                </a:solidFill>
              </a:rPr>
              <a:t> – od </a:t>
            </a:r>
            <a:r>
              <a:rPr lang="en-GB" sz="1200" dirty="0" err="1">
                <a:solidFill>
                  <a:srgbClr val="002060"/>
                </a:solidFill>
              </a:rPr>
              <a:t>předcházení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dirty="0" err="1">
                <a:solidFill>
                  <a:srgbClr val="002060"/>
                </a:solidFill>
              </a:rPr>
              <a:t>hladomoru</a:t>
            </a:r>
            <a:r>
              <a:rPr lang="en-GB" sz="1200" dirty="0">
                <a:solidFill>
                  <a:srgbClr val="002060"/>
                </a:solidFill>
              </a:rPr>
              <a:t> v </a:t>
            </a:r>
            <a:r>
              <a:rPr lang="en-GB" sz="1200" dirty="0" err="1">
                <a:solidFill>
                  <a:srgbClr val="002060"/>
                </a:solidFill>
              </a:rPr>
              <a:t>Africe</a:t>
            </a:r>
            <a:r>
              <a:rPr lang="en-GB" sz="1200" dirty="0">
                <a:solidFill>
                  <a:srgbClr val="002060"/>
                </a:solidFill>
              </a:rPr>
              <a:t> po </a:t>
            </a:r>
            <a:r>
              <a:rPr lang="en-GB" sz="1200" dirty="0" err="1">
                <a:solidFill>
                  <a:srgbClr val="002060"/>
                </a:solidFill>
              </a:rPr>
              <a:t>ochranu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dirty="0" err="1">
                <a:solidFill>
                  <a:srgbClr val="002060"/>
                </a:solidFill>
              </a:rPr>
              <a:t>oceánů</a:t>
            </a:r>
            <a:r>
              <a:rPr lang="en-GB" sz="12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D15C0EA-797E-4BB5-BDC0-371AB91E1F5A}"/>
              </a:ext>
            </a:extLst>
          </p:cNvPr>
          <p:cNvSpPr/>
          <p:nvPr/>
        </p:nvSpPr>
        <p:spPr>
          <a:xfrm>
            <a:off x="4860032" y="483910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https://aimagazine.com/articles/ai-for-good-why-microsoft-is-using-ai-for-positive-change</a:t>
            </a:r>
          </a:p>
        </p:txBody>
      </p:sp>
      <p:pic>
        <p:nvPicPr>
          <p:cNvPr id="1028" name="Picture 4" descr="Microsoft: using AI to change the world | AI Magazine">
            <a:extLst>
              <a:ext uri="{FF2B5EF4-FFF2-40B4-BE49-F238E27FC236}">
                <a16:creationId xmlns:a16="http://schemas.microsoft.com/office/drawing/2014/main" id="{E1DC1D52-47E6-4EBF-BC37-4AAE14036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51" y="402992"/>
            <a:ext cx="1098129" cy="1551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1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Přínosy plynoucí z CSR mohou být ve formě nehmotné (nefinanční) nebo hmotné.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13034" y="577976"/>
            <a:ext cx="4255876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růst zisku – kladný ekonomický vývoj potvrzuje i několik akademických studií,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větší přitažlivost pro investory – zvýšený přístup ke kapitálu,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efektivity a snižování nákladů,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posílení veřejné image společnosti – budování reputace, posílení důvěryhodnosti, odlišení se od konkurence,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hodnoty značky společnosti,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prodeje a loajality zákazníků,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kvalitní, loajální a motivovaní zaměstnanci,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produktivity a kvality, 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efektivní a transparentní dodavatelsko-odběratelské vztahy,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životního prostředí v konkrétním regionu,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dlouhodobá udržitelnost rozvoje firmy,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pracovního prostředí a posílení firemní kultury,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snížení provozních nákladů,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zisk nových obchodních partnerů, rozvíjení spolupráce se zájmovými skupinami.</a:t>
            </a:r>
          </a:p>
          <a:p>
            <a:endParaRPr lang="it-IT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plynoucí z aplikace společensky odpovědných principů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54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3271292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Přínosy plynoucí z CSR mohou být ve formě nehmotné (nefinanční) nebo hmotné.</a:t>
            </a:r>
            <a:endParaRPr lang="cs-CZ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13034" y="577976"/>
            <a:ext cx="4255876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rozčleníme celek přínosů na vybrané indikátory, tak můžeme příkladem uvést indikátory v oblasti: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interní prostředí organizace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(zvyšování životnosti a hodnoty podniku pro akcionáře, spokojenost a kvalita zaměstnanců, posílení firemní kultury, zvyšování zisku, obratu produktivity, hospodárnost a jiné),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vztahu s veřejností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(zlepšení image, reputace značky, spolupráce s obchodními partnery, zlepšení vztahů s okolím podniku a další),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finančním trhu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(přístup ke kapitálu od investorů, finančních institucí apod.),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zákaznickém trhu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(zvýšení loajality zákazníků, konkurenční výhody, kvalita produktů a služeb, expanze na nové trhy a jiné).</a:t>
            </a:r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plynoucí z aplikace společensky odpovědných principů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80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2515266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903398" y="226939"/>
            <a:ext cx="5052979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/>
              <a:t>CSR se </a:t>
            </a:r>
            <a:r>
              <a:rPr lang="en-GB" sz="1600" dirty="0" err="1"/>
              <a:t>vyvíjelo</a:t>
            </a:r>
            <a:r>
              <a:rPr lang="en-GB" sz="1600" dirty="0"/>
              <a:t> od </a:t>
            </a:r>
            <a:r>
              <a:rPr lang="en-GB" sz="1600" b="1" dirty="0" err="1"/>
              <a:t>filantropie</a:t>
            </a:r>
            <a:r>
              <a:rPr lang="en-GB" sz="1600" dirty="0"/>
              <a:t> k </a:t>
            </a:r>
            <a:r>
              <a:rPr lang="en-GB" sz="1600" b="1" dirty="0" err="1"/>
              <a:t>strategickému</a:t>
            </a:r>
            <a:r>
              <a:rPr lang="en-GB" sz="1600" b="1" dirty="0"/>
              <a:t> </a:t>
            </a:r>
            <a:r>
              <a:rPr lang="en-GB" sz="1600" b="1" dirty="0" err="1"/>
              <a:t>řízení</a:t>
            </a:r>
            <a:r>
              <a:rPr lang="en-GB" sz="1600" dirty="0"/>
              <a:t> a </a:t>
            </a:r>
            <a:r>
              <a:rPr lang="en-GB" sz="1600" dirty="0" err="1"/>
              <a:t>dnes</a:t>
            </a:r>
            <a:r>
              <a:rPr lang="en-GB" sz="1600" dirty="0"/>
              <a:t> je </a:t>
            </a:r>
            <a:r>
              <a:rPr lang="en-GB" sz="1600" dirty="0" err="1"/>
              <a:t>pevně</a:t>
            </a:r>
            <a:r>
              <a:rPr lang="en-GB" sz="1600" dirty="0"/>
              <a:t> </a:t>
            </a:r>
            <a:r>
              <a:rPr lang="en-GB" sz="1600" dirty="0" err="1"/>
              <a:t>propojeno</a:t>
            </a:r>
            <a:r>
              <a:rPr lang="en-GB" sz="1600" dirty="0"/>
              <a:t> s </a:t>
            </a:r>
            <a:r>
              <a:rPr lang="en-GB" sz="1600" dirty="0" err="1"/>
              <a:t>udržitelností</a:t>
            </a:r>
            <a:r>
              <a:rPr lang="en-GB" sz="1600" dirty="0"/>
              <a:t> a ESG.</a:t>
            </a:r>
            <a:endParaRPr lang="cs-CZ" sz="1600" dirty="0"/>
          </a:p>
          <a:p>
            <a:endParaRPr lang="en-GB" sz="1600" dirty="0"/>
          </a:p>
          <a:p>
            <a:r>
              <a:rPr lang="en-GB" sz="1600" dirty="0" err="1"/>
              <a:t>Dlouhodobě</a:t>
            </a:r>
            <a:r>
              <a:rPr lang="en-GB" sz="1600" dirty="0"/>
              <a:t> </a:t>
            </a:r>
            <a:r>
              <a:rPr lang="en-GB" sz="1600" dirty="0" err="1"/>
              <a:t>úspěšné</a:t>
            </a:r>
            <a:r>
              <a:rPr lang="en-GB" sz="1600" dirty="0"/>
              <a:t> </a:t>
            </a:r>
            <a:r>
              <a:rPr lang="en-GB" sz="1600" dirty="0" err="1"/>
              <a:t>firmy</a:t>
            </a:r>
            <a:r>
              <a:rPr lang="en-GB" sz="1600" dirty="0"/>
              <a:t> </a:t>
            </a:r>
            <a:r>
              <a:rPr lang="en-GB" sz="1600" dirty="0" err="1"/>
              <a:t>kombinují</a:t>
            </a:r>
            <a:r>
              <a:rPr lang="en-GB" sz="1600" dirty="0"/>
              <a:t> </a:t>
            </a:r>
            <a:r>
              <a:rPr lang="en-GB" sz="1600" b="1" dirty="0" err="1"/>
              <a:t>ekonomické</a:t>
            </a:r>
            <a:r>
              <a:rPr lang="en-GB" sz="1600" b="1" dirty="0"/>
              <a:t> </a:t>
            </a:r>
            <a:r>
              <a:rPr lang="en-GB" sz="1600" b="1" dirty="0" err="1"/>
              <a:t>cíle</a:t>
            </a:r>
            <a:r>
              <a:rPr lang="en-GB" sz="1600" dirty="0"/>
              <a:t> se </a:t>
            </a:r>
            <a:r>
              <a:rPr lang="en-GB" sz="1600" b="1" dirty="0" err="1"/>
              <a:t>sociální</a:t>
            </a:r>
            <a:r>
              <a:rPr lang="en-GB" sz="1600" b="1" dirty="0"/>
              <a:t> a </a:t>
            </a:r>
            <a:r>
              <a:rPr lang="en-GB" sz="1600" b="1" dirty="0" err="1"/>
              <a:t>environmentální</a:t>
            </a:r>
            <a:r>
              <a:rPr lang="en-GB" sz="1600" b="1" dirty="0"/>
              <a:t> </a:t>
            </a:r>
            <a:r>
              <a:rPr lang="en-GB" sz="1600" b="1" dirty="0" err="1"/>
              <a:t>odpovědností</a:t>
            </a:r>
            <a:r>
              <a:rPr lang="en-GB" sz="1600" dirty="0"/>
              <a:t>.</a:t>
            </a:r>
            <a:endParaRPr lang="cs-CZ" sz="1600" dirty="0"/>
          </a:p>
          <a:p>
            <a:endParaRPr lang="en-GB" sz="1600" dirty="0"/>
          </a:p>
          <a:p>
            <a:r>
              <a:rPr lang="en-GB" sz="1600" dirty="0" err="1"/>
              <a:t>Měření</a:t>
            </a:r>
            <a:r>
              <a:rPr lang="en-GB" sz="1600" dirty="0"/>
              <a:t> a reporting CSR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/>
              <a:t>nutné</a:t>
            </a:r>
            <a:r>
              <a:rPr lang="en-GB" sz="1600" dirty="0"/>
              <a:t> pro </a:t>
            </a:r>
            <a:r>
              <a:rPr lang="en-GB" sz="1600" b="1" dirty="0" err="1"/>
              <a:t>transparentnost</a:t>
            </a:r>
            <a:r>
              <a:rPr lang="en-GB" sz="1600" b="1" dirty="0"/>
              <a:t>, </a:t>
            </a:r>
            <a:r>
              <a:rPr lang="en-GB" sz="1600" b="1" dirty="0" err="1"/>
              <a:t>důvěru</a:t>
            </a:r>
            <a:r>
              <a:rPr lang="en-GB" sz="1600" b="1" dirty="0"/>
              <a:t> a </a:t>
            </a:r>
            <a:r>
              <a:rPr lang="en-GB" sz="1600" b="1" dirty="0" err="1"/>
              <a:t>srovnatelnost</a:t>
            </a:r>
            <a:r>
              <a:rPr lang="en-GB" sz="1600" dirty="0"/>
              <a:t>.</a:t>
            </a:r>
            <a:endParaRPr lang="cs-CZ" sz="1600" dirty="0"/>
          </a:p>
          <a:p>
            <a:endParaRPr lang="en-GB" sz="1600" dirty="0"/>
          </a:p>
          <a:p>
            <a:r>
              <a:rPr lang="en-GB" sz="1600" dirty="0" err="1"/>
              <a:t>Teorie</a:t>
            </a:r>
            <a:r>
              <a:rPr lang="en-GB" sz="1600" dirty="0"/>
              <a:t> stakeholderů </a:t>
            </a:r>
            <a:r>
              <a:rPr lang="en-GB" sz="1600" dirty="0" err="1"/>
              <a:t>dnes</a:t>
            </a:r>
            <a:r>
              <a:rPr lang="en-GB" sz="1600" dirty="0"/>
              <a:t> </a:t>
            </a:r>
            <a:r>
              <a:rPr lang="en-GB" sz="1600" dirty="0" err="1"/>
              <a:t>dominuje</a:t>
            </a:r>
            <a:r>
              <a:rPr lang="en-GB" sz="1600" dirty="0"/>
              <a:t> </a:t>
            </a:r>
            <a:r>
              <a:rPr lang="en-GB" sz="1600" dirty="0" err="1"/>
              <a:t>praxi</a:t>
            </a:r>
            <a:r>
              <a:rPr lang="en-GB" sz="1600" dirty="0"/>
              <a:t> – </a:t>
            </a:r>
            <a:r>
              <a:rPr lang="en-GB" sz="1600" dirty="0" err="1"/>
              <a:t>firma</a:t>
            </a:r>
            <a:r>
              <a:rPr lang="en-GB" sz="1600" dirty="0"/>
              <a:t> </a:t>
            </a:r>
            <a:r>
              <a:rPr lang="en-GB" sz="1600" dirty="0" err="1"/>
              <a:t>nemůže</a:t>
            </a:r>
            <a:r>
              <a:rPr lang="en-GB" sz="1600" dirty="0"/>
              <a:t> </a:t>
            </a:r>
            <a:r>
              <a:rPr lang="en-GB" sz="1600" dirty="0" err="1"/>
              <a:t>uspět</a:t>
            </a:r>
            <a:r>
              <a:rPr lang="en-GB" sz="1600" dirty="0"/>
              <a:t> bez </a:t>
            </a:r>
            <a:r>
              <a:rPr lang="en-GB" sz="1600" dirty="0" err="1"/>
              <a:t>vyvažování</a:t>
            </a:r>
            <a:r>
              <a:rPr lang="en-GB" sz="1600" dirty="0"/>
              <a:t> </a:t>
            </a:r>
            <a:r>
              <a:rPr lang="en-GB" sz="1600" dirty="0" err="1"/>
              <a:t>zájmů</a:t>
            </a:r>
            <a:r>
              <a:rPr lang="en-GB" sz="1600" dirty="0"/>
              <a:t> </a:t>
            </a:r>
            <a:r>
              <a:rPr lang="en-GB" sz="1600" dirty="0" err="1"/>
              <a:t>více</a:t>
            </a:r>
            <a:r>
              <a:rPr lang="en-GB" sz="1600" dirty="0"/>
              <a:t> </a:t>
            </a:r>
            <a:r>
              <a:rPr lang="en-GB" sz="1600" dirty="0" err="1"/>
              <a:t>skupin</a:t>
            </a:r>
            <a:r>
              <a:rPr lang="en-GB" sz="1600" dirty="0"/>
              <a:t>.</a:t>
            </a:r>
            <a:endParaRPr lang="cs-CZ" sz="1600" dirty="0"/>
          </a:p>
          <a:p>
            <a:endParaRPr lang="en-GB" sz="1600" dirty="0"/>
          </a:p>
          <a:p>
            <a:r>
              <a:rPr lang="en-GB" sz="1600" dirty="0" err="1"/>
              <a:t>Příklady</a:t>
            </a:r>
            <a:r>
              <a:rPr lang="en-GB" sz="1600" dirty="0"/>
              <a:t> </a:t>
            </a:r>
            <a:r>
              <a:rPr lang="en-GB" sz="1600" dirty="0" err="1"/>
              <a:t>firem</a:t>
            </a:r>
            <a:r>
              <a:rPr lang="en-GB" sz="1600" dirty="0"/>
              <a:t> </a:t>
            </a:r>
            <a:r>
              <a:rPr lang="en-GB" sz="1600" dirty="0" err="1"/>
              <a:t>ukazují</a:t>
            </a:r>
            <a:r>
              <a:rPr lang="en-GB" sz="1600" dirty="0"/>
              <a:t>, </a:t>
            </a:r>
            <a:r>
              <a:rPr lang="en-GB" sz="1600" dirty="0" err="1"/>
              <a:t>že</a:t>
            </a:r>
            <a:r>
              <a:rPr lang="en-GB" sz="1600" dirty="0"/>
              <a:t> CSR </a:t>
            </a:r>
            <a:r>
              <a:rPr lang="en-GB" sz="1600" dirty="0" err="1"/>
              <a:t>není</a:t>
            </a:r>
            <a:r>
              <a:rPr lang="en-GB" sz="1600" dirty="0"/>
              <a:t> </a:t>
            </a:r>
            <a:r>
              <a:rPr lang="en-GB" sz="1600" dirty="0" err="1"/>
              <a:t>jen</a:t>
            </a:r>
            <a:r>
              <a:rPr lang="en-GB" sz="1600" dirty="0"/>
              <a:t> </a:t>
            </a:r>
            <a:r>
              <a:rPr lang="en-GB" sz="1600" dirty="0" err="1"/>
              <a:t>povinnost</a:t>
            </a:r>
            <a:r>
              <a:rPr lang="en-GB" sz="1600" dirty="0"/>
              <a:t>, ale </a:t>
            </a:r>
            <a:r>
              <a:rPr lang="en-GB" sz="1600" dirty="0" err="1"/>
              <a:t>také</a:t>
            </a:r>
            <a:r>
              <a:rPr lang="en-GB" sz="1600" dirty="0"/>
              <a:t> </a:t>
            </a:r>
            <a:r>
              <a:rPr lang="en-GB" sz="1600" b="1" dirty="0" err="1"/>
              <a:t>zdroj</a:t>
            </a:r>
            <a:r>
              <a:rPr lang="en-GB" sz="1600" b="1" dirty="0"/>
              <a:t> </a:t>
            </a:r>
            <a:r>
              <a:rPr lang="en-GB" sz="1600" b="1" dirty="0" err="1"/>
              <a:t>inovací</a:t>
            </a:r>
            <a:r>
              <a:rPr lang="en-GB" sz="1600" b="1" dirty="0"/>
              <a:t> a </a:t>
            </a:r>
            <a:r>
              <a:rPr lang="en-GB" sz="1600" b="1" dirty="0" err="1"/>
              <a:t>konkurenční</a:t>
            </a:r>
            <a:r>
              <a:rPr lang="en-GB" sz="1600" b="1" dirty="0"/>
              <a:t> </a:t>
            </a:r>
            <a:r>
              <a:rPr lang="en-GB" sz="1600" b="1" dirty="0" err="1"/>
              <a:t>výhody</a:t>
            </a:r>
            <a:r>
              <a:rPr lang="en-GB" sz="1600" dirty="0"/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poznatky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35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1440160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28292" y="226939"/>
            <a:ext cx="6344108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CSR není jen „dělat dobro“, ale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investice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dlouhodobé konkurenceschopnosti. Výhody se projeví ve třech rovinách: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(lepší kapitál, úspory, růst),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(motivovaní zaměstnanci, silná komunita),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strategické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(odolnost vůči rizikům, inovace, reputace).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Společenská odpovědnost podniků (CSR) není jen dobrovolný doplněk, ale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nástroj řízení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který: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zvyšuje reputaci a důvěryhodnost,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otevírá přístup ke kapitálu a trhům,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podporuje inovace a dlouhodobou udržitelnost,</a:t>
            </a: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přináší prospěch firmě i společnosti.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Stakeholderovský přístup, CSP a Corporate Citizenship společně ukazují, že podniky nejsou izolované jednotky, ale součást širší společnosti a jejich úspěch je propojený s kvalitou vztahů k lidem, komunitám a životnímu prostředí.</a:t>
            </a:r>
          </a:p>
          <a:p>
            <a:pPr marL="0" indent="0" algn="just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858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2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14555" y="283127"/>
            <a:ext cx="2899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altLang="cs-CZ" b="1" dirty="0">
                <a:solidFill>
                  <a:srgbClr val="002060"/>
                </a:solidFill>
                <a:cs typeface="Times New Roman" panose="02020603050405020304" pitchFamily="18" charset="0"/>
              </a:rPr>
              <a:t>Timeline of key CSR events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5846D6-765F-41AF-86C6-7695AF321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7749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1B6680-9AEA-486E-94ED-07ED0DED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-93449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2F08813-FC57-4D00-9FA0-AFCDB6FAB08F}"/>
              </a:ext>
            </a:extLst>
          </p:cNvPr>
          <p:cNvSpPr txBox="1">
            <a:spLocks/>
          </p:cNvSpPr>
          <p:nvPr/>
        </p:nvSpPr>
        <p:spPr>
          <a:xfrm>
            <a:off x="216642" y="743676"/>
            <a:ext cx="7430028" cy="39806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D59B2CE-3EB8-4A66-AE5E-9664CA8FE8CF}"/>
              </a:ext>
            </a:extLst>
          </p:cNvPr>
          <p:cNvSpPr/>
          <p:nvPr/>
        </p:nvSpPr>
        <p:spPr>
          <a:xfrm>
            <a:off x="114300" y="478359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i="1" dirty="0"/>
              <a:t>Source: </a:t>
            </a:r>
            <a:r>
              <a:rPr lang="en-GB" sz="900" i="1" dirty="0" err="1"/>
              <a:t>Latapí</a:t>
            </a:r>
            <a:r>
              <a:rPr lang="en-GB" sz="900" i="1" dirty="0"/>
              <a:t> </a:t>
            </a:r>
            <a:r>
              <a:rPr lang="en-GB" sz="900" i="1" dirty="0" err="1"/>
              <a:t>Agudelo</a:t>
            </a:r>
            <a:r>
              <a:rPr lang="en-GB" sz="900" i="1" dirty="0"/>
              <a:t>, M.A., </a:t>
            </a:r>
            <a:r>
              <a:rPr lang="en-GB" sz="900" i="1" dirty="0" err="1"/>
              <a:t>Jóhannsdóttir</a:t>
            </a:r>
            <a:r>
              <a:rPr lang="en-GB" sz="900" i="1" dirty="0"/>
              <a:t>, L. &amp; </a:t>
            </a:r>
            <a:r>
              <a:rPr lang="en-GB" sz="900" i="1" dirty="0" err="1"/>
              <a:t>Davídsdóttir</a:t>
            </a:r>
            <a:r>
              <a:rPr lang="en-GB" sz="900" i="1" dirty="0"/>
              <a:t>, B. A literature review of the history and evolution of corporate social responsibility. Int J Corporate Soc Responsibility 4, 1 (2019).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B2796A7-7E63-4775-A96B-AB5437777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1" y="730488"/>
            <a:ext cx="6757841" cy="399383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7F2B3E9-27A5-4A9E-80C6-68FCF8458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178" y="2792517"/>
            <a:ext cx="2469823" cy="138927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96F1AAB-B014-4575-8904-69F43E4AD2DE}"/>
              </a:ext>
            </a:extLst>
          </p:cNvPr>
          <p:cNvSpPr/>
          <p:nvPr/>
        </p:nvSpPr>
        <p:spPr>
          <a:xfrm>
            <a:off x="7509738" y="1826875"/>
            <a:ext cx="170110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3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Next</a:t>
            </a:r>
            <a:r>
              <a:rPr lang="cs-CZ" sz="3300" b="1" dirty="0">
                <a:solidFill>
                  <a:srgbClr val="FF0000"/>
                </a:solidFill>
                <a:cs typeface="Times New Roman" panose="02020603050405020304" pitchFamily="18" charset="0"/>
              </a:rPr>
              <a:t> ?!?</a:t>
            </a:r>
            <a:endParaRPr lang="en-GB" sz="3300" dirty="0">
              <a:solidFill>
                <a:srgbClr val="FF0000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753EFE6-85A1-4F2C-ADB6-E43F7AB70BB3}"/>
              </a:ext>
            </a:extLst>
          </p:cNvPr>
          <p:cNvSpPr/>
          <p:nvPr/>
        </p:nvSpPr>
        <p:spPr>
          <a:xfrm>
            <a:off x="7064673" y="4095341"/>
            <a:ext cx="21461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hlinkClick r:id="rId4"/>
              </a:rPr>
              <a:t>https://commission.europa.eu/strategy-and-policy/priorities-2019-2024/european-green-deal_cs</a:t>
            </a:r>
            <a:r>
              <a:rPr lang="cs-CZ" sz="1100" dirty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1830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2067694"/>
            <a:ext cx="3024336" cy="27363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šedesátých letech lze zaznamenat významný růst ve snaze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formalizovat nebo přesněji stanovit význam CSR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32183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nejvýznamnějšího autora, který obohatil tento koncept je považován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Keith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Davis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Prosazoval svou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definici společenské odpovědnosti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kterou svou argumentací odkazoval na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rozhodnutí podnikatelů a jejich opatření za účelem přímých zájmů ekonomických nebo technických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Formuloval svůj slavný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Železný zákon odpovědnosti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říká, že: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instituce disponuje společenskou mocí, musí s ní nakládat odpovědně, jinak jí může být tato moc společností odebrána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McGuire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rozvíjí názor, že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 má i určitou odpovědnost vůči společnosti nad rámec legislativy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zároveň chápe tzv. primární úlohu podnikání, respektování a dodržování legislativních nařízení.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Responsibility (CSR) – historické milníky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4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2067694"/>
            <a:ext cx="3024336" cy="27363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Během 70. let dochází k rozvoji konceptu a vzniku nových definic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6353" y="1250279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Johnson -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společensky odpovědná firma je ta, jejíž management vyvažuje velký počet rozmanitých zájmů. </a:t>
            </a:r>
            <a:r>
              <a:rPr 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Místo honby za většími zisky pro své akcionáře, odpovědný podnik rovněž bere v úvahu zaměstnance, dodavatele, obchodníky, místní komunitu a stát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Posun v myšlení k pojetí „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stakholderovskému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 CED - 2/3 respondentů věřilo, že podnikatelé mají mít i závazek pro dosahování společenského pokroku v povaze té, aby byli partneři i ostatním institucím či firmám.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Responsibility (CSR) – historické milníky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1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716016" y="1010593"/>
            <a:ext cx="3769366" cy="312231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Tří soustředných kruhů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demonstrovat význam i oblasti působnosti CSR odvozeného od ziskového pojetí v určitém sociálním prostředí: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vnitřní kruh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(jádro) zahrnuje základní odpovědnost efektivně plnit svou ekonomickou funkci nabízet produkty, pracovní místa a zabezpečovat ekonomický růst;</a:t>
            </a:r>
          </a:p>
          <a:p>
            <a:pPr>
              <a:buFont typeface="+mj-lt"/>
              <a:buAutoNum type="arabicPeriod"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střední kruh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(střed) rozšiřuje odpovědnost zabezpečovat tuto základní ekonomickou funkci s vědomím měnících se společenských hodnot a priorit; </a:t>
            </a:r>
          </a:p>
          <a:p>
            <a:pPr>
              <a:buFont typeface="+mj-lt"/>
              <a:buAutoNum type="arabicPeriod"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vnější kruh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objevující se  druhy odpovědnosti, u kterých by měl podnik předpokládat potenciální nutnost širšího zapojení při aktivním zlepšování společenského prostředí.</a:t>
            </a: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538999" y="4215456"/>
            <a:ext cx="5257690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</a:t>
            </a:r>
            <a:r>
              <a:rPr lang="en-US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CARROLL, Archie B. Corporate Social Responsibility. Business Society Review. 1999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Třívrstvý model CSR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38" y="1485118"/>
            <a:ext cx="4105562" cy="2647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275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2067694"/>
            <a:ext cx="3024336" cy="27363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Carroll v roce 1979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rozvíjí čtyřdílnou definicí CSR zasazenou do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integrativního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modelu Corporate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(CSP) a shrnul soudobé hlavní prvky odpovědnosti podnikání do tří bodů: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tvořit zisk;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dodržovat zákony;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jít za rámec těchto aktivit.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32183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Závěrem je definice, která zohledňuje do té doby postrádající výčet konkrétních odpovědností firem vůči celé společnosti, završením je definice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Společenská odpovědnost podniku zahrnuje ekonomické, zákonné, etické a dobrovolné prvky, které společnost v dané určité době od podniku očekává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Responsibility (CSR) – historické milníky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46053"/>
              </p:ext>
            </p:extLst>
          </p:nvPr>
        </p:nvGraphicFramePr>
        <p:xfrm>
          <a:off x="4067944" y="1917198"/>
          <a:ext cx="4476911" cy="3037294"/>
        </p:xfrm>
        <a:graphic>
          <a:graphicData uri="http://schemas.openxmlformats.org/drawingml/2006/table">
            <a:tbl>
              <a:tblPr firstRow="1" firstCol="1" bandRow="1"/>
              <a:tblGrid>
                <a:gridCol w="1236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9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Prvek odpovědnosti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Význam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ekonomická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produkovat výrobky nebo služby a prodávat je na ziskové bázi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2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zákonná (právní)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naplňovat svoje ekonomické poslání v rámci legislativních požadavků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etická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naplňovat očekávání společnosti jdoucí nad rámec legislativních požadavků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dobrovolná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není společností očekávána, založena na individuálním posouzení a dobrovolnosti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21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12227</TotalTime>
  <Words>4700</Words>
  <Application>Microsoft Office PowerPoint</Application>
  <PresentationFormat>Předvádění na obrazovce (16:9)</PresentationFormat>
  <Paragraphs>462</Paragraphs>
  <Slides>48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Enriqueta</vt:lpstr>
      <vt:lpstr>Times New Roman</vt:lpstr>
      <vt:lpstr>Wingdings</vt:lpstr>
      <vt:lpstr>SLU</vt:lpstr>
      <vt:lpstr>Motiv Office</vt:lpstr>
      <vt:lpstr>Formování CSR </vt:lpstr>
      <vt:lpstr>Obsahové zaměření přednášky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Třívrstvý model CSR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Model output-input a stakeholderský model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199</cp:revision>
  <dcterms:created xsi:type="dcterms:W3CDTF">2016-07-06T15:42:34Z</dcterms:created>
  <dcterms:modified xsi:type="dcterms:W3CDTF">2025-12-01T05:52:52Z</dcterms:modified>
</cp:coreProperties>
</file>