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9" r:id="rId3"/>
    <p:sldId id="433" r:id="rId4"/>
    <p:sldId id="434" r:id="rId5"/>
    <p:sldId id="435" r:id="rId6"/>
    <p:sldId id="436" r:id="rId7"/>
    <p:sldId id="437" r:id="rId8"/>
    <p:sldId id="457" r:id="rId9"/>
    <p:sldId id="438" r:id="rId10"/>
    <p:sldId id="439" r:id="rId11"/>
    <p:sldId id="440" r:id="rId12"/>
    <p:sldId id="441" r:id="rId13"/>
    <p:sldId id="442" r:id="rId14"/>
    <p:sldId id="462" r:id="rId15"/>
  </p:sldIdLst>
  <p:sldSz cx="9144000" cy="5143500" type="screen16x9"/>
  <p:notesSz cx="6669088" cy="9928225"/>
  <p:custDataLst>
    <p:tags r:id="rId18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58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921BF-C6BF-48E5-880D-8C1C765D347F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6866" y="9431258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2E227-07F0-45F4-9470-8511112D66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034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22.09.2025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ED17F730-D01C-4174-AAA8-CEDA7F21C822}" type="datetime1">
              <a:rPr lang="cs-CZ" smtClean="0"/>
              <a:t>22.09.2025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is.slu.cz/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is.slu.cz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MANAŽERSKÁ EKONOMIKA</a:t>
            </a: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Žaneta </a:t>
            </a:r>
            <a:r>
              <a:rPr lang="cs-CZ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Rylková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37726" y="432392"/>
            <a:ext cx="4569200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Osnova přednášek předmětu</a:t>
            </a:r>
          </a:p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460680"/>
            <a:ext cx="8796083" cy="14542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  <a:buClr>
                <a:schemeClr val="tx1"/>
              </a:buClr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11. Základy </a:t>
            </a:r>
            <a:r>
              <a:rPr lang="cs-CZ" sz="2000" b="1" i="1" dirty="0" err="1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i="1" dirty="0" err="1">
                <a:latin typeface="Times New Roman" pitchFamily="18" charset="0"/>
                <a:cs typeface="Times New Roman" pitchFamily="18" charset="0"/>
              </a:rPr>
              <a:t>Scorecard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  <a:buClr>
                <a:schemeClr val="tx1"/>
              </a:buClr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12. Opakování</a:t>
            </a:r>
          </a:p>
          <a:p>
            <a:pPr>
              <a:spcBef>
                <a:spcPts val="900"/>
              </a:spcBef>
              <a:spcAft>
                <a:spcPts val="900"/>
              </a:spcAft>
              <a:buClr>
                <a:schemeClr val="tx1"/>
              </a:buClr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cs-CZ" sz="2000" b="1" i="1">
                <a:latin typeface="Times New Roman" pitchFamily="18" charset="0"/>
                <a:cs typeface="Times New Roman" pitchFamily="18" charset="0"/>
              </a:rPr>
              <a:t>Zkouškový test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5439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145966" y="432392"/>
            <a:ext cx="1752724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Literatura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07504" y="1001540"/>
            <a:ext cx="8796083" cy="37625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STELMACH, K., PAWLICZEK, A. (2013).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Manažerská ekonomika.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Karviná: SU OPF, (ISBN 978-80-7248-986). </a:t>
            </a: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RYLKOVÁ, Ž. (2025).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Manažerská ekonomika v příkladech.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Karviná: </a:t>
            </a:r>
            <a:r>
              <a:rPr lang="cs-CZ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SU OPF.</a:t>
            </a:r>
            <a:endParaRPr lang="cs-CZ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SYNEK, M.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(2011)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Manažerská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ekonomika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Praha: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Publishing, ISBN 978-80-247-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3494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1 </a:t>
            </a: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SYNEK, M.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KISLINGEROVÁ 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2015.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Podniková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ekonomika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přepracované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a doplněné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vydání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Praha: C. H. Beck. </a:t>
            </a:r>
            <a:br>
              <a:rPr lang="cs-CZ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ISBN 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978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7400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274-8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(i starší vydání 2005…)</a:t>
            </a: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SYNEK, M. a KOL. (2009).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Manažerské výpočty a ekonomická analýza.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Praha, C. H. Beck, ISBN 978-80-7400-154-3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4285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145966" y="432392"/>
            <a:ext cx="1752724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Literatura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07504" y="1001540"/>
            <a:ext cx="8796083" cy="37625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KAPLAN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S. (2009)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Balanced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scorecard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 5. vydání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Praha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Management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ISBN 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978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80-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72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61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177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POPESKO B. (2009)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Moderní metody řízení nákladů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Praha: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Publishing, ISBN 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978-80-247-2974-9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ESCHENBACH, R. a KOL (2004).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Controlling.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Praha, ASPI, </a:t>
            </a:r>
            <a:br>
              <a:rPr lang="cs-CZ" dirty="0"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latin typeface="Times New Roman" pitchFamily="18" charset="0"/>
                <a:cs typeface="Times New Roman" pitchFamily="18" charset="0"/>
              </a:rPr>
              <a:t>816 s. ISBN 80-7357-035-1. </a:t>
            </a: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Horváth, P. (2004)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Nová koncepce controllingu,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1. české vydání.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Praha: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Profess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Consulting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ISBN 80-7259-002-2</a:t>
            </a:r>
          </a:p>
          <a:p>
            <a:pPr>
              <a:spcBef>
                <a:spcPts val="900"/>
              </a:spcBef>
              <a:spcAft>
                <a:spcPts val="900"/>
              </a:spcAft>
              <a:buSzPct val="200000"/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KRÁL, B. (2010)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Manažerské účetnictví,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3. dopl. a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altual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vyd.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Praha: Management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ISBN 978-80-7261-217-8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5084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21598" y="432392"/>
            <a:ext cx="3001464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Informační systém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07504" y="1001540"/>
            <a:ext cx="8796083" cy="20390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b="1" dirty="0"/>
              <a:t>Další informace k výuce budou poskytovány průběžně v informačním systému OPF.</a:t>
            </a:r>
          </a:p>
          <a:p>
            <a:endParaRPr lang="cs-CZ" b="1" dirty="0"/>
          </a:p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r>
              <a:rPr lang="cs-CZ" altLang="cs-CZ" dirty="0">
                <a:solidFill>
                  <a:srgbClr val="000000"/>
                </a:solidFill>
              </a:rPr>
              <a:t>Podklady ke studiu(prezentace, skripta v informačním systému OPF)</a:t>
            </a:r>
          </a:p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endParaRPr lang="cs-CZ" altLang="cs-CZ" dirty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r>
              <a:rPr lang="cs-CZ" altLang="cs-CZ" dirty="0">
                <a:solidFill>
                  <a:srgbClr val="000000"/>
                </a:solidFill>
              </a:rPr>
              <a:t>Informační systém: </a:t>
            </a:r>
            <a:r>
              <a:rPr lang="cs-CZ" b="1" dirty="0">
                <a:hlinkClick r:id="rId2"/>
              </a:rPr>
              <a:t>https://is.slu.cz/</a:t>
            </a:r>
            <a:endParaRPr lang="cs-CZ" b="1" dirty="0"/>
          </a:p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r>
              <a:rPr lang="cs-CZ" b="1" dirty="0"/>
              <a:t>			</a:t>
            </a:r>
            <a:r>
              <a:rPr lang="cs-CZ" b="1" i="1" dirty="0"/>
              <a:t>Studijní materiály – Interaktivní osnova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3393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21598" y="432392"/>
            <a:ext cx="3001464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Informační systém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07504" y="1001540"/>
            <a:ext cx="8796083" cy="140807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r>
              <a:rPr lang="cs-CZ" altLang="cs-CZ" dirty="0">
                <a:solidFill>
                  <a:srgbClr val="000000"/>
                </a:solidFill>
              </a:rPr>
              <a:t>Informační systém: </a:t>
            </a:r>
            <a:r>
              <a:rPr lang="cs-CZ" b="1" dirty="0">
                <a:hlinkClick r:id="rId2"/>
              </a:rPr>
              <a:t>https://is.slu.cz/</a:t>
            </a:r>
            <a:endParaRPr lang="cs-CZ" b="1" dirty="0"/>
          </a:p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r>
              <a:rPr lang="cs-CZ" b="1" dirty="0"/>
              <a:t>			</a:t>
            </a:r>
            <a:r>
              <a:rPr lang="cs-CZ" b="1" i="1" dirty="0"/>
              <a:t>Studijní materiály – Interaktivní osnova</a:t>
            </a:r>
          </a:p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endParaRPr lang="cs-CZ" b="1" i="1" dirty="0"/>
          </a:p>
          <a:p>
            <a:pPr>
              <a:spcBef>
                <a:spcPts val="600"/>
              </a:spcBef>
              <a:buClr>
                <a:srgbClr val="660000"/>
              </a:buClr>
              <a:buSzPct val="70000"/>
              <a:defRPr/>
            </a:pPr>
            <a:r>
              <a:rPr lang="cs-CZ" b="1" i="1" dirty="0">
                <a:solidFill>
                  <a:schemeClr val="accent6"/>
                </a:solidFill>
              </a:rPr>
              <a:t>Informace k seminární práci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466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Manažerská ekonomika</a:t>
            </a:r>
          </a:p>
          <a:p>
            <a:pPr>
              <a:defRPr/>
            </a:pPr>
            <a:r>
              <a:rPr lang="cs-CZ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Ing. Žaneta </a:t>
            </a:r>
            <a:r>
              <a:rPr lang="cs-CZ" sz="32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Rylková</a:t>
            </a:r>
            <a:r>
              <a:rPr lang="cs-CZ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Ph.D.</a:t>
            </a:r>
          </a:p>
          <a:p>
            <a:pPr>
              <a:defRPr/>
            </a:pPr>
            <a:endParaRPr lang="cs-CZ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cs-CZ" sz="24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Přednáška č. 1</a:t>
            </a:r>
          </a:p>
          <a:p>
            <a:pPr>
              <a:defRPr/>
            </a:pPr>
            <a:endParaRPr lang="cs-CZ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34744" y="432392"/>
            <a:ext cx="5175135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Organizační pokyny a informace</a:t>
            </a:r>
            <a:endParaRPr lang="en-GB" sz="28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347614"/>
            <a:ext cx="8796083" cy="24699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None/>
              <a:tabLst>
                <a:tab pos="1750219" algn="l"/>
                <a:tab pos="2621756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vyučující:</a:t>
            </a:r>
            <a:r>
              <a:rPr lang="cs-CZ" sz="2400" b="1" dirty="0"/>
              <a:t>		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Ing. Žaneta </a:t>
            </a:r>
            <a:r>
              <a:rPr lang="cs-CZ" sz="2400" b="1" i="1" dirty="0" err="1">
                <a:latin typeface="Times New Roman" pitchFamily="18" charset="0"/>
                <a:cs typeface="Times New Roman" pitchFamily="18" charset="0"/>
              </a:rPr>
              <a:t>Rylková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, Ph.D.</a:t>
            </a:r>
          </a:p>
          <a:p>
            <a:pPr>
              <a:buNone/>
              <a:tabLst>
                <a:tab pos="1750219" algn="l"/>
                <a:tab pos="2621756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tabLst>
                <a:tab pos="1750219" algn="l"/>
                <a:tab pos="2621756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kancelář: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B 303</a:t>
            </a:r>
          </a:p>
          <a:p>
            <a:pPr>
              <a:tabLst>
                <a:tab pos="1750219" algn="l"/>
                <a:tab pos="2621756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750219" algn="l"/>
                <a:tab pos="2621756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e-mail:	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rylkova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opf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slu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cz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750219" algn="l"/>
                <a:tab pos="2621756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750219" algn="l"/>
                <a:tab pos="2621756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Konzultační hodiny: </a:t>
            </a:r>
            <a:r>
              <a:rPr lang="cs-CZ" sz="2400" i="1">
                <a:latin typeface="Times New Roman" pitchFamily="18" charset="0"/>
                <a:cs typeface="Times New Roman" pitchFamily="18" charset="0"/>
              </a:rPr>
              <a:t>	pondělí  10:00 – 11:00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hodin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578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34744" y="432392"/>
            <a:ext cx="5175135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Organizační pokyny a informace</a:t>
            </a:r>
            <a:endParaRPr lang="en-GB" sz="28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347614"/>
            <a:ext cx="8796083" cy="37702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None/>
              <a:tabLst>
                <a:tab pos="1750219" algn="l"/>
                <a:tab pos="2621756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Přednášky a semináře jsou konané dle rozvrhu.</a:t>
            </a:r>
            <a:endParaRPr lang="cs-CZ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979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11753" y="432392"/>
            <a:ext cx="5821145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Podmínky ukončení studia předmětu</a:t>
            </a:r>
          </a:p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460680"/>
            <a:ext cx="8796083" cy="363945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buClr>
                <a:schemeClr val="bg1"/>
              </a:buClr>
              <a:buSzPct val="200000"/>
              <a:tabLst>
                <a:tab pos="339329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Ekonomické problémy</a:t>
            </a:r>
          </a:p>
          <a:p>
            <a:pPr>
              <a:buClr>
                <a:schemeClr val="bg1"/>
              </a:buClr>
              <a:buSzPct val="200000"/>
              <a:tabLst>
                <a:tab pos="339329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max. 40 bodů	</a:t>
            </a:r>
            <a:endParaRPr lang="cs-CZ" sz="2000" i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Teoretické principy 	</a:t>
            </a:r>
          </a:p>
          <a:p>
            <a:pPr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endParaRPr lang="cs-CZ" sz="20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Seminární práce                   max.   10 bodů</a:t>
            </a: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endParaRPr lang="cs-CZ" sz="20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Výsledné hodnocení:	A	50 – 47 bodů	</a:t>
            </a: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	B	46 – 42 bodů</a:t>
            </a: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	C	41 – 37 bodů</a:t>
            </a: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	D	36 – 33 bodů</a:t>
            </a:r>
          </a:p>
          <a:p>
            <a:pPr>
              <a:lnSpc>
                <a:spcPct val="110000"/>
              </a:lnSpc>
              <a:buClr>
                <a:schemeClr val="bg1"/>
              </a:buClr>
              <a:buSzPct val="200000"/>
              <a:tabLst>
                <a:tab pos="339329" algn="l"/>
                <a:tab pos="2962275" algn="l"/>
                <a:tab pos="3429000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		E	32 – 29 bodů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5</a:t>
            </a:fld>
            <a:endParaRPr lang="cs-CZ"/>
          </a:p>
        </p:txBody>
      </p:sp>
      <p:sp>
        <p:nvSpPr>
          <p:cNvPr id="8" name="Pravá složená závorka 7"/>
          <p:cNvSpPr/>
          <p:nvPr/>
        </p:nvSpPr>
        <p:spPr>
          <a:xfrm>
            <a:off x="2627784" y="1472157"/>
            <a:ext cx="216024" cy="1026113"/>
          </a:xfrm>
          <a:prstGeom prst="rightBrace">
            <a:avLst>
              <a:gd name="adj1" fmla="val 47607"/>
              <a:gd name="adj2" fmla="val 50595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972545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11753" y="432392"/>
            <a:ext cx="5821145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Podmínky ukončení studia předmětu</a:t>
            </a:r>
          </a:p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460680"/>
            <a:ext cx="8796083" cy="250068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339329" algn="l"/>
              </a:tabLst>
            </a:pPr>
            <a:r>
              <a:rPr lang="cs-CZ" sz="20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Zkouškový test (struktura):</a:t>
            </a:r>
          </a:p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339329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Ekonomické problémy (počítání příkladů) – celkem 30 bodů</a:t>
            </a:r>
            <a:endParaRPr lang="cs-CZ" sz="2000" i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Teoretické principy (teorie typu </a:t>
            </a:r>
            <a:r>
              <a:rPr lang="cs-CZ" sz="20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a,b,c</a:t>
            </a: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nebo krátké doplnění textu) – celkem 10 bodů</a:t>
            </a:r>
          </a:p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endParaRPr lang="cs-CZ" sz="2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ct val="30000"/>
              </a:spcBef>
              <a:spcAft>
                <a:spcPct val="30000"/>
              </a:spcAft>
              <a:buClr>
                <a:schemeClr val="bg1"/>
              </a:buClr>
              <a:buSzPct val="200000"/>
              <a:tabLst>
                <a:tab pos="269081" algn="l"/>
                <a:tab pos="2962275" algn="l"/>
              </a:tabLst>
            </a:pPr>
            <a:r>
              <a:rPr lang="cs-CZ" sz="20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Zaslání seminární práce </a:t>
            </a:r>
            <a:r>
              <a:rPr lang="cs-CZ" sz="20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do Odevzdávárny IS nejpozději do 12. 12. 2025.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7450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58940" y="432392"/>
            <a:ext cx="412677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46614" y="1842975"/>
            <a:ext cx="8796083" cy="125931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ctr">
              <a:spcBef>
                <a:spcPts val="750"/>
              </a:spcBef>
              <a:spcAft>
                <a:spcPts val="750"/>
              </a:spcAft>
            </a:pPr>
            <a:r>
              <a:rPr lang="cs-CZ" sz="3200" b="1" i="1" dirty="0">
                <a:latin typeface="Times New Roman" pitchFamily="18" charset="0"/>
                <a:cs typeface="Times New Roman" pitchFamily="18" charset="0"/>
              </a:rPr>
              <a:t>K čemu je studium a znalost</a:t>
            </a:r>
          </a:p>
          <a:p>
            <a:pPr algn="ctr">
              <a:spcBef>
                <a:spcPts val="750"/>
              </a:spcBef>
              <a:spcAft>
                <a:spcPts val="750"/>
              </a:spcAft>
            </a:pPr>
            <a:r>
              <a:rPr lang="cs-CZ" sz="3200" b="1" i="1" dirty="0">
                <a:latin typeface="Times New Roman" pitchFamily="18" charset="0"/>
                <a:cs typeface="Times New Roman" pitchFamily="18" charset="0"/>
              </a:rPr>
              <a:t>manažerské ekonomiky dobré?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8666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37726" y="432392"/>
            <a:ext cx="4569200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Osnova přednášek předmětu</a:t>
            </a:r>
          </a:p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460680"/>
            <a:ext cx="8796083" cy="24288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Základní informace</a:t>
            </a:r>
          </a:p>
          <a:p>
            <a:pPr>
              <a:spcBef>
                <a:spcPts val="750"/>
              </a:spcBef>
              <a:spcAft>
                <a:spcPts val="750"/>
              </a:spcAft>
              <a:buFont typeface="+mj-lt"/>
              <a:buAutoNum type="arabicPeriod"/>
            </a:pP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Opakování pojmů z podnikové ekonomiky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750"/>
              </a:spcAft>
              <a:buFont typeface="+mj-lt"/>
              <a:buAutoNum type="arabicPeriod"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Využití poptávkové funkce a provozní páka</a:t>
            </a:r>
          </a:p>
          <a:p>
            <a:pPr>
              <a:spcAft>
                <a:spcPts val="750"/>
              </a:spcAft>
              <a:buFont typeface="+mj-lt"/>
              <a:buAutoNum type="arabicPeriod"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Ekonomická podstata příspěvku na úhradu, kalkulace úplných a neúplných nákladů</a:t>
            </a:r>
          </a:p>
          <a:p>
            <a:pPr>
              <a:spcAft>
                <a:spcPts val="750"/>
              </a:spcAft>
              <a:buFont typeface="+mj-lt"/>
              <a:buAutoNum type="arabicPeriod"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Nákladový controlling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7202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37726" y="432392"/>
            <a:ext cx="4569200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Osnova přednášek předmětu</a:t>
            </a:r>
          </a:p>
          <a:p>
            <a:pPr algn="ctr" defTabSz="685800">
              <a:defRPr/>
            </a:pPr>
            <a:r>
              <a:rPr lang="cs-CZ" sz="2800" b="1" i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„Manažerská ekonomika“ </a:t>
            </a:r>
            <a:endParaRPr lang="en-GB" sz="2800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162" y="1460680"/>
            <a:ext cx="8796083" cy="232627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1350"/>
              </a:spcBef>
              <a:buFont typeface="+mj-lt"/>
              <a:buAutoNum type="arabicPeriod" startAt="6"/>
            </a:pP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Nákladová střediska, výrobní činnost podniku a výroba</a:t>
            </a:r>
          </a:p>
          <a:p>
            <a:pPr>
              <a:spcBef>
                <a:spcPts val="1350"/>
              </a:spcBef>
              <a:buFont typeface="+mj-lt"/>
              <a:buAutoNum type="arabicPeriod" startAt="6"/>
            </a:pP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Hospodářský výsledek jako závislost na tržbách, analýza cenové elasticity</a:t>
            </a:r>
          </a:p>
          <a:p>
            <a:pPr>
              <a:spcBef>
                <a:spcPts val="1350"/>
              </a:spcBef>
              <a:buFont typeface="+mj-lt"/>
              <a:buAutoNum type="arabicPeriod" startAt="6"/>
            </a:pP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Produktivita, produktivita práce, ekonomie rozsahu</a:t>
            </a:r>
          </a:p>
          <a:p>
            <a:pPr>
              <a:spcBef>
                <a:spcPts val="1350"/>
              </a:spcBef>
              <a:buFont typeface="+mj-lt"/>
              <a:buAutoNum type="arabicPeriod" startAt="6"/>
            </a:pP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Manažerské rozbory, zásobovací činnost</a:t>
            </a:r>
          </a:p>
          <a:p>
            <a:pPr>
              <a:spcBef>
                <a:spcPts val="1350"/>
              </a:spcBef>
              <a:buFont typeface="+mj-lt"/>
              <a:buAutoNum type="arabicPeriod" startAt="6"/>
            </a:pP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Kapitál podniku, finanční páka, efekt finanční páky</a:t>
            </a:r>
            <a:endParaRPr lang="en-US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38082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f90616c0-1777-4f30-b1c0-e3f012c7af77"/>
</p:tagLst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3018</TotalTime>
  <Words>679</Words>
  <Application>Microsoft Office PowerPoint</Application>
  <PresentationFormat>Předvádění na obrazovce (16:9)</PresentationFormat>
  <Paragraphs>102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SLU</vt:lpstr>
      <vt:lpstr>Název prezentace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Žaneta Rylková</cp:lastModifiedBy>
  <cp:revision>175</cp:revision>
  <cp:lastPrinted>2021-09-14T05:41:09Z</cp:lastPrinted>
  <dcterms:created xsi:type="dcterms:W3CDTF">2016-07-06T15:42:34Z</dcterms:created>
  <dcterms:modified xsi:type="dcterms:W3CDTF">2025-09-22T08:14:40Z</dcterms:modified>
</cp:coreProperties>
</file>