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handoutMasterIdLst>
    <p:handoutMasterId r:id="rId58"/>
  </p:handoutMasterIdLst>
  <p:sldIdLst>
    <p:sldId id="256" r:id="rId2"/>
    <p:sldId id="334" r:id="rId3"/>
    <p:sldId id="336" r:id="rId4"/>
    <p:sldId id="337" r:id="rId5"/>
    <p:sldId id="338" r:id="rId6"/>
    <p:sldId id="339" r:id="rId7"/>
    <p:sldId id="344" r:id="rId8"/>
    <p:sldId id="345" r:id="rId9"/>
    <p:sldId id="346" r:id="rId10"/>
    <p:sldId id="347" r:id="rId11"/>
    <p:sldId id="348" r:id="rId12"/>
    <p:sldId id="349" r:id="rId13"/>
    <p:sldId id="350" r:id="rId14"/>
    <p:sldId id="351" r:id="rId15"/>
    <p:sldId id="352" r:id="rId16"/>
    <p:sldId id="353" r:id="rId17"/>
    <p:sldId id="354" r:id="rId18"/>
    <p:sldId id="355" r:id="rId19"/>
    <p:sldId id="356" r:id="rId20"/>
    <p:sldId id="357" r:id="rId21"/>
    <p:sldId id="358" r:id="rId22"/>
    <p:sldId id="359" r:id="rId23"/>
    <p:sldId id="360" r:id="rId24"/>
    <p:sldId id="361" r:id="rId25"/>
    <p:sldId id="362" r:id="rId26"/>
    <p:sldId id="363" r:id="rId27"/>
    <p:sldId id="366" r:id="rId28"/>
    <p:sldId id="367" r:id="rId29"/>
    <p:sldId id="368" r:id="rId30"/>
    <p:sldId id="369" r:id="rId31"/>
    <p:sldId id="371" r:id="rId32"/>
    <p:sldId id="372" r:id="rId33"/>
    <p:sldId id="373" r:id="rId34"/>
    <p:sldId id="374" r:id="rId35"/>
    <p:sldId id="375" r:id="rId36"/>
    <p:sldId id="376" r:id="rId37"/>
    <p:sldId id="377" r:id="rId38"/>
    <p:sldId id="378" r:id="rId39"/>
    <p:sldId id="379" r:id="rId40"/>
    <p:sldId id="380" r:id="rId41"/>
    <p:sldId id="381" r:id="rId42"/>
    <p:sldId id="382" r:id="rId43"/>
    <p:sldId id="383" r:id="rId44"/>
    <p:sldId id="384" r:id="rId45"/>
    <p:sldId id="385" r:id="rId46"/>
    <p:sldId id="386" r:id="rId47"/>
    <p:sldId id="387" r:id="rId48"/>
    <p:sldId id="388" r:id="rId49"/>
    <p:sldId id="389" r:id="rId50"/>
    <p:sldId id="390" r:id="rId51"/>
    <p:sldId id="391" r:id="rId52"/>
    <p:sldId id="392" r:id="rId53"/>
    <p:sldId id="393" r:id="rId54"/>
    <p:sldId id="394" r:id="rId55"/>
    <p:sldId id="395" r:id="rId56"/>
  </p:sldIdLst>
  <p:sldSz cx="9144000" cy="5143500" type="screen16x9"/>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5" d="100"/>
          <a:sy n="75" d="100"/>
        </p:scale>
        <p:origin x="948" y="6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0EBFFDB8-F6F1-4153-9101-0ADF87F87EEC}" type="datetimeFigureOut">
              <a:rPr lang="cs-CZ" smtClean="0"/>
              <a:t>14.11.2025</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210054E5-927D-42B8-84AD-00EAB624EE57}" type="slidenum">
              <a:rPr lang="cs-CZ" smtClean="0"/>
              <a:t>‹#›</a:t>
            </a:fld>
            <a:endParaRPr lang="cs-CZ"/>
          </a:p>
        </p:txBody>
      </p:sp>
    </p:spTree>
    <p:extLst>
      <p:ext uri="{BB962C8B-B14F-4D97-AF65-F5344CB8AC3E}">
        <p14:creationId xmlns:p14="http://schemas.microsoft.com/office/powerpoint/2010/main" val="25739796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A6097986-0C26-47DE-8982-7AD2B6842259}" type="datetimeFigureOut">
              <a:rPr lang="cs-CZ" smtClean="0"/>
              <a:pPr/>
              <a:t>14.11.2025</a:t>
            </a:fld>
            <a:endParaRPr lang="cs-CZ"/>
          </a:p>
        </p:txBody>
      </p:sp>
      <p:sp>
        <p:nvSpPr>
          <p:cNvPr id="4" name="Zástupný symbol pro obrázek snímku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28</a:t>
            </a:fld>
            <a:endParaRPr lang="cs-CZ"/>
          </a:p>
        </p:txBody>
      </p:sp>
    </p:spTree>
    <p:extLst>
      <p:ext uri="{BB962C8B-B14F-4D97-AF65-F5344CB8AC3E}">
        <p14:creationId xmlns:p14="http://schemas.microsoft.com/office/powerpoint/2010/main" val="26470032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40</a:t>
            </a:fld>
            <a:endParaRPr lang="cs-CZ"/>
          </a:p>
        </p:txBody>
      </p:sp>
    </p:spTree>
    <p:extLst>
      <p:ext uri="{BB962C8B-B14F-4D97-AF65-F5344CB8AC3E}">
        <p14:creationId xmlns:p14="http://schemas.microsoft.com/office/powerpoint/2010/main" val="91490625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41</a:t>
            </a:fld>
            <a:endParaRPr lang="cs-CZ"/>
          </a:p>
        </p:txBody>
      </p:sp>
    </p:spTree>
    <p:extLst>
      <p:ext uri="{BB962C8B-B14F-4D97-AF65-F5344CB8AC3E}">
        <p14:creationId xmlns:p14="http://schemas.microsoft.com/office/powerpoint/2010/main" val="39281928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42</a:t>
            </a:fld>
            <a:endParaRPr lang="cs-CZ"/>
          </a:p>
        </p:txBody>
      </p:sp>
    </p:spTree>
    <p:extLst>
      <p:ext uri="{BB962C8B-B14F-4D97-AF65-F5344CB8AC3E}">
        <p14:creationId xmlns:p14="http://schemas.microsoft.com/office/powerpoint/2010/main" val="41959839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43</a:t>
            </a:fld>
            <a:endParaRPr lang="cs-CZ"/>
          </a:p>
        </p:txBody>
      </p:sp>
    </p:spTree>
    <p:extLst>
      <p:ext uri="{BB962C8B-B14F-4D97-AF65-F5344CB8AC3E}">
        <p14:creationId xmlns:p14="http://schemas.microsoft.com/office/powerpoint/2010/main" val="304510274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44</a:t>
            </a:fld>
            <a:endParaRPr lang="cs-CZ"/>
          </a:p>
        </p:txBody>
      </p:sp>
    </p:spTree>
    <p:extLst>
      <p:ext uri="{BB962C8B-B14F-4D97-AF65-F5344CB8AC3E}">
        <p14:creationId xmlns:p14="http://schemas.microsoft.com/office/powerpoint/2010/main" val="4609373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45</a:t>
            </a:fld>
            <a:endParaRPr lang="cs-CZ"/>
          </a:p>
        </p:txBody>
      </p:sp>
    </p:spTree>
    <p:extLst>
      <p:ext uri="{BB962C8B-B14F-4D97-AF65-F5344CB8AC3E}">
        <p14:creationId xmlns:p14="http://schemas.microsoft.com/office/powerpoint/2010/main" val="10275382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46</a:t>
            </a:fld>
            <a:endParaRPr lang="cs-CZ"/>
          </a:p>
        </p:txBody>
      </p:sp>
    </p:spTree>
    <p:extLst>
      <p:ext uri="{BB962C8B-B14F-4D97-AF65-F5344CB8AC3E}">
        <p14:creationId xmlns:p14="http://schemas.microsoft.com/office/powerpoint/2010/main" val="29494256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47</a:t>
            </a:fld>
            <a:endParaRPr lang="cs-CZ"/>
          </a:p>
        </p:txBody>
      </p:sp>
    </p:spTree>
    <p:extLst>
      <p:ext uri="{BB962C8B-B14F-4D97-AF65-F5344CB8AC3E}">
        <p14:creationId xmlns:p14="http://schemas.microsoft.com/office/powerpoint/2010/main" val="197138541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48</a:t>
            </a:fld>
            <a:endParaRPr lang="cs-CZ"/>
          </a:p>
        </p:txBody>
      </p:sp>
    </p:spTree>
    <p:extLst>
      <p:ext uri="{BB962C8B-B14F-4D97-AF65-F5344CB8AC3E}">
        <p14:creationId xmlns:p14="http://schemas.microsoft.com/office/powerpoint/2010/main" val="29367585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49</a:t>
            </a:fld>
            <a:endParaRPr lang="cs-CZ"/>
          </a:p>
        </p:txBody>
      </p:sp>
    </p:spTree>
    <p:extLst>
      <p:ext uri="{BB962C8B-B14F-4D97-AF65-F5344CB8AC3E}">
        <p14:creationId xmlns:p14="http://schemas.microsoft.com/office/powerpoint/2010/main" val="23994079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29</a:t>
            </a:fld>
            <a:endParaRPr lang="cs-CZ"/>
          </a:p>
        </p:txBody>
      </p:sp>
    </p:spTree>
    <p:extLst>
      <p:ext uri="{BB962C8B-B14F-4D97-AF65-F5344CB8AC3E}">
        <p14:creationId xmlns:p14="http://schemas.microsoft.com/office/powerpoint/2010/main" val="167527007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50</a:t>
            </a:fld>
            <a:endParaRPr lang="cs-CZ"/>
          </a:p>
        </p:txBody>
      </p:sp>
    </p:spTree>
    <p:extLst>
      <p:ext uri="{BB962C8B-B14F-4D97-AF65-F5344CB8AC3E}">
        <p14:creationId xmlns:p14="http://schemas.microsoft.com/office/powerpoint/2010/main" val="27529363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51</a:t>
            </a:fld>
            <a:endParaRPr lang="cs-CZ"/>
          </a:p>
        </p:txBody>
      </p:sp>
    </p:spTree>
    <p:extLst>
      <p:ext uri="{BB962C8B-B14F-4D97-AF65-F5344CB8AC3E}">
        <p14:creationId xmlns:p14="http://schemas.microsoft.com/office/powerpoint/2010/main" val="395995776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52</a:t>
            </a:fld>
            <a:endParaRPr lang="cs-CZ"/>
          </a:p>
        </p:txBody>
      </p:sp>
    </p:spTree>
    <p:extLst>
      <p:ext uri="{BB962C8B-B14F-4D97-AF65-F5344CB8AC3E}">
        <p14:creationId xmlns:p14="http://schemas.microsoft.com/office/powerpoint/2010/main" val="272740024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53</a:t>
            </a:fld>
            <a:endParaRPr lang="cs-CZ"/>
          </a:p>
        </p:txBody>
      </p:sp>
    </p:spTree>
    <p:extLst>
      <p:ext uri="{BB962C8B-B14F-4D97-AF65-F5344CB8AC3E}">
        <p14:creationId xmlns:p14="http://schemas.microsoft.com/office/powerpoint/2010/main" val="342163501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54</a:t>
            </a:fld>
            <a:endParaRPr lang="cs-CZ"/>
          </a:p>
        </p:txBody>
      </p:sp>
    </p:spTree>
    <p:extLst>
      <p:ext uri="{BB962C8B-B14F-4D97-AF65-F5344CB8AC3E}">
        <p14:creationId xmlns:p14="http://schemas.microsoft.com/office/powerpoint/2010/main" val="22183567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55</a:t>
            </a:fld>
            <a:endParaRPr lang="cs-CZ"/>
          </a:p>
        </p:txBody>
      </p:sp>
    </p:spTree>
    <p:extLst>
      <p:ext uri="{BB962C8B-B14F-4D97-AF65-F5344CB8AC3E}">
        <p14:creationId xmlns:p14="http://schemas.microsoft.com/office/powerpoint/2010/main" val="1068345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30</a:t>
            </a:fld>
            <a:endParaRPr lang="cs-CZ"/>
          </a:p>
        </p:txBody>
      </p:sp>
    </p:spTree>
    <p:extLst>
      <p:ext uri="{BB962C8B-B14F-4D97-AF65-F5344CB8AC3E}">
        <p14:creationId xmlns:p14="http://schemas.microsoft.com/office/powerpoint/2010/main" val="17679844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34</a:t>
            </a:fld>
            <a:endParaRPr lang="cs-CZ"/>
          </a:p>
        </p:txBody>
      </p:sp>
    </p:spTree>
    <p:extLst>
      <p:ext uri="{BB962C8B-B14F-4D97-AF65-F5344CB8AC3E}">
        <p14:creationId xmlns:p14="http://schemas.microsoft.com/office/powerpoint/2010/main" val="2839264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35</a:t>
            </a:fld>
            <a:endParaRPr lang="cs-CZ"/>
          </a:p>
        </p:txBody>
      </p:sp>
    </p:spTree>
    <p:extLst>
      <p:ext uri="{BB962C8B-B14F-4D97-AF65-F5344CB8AC3E}">
        <p14:creationId xmlns:p14="http://schemas.microsoft.com/office/powerpoint/2010/main" val="6579915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36</a:t>
            </a:fld>
            <a:endParaRPr lang="cs-CZ"/>
          </a:p>
        </p:txBody>
      </p:sp>
    </p:spTree>
    <p:extLst>
      <p:ext uri="{BB962C8B-B14F-4D97-AF65-F5344CB8AC3E}">
        <p14:creationId xmlns:p14="http://schemas.microsoft.com/office/powerpoint/2010/main" val="21737188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37</a:t>
            </a:fld>
            <a:endParaRPr lang="cs-CZ"/>
          </a:p>
        </p:txBody>
      </p:sp>
    </p:spTree>
    <p:extLst>
      <p:ext uri="{BB962C8B-B14F-4D97-AF65-F5344CB8AC3E}">
        <p14:creationId xmlns:p14="http://schemas.microsoft.com/office/powerpoint/2010/main" val="258275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38</a:t>
            </a:fld>
            <a:endParaRPr lang="cs-CZ"/>
          </a:p>
        </p:txBody>
      </p:sp>
    </p:spTree>
    <p:extLst>
      <p:ext uri="{BB962C8B-B14F-4D97-AF65-F5344CB8AC3E}">
        <p14:creationId xmlns:p14="http://schemas.microsoft.com/office/powerpoint/2010/main" val="9104798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r>
              <a:rPr lang="cs-CZ" dirty="0" err="1"/>
              <a:t>csvukrs</a:t>
            </a:r>
            <a:endParaRPr lang="cs-CZ" dirty="0"/>
          </a:p>
        </p:txBody>
      </p:sp>
      <p:sp>
        <p:nvSpPr>
          <p:cNvPr id="4" name="Zástupný symbol pro číslo snímku 3"/>
          <p:cNvSpPr>
            <a:spLocks noGrp="1"/>
          </p:cNvSpPr>
          <p:nvPr>
            <p:ph type="sldNum" sz="quarter" idx="10"/>
          </p:nvPr>
        </p:nvSpPr>
        <p:spPr/>
        <p:txBody>
          <a:bodyPr/>
          <a:lstStyle/>
          <a:p>
            <a:fld id="{DDD4000A-37E1-4D72-B31A-77993FD77D47}" type="slidenum">
              <a:rPr lang="cs-CZ" smtClean="0"/>
              <a:pPr/>
              <a:t>39</a:t>
            </a:fld>
            <a:endParaRPr lang="cs-CZ"/>
          </a:p>
        </p:txBody>
      </p:sp>
    </p:spTree>
    <p:extLst>
      <p:ext uri="{BB962C8B-B14F-4D97-AF65-F5344CB8AC3E}">
        <p14:creationId xmlns:p14="http://schemas.microsoft.com/office/powerpoint/2010/main" val="13509033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Autofit/>
          </a:bodyPr>
          <a:lstStyle/>
          <a:p>
            <a:pPr algn="l"/>
            <a:r>
              <a:rPr lang="cs-CZ" sz="3200" b="1" dirty="0">
                <a:solidFill>
                  <a:schemeClr val="bg1"/>
                </a:solidFill>
                <a:latin typeface="Times New Roman" panose="02020603050405020304" pitchFamily="18" charset="0"/>
                <a:cs typeface="Times New Roman" panose="02020603050405020304" pitchFamily="18" charset="0"/>
              </a:rPr>
              <a:t>Funkční strategie</a:t>
            </a:r>
            <a:br>
              <a:rPr lang="cs-CZ" sz="3200" b="1" dirty="0">
                <a:solidFill>
                  <a:schemeClr val="bg1"/>
                </a:solidFill>
                <a:latin typeface="Times New Roman" panose="02020603050405020304" pitchFamily="18" charset="0"/>
                <a:cs typeface="Times New Roman" panose="02020603050405020304" pitchFamily="18" charset="0"/>
              </a:rPr>
            </a:br>
            <a:r>
              <a:rPr lang="cs-CZ" sz="3200" b="1" dirty="0">
                <a:solidFill>
                  <a:schemeClr val="bg1"/>
                </a:solidFill>
                <a:latin typeface="Times New Roman" panose="02020603050405020304" pitchFamily="18" charset="0"/>
                <a:cs typeface="Times New Roman" panose="02020603050405020304" pitchFamily="18" charset="0"/>
              </a:rPr>
              <a:t>Speciální strategie</a:t>
            </a:r>
          </a:p>
        </p:txBody>
      </p:sp>
      <p:sp>
        <p:nvSpPr>
          <p:cNvPr id="3" name="Podnadpis 2"/>
          <p:cNvSpPr>
            <a:spLocks noGrp="1"/>
          </p:cNvSpPr>
          <p:nvPr>
            <p:ph type="subTitle" idx="4294967295"/>
          </p:nvPr>
        </p:nvSpPr>
        <p:spPr>
          <a:xfrm>
            <a:off x="1763688" y="3723878"/>
            <a:ext cx="3888432" cy="864096"/>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10. přednáška</a:t>
            </a: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Logistická podpora má za úkol dopravit a správně rozmístit materiálové zdroje nutné pro výrobu a následně zajistit transport vyrobené produkce k zákazníkovi. </a:t>
            </a:r>
          </a:p>
          <a:p>
            <a:pPr algn="just"/>
            <a:r>
              <a:rPr lang="cs-CZ" sz="1600" dirty="0"/>
              <a:t>S ohledem na požadavky zákazníka, rezistenci produktu vůči přepravním podmínkám, nákladům na logistické zajištění volí podniky formu přepravy a objem dodávky s cílem minimalizovat náklady při zachování požadované míry uspokojení zákazníka</a:t>
            </a:r>
          </a:p>
          <a:p>
            <a:pPr algn="just"/>
            <a:r>
              <a:rPr lang="cs-CZ" sz="1600" dirty="0"/>
              <a:t>Výstupem strategického plánu logistiky jsou způsoby a kontraktace zajištění dodávek vstupních materiálů, optimální způsob distribuce těchto vstupů na místo zpracování a zajištění distribuce finální produkce podle požadavků zákazníka. </a:t>
            </a:r>
          </a:p>
          <a:p>
            <a:pPr algn="just"/>
            <a:r>
              <a:rPr lang="cs-CZ" sz="1600" dirty="0"/>
              <a:t>Součástí logistické strategie je i výběr způsobu  spedice vybavení skladů manipulační technikou a zjištění metodicky správného nakládání se vstupním materiálem, komponentami a finálními produkty. </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Zásobovací a logistická strategie II</a:t>
            </a:r>
          </a:p>
        </p:txBody>
      </p:sp>
    </p:spTree>
    <p:extLst>
      <p:ext uri="{BB962C8B-B14F-4D97-AF65-F5344CB8AC3E}">
        <p14:creationId xmlns:p14="http://schemas.microsoft.com/office/powerpoint/2010/main" val="818331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Komponenty zásobovací a logistické strategie</a:t>
            </a:r>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Strategie nákupu</a:t>
            </a: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Stabilita dodávek</a:t>
            </a: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Jakost </a:t>
            </a: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Spolupráce s dodavateli</a:t>
            </a: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Informační zabezpečení</a:t>
            </a: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Organizace nákupu</a:t>
            </a:r>
          </a:p>
        </p:txBody>
      </p:sp>
      <p:sp>
        <p:nvSpPr>
          <p:cNvPr id="12" name="Obdélník 11"/>
          <p:cNvSpPr/>
          <p:nvPr/>
        </p:nvSpPr>
        <p:spPr>
          <a:xfrm>
            <a:off x="5181599" y="855589"/>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Marketing nákupních činnosti</a:t>
            </a: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Návaznost na business strategii</a:t>
            </a: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Lidské zdroje</a:t>
            </a: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Plánování a řízení nákupu</a:t>
            </a: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Zásoby</a:t>
            </a: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197950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Finanční strategie </a:t>
            </a:r>
            <a:r>
              <a:rPr lang="cs-CZ" sz="1600" dirty="0"/>
              <a:t>má průřezový charakter a tak proniká všemi funkčními strategiemi. Mezi její hlavní úkoly patří:</a:t>
            </a:r>
          </a:p>
          <a:p>
            <a:pPr lvl="1" algn="just"/>
            <a:r>
              <a:rPr lang="cs-CZ" sz="1600" dirty="0"/>
              <a:t>zabezpečení finančních zdrojů potřebných pro realizaci strategických procesů,</a:t>
            </a:r>
          </a:p>
          <a:p>
            <a:pPr lvl="1" algn="just"/>
            <a:r>
              <a:rPr lang="cs-CZ" sz="1600" dirty="0"/>
              <a:t>zajištění efektivního využívání finančních prostředků,</a:t>
            </a:r>
          </a:p>
          <a:p>
            <a:pPr lvl="1" algn="just"/>
            <a:r>
              <a:rPr lang="cs-CZ" sz="1600" dirty="0"/>
              <a:t>rozhodnutí o použití zisku,</a:t>
            </a:r>
          </a:p>
          <a:p>
            <a:pPr lvl="1" algn="just"/>
            <a:r>
              <a:rPr lang="cs-CZ" sz="1600" dirty="0"/>
              <a:t>hlídání úrovně zadluženosti.</a:t>
            </a:r>
          </a:p>
          <a:p>
            <a:pPr algn="just"/>
            <a:r>
              <a:rPr lang="cs-CZ" sz="1600" dirty="0"/>
              <a:t>Finanční strategii podniku je možné charakterizovat jako finanční rozhodování a finanční postupy, kterými má být dosaženo strategických finančních cílů.</a:t>
            </a:r>
          </a:p>
          <a:p>
            <a:pPr algn="just"/>
            <a:r>
              <a:rPr lang="cs-CZ" sz="1600" dirty="0"/>
              <a:t>Finanční strategie tvoří nedílnou součást finančního řízení podniku, proto by z ní měly vycházet veškeré finanční činnosti dlouhodobého charakteru, zejména pak finanční plánování. Finanční strategii je pak nutné upravovat, aktualizovat a řídit na základě změn ve vnějším finančním prostředí a výrazně tak ovlivňovat finanční stabilitu podniku a přispívat k růstu efektivnosti hospodaření podniku a maximalizaci jeho tržní hodnoty.</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Finanční strategie I</a:t>
            </a:r>
          </a:p>
        </p:txBody>
      </p:sp>
    </p:spTree>
    <p:extLst>
      <p:ext uri="{BB962C8B-B14F-4D97-AF65-F5344CB8AC3E}">
        <p14:creationId xmlns:p14="http://schemas.microsoft.com/office/powerpoint/2010/main" val="2975758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Finanční strategie představuje páteř finančního managementu a zahrnuje veškeré činnosti spojené s efektivním financováním podnikatelských aktivit směřujících k naplnění podnikové strategie a základních cílů podniku. </a:t>
            </a:r>
          </a:p>
          <a:p>
            <a:pPr algn="just"/>
            <a:r>
              <a:rPr lang="cs-CZ" sz="1600" dirty="0"/>
              <a:t>Nezbytnou součástí finanční strategie je přitom řízení nákladů kapitálu a optimalizace kapitálové struktury jako nezbytného předpokladu výsledné efektivnosti podnikové činnosti. </a:t>
            </a:r>
          </a:p>
          <a:p>
            <a:pPr algn="just"/>
            <a:endParaRPr lang="cs-CZ" sz="1600" dirty="0"/>
          </a:p>
          <a:p>
            <a:pPr algn="just"/>
            <a:r>
              <a:rPr lang="cs-CZ" sz="1600" dirty="0"/>
              <a:t>Finanční strategie pro SBU může mít následující strukturu:</a:t>
            </a:r>
          </a:p>
          <a:p>
            <a:pPr lvl="1" algn="just"/>
            <a:r>
              <a:rPr lang="cs-CZ" sz="1600" dirty="0"/>
              <a:t>Objem a způsob zajištění finančních zdrojů na reprodukci výroby</a:t>
            </a:r>
          </a:p>
          <a:p>
            <a:pPr lvl="1" algn="just"/>
            <a:r>
              <a:rPr lang="cs-CZ" sz="1600" dirty="0"/>
              <a:t>Vymezení proporcí nákladových položek a jejich vývoj</a:t>
            </a:r>
          </a:p>
          <a:p>
            <a:pPr lvl="1" algn="just"/>
            <a:r>
              <a:rPr lang="cs-CZ" sz="1600" dirty="0"/>
              <a:t>Tvorba a použití zisku</a:t>
            </a:r>
          </a:p>
          <a:p>
            <a:pPr lvl="1" algn="just"/>
            <a:r>
              <a:rPr lang="cs-CZ" sz="1600" dirty="0"/>
              <a:t>Dividendová politika</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Finanční strategie II</a:t>
            </a:r>
          </a:p>
        </p:txBody>
      </p:sp>
    </p:spTree>
    <p:extLst>
      <p:ext uri="{BB962C8B-B14F-4D97-AF65-F5344CB8AC3E}">
        <p14:creationId xmlns:p14="http://schemas.microsoft.com/office/powerpoint/2010/main" val="1166436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Komponenty finanční strategie</a:t>
            </a:r>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Finanční strategie</a:t>
            </a:r>
          </a:p>
        </p:txBody>
      </p:sp>
      <p:sp>
        <p:nvSpPr>
          <p:cNvPr id="11" name="Obdélník 10"/>
          <p:cNvSpPr/>
          <p:nvPr/>
        </p:nvSpPr>
        <p:spPr>
          <a:xfrm>
            <a:off x="6672262" y="1210892"/>
            <a:ext cx="1860177" cy="309634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rgbClr val="000000"/>
                </a:solidFill>
              </a:rPr>
              <a:t>Organizační složky</a:t>
            </a:r>
          </a:p>
          <a:p>
            <a:pPr>
              <a:spcAft>
                <a:spcPts val="600"/>
              </a:spcAft>
            </a:pPr>
            <a:r>
              <a:rPr lang="cs-CZ" sz="1600" dirty="0">
                <a:solidFill>
                  <a:srgbClr val="000000"/>
                </a:solidFill>
              </a:rPr>
              <a:t>Informační systém</a:t>
            </a:r>
          </a:p>
          <a:p>
            <a:pPr>
              <a:spcAft>
                <a:spcPts val="600"/>
              </a:spcAft>
            </a:pPr>
            <a:r>
              <a:rPr lang="cs-CZ" sz="1600" dirty="0">
                <a:solidFill>
                  <a:srgbClr val="000000"/>
                </a:solidFill>
              </a:rPr>
              <a:t>Kontrolní mechanismy</a:t>
            </a:r>
          </a:p>
          <a:p>
            <a:pPr>
              <a:spcAft>
                <a:spcPts val="600"/>
              </a:spcAft>
            </a:pPr>
            <a:r>
              <a:rPr lang="cs-CZ" sz="1600" dirty="0">
                <a:solidFill>
                  <a:srgbClr val="000000"/>
                </a:solidFill>
              </a:rPr>
              <a:t>Právní vztahy</a:t>
            </a:r>
          </a:p>
          <a:p>
            <a:pPr>
              <a:spcAft>
                <a:spcPts val="600"/>
              </a:spcAft>
            </a:pPr>
            <a:r>
              <a:rPr lang="cs-CZ" sz="1600" dirty="0">
                <a:solidFill>
                  <a:srgbClr val="000000"/>
                </a:solidFill>
              </a:rPr>
              <a:t>Daně</a:t>
            </a:r>
          </a:p>
          <a:p>
            <a:pPr>
              <a:spcAft>
                <a:spcPts val="600"/>
              </a:spcAft>
            </a:pPr>
            <a:r>
              <a:rPr lang="cs-CZ" sz="1600" dirty="0">
                <a:solidFill>
                  <a:srgbClr val="000000"/>
                </a:solidFill>
              </a:rPr>
              <a:t>Informační výstupy pro třetí osoby</a:t>
            </a:r>
          </a:p>
          <a:p>
            <a:pPr>
              <a:spcAft>
                <a:spcPts val="600"/>
              </a:spcAft>
            </a:pPr>
            <a:r>
              <a:rPr lang="cs-CZ" sz="1600" dirty="0">
                <a:solidFill>
                  <a:srgbClr val="000000"/>
                </a:solidFill>
              </a:rPr>
              <a:t>Vzdělávání v oblasti financování</a:t>
            </a:r>
          </a:p>
          <a:p>
            <a:pPr algn="ctr"/>
            <a:endParaRPr lang="cs-CZ" sz="1600" dirty="0">
              <a:solidFill>
                <a:srgbClr val="000000"/>
              </a:solidFill>
            </a:endParaRPr>
          </a:p>
        </p:txBody>
      </p:sp>
      <p:sp>
        <p:nvSpPr>
          <p:cNvPr id="12" name="Obdélník 11"/>
          <p:cNvSpPr/>
          <p:nvPr/>
        </p:nvSpPr>
        <p:spPr>
          <a:xfrm>
            <a:off x="4732783" y="844043"/>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Tržní hodnota SBU</a:t>
            </a:r>
          </a:p>
        </p:txBody>
      </p:sp>
      <p:sp>
        <p:nvSpPr>
          <p:cNvPr id="13" name="Obdélník 12"/>
          <p:cNvSpPr/>
          <p:nvPr/>
        </p:nvSpPr>
        <p:spPr>
          <a:xfrm>
            <a:off x="2364579" y="840922"/>
            <a:ext cx="2016224"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Dividendy, hospodářský výsledek</a:t>
            </a:r>
          </a:p>
        </p:txBody>
      </p:sp>
      <p:sp>
        <p:nvSpPr>
          <p:cNvPr id="14" name="Obdélník 13"/>
          <p:cNvSpPr/>
          <p:nvPr/>
        </p:nvSpPr>
        <p:spPr>
          <a:xfrm>
            <a:off x="414286" y="855589"/>
            <a:ext cx="1785761" cy="380439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rgbClr val="000000"/>
                </a:solidFill>
              </a:rPr>
              <a:t>Obecné složky</a:t>
            </a:r>
          </a:p>
          <a:p>
            <a:pPr>
              <a:spcAft>
                <a:spcPts val="600"/>
              </a:spcAft>
            </a:pPr>
            <a:r>
              <a:rPr lang="cs-CZ" sz="1600" dirty="0">
                <a:solidFill>
                  <a:srgbClr val="000000"/>
                </a:solidFill>
              </a:rPr>
              <a:t>Investice</a:t>
            </a:r>
          </a:p>
          <a:p>
            <a:pPr>
              <a:spcAft>
                <a:spcPts val="600"/>
              </a:spcAft>
            </a:pPr>
            <a:r>
              <a:rPr lang="cs-CZ" sz="1600" dirty="0">
                <a:solidFill>
                  <a:srgbClr val="000000"/>
                </a:solidFill>
              </a:rPr>
              <a:t>Interní zdroje financování</a:t>
            </a:r>
          </a:p>
          <a:p>
            <a:pPr>
              <a:spcAft>
                <a:spcPts val="600"/>
              </a:spcAft>
            </a:pPr>
            <a:r>
              <a:rPr lang="cs-CZ" sz="1600" dirty="0">
                <a:solidFill>
                  <a:srgbClr val="000000"/>
                </a:solidFill>
              </a:rPr>
              <a:t>Externí zdroje financování</a:t>
            </a:r>
          </a:p>
          <a:p>
            <a:pPr>
              <a:spcAft>
                <a:spcPts val="600"/>
              </a:spcAft>
            </a:pPr>
            <a:r>
              <a:rPr lang="cs-CZ" sz="1600" dirty="0">
                <a:solidFill>
                  <a:srgbClr val="000000"/>
                </a:solidFill>
              </a:rPr>
              <a:t>Řízení pohledávek a závazků</a:t>
            </a:r>
          </a:p>
          <a:p>
            <a:pPr>
              <a:spcAft>
                <a:spcPts val="600"/>
              </a:spcAft>
            </a:pPr>
            <a:r>
              <a:rPr lang="cs-CZ" sz="1600" dirty="0">
                <a:solidFill>
                  <a:srgbClr val="000000"/>
                </a:solidFill>
              </a:rPr>
              <a:t>Řízení hotovosti</a:t>
            </a:r>
          </a:p>
          <a:p>
            <a:pPr>
              <a:spcAft>
                <a:spcPts val="600"/>
              </a:spcAft>
            </a:pPr>
            <a:r>
              <a:rPr lang="cs-CZ" sz="1600" dirty="0">
                <a:solidFill>
                  <a:srgbClr val="000000"/>
                </a:solidFill>
              </a:rPr>
              <a:t>Finanční aspekty zásob a nedokončené výroby</a:t>
            </a:r>
          </a:p>
          <a:p>
            <a:pPr algn="ctr"/>
            <a:endParaRPr lang="cs-CZ" sz="1600" dirty="0">
              <a:solidFill>
                <a:srgbClr val="000000"/>
              </a:solidFill>
            </a:endParaRPr>
          </a:p>
        </p:txBody>
      </p:sp>
      <p:sp>
        <p:nvSpPr>
          <p:cNvPr id="15" name="Obdélník 14"/>
          <p:cNvSpPr/>
          <p:nvPr/>
        </p:nvSpPr>
        <p:spPr>
          <a:xfrm>
            <a:off x="4625826" y="3811600"/>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Náklady</a:t>
            </a:r>
          </a:p>
        </p:txBody>
      </p:sp>
      <p:sp>
        <p:nvSpPr>
          <p:cNvPr id="17" name="Obdélník 16"/>
          <p:cNvSpPr/>
          <p:nvPr/>
        </p:nvSpPr>
        <p:spPr>
          <a:xfrm>
            <a:off x="2761936" y="3809679"/>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Tržby</a:t>
            </a:r>
          </a:p>
        </p:txBody>
      </p:sp>
      <p:cxnSp>
        <p:nvCxnSpPr>
          <p:cNvPr id="25" name="Přímá spojnice se šipkou 24"/>
          <p:cNvCxnSpPr/>
          <p:nvPr/>
        </p:nvCxnSpPr>
        <p:spPr>
          <a:xfrm flipV="1">
            <a:off x="3635896"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625826" y="2976223"/>
            <a:ext cx="394556" cy="7607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193891" y="1547334"/>
            <a:ext cx="826491" cy="75067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Přímá spojnice se šipkou 23"/>
          <p:cNvCxnSpPr>
            <a:stCxn id="14" idx="3"/>
          </p:cNvCxnSpPr>
          <p:nvPr/>
        </p:nvCxnSpPr>
        <p:spPr>
          <a:xfrm flipV="1">
            <a:off x="2200047" y="2499744"/>
            <a:ext cx="1291833" cy="2580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0936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Strategie výzkumu, vývoje a rozvoje </a:t>
            </a:r>
            <a:r>
              <a:rPr lang="cs-CZ" sz="1600" dirty="0"/>
              <a:t>je určujícím prvkem pro stanovení a tempa firemních inovací. Je evidentní, že právě zaměření na specifický typ inovací do značné míry ovlivňuje schopnost podniku vytvářet konkurenční výhodu a zvyšovat tak nejen hodnotu podniku, ale rovněž pravděpodobnost jejího přežití. </a:t>
            </a:r>
          </a:p>
          <a:p>
            <a:pPr algn="just"/>
            <a:r>
              <a:rPr lang="cs-CZ" sz="1600" dirty="0"/>
              <a:t>Samotné plánování výzkumných aktivit je velmi náročné, neboť je spojeno s řadou nejistot, což vede k tomu, že řada rozvojových aktivit vůbec nedospěje k cíli, případně stanoveného cíle dosáhne za změněných podmínek. </a:t>
            </a:r>
          </a:p>
          <a:p>
            <a:pPr algn="just"/>
            <a:r>
              <a:rPr lang="cs-CZ" sz="1600" dirty="0"/>
              <a:t>Formulace strategie výzkumu a vývoje je svým charakterem expertní činností, vyžadující kombinaci racionálních, empirických a intuitivních přístupů.</a:t>
            </a:r>
          </a:p>
          <a:p>
            <a:pPr algn="just"/>
            <a:r>
              <a:rPr lang="cs-CZ" sz="1600" dirty="0"/>
              <a:t>Výstupem strategického plánu výzkumu a vývoje je naplánování zásadních inovací a technických zlepšení, které se významným způsobem promítnou do zvýšení konkurenceschopnosti podniku. Součástí je i skladba nákladů potřebných pro zajištění výzkumných aktivit, včetně externích služeb. </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Výzkumně-vývojová strategie</a:t>
            </a:r>
          </a:p>
        </p:txBody>
      </p:sp>
    </p:spTree>
    <p:extLst>
      <p:ext uri="{BB962C8B-B14F-4D97-AF65-F5344CB8AC3E}">
        <p14:creationId xmlns:p14="http://schemas.microsoft.com/office/powerpoint/2010/main" val="16038053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Komponenty výzkumně-vývojové strategie</a:t>
            </a:r>
          </a:p>
        </p:txBody>
      </p:sp>
      <p:sp>
        <p:nvSpPr>
          <p:cNvPr id="2" name="Obdélník 1"/>
          <p:cNvSpPr/>
          <p:nvPr/>
        </p:nvSpPr>
        <p:spPr>
          <a:xfrm>
            <a:off x="3491880" y="2268995"/>
            <a:ext cx="1368152" cy="6901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Strategie výzkumu a vývoje</a:t>
            </a:r>
          </a:p>
        </p:txBody>
      </p:sp>
      <p:sp>
        <p:nvSpPr>
          <p:cNvPr id="6" name="Obdélník 5"/>
          <p:cNvSpPr/>
          <p:nvPr/>
        </p:nvSpPr>
        <p:spPr>
          <a:xfrm>
            <a:off x="1259632" y="3784859"/>
            <a:ext cx="1872208" cy="738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Finanční zabezpečení výzkumu a vývoje</a:t>
            </a:r>
          </a:p>
        </p:txBody>
      </p:sp>
      <p:sp>
        <p:nvSpPr>
          <p:cNvPr id="8" name="Obdélník 7"/>
          <p:cNvSpPr/>
          <p:nvPr/>
        </p:nvSpPr>
        <p:spPr>
          <a:xfrm>
            <a:off x="6649360" y="2750565"/>
            <a:ext cx="178646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Základní cíle pro výzkum a vývoj</a:t>
            </a:r>
          </a:p>
        </p:txBody>
      </p:sp>
      <p:sp>
        <p:nvSpPr>
          <p:cNvPr id="9" name="Obdélník 8"/>
          <p:cNvSpPr/>
          <p:nvPr/>
        </p:nvSpPr>
        <p:spPr>
          <a:xfrm>
            <a:off x="315647" y="2457472"/>
            <a:ext cx="2141491" cy="84567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Spolupráce s externími výzkumnými pracovišti a VŠ</a:t>
            </a:r>
          </a:p>
        </p:txBody>
      </p:sp>
      <p:sp>
        <p:nvSpPr>
          <p:cNvPr id="11" name="Obdélník 10"/>
          <p:cNvSpPr/>
          <p:nvPr/>
        </p:nvSpPr>
        <p:spPr>
          <a:xfrm>
            <a:off x="6444207" y="1714922"/>
            <a:ext cx="2186121" cy="7987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Motivace výzkumných a vývojových pracovníků</a:t>
            </a:r>
          </a:p>
        </p:txBody>
      </p:sp>
      <p:sp>
        <p:nvSpPr>
          <p:cNvPr id="12" name="Obdélník 11"/>
          <p:cNvSpPr/>
          <p:nvPr/>
        </p:nvSpPr>
        <p:spPr>
          <a:xfrm>
            <a:off x="5181599" y="855588"/>
            <a:ext cx="1838673" cy="7705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VTEI a informační podpora výzkumu a vývoje</a:t>
            </a: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Návaznost na business strategii</a:t>
            </a: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Lidské zdroje</a:t>
            </a:r>
          </a:p>
        </p:txBody>
      </p:sp>
      <p:sp>
        <p:nvSpPr>
          <p:cNvPr id="15" name="Obdélník 14"/>
          <p:cNvSpPr/>
          <p:nvPr/>
        </p:nvSpPr>
        <p:spPr>
          <a:xfrm>
            <a:off x="5466225" y="3759882"/>
            <a:ext cx="225537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Materiální zabezpečení výzkumu a vývoje</a:t>
            </a: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Licenční politika</a:t>
            </a: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flipV="1">
            <a:off x="2457138" y="2750565"/>
            <a:ext cx="1078696" cy="2399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1491382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Strategie řízení lidských zdrojů, nebo také </a:t>
            </a:r>
            <a:r>
              <a:rPr lang="cs-CZ" sz="1600" b="1" dirty="0"/>
              <a:t>personální strategie</a:t>
            </a:r>
            <a:r>
              <a:rPr lang="cs-CZ" sz="1600" dirty="0"/>
              <a:t>, je v současné době, kdy jsou lidé v organizacích považování za největší bohatství organizace, za jednu z nejdůležitějších částí podnikové strategie. Strategická povaha řízení lidských zdrojů má přímou souvislost se stále sofistikovanějšími metodami produkce a s potřebou kvalifikovaného kapitálu, jehož výchova a vzdělání má také dlouhodobý charakter.</a:t>
            </a:r>
          </a:p>
          <a:p>
            <a:pPr algn="just"/>
            <a:r>
              <a:rPr lang="cs-CZ" sz="1600" dirty="0"/>
              <a:t>Strategický plán řízení lidských zdrojů odpovídá na otázku kolik pracovníků, v jaké věkové, generové, vzdělanostní a profesní struktuře bude zapotřebí pro splnění strategických cílů organizace. </a:t>
            </a:r>
          </a:p>
          <a:p>
            <a:pPr algn="just"/>
            <a:r>
              <a:rPr lang="cs-CZ" sz="1600" dirty="0"/>
              <a:t>Výchozím bodem pro strategických plán lidských zdrojů je analýza pracovních pozic a analýza disponibilních personálních zdrojů v organizaci. </a:t>
            </a:r>
          </a:p>
          <a:p>
            <a:pPr algn="just"/>
            <a:r>
              <a:rPr lang="cs-CZ" sz="1600" dirty="0"/>
              <a:t>Základním informačním vstupem do strategického plánu lidských zdrojů jsou specifické požadavky jednotlivých úvarů na pracovní sílu. </a:t>
            </a:r>
          </a:p>
          <a:p>
            <a:pPr algn="just"/>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Personální strategie I</a:t>
            </a:r>
          </a:p>
        </p:txBody>
      </p:sp>
    </p:spTree>
    <p:extLst>
      <p:ext uri="{BB962C8B-B14F-4D97-AF65-F5344CB8AC3E}">
        <p14:creationId xmlns:p14="http://schemas.microsoft.com/office/powerpoint/2010/main" val="100088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Potřeba plánování pracovníků a zvládnutí všech úkonů souvisejících s jejich řízením znamená pro podnik významnou konkurenční výhodu. Mnoho organizací se stává tzv. učícími se organizacemi, kde je na vzdělávání a rozvoj pracovníků kladen značný důraz a kromě znalostí a dovedností je cílem také budování firemní kultury. Ta pak tvoří rámec, v němž fungují i ostatní fáze řízení lidských zdrojů. </a:t>
            </a:r>
          </a:p>
          <a:p>
            <a:pPr algn="just"/>
            <a:r>
              <a:rPr lang="cs-CZ" sz="1600" dirty="0"/>
              <a:t>Zajistit soulad těchto činností, resp. celé strategie řízení lidských zdrojů s ostatními procesy v podniku, to je velký úkol každého managementu, protože jen tak je možné v konkurenčním prostředí přežít a fungovat.</a:t>
            </a:r>
          </a:p>
          <a:p>
            <a:pPr algn="just"/>
            <a:r>
              <a:rPr lang="cs-CZ" sz="1600" dirty="0"/>
              <a:t>Strategické řízení lidských zdrojů je integrováno do strategie organizace a podporuje dosahování strategických cílů organizace.</a:t>
            </a:r>
          </a:p>
          <a:p>
            <a:pPr algn="just"/>
            <a:r>
              <a:rPr lang="cs-CZ" sz="1600" dirty="0"/>
              <a:t>Strategické řízení lidských zdrojů je komplexní činnost, která navazuje na strategii organizace. Vymezuje běžné personální činnosti tak, aby svými výstupy podporovaly dosahování strategických cílů a vytváření přidané hodnoty.</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Personální strategie II</a:t>
            </a:r>
          </a:p>
        </p:txBody>
      </p:sp>
    </p:spTree>
    <p:extLst>
      <p:ext uri="{BB962C8B-B14F-4D97-AF65-F5344CB8AC3E}">
        <p14:creationId xmlns:p14="http://schemas.microsoft.com/office/powerpoint/2010/main" val="3584044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Hlavním cílem strategického řízení lidských zdrojů je formulovat postoj organizace k personálním záležitostem, což umožňuje a usnadňuje strategická rozhodnutí s cílem zabezpečit pro organizaci kvalifikované, oddané a motivované pracovníky. Snahou je dosáhnout optimální rovnováhu mezi tvrdými a měkkými prvky.</a:t>
            </a:r>
          </a:p>
          <a:p>
            <a:pPr algn="just"/>
            <a:r>
              <a:rPr lang="cs-CZ" sz="1600" dirty="0"/>
              <a:t>Typy strategií lidských zdrojů vychází z činnosti organizace, jejího předmětu činnosti, struktury, hierarchie a především hodnot. Některé strategie lidských zdrojů jsou detailní, rozpracovávají všechny části oblasti řízení lidských zdrojů, jiné jsou pouze obecnými proklamacemi. Lze rozlišit 2 základní typy strategií:</a:t>
            </a:r>
          </a:p>
          <a:p>
            <a:pPr lvl="1" algn="just"/>
            <a:r>
              <a:rPr lang="cs-CZ" sz="1600" dirty="0"/>
              <a:t>rámcové strategie – podle Armstronga a </a:t>
            </a:r>
            <a:r>
              <a:rPr lang="cs-CZ" sz="1600" dirty="0" err="1"/>
              <a:t>Taylora</a:t>
            </a:r>
            <a:r>
              <a:rPr lang="cs-CZ" sz="1600" dirty="0"/>
              <a:t> (2015) jsou rámcové strategie obecné záměry organizace v oblasti řízení a rozvoje pracovníků, Dvořáková a kol. (2012) charakterizuje tyto strategie jako komplexní strategie transformace (změny) vedoucí ke změně v organizaci a změně hodnot  a kultury;</a:t>
            </a:r>
          </a:p>
          <a:p>
            <a:pPr lvl="1" algn="just"/>
            <a:r>
              <a:rPr lang="cs-CZ" sz="1600" dirty="0"/>
              <a:t>specifické strategie jsou zaměřeny na určitou oblast personální činnosti a v čase je zde vidět změna vycházející z rozvoje řízení lidských zdrojů.</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Personální strategie III</a:t>
            </a:r>
          </a:p>
        </p:txBody>
      </p:sp>
    </p:spTree>
    <p:extLst>
      <p:ext uri="{BB962C8B-B14F-4D97-AF65-F5344CB8AC3E}">
        <p14:creationId xmlns:p14="http://schemas.microsoft.com/office/powerpoint/2010/main" val="12079338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Funkční strategie představuje dopracování komplexní podnikové strategie do jednotlivých funkčních (dílčích) podnikových činností</a:t>
            </a:r>
          </a:p>
          <a:p>
            <a:pPr algn="just"/>
            <a:r>
              <a:rPr lang="cs-CZ" sz="1600" dirty="0"/>
              <a:t>Mimo vertikální vazby ke komplexní podnikové strategii, kde musí funkční strategie respektovat plně prioritní cíle této strategie (strategické cíle podniku) jsou velmi důležité i horizontální vazby mezi jednotlivými funkčními strategiemi. </a:t>
            </a:r>
          </a:p>
          <a:p>
            <a:pPr marL="0" indent="0" algn="just">
              <a:buNone/>
            </a:pPr>
            <a:r>
              <a:rPr lang="cs-CZ" sz="1600" dirty="0"/>
              <a:t>Zároveň musí funkční strategie splňovat následující předpoklady:</a:t>
            </a:r>
          </a:p>
          <a:p>
            <a:pPr lvl="0" algn="just"/>
            <a:r>
              <a:rPr lang="cs-CZ" sz="1600" dirty="0"/>
              <a:t>Funkční strategie musí vycházet z reality podniku, z jeho analýzy i analýzy vnějšího prostředí.</a:t>
            </a:r>
          </a:p>
          <a:p>
            <a:pPr lvl="0" algn="just"/>
            <a:r>
              <a:rPr lang="cs-CZ" sz="1600" dirty="0"/>
              <a:t>Tento druh strategií musí zajistit vzájemnou koordinovanost a návaznost mezi sebou a proto vyžadují podrobnou specifikaci a detailní zpracování.</a:t>
            </a:r>
          </a:p>
          <a:p>
            <a:pPr lvl="0" algn="just"/>
            <a:r>
              <a:rPr lang="cs-CZ" sz="1600" dirty="0"/>
              <a:t>Funkční strategie by měly vykazovat potřebnou pružnost, aby při nastalých změnách mohly být jak upraveny tak dále používány. Zároveň by měla být vnitřně konzistentní, jasná a co nejjednodušší.</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Funkční strategie podniku I</a:t>
            </a:r>
          </a:p>
        </p:txBody>
      </p:sp>
    </p:spTree>
    <p:extLst>
      <p:ext uri="{BB962C8B-B14F-4D97-AF65-F5344CB8AC3E}">
        <p14:creationId xmlns:p14="http://schemas.microsoft.com/office/powerpoint/2010/main" val="2357297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Komponenty personální strategie</a:t>
            </a:r>
          </a:p>
        </p:txBody>
      </p:sp>
      <p:sp>
        <p:nvSpPr>
          <p:cNvPr id="2" name="Obdélník 1"/>
          <p:cNvSpPr/>
          <p:nvPr/>
        </p:nvSpPr>
        <p:spPr>
          <a:xfrm>
            <a:off x="3491880" y="2268995"/>
            <a:ext cx="1368152" cy="69014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Personální strategie</a:t>
            </a:r>
          </a:p>
        </p:txBody>
      </p:sp>
      <p:sp>
        <p:nvSpPr>
          <p:cNvPr id="6" name="Obdélník 5"/>
          <p:cNvSpPr/>
          <p:nvPr/>
        </p:nvSpPr>
        <p:spPr>
          <a:xfrm>
            <a:off x="1009120" y="3585491"/>
            <a:ext cx="1872208" cy="73889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Mzdový vývoj</a:t>
            </a:r>
          </a:p>
        </p:txBody>
      </p:sp>
      <p:sp>
        <p:nvSpPr>
          <p:cNvPr id="8" name="Obdélník 7"/>
          <p:cNvSpPr/>
          <p:nvPr/>
        </p:nvSpPr>
        <p:spPr>
          <a:xfrm>
            <a:off x="6649360" y="2750565"/>
            <a:ext cx="178646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Péče o pracovníky</a:t>
            </a:r>
          </a:p>
        </p:txBody>
      </p:sp>
      <p:sp>
        <p:nvSpPr>
          <p:cNvPr id="9" name="Obdélník 8"/>
          <p:cNvSpPr/>
          <p:nvPr/>
        </p:nvSpPr>
        <p:spPr>
          <a:xfrm>
            <a:off x="466797" y="1949073"/>
            <a:ext cx="1989594" cy="60457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Produktivita a mzdy</a:t>
            </a:r>
          </a:p>
        </p:txBody>
      </p:sp>
      <p:sp>
        <p:nvSpPr>
          <p:cNvPr id="11" name="Obdélník 10"/>
          <p:cNvSpPr/>
          <p:nvPr/>
        </p:nvSpPr>
        <p:spPr>
          <a:xfrm>
            <a:off x="6444207" y="1950165"/>
            <a:ext cx="2186121" cy="5635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Motivace pracovníků</a:t>
            </a:r>
          </a:p>
        </p:txBody>
      </p:sp>
      <p:sp>
        <p:nvSpPr>
          <p:cNvPr id="12" name="Obdélník 11"/>
          <p:cNvSpPr/>
          <p:nvPr/>
        </p:nvSpPr>
        <p:spPr>
          <a:xfrm>
            <a:off x="5181599" y="855588"/>
            <a:ext cx="2054697" cy="7705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Kvalifikační struktura</a:t>
            </a:r>
          </a:p>
        </p:txBody>
      </p:sp>
      <p:sp>
        <p:nvSpPr>
          <p:cNvPr id="13" name="Obdélník 12"/>
          <p:cNvSpPr/>
          <p:nvPr/>
        </p:nvSpPr>
        <p:spPr>
          <a:xfrm>
            <a:off x="2483768" y="829203"/>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Návaznost na business strategii</a:t>
            </a:r>
          </a:p>
        </p:txBody>
      </p:sp>
      <p:sp>
        <p:nvSpPr>
          <p:cNvPr id="15" name="Obdélník 14"/>
          <p:cNvSpPr/>
          <p:nvPr/>
        </p:nvSpPr>
        <p:spPr>
          <a:xfrm>
            <a:off x="5466225" y="3759882"/>
            <a:ext cx="225537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Bezpečnost a ochrana zdraví při práci</a:t>
            </a: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Firemní kultura</a:t>
            </a:r>
          </a:p>
        </p:txBody>
      </p:sp>
      <p:cxnSp>
        <p:nvCxnSpPr>
          <p:cNvPr id="19" name="Přímá spojnice se šipkou 18"/>
          <p:cNvCxnSpPr>
            <a:stCxn id="9" idx="3"/>
          </p:cNvCxnSpPr>
          <p:nvPr/>
        </p:nvCxnSpPr>
        <p:spPr>
          <a:xfrm>
            <a:off x="2456391" y="2251361"/>
            <a:ext cx="950131" cy="3022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854680" y="2778578"/>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817248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Základním úkolem investičního procesu, a potažmo </a:t>
            </a:r>
            <a:r>
              <a:rPr lang="cs-CZ" sz="1600" b="1" dirty="0"/>
              <a:t>investiční strategie</a:t>
            </a:r>
            <a:r>
              <a:rPr lang="cs-CZ" sz="1600" dirty="0"/>
              <a:t>, je zabezpečení strategických potřeb podniku, bez kterých by nebylo možné jeho správné fungování a prosperita v hospodářské soutěži s konkurenty. </a:t>
            </a:r>
          </a:p>
          <a:p>
            <a:pPr algn="just"/>
            <a:r>
              <a:rPr lang="cs-CZ" sz="1600" dirty="0"/>
              <a:t>Investiční strategii lze definovat jako soubor pravidel, chování, procesů a metod, které aktivnímu investorovi umožňují efektivní výběr investičních instrumentů. </a:t>
            </a:r>
          </a:p>
          <a:p>
            <a:pPr algn="just"/>
            <a:r>
              <a:rPr lang="cs-CZ" sz="1600" dirty="0"/>
              <a:t>Hlavní investiční strategie využívají nástroje a techniky fundamentální analýzy s cílem odhalit vnitřní nebo-</a:t>
            </a:r>
            <a:r>
              <a:rPr lang="cs-CZ" sz="1600" dirty="0" err="1"/>
              <a:t>li</a:t>
            </a:r>
            <a:r>
              <a:rPr lang="cs-CZ" sz="1600" dirty="0"/>
              <a:t> správnou hodnotu akcie. Pro odhad vnitřní hodnoty se používá řada modelů, jako je dividendový diskontní model nebo EVA.</a:t>
            </a:r>
          </a:p>
          <a:p>
            <a:pPr algn="just"/>
            <a:r>
              <a:rPr lang="cs-CZ" sz="1600" dirty="0"/>
              <a:t>Při výběru vhodného investičního instrumentu bereme v úvahu celou řadu různých kritérií a navíc těmto kritériím dáváme různou váhu. Mnoho kritérií má kvalitativní povahu, takže je téměř nemožné jejich vliv na investici změřit. Můžeme znát velikost zisku společnosti, ale problémy nastávají například při ocenění hodnoty značky nebo kvality managementu. Trhy jsou rovněž často pod vlivem emocí a sentimentů investorů a akcie tak nereflektují fundamentální faktory.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Investiční strategie I</a:t>
            </a:r>
          </a:p>
        </p:txBody>
      </p:sp>
    </p:spTree>
    <p:extLst>
      <p:ext uri="{BB962C8B-B14F-4D97-AF65-F5344CB8AC3E}">
        <p14:creationId xmlns:p14="http://schemas.microsoft.com/office/powerpoint/2010/main" val="2108310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560840"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Volba konkrétní investiční strategie potom závisí především na požadované výnosnosti při určité investorem akceptovatelné míře rizika.</a:t>
            </a:r>
          </a:p>
          <a:p>
            <a:pPr algn="just"/>
            <a:r>
              <a:rPr lang="cs-CZ" sz="1600" dirty="0"/>
              <a:t>Valach (2006) rozlišuje několik typů investičních strategií. V rámci </a:t>
            </a:r>
            <a:r>
              <a:rPr lang="cs-CZ" sz="1600" i="1" dirty="0"/>
              <a:t>strategie maximalizace ročních výnosů </a:t>
            </a:r>
            <a:r>
              <a:rPr lang="cs-CZ" sz="1600" dirty="0"/>
              <a:t>investor dává přednost co nejvyšším ročním výnosům a nehledí na růst ceny investice či na její udržení. V případě této strategie přináší každoroční očekávaný vysoký dividendový výnos. </a:t>
            </a:r>
          </a:p>
          <a:p>
            <a:pPr algn="just"/>
            <a:r>
              <a:rPr lang="cs-CZ" sz="1600" dirty="0"/>
              <a:t>Naopak, pokud investor upřednostňuje investiční projekty, u kterých předpokládá co největší zvýšení hodnoty původního investičního vkladu, hovoříme o </a:t>
            </a:r>
            <a:r>
              <a:rPr lang="cs-CZ" sz="1600" i="1" dirty="0"/>
              <a:t>strategii růstu ceny investice</a:t>
            </a:r>
            <a:r>
              <a:rPr lang="cs-CZ" sz="1600" dirty="0"/>
              <a:t>. </a:t>
            </a:r>
          </a:p>
          <a:p>
            <a:pPr algn="just"/>
            <a:r>
              <a:rPr lang="cs-CZ" sz="1600" dirty="0"/>
              <a:t>Ideální kombinací obou uvedených přístupů je </a:t>
            </a:r>
            <a:r>
              <a:rPr lang="cs-CZ" sz="1600" i="1" dirty="0"/>
              <a:t>strategie růstu ceny investice spojená s maximálními ročními výnosy</a:t>
            </a:r>
            <a:r>
              <a:rPr lang="cs-CZ" sz="1600" dirty="0"/>
              <a:t>. Takováto strategie nejvíce přispívá k základnímu cíli podniku v oblasti investic.</a:t>
            </a:r>
          </a:p>
          <a:p>
            <a:pPr algn="just"/>
            <a:r>
              <a:rPr lang="cs-CZ" sz="1600" i="1" dirty="0"/>
              <a:t>Pasivní strategie </a:t>
            </a:r>
            <a:r>
              <a:rPr lang="cs-CZ" sz="1600" dirty="0"/>
              <a:t>typu „kup a drž“ se vyznačují nižším očekávaným výnosem, nižším rizikem a minimalizací transakčních nákladů. </a:t>
            </a:r>
            <a:r>
              <a:rPr lang="cs-CZ" sz="1600" i="1" dirty="0"/>
              <a:t>Aktivní investiční strategie </a:t>
            </a:r>
            <a:r>
              <a:rPr lang="cs-CZ" sz="1600" dirty="0"/>
              <a:t>se zaměřuje na výběr a načasování investice za účelem maximalizace výnosu.</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Investiční strategie II</a:t>
            </a:r>
          </a:p>
        </p:txBody>
      </p:sp>
    </p:spTree>
    <p:extLst>
      <p:ext uri="{BB962C8B-B14F-4D97-AF65-F5344CB8AC3E}">
        <p14:creationId xmlns:p14="http://schemas.microsoft.com/office/powerpoint/2010/main" val="36415180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Informační strategie podniku </a:t>
            </a:r>
            <a:r>
              <a:rPr lang="cs-CZ" sz="1600" dirty="0"/>
              <a:t>se zaměřuje na optimální podporu cílů podniku a podnikových procesů pomocí informačních technologií. </a:t>
            </a:r>
          </a:p>
          <a:p>
            <a:pPr algn="just"/>
            <a:r>
              <a:rPr lang="cs-CZ" sz="1600" dirty="0"/>
              <a:t>Informační strategie je součástí celého strategického řízení podniku, to znamená, že její řešení by mělo být zejména záležitostí podnikových manažerů, nikoli samotných informatiků. </a:t>
            </a:r>
          </a:p>
          <a:p>
            <a:pPr algn="just"/>
            <a:r>
              <a:rPr lang="cs-CZ" sz="1600" dirty="0"/>
              <a:t>Informační strategie by měla uplatňovat standardní metody a měla by vést k vymezení a stanovení klíčových metrik výkonnosti a úspěšnosti podnikové informatiky. Podstatným předpokladem úspěšné realizace informační strategie je již na počátku jejího řešení stanovení, při jakých rozhodnutích a v jakých úlohách řízení informatiky bude využívána.</a:t>
            </a:r>
          </a:p>
          <a:p>
            <a:pPr algn="just"/>
            <a:r>
              <a:rPr lang="cs-CZ" sz="1600" dirty="0"/>
              <a:t>Informační strategie musí vycházet z dobře zpracovaného plánu pro volbu informační technologie. Technologický plán tak zahrnuje technickou část a programové zabezpečení.</a:t>
            </a:r>
          </a:p>
          <a:p>
            <a:pPr algn="just"/>
            <a:endParaRPr lang="cs-CZ" sz="1600" dirty="0"/>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Informační strategie I </a:t>
            </a:r>
          </a:p>
        </p:txBody>
      </p:sp>
    </p:spTree>
    <p:extLst>
      <p:ext uri="{BB962C8B-B14F-4D97-AF65-F5344CB8AC3E}">
        <p14:creationId xmlns:p14="http://schemas.microsoft.com/office/powerpoint/2010/main" val="1438567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Účelem informační strategie je formulovat základní koncept dalšího rozvoje informatiky, to znamená vymezit hlavní možnosti a úlohy v rozvoji podnikové informatiky po stránce obsahové, technologické i organizační. Informační strategie je koncipována tak, aby sloužila jako základní nástroj dlouhodobého řízení rozvoje a provozu informatiky a současně byla vstupem pro další dokumenty.</a:t>
            </a:r>
          </a:p>
          <a:p>
            <a:pPr algn="just"/>
            <a:endParaRPr lang="cs-CZ" sz="1600" dirty="0"/>
          </a:p>
          <a:p>
            <a:pPr algn="just"/>
            <a:r>
              <a:rPr lang="cs-CZ" sz="1600" dirty="0"/>
              <a:t>Informační strategie je kontinuální proces, který musí zajišťovat integritu na těchto úrovních:</a:t>
            </a:r>
          </a:p>
          <a:p>
            <a:pPr lvl="1" algn="just"/>
            <a:r>
              <a:rPr lang="cs-CZ" sz="1600" dirty="0"/>
              <a:t>integraci zakladatelské vize a její sdílení zaměstnanci</a:t>
            </a:r>
          </a:p>
          <a:p>
            <a:pPr lvl="1" algn="just"/>
            <a:r>
              <a:rPr lang="cs-CZ" sz="1600" dirty="0"/>
              <a:t>integraci podniku s okolím</a:t>
            </a:r>
          </a:p>
          <a:p>
            <a:pPr lvl="1" algn="just"/>
            <a:r>
              <a:rPr lang="cs-CZ" sz="1600" dirty="0"/>
              <a:t>integraci interních podnikových procesů</a:t>
            </a:r>
          </a:p>
          <a:p>
            <a:pPr lvl="1" algn="just"/>
            <a:r>
              <a:rPr lang="cs-CZ" sz="1600" dirty="0"/>
              <a:t>technologickou integraci</a:t>
            </a:r>
          </a:p>
          <a:p>
            <a:pPr lvl="1" algn="just"/>
            <a:r>
              <a:rPr lang="cs-CZ" sz="1600" dirty="0"/>
              <a:t>koordinující integraci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Informační strategie II </a:t>
            </a:r>
          </a:p>
        </p:txBody>
      </p:sp>
    </p:spTree>
    <p:extLst>
      <p:ext uri="{BB962C8B-B14F-4D97-AF65-F5344CB8AC3E}">
        <p14:creationId xmlns:p14="http://schemas.microsoft.com/office/powerpoint/2010/main" val="10633049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Komponenty informační strategie</a:t>
            </a:r>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Strategie IS/IT</a:t>
            </a:r>
          </a:p>
        </p:txBody>
      </p:sp>
      <p:sp>
        <p:nvSpPr>
          <p:cNvPr id="6" name="Obdélník 5"/>
          <p:cNvSpPr/>
          <p:nvPr/>
        </p:nvSpPr>
        <p:spPr>
          <a:xfrm>
            <a:off x="1098445" y="3784860"/>
            <a:ext cx="2033395"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Organizace a řízení informačních procesů</a:t>
            </a: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Jakost </a:t>
            </a: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Finanční zabezpečení</a:t>
            </a: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Bezpečnost a ochrana IS</a:t>
            </a: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Koncepce a filozofie IS</a:t>
            </a:r>
          </a:p>
        </p:txBody>
      </p:sp>
      <p:sp>
        <p:nvSpPr>
          <p:cNvPr id="12" name="Obdélník 11"/>
          <p:cNvSpPr/>
          <p:nvPr/>
        </p:nvSpPr>
        <p:spPr>
          <a:xfrm>
            <a:off x="5181599" y="855589"/>
            <a:ext cx="1838673"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Rozvojové záměry a cíle</a:t>
            </a: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Návaznost na business strategii</a:t>
            </a: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Lidské zdroje</a:t>
            </a: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Materiální zabezpečení</a:t>
            </a: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Řízení rozvoje IS</a:t>
            </a: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95944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Strategie podniku musí zahrnovat strategie pro jednotlivé úrovně řízení včetně strategií základních funkčních oblastí podniku.</a:t>
            </a:r>
          </a:p>
          <a:p>
            <a:pPr algn="just"/>
            <a:r>
              <a:rPr lang="cs-CZ" sz="1600" dirty="0"/>
              <a:t>Strategie na jednotlivých úrovních řízení a jednotlivých funkčních částí podniku musí vytvářet jednotný systém a navzájem se podporovat.</a:t>
            </a:r>
          </a:p>
          <a:p>
            <a:pPr algn="just"/>
            <a:r>
              <a:rPr lang="cs-CZ" sz="1600" dirty="0"/>
              <a:t>Zvolené variantě strategie musí být obvykle přizpůsobena i organizační struktura podniku a systém řízení podniku.</a:t>
            </a:r>
          </a:p>
          <a:p>
            <a:pPr algn="just"/>
            <a:r>
              <a:rPr lang="cs-CZ" sz="1600" dirty="0"/>
              <a:t>Strategie by měla rozvíjet dovednosti a kompetence podniku. </a:t>
            </a:r>
          </a:p>
          <a:p>
            <a:pPr algn="just"/>
            <a:r>
              <a:rPr lang="cs-CZ" sz="1600" dirty="0"/>
              <a:t>Strategie by měla zahrnovat výběr vhodných manažerů na odpovídající odborné úrovni s adekvátními dovednostmi a znalostmi.</a:t>
            </a:r>
          </a:p>
          <a:p>
            <a:pPr algn="just"/>
            <a:r>
              <a:rPr lang="cs-CZ" sz="1600" dirty="0"/>
              <a:t>Strategie musí zahrnovat také vzdělávání a rozvoj všech pracovníků.</a:t>
            </a:r>
          </a:p>
          <a:p>
            <a:pPr algn="just"/>
            <a:r>
              <a:rPr lang="cs-CZ" sz="1600" dirty="0"/>
              <a:t>Strategie musí vytvářet pocit sounáležitosti pracovníků k podniku. </a:t>
            </a:r>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Podmínky a předpoklady funkčních strategií</a:t>
            </a:r>
          </a:p>
        </p:txBody>
      </p:sp>
    </p:spTree>
    <p:extLst>
      <p:ext uri="{BB962C8B-B14F-4D97-AF65-F5344CB8AC3E}">
        <p14:creationId xmlns:p14="http://schemas.microsoft.com/office/powerpoint/2010/main" val="29061434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Speciální strategie tvoří podnikové strategie, které jsou sestavovány a využívány podnikatelskými subjekty za určitých podmínek.</a:t>
            </a:r>
          </a:p>
          <a:p>
            <a:pPr algn="just"/>
            <a:r>
              <a:rPr lang="cs-CZ" sz="1600" dirty="0"/>
              <a:t>Nejčastěji jsou zde zařazovány </a:t>
            </a:r>
            <a:r>
              <a:rPr lang="cs-CZ" sz="1600" b="1" dirty="0"/>
              <a:t>strategie inovační a krizové</a:t>
            </a:r>
            <a:r>
              <a:rPr lang="cs-CZ" sz="1600" dirty="0"/>
              <a:t>. </a:t>
            </a:r>
          </a:p>
          <a:p>
            <a:pPr algn="just"/>
            <a:r>
              <a:rPr lang="cs-CZ" sz="1600" dirty="0"/>
              <a:t>Přitom inovační strategie je nutno chápat jako velmi významnou a nosnou složku podnikání i jako častý předpoklad podnikatelského úspěchu. </a:t>
            </a:r>
          </a:p>
          <a:p>
            <a:pPr algn="just"/>
            <a:r>
              <a:rPr lang="cs-CZ" sz="1600" dirty="0"/>
              <a:t>Naopak krizové strategie jsou vytvářeny v době nebezpečí výskytu krize, která by mohla ohrozit podnik.</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Speciální strategie</a:t>
            </a:r>
          </a:p>
        </p:txBody>
      </p:sp>
    </p:spTree>
    <p:extLst>
      <p:ext uri="{BB962C8B-B14F-4D97-AF65-F5344CB8AC3E}">
        <p14:creationId xmlns:p14="http://schemas.microsoft.com/office/powerpoint/2010/main" val="4040909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179512" y="771550"/>
            <a:ext cx="7128792" cy="2664296"/>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Inovace je pojem spojený se změnou, s hlubokou významnou změnou, novinkou, která se může dotýkat různých oblastí života společnosti. S pojmem inovace se nerozlučně pojí pojetí novosti, které umožňuje odlišovat inovace od současného stavu a porozumět spojení inovace s podnikavostí.</a:t>
            </a:r>
          </a:p>
          <a:p>
            <a:pPr algn="just"/>
            <a:r>
              <a:rPr lang="cs-CZ" sz="1600" dirty="0"/>
              <a:t>Jak uvádí Veber a kol (2016) inovace představuje komplexní proces od nápadu přes vývoj až po realizaci a komercionalizaci. </a:t>
            </a:r>
          </a:p>
          <a:p>
            <a:pPr algn="just"/>
            <a:r>
              <a:rPr lang="cs-CZ" sz="1600" dirty="0"/>
              <a:t>Podle </a:t>
            </a:r>
            <a:r>
              <a:rPr lang="cs-CZ" sz="1600" dirty="0" err="1"/>
              <a:t>Druckera</a:t>
            </a:r>
            <a:r>
              <a:rPr lang="cs-CZ" sz="1600" dirty="0"/>
              <a:t> (1993) inovace znamenají především systematické opuštění včerejška. A také znamenají systematické hledání příležitostí, znamenají ochotu organizačního zabezpečení podnikatelského ducha, úsilí o vytvoření nových oblastí podnikání a ne jen nových produktů nebo modifikací produktů starých.</a:t>
            </a:r>
          </a:p>
          <a:p>
            <a:pPr algn="just"/>
            <a:r>
              <a:rPr lang="cs-CZ" sz="1600" dirty="0"/>
              <a:t>Podle Evropské komise je inovace definována jako „obnova a rozšíření škály výrobků a služeb a s mini spojených trhů, vytvoření nových metod výroby, dodávek a distribuce, zavedení změn řízení, organizace práce, pracovních podmínek a kvalifikace pracovní síly“.</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3888432" cy="507703"/>
          </a:xfrm>
        </p:spPr>
        <p:txBody>
          <a:bodyPr/>
          <a:lstStyle/>
          <a:p>
            <a:r>
              <a:rPr lang="cs-CZ" dirty="0"/>
              <a:t>Podstata inovací</a:t>
            </a:r>
          </a:p>
        </p:txBody>
      </p:sp>
    </p:spTree>
    <p:extLst>
      <p:ext uri="{BB962C8B-B14F-4D97-AF65-F5344CB8AC3E}">
        <p14:creationId xmlns:p14="http://schemas.microsoft.com/office/powerpoint/2010/main" val="96545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4294967295"/>
          </p:nvPr>
        </p:nvSpPr>
        <p:spPr>
          <a:xfrm>
            <a:off x="323528" y="726657"/>
            <a:ext cx="8280920" cy="3168352"/>
          </a:xfrm>
          <a:prstGeom prst="rect">
            <a:avLst/>
          </a:prstGeom>
        </p:spPr>
        <p:txBody>
          <a:bodyPr>
            <a:noAutofit/>
          </a:bodyPr>
          <a:lstStyle/>
          <a:p>
            <a:pPr algn="just"/>
            <a:r>
              <a:rPr lang="cs-CZ" sz="1600" b="1" dirty="0">
                <a:solidFill>
                  <a:srgbClr val="307871"/>
                </a:solidFill>
                <a:cs typeface="Times New Roman" panose="02020603050405020304" pitchFamily="18" charset="0"/>
              </a:rPr>
              <a:t>Oslo manuál (OECD 2005)</a:t>
            </a:r>
          </a:p>
          <a:p>
            <a:pPr lvl="1" algn="just"/>
            <a:r>
              <a:rPr lang="cs-CZ" sz="1600" dirty="0">
                <a:solidFill>
                  <a:srgbClr val="307871"/>
                </a:solidFill>
                <a:cs typeface="Times New Roman" panose="02020603050405020304" pitchFamily="18" charset="0"/>
              </a:rPr>
              <a:t>Inovace produktu – </a:t>
            </a:r>
            <a:r>
              <a:rPr lang="cs-CZ" sz="1600" dirty="0"/>
              <a:t>představuje využívání nových znalostí nebo technologií k zavedení nového zboží nebo služeb nebo významně zlepšených s ohledem na jejich charakteristiky nebo zamýšlené užití (technicky zlepšené výrobky).</a:t>
            </a:r>
            <a:endParaRPr lang="cs-CZ" sz="1600" dirty="0">
              <a:solidFill>
                <a:srgbClr val="307871"/>
              </a:solidFill>
              <a:cs typeface="Times New Roman" panose="02020603050405020304" pitchFamily="18" charset="0"/>
            </a:endParaRPr>
          </a:p>
          <a:p>
            <a:pPr lvl="1" algn="just"/>
            <a:r>
              <a:rPr lang="cs-CZ" sz="1600" dirty="0">
                <a:solidFill>
                  <a:srgbClr val="307871"/>
                </a:solidFill>
                <a:cs typeface="Times New Roman" panose="02020603050405020304" pitchFamily="18" charset="0"/>
              </a:rPr>
              <a:t>Inovace procesní – </a:t>
            </a:r>
            <a:r>
              <a:rPr lang="cs-CZ" sz="1600" dirty="0"/>
              <a:t>představuje zavedení nových nebo významně zdokonalených výrobních metod, včetně metod dodání výrobku. </a:t>
            </a:r>
            <a:endParaRPr lang="cs-CZ" sz="1600" dirty="0">
              <a:solidFill>
                <a:srgbClr val="307871"/>
              </a:solidFill>
              <a:cs typeface="Times New Roman" panose="02020603050405020304" pitchFamily="18" charset="0"/>
            </a:endParaRPr>
          </a:p>
          <a:p>
            <a:pPr lvl="1" algn="just"/>
            <a:r>
              <a:rPr lang="cs-CZ" sz="1600" dirty="0">
                <a:solidFill>
                  <a:srgbClr val="307871"/>
                </a:solidFill>
                <a:cs typeface="Times New Roman" panose="02020603050405020304" pitchFamily="18" charset="0"/>
              </a:rPr>
              <a:t>Marketingové inovace – </a:t>
            </a:r>
            <a:r>
              <a:rPr lang="cs-CZ" sz="1600" dirty="0"/>
              <a:t>představuje zavedení nových nebo inovovaných forem realizace marketingových aktivit a využívání marketingových metod.</a:t>
            </a:r>
            <a:endParaRPr lang="cs-CZ" sz="1600" dirty="0">
              <a:solidFill>
                <a:srgbClr val="307871"/>
              </a:solidFill>
              <a:cs typeface="Times New Roman" panose="02020603050405020304" pitchFamily="18" charset="0"/>
            </a:endParaRPr>
          </a:p>
          <a:p>
            <a:pPr lvl="1" algn="just"/>
            <a:r>
              <a:rPr lang="cs-CZ" sz="1600" dirty="0">
                <a:solidFill>
                  <a:srgbClr val="307871"/>
                </a:solidFill>
                <a:cs typeface="Times New Roman" panose="02020603050405020304" pitchFamily="18" charset="0"/>
              </a:rPr>
              <a:t>Organizační inovace – </a:t>
            </a:r>
            <a:r>
              <a:rPr lang="cs-CZ" sz="1600" dirty="0"/>
              <a:t>jsou zaměřeny především na změny v oblasti dělby práce a řízení pracovníků uvnitř podniku, organizační změny apod.</a:t>
            </a:r>
            <a:endParaRPr lang="cs-CZ" sz="1600" dirty="0">
              <a:solidFill>
                <a:srgbClr val="307871"/>
              </a:solidFill>
              <a:cs typeface="Times New Roman" panose="02020603050405020304" pitchFamily="18" charset="0"/>
            </a:endParaRPr>
          </a:p>
          <a:p>
            <a:pPr algn="just"/>
            <a:r>
              <a:rPr lang="cs-CZ" sz="1600" b="1" dirty="0">
                <a:solidFill>
                  <a:srgbClr val="307871"/>
                </a:solidFill>
                <a:cs typeface="Times New Roman" panose="02020603050405020304" pitchFamily="18" charset="0"/>
              </a:rPr>
              <a:t>Stupně inovací:</a:t>
            </a:r>
          </a:p>
          <a:p>
            <a:pPr lvl="1" algn="just"/>
            <a:r>
              <a:rPr lang="cs-CZ" sz="1600" dirty="0">
                <a:solidFill>
                  <a:srgbClr val="307871"/>
                </a:solidFill>
                <a:cs typeface="Times New Roman" panose="02020603050405020304" pitchFamily="18" charset="0"/>
              </a:rPr>
              <a:t>Radikální inovace,</a:t>
            </a:r>
          </a:p>
          <a:p>
            <a:pPr lvl="1" algn="just"/>
            <a:r>
              <a:rPr lang="cs-CZ" sz="1600" dirty="0">
                <a:solidFill>
                  <a:srgbClr val="307871"/>
                </a:solidFill>
                <a:cs typeface="Times New Roman" panose="02020603050405020304" pitchFamily="18" charset="0"/>
              </a:rPr>
              <a:t>Inkrementální inovace,</a:t>
            </a:r>
          </a:p>
          <a:p>
            <a:pPr lvl="1" algn="just"/>
            <a:r>
              <a:rPr lang="cs-CZ" sz="1600" dirty="0">
                <a:solidFill>
                  <a:srgbClr val="307871"/>
                </a:solidFill>
                <a:cs typeface="Times New Roman" panose="02020603050405020304" pitchFamily="18" charset="0"/>
              </a:rPr>
              <a:t>Racionalizační inovace.</a:t>
            </a:r>
          </a:p>
        </p:txBody>
      </p:sp>
      <p:sp>
        <p:nvSpPr>
          <p:cNvPr id="6" name="Nadpis 5"/>
          <p:cNvSpPr>
            <a:spLocks noGrp="1"/>
          </p:cNvSpPr>
          <p:nvPr>
            <p:ph type="title"/>
          </p:nvPr>
        </p:nvSpPr>
        <p:spPr>
          <a:xfrm>
            <a:off x="179512" y="195486"/>
            <a:ext cx="3888432" cy="507703"/>
          </a:xfrm>
        </p:spPr>
        <p:txBody>
          <a:bodyPr/>
          <a:lstStyle/>
          <a:p>
            <a:r>
              <a:rPr lang="cs-CZ" dirty="0"/>
              <a:t>Kategorizace inovací</a:t>
            </a:r>
          </a:p>
        </p:txBody>
      </p:sp>
    </p:spTree>
    <p:extLst>
      <p:ext uri="{BB962C8B-B14F-4D97-AF65-F5344CB8AC3E}">
        <p14:creationId xmlns:p14="http://schemas.microsoft.com/office/powerpoint/2010/main" val="3349034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1600" dirty="0"/>
              <a:t>Marketingová strategie</a:t>
            </a:r>
          </a:p>
          <a:p>
            <a:r>
              <a:rPr lang="cs-CZ" sz="1600" dirty="0"/>
              <a:t>Výrobní strategie</a:t>
            </a:r>
          </a:p>
          <a:p>
            <a:r>
              <a:rPr lang="cs-CZ" sz="1600" dirty="0"/>
              <a:t>Zásobovací strategie</a:t>
            </a:r>
          </a:p>
          <a:p>
            <a:r>
              <a:rPr lang="cs-CZ" sz="1600" dirty="0"/>
              <a:t>Finanční strategie</a:t>
            </a:r>
          </a:p>
          <a:p>
            <a:r>
              <a:rPr lang="cs-CZ" sz="1600" dirty="0"/>
              <a:t>Výzkumně-vývojová strategie</a:t>
            </a:r>
          </a:p>
          <a:p>
            <a:r>
              <a:rPr lang="cs-CZ" sz="1600" dirty="0"/>
              <a:t>Personální strategie </a:t>
            </a:r>
          </a:p>
          <a:p>
            <a:r>
              <a:rPr lang="cs-CZ" sz="1600" dirty="0"/>
              <a:t>Investiční strategie</a:t>
            </a:r>
          </a:p>
          <a:p>
            <a:r>
              <a:rPr lang="cs-CZ" sz="1600" dirty="0"/>
              <a:t>Informační strategie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Strategie funkčních oblastí podniku</a:t>
            </a:r>
          </a:p>
        </p:txBody>
      </p:sp>
    </p:spTree>
    <p:extLst>
      <p:ext uri="{BB962C8B-B14F-4D97-AF65-F5344CB8AC3E}">
        <p14:creationId xmlns:p14="http://schemas.microsoft.com/office/powerpoint/2010/main" val="2440562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05678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Inovační strategie by měla především:</a:t>
            </a:r>
          </a:p>
          <a:p>
            <a:pPr lvl="0" algn="just"/>
            <a:r>
              <a:rPr lang="cs-CZ" sz="1600" dirty="0"/>
              <a:t>vysvětlit místo inovační strategie v celkové strategii podniku;</a:t>
            </a:r>
          </a:p>
          <a:p>
            <a:pPr lvl="0" algn="just"/>
            <a:r>
              <a:rPr lang="cs-CZ" sz="1600" dirty="0"/>
              <a:t>definovat portfolio inovací, typy a úrovně sledované podnikem;</a:t>
            </a:r>
          </a:p>
          <a:p>
            <a:pPr lvl="0" algn="just"/>
            <a:r>
              <a:rPr lang="cs-CZ" sz="1600" dirty="0"/>
              <a:t>určit priority, zdroje, časové rámce, zodpovědnosti, kritéria úspěšnosti inovace pro různé segmenty portfolia inovací;</a:t>
            </a:r>
          </a:p>
          <a:p>
            <a:pPr lvl="0" algn="just"/>
            <a:r>
              <a:rPr lang="cs-CZ" sz="1600" dirty="0"/>
              <a:t>vybudovat struktury pro řízení a provádění inovačních aktivit.</a:t>
            </a:r>
          </a:p>
          <a:p>
            <a:pPr marL="0" lvl="0" indent="0" algn="just">
              <a:buNone/>
            </a:pPr>
            <a:endParaRPr lang="cs-CZ" sz="1600" dirty="0"/>
          </a:p>
          <a:p>
            <a:pPr marL="0" lvl="0" indent="0" algn="just">
              <a:buNone/>
            </a:pPr>
            <a:r>
              <a:rPr lang="cs-CZ" sz="1600" b="1" dirty="0"/>
              <a:t>Oblasti zájmu inovační strategie</a:t>
            </a:r>
          </a:p>
          <a:p>
            <a:pPr lvl="0" algn="just"/>
            <a:r>
              <a:rPr lang="cs-CZ" sz="1600" dirty="0"/>
              <a:t>vedení; zdroje a jejich alokace; hodnocení proveditelnosti, metriky výkonnosti; klíčoví hráči, zodpovědnosti a pravomoci; podnikatelský model; metodiky a postupy; organizační struktura; podniková kultura; řízení znalostí a ochrana duševního vlastnictví; motivace a kontrola; komercializace; udržitelnost na trhu.</a:t>
            </a:r>
          </a:p>
          <a:p>
            <a:pPr marL="0" lvl="0" indent="0" algn="just">
              <a:buNone/>
            </a:pPr>
            <a:endParaRPr lang="cs-CZ" sz="1600" dirty="0"/>
          </a:p>
        </p:txBody>
      </p:sp>
      <p:sp>
        <p:nvSpPr>
          <p:cNvPr id="6" name="Nadpis 5"/>
          <p:cNvSpPr>
            <a:spLocks noGrp="1"/>
          </p:cNvSpPr>
          <p:nvPr>
            <p:ph type="title"/>
          </p:nvPr>
        </p:nvSpPr>
        <p:spPr>
          <a:xfrm>
            <a:off x="179512" y="195486"/>
            <a:ext cx="5112568" cy="507703"/>
          </a:xfrm>
        </p:spPr>
        <p:txBody>
          <a:bodyPr/>
          <a:lstStyle/>
          <a:p>
            <a:r>
              <a:rPr lang="cs-CZ" dirty="0"/>
              <a:t>Role a oblasti zájmu inovační strategie</a:t>
            </a:r>
          </a:p>
        </p:txBody>
      </p:sp>
    </p:spTree>
    <p:extLst>
      <p:ext uri="{BB962C8B-B14F-4D97-AF65-F5344CB8AC3E}">
        <p14:creationId xmlns:p14="http://schemas.microsoft.com/office/powerpoint/2010/main" val="3493957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43817" y="70945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Inovační strategii je možné charakterizovat jako koncepci, která umožní podniku odpovědět na otázku, jak by se mělo změnit chování organizace, aby bylo inovativní. </a:t>
            </a:r>
          </a:p>
          <a:p>
            <a:pPr algn="just"/>
            <a:r>
              <a:rPr lang="cs-CZ" sz="1600" dirty="0"/>
              <a:t>Inovační strategie je takový myšlenkový koncept, který umožňuje naplnit stanovené cíle v oblasti inovační politiky podniku a měl by být schopna vypořádat se s měnícím se podnikatelským prostředím.</a:t>
            </a:r>
          </a:p>
          <a:p>
            <a:pPr algn="just"/>
            <a:r>
              <a:rPr lang="cs-CZ" sz="1600" dirty="0"/>
              <a:t>Vlček inovační strategii definuje jako empirií inovační praxe prověřené, systémovým přístupem a teorií inovací podpořené a zdůvodněné, účelově koncipované postupy, metody a nástroje řízení komplexních inovačních akcí (Dvořák 2006). </a:t>
            </a:r>
          </a:p>
          <a:p>
            <a:pPr algn="just"/>
            <a:r>
              <a:rPr lang="cs-CZ" sz="1600" dirty="0"/>
              <a:t>Hrazdilová Bočková (2009) vymezuje inovační strategii jako vývojový proces, který začíná stanovením užitku pro zákazníka a končí definováním technologické náročnosti a jejího vnímání z pohledu výrobce. </a:t>
            </a:r>
          </a:p>
          <a:p>
            <a:pPr algn="just"/>
            <a:r>
              <a:rPr lang="cs-CZ" sz="1600" dirty="0"/>
              <a:t>Podle některých jiných autorů je inovační strategie skupina strategických rozhodnutí, která umožní realizovat inovační aktivity.</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Inovační strategie I</a:t>
            </a:r>
          </a:p>
        </p:txBody>
      </p:sp>
    </p:spTree>
    <p:extLst>
      <p:ext uri="{BB962C8B-B14F-4D97-AF65-F5344CB8AC3E}">
        <p14:creationId xmlns:p14="http://schemas.microsoft.com/office/powerpoint/2010/main" val="24883608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756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Inovační strategie by měla, podle Vacka (2008) především:</a:t>
            </a:r>
          </a:p>
          <a:p>
            <a:pPr lvl="1" algn="just"/>
            <a:r>
              <a:rPr lang="cs-CZ" sz="1600" dirty="0"/>
              <a:t>vysvětlit místo inovační strategie v celkové strategii podniku;</a:t>
            </a:r>
          </a:p>
          <a:p>
            <a:pPr lvl="1" algn="just"/>
            <a:r>
              <a:rPr lang="cs-CZ" sz="1600" dirty="0"/>
              <a:t>definovat portfolio inovací, typy a úrovně sledované podnikem;</a:t>
            </a:r>
          </a:p>
          <a:p>
            <a:pPr lvl="1" algn="just"/>
            <a:r>
              <a:rPr lang="cs-CZ" sz="1600" dirty="0"/>
              <a:t>určit priority, zdroje, časové rámce, zodpovědnosti, kritéria úspěšnosti inovace pro různé segmenty portfolia inovací;</a:t>
            </a:r>
          </a:p>
          <a:p>
            <a:pPr lvl="1" algn="just"/>
            <a:r>
              <a:rPr lang="cs-CZ" sz="1600" dirty="0"/>
              <a:t>vybudovat struktury pro řízení a provádění inovačních aktivit.</a:t>
            </a:r>
          </a:p>
          <a:p>
            <a:pPr lvl="1" algn="just"/>
            <a:endParaRPr lang="cs-CZ" sz="1600" dirty="0"/>
          </a:p>
          <a:p>
            <a:pPr algn="just"/>
            <a:r>
              <a:rPr lang="cs-CZ" sz="1600" dirty="0"/>
              <a:t>Při tvorbě inovační strategie by měla být věnována pozornost především těmto oblastem (Vacek 2008): vedení; zdroje a jejich alokace; hodnocení proveditelnosti, metriky výkonnosti; klíčoví hráči, zodpovědnosti a pravomoci; podnikatelský model; metodiky a postupy; organizační struktura; podniková kultura; řízení znalostí a ochrana duševního vlastnictví; motivace a kontrola; komercializace; udržitelnost na trhu.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Inovační strategie II</a:t>
            </a:r>
          </a:p>
        </p:txBody>
      </p:sp>
    </p:spTree>
    <p:extLst>
      <p:ext uri="{BB962C8B-B14F-4D97-AF65-F5344CB8AC3E}">
        <p14:creationId xmlns:p14="http://schemas.microsoft.com/office/powerpoint/2010/main" val="778636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27565"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Podle Pitra (1997) je inovační strategie dlouhodobým programem, který zaměřuje vývoj nových výrobků do tří základních dimenzí: </a:t>
            </a:r>
          </a:p>
          <a:p>
            <a:pPr lvl="1" algn="just"/>
            <a:r>
              <a:rPr lang="cs-CZ" sz="1600" i="1" dirty="0"/>
              <a:t>výrobkově-technické</a:t>
            </a:r>
            <a:r>
              <a:rPr lang="cs-CZ" sz="1600" dirty="0"/>
              <a:t> – kde východiskem je hledání odpovědí na otázku: CO nabídnout, tj. které výsledky vědy a techniky je vhodné aplikovat při řešení nového produktu s ohledem na potřeby, přání a požadavky zákazníků;</a:t>
            </a:r>
          </a:p>
          <a:p>
            <a:pPr lvl="1" algn="just"/>
            <a:r>
              <a:rPr lang="cs-CZ" sz="1600" i="1" dirty="0"/>
              <a:t>obchodně-politické</a:t>
            </a:r>
            <a:r>
              <a:rPr lang="cs-CZ" sz="1600" dirty="0"/>
              <a:t> – hledá se odpověď na otázku: PRO KOHO jsou nové produkty určeny, tj. na které cílové trhy a na jaké skupiny zákazníků se má podnik prioritně zaměřit;</a:t>
            </a:r>
          </a:p>
          <a:p>
            <a:pPr lvl="1" algn="just"/>
            <a:r>
              <a:rPr lang="cs-CZ" sz="1600" i="1" dirty="0"/>
              <a:t>výrobně-technologické</a:t>
            </a:r>
            <a:r>
              <a:rPr lang="cs-CZ" sz="1600" dirty="0"/>
              <a:t> – hledá odpověď na otázku: JAK nové produkty vytvořit, tj. jaké výrobní technologie jsou pro vznik nového produktu nezbytné a jak jejich využití ovlivní podmínky proveditelnosti nového produktu.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Inovační strategie III</a:t>
            </a:r>
          </a:p>
        </p:txBody>
      </p:sp>
    </p:spTree>
    <p:extLst>
      <p:ext uri="{BB962C8B-B14F-4D97-AF65-F5344CB8AC3E}">
        <p14:creationId xmlns:p14="http://schemas.microsoft.com/office/powerpoint/2010/main" val="4138866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Na základě specifičnosti inovačních strategií pro každý podnik Pitra (1997) definoval pět základních typů inovačních strategií:</a:t>
            </a:r>
          </a:p>
          <a:p>
            <a:pPr algn="just"/>
            <a:r>
              <a:rPr lang="cs-CZ" sz="1600" b="1" dirty="0"/>
              <a:t>Strategie opírající se o progresivnost technického řešení </a:t>
            </a:r>
            <a:r>
              <a:rPr lang="cs-CZ" sz="1600" dirty="0"/>
              <a:t>– jedná se o strategii postavenou na vývoji produktů, které reflektují nejmodernější poznatky z vědy a techniky v daném oboru. Hlavním zájmem je výrobek, který musí být co nejmodernější, což potažmo vede k vysokým nákladů a nízké efektivnosti této strategie. Zcela je zde opomenut zákazník a jeho potřeby. Zákazníkům je nabízen produkt, o který zákazníci nemusí mít zájem. V tomto případě bývají často podceňovány marketingové aktivity.</a:t>
            </a:r>
          </a:p>
          <a:p>
            <a:pPr algn="just"/>
            <a:r>
              <a:rPr lang="cs-CZ" sz="1600" b="1" dirty="0"/>
              <a:t>Vyvážená strategie </a:t>
            </a:r>
            <a:r>
              <a:rPr lang="cs-CZ" sz="1600" dirty="0"/>
              <a:t>– tato strategie věnuje stejnou míru pozornosti aplikaci posledních výsledků vědeckotechnického rozvoje do nového produktu a pozornost potřebám a požadavkům zákazníků, tj. trhu. Takže se podnik nezaměřuje čistě na novost výrobků, ale aplikuje také řadu marketingových aktivit, aby zjistil, zda připravovaný produkt odpovídám potřebám trhu. Vyvážená pozornost oběma těmto stranám přináší vysokou míru efektivity a úspěch této strategie.</a:t>
            </a:r>
          </a:p>
          <a:p>
            <a:pPr marL="0" indent="0" algn="just">
              <a:buNone/>
            </a:pP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7956376" cy="507703"/>
          </a:xfrm>
        </p:spPr>
        <p:txBody>
          <a:bodyPr/>
          <a:lstStyle/>
          <a:p>
            <a:r>
              <a:rPr lang="cs-CZ" dirty="0"/>
              <a:t>Typologie inovačních strategií – inovační strategie podle Pitra I</a:t>
            </a:r>
          </a:p>
        </p:txBody>
      </p:sp>
    </p:spTree>
    <p:extLst>
      <p:ext uri="{BB962C8B-B14F-4D97-AF65-F5344CB8AC3E}">
        <p14:creationId xmlns:p14="http://schemas.microsoft.com/office/powerpoint/2010/main" val="3829072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703189"/>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Strategie ověřených technických přístupů </a:t>
            </a:r>
            <a:r>
              <a:rPr lang="cs-CZ" sz="1600" dirty="0"/>
              <a:t>– podniky, které aplikují tuto strategii, se orientují na jednoduchá a již osvědčená technická řešení. Podniky samy nevyvíjejí vlastní výzkumně-vývojové činnosti, ani neexperimentují s novými poznatky a technickými řešeními. Podniky v tomto případě sází na jistotu, a tím minimalizují riziko neúspěchu. Na druhé straně, tato strategie neumožňuje vytvářet dlouhodobě udržitelnou konkurenční výhodu.</a:t>
            </a:r>
          </a:p>
          <a:p>
            <a:pPr algn="just"/>
            <a:r>
              <a:rPr lang="cs-CZ" sz="1600" b="1" dirty="0"/>
              <a:t>Konzervativní strategie nízkého rozpočtu </a:t>
            </a:r>
            <a:r>
              <a:rPr lang="cs-CZ" sz="1600" dirty="0"/>
              <a:t>– podniky v minimální míře věnují prostředky na vlastní výzkum a vývoj. V podstatě kopírují přístup vůdce v oboru. Tato strategie vede k velmi malému odlišení od ostatních podnikatelských subjektů v daném oboru. Vývoj nových výrobků odpovídá technickým a výrobním možnostem podniku a navazuje na koncepci předcházejících produktů. Nové produkty jsou určeny výhradně pro trhy, na kterých podnik již delší dobu působí. Podnik aplikací této strategie minimalizuje riziko a využívá osvědčené postupy. Strategie přináší očekávané pozitivní efekty, bez rizik, ale také bez výraznějších ekonomických přínosů.</a:t>
            </a:r>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8172400" cy="507703"/>
          </a:xfrm>
        </p:spPr>
        <p:txBody>
          <a:bodyPr/>
          <a:lstStyle/>
          <a:p>
            <a:r>
              <a:rPr lang="cs-CZ" dirty="0"/>
              <a:t>Typologie inovačních strategií – inovační strategie podle Pitra II</a:t>
            </a:r>
          </a:p>
        </p:txBody>
      </p:sp>
    </p:spTree>
    <p:extLst>
      <p:ext uri="{BB962C8B-B14F-4D97-AF65-F5344CB8AC3E}">
        <p14:creationId xmlns:p14="http://schemas.microsoft.com/office/powerpoint/2010/main" val="3985737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413792" y="843558"/>
            <a:ext cx="7344816"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Strategie diverzifikovaných vysokých rozpočtů </a:t>
            </a:r>
            <a:r>
              <a:rPr lang="cs-CZ" sz="1600" dirty="0"/>
              <a:t>– tento přístup můžeme označit za chaotický. </a:t>
            </a:r>
          </a:p>
          <a:p>
            <a:pPr lvl="1" algn="just"/>
            <a:r>
              <a:rPr lang="cs-CZ" sz="1600" dirty="0"/>
              <a:t>Výzkumné a vývojové aktivity v daném podniku probíhají neorganizovaně, chaoticky a nahodile. </a:t>
            </a:r>
          </a:p>
          <a:p>
            <a:pPr lvl="1" algn="just"/>
            <a:r>
              <a:rPr lang="cs-CZ" sz="1600" dirty="0"/>
              <a:t>Vývoj nových produktů je izolovaný, bez vzájemné koordinace jednotlivých částí podniku. </a:t>
            </a:r>
          </a:p>
          <a:p>
            <a:pPr lvl="1" algn="just"/>
            <a:r>
              <a:rPr lang="cs-CZ" sz="1600" dirty="0"/>
              <a:t>Chaotičnost těchto aktivit vede k vysokým nákladům, které jsou spojeny s vývojem nových produktů. </a:t>
            </a:r>
          </a:p>
          <a:p>
            <a:pPr lvl="1" algn="just"/>
            <a:r>
              <a:rPr lang="cs-CZ" sz="1600" dirty="0"/>
              <a:t>Absence interní synergie, </a:t>
            </a:r>
            <a:r>
              <a:rPr lang="cs-CZ" sz="1600" dirty="0" err="1"/>
              <a:t>necílenost</a:t>
            </a:r>
            <a:r>
              <a:rPr lang="cs-CZ" sz="1600" dirty="0"/>
              <a:t> vývojového úsilí a chybějící respektování potřeb trhu je příčinou toho, že tento typ strategie patří k nejméně úspěšným.</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0" y="195486"/>
            <a:ext cx="8172400" cy="507703"/>
          </a:xfrm>
        </p:spPr>
        <p:txBody>
          <a:bodyPr/>
          <a:lstStyle/>
          <a:p>
            <a:r>
              <a:rPr lang="cs-CZ" dirty="0"/>
              <a:t>Typologie inovačních strategií – inovační strategie podle Pitra III</a:t>
            </a:r>
          </a:p>
        </p:txBody>
      </p:sp>
    </p:spTree>
    <p:extLst>
      <p:ext uri="{BB962C8B-B14F-4D97-AF65-F5344CB8AC3E}">
        <p14:creationId xmlns:p14="http://schemas.microsoft.com/office/powerpoint/2010/main" val="2325959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95536" y="843558"/>
            <a:ext cx="7416824" cy="144016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Kategorizace inovačních strategií vychází z posuzování užitku inovace pro zákazníka a vnímání inovace z pohledu výrobce. Na základě těchto dvou dimenzí byly vymezeny čtyři typy inovačních strategií (Hrazdilová Bočková 2009):</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632848" cy="507703"/>
          </a:xfrm>
        </p:spPr>
        <p:txBody>
          <a:bodyPr/>
          <a:lstStyle/>
          <a:p>
            <a:r>
              <a:rPr lang="cs-CZ" sz="2000" dirty="0"/>
              <a:t>Typologie inovačních strategií – inovační strategie podle stupně novosti I</a:t>
            </a:r>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grpSp>
        <p:nvGrpSpPr>
          <p:cNvPr id="4" name="Group 1"/>
          <p:cNvGrpSpPr>
            <a:grpSpLocks noChangeAspect="1"/>
          </p:cNvGrpSpPr>
          <p:nvPr/>
        </p:nvGrpSpPr>
        <p:grpSpPr bwMode="auto">
          <a:xfrm>
            <a:off x="1426411" y="1494838"/>
            <a:ext cx="5495925" cy="3118962"/>
            <a:chOff x="2353" y="-694"/>
            <a:chExt cx="6925" cy="4424"/>
          </a:xfrm>
        </p:grpSpPr>
        <p:sp>
          <p:nvSpPr>
            <p:cNvPr id="5" name="AutoShape 14"/>
            <p:cNvSpPr>
              <a:spLocks noChangeAspect="1" noChangeArrowheads="1" noTextEdit="1"/>
            </p:cNvSpPr>
            <p:nvPr/>
          </p:nvSpPr>
          <p:spPr bwMode="auto">
            <a:xfrm>
              <a:off x="2353" y="-290"/>
              <a:ext cx="6925" cy="402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7" name="Rectangle 13"/>
            <p:cNvSpPr>
              <a:spLocks noChangeArrowheads="1"/>
            </p:cNvSpPr>
            <p:nvPr/>
          </p:nvSpPr>
          <p:spPr bwMode="auto">
            <a:xfrm>
              <a:off x="6241" y="322"/>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a:ln>
                    <a:noFill/>
                  </a:ln>
                  <a:solidFill>
                    <a:schemeClr val="tx1"/>
                  </a:solidFill>
                  <a:effectLst/>
                  <a:ea typeface="Calibri" panose="020F0502020204030204" pitchFamily="34" charset="0"/>
                  <a:cs typeface="Times New Roman" panose="02020603050405020304" pitchFamily="18" charset="0"/>
                </a:rPr>
                <a:t>Technické inovace</a:t>
              </a:r>
              <a:endParaRPr kumimoji="0" lang="cs-CZ" altLang="cs-CZ" sz="1600" b="0" i="0" u="none" strike="noStrike" cap="none" normalizeH="0" baseline="0">
                <a:ln>
                  <a:noFill/>
                </a:ln>
                <a:solidFill>
                  <a:schemeClr val="tx1"/>
                </a:solidFill>
                <a:effectLst/>
              </a:endParaRPr>
            </a:p>
          </p:txBody>
        </p:sp>
        <p:sp>
          <p:nvSpPr>
            <p:cNvPr id="8" name="Rectangle 12"/>
            <p:cNvSpPr>
              <a:spLocks noChangeArrowheads="1"/>
            </p:cNvSpPr>
            <p:nvPr/>
          </p:nvSpPr>
          <p:spPr bwMode="auto">
            <a:xfrm>
              <a:off x="6241" y="1330"/>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a:ln>
                    <a:noFill/>
                  </a:ln>
                  <a:solidFill>
                    <a:schemeClr val="tx1"/>
                  </a:solidFill>
                  <a:effectLst/>
                  <a:ea typeface="Calibri" panose="020F0502020204030204" pitchFamily="34" charset="0"/>
                  <a:cs typeface="Times New Roman" panose="02020603050405020304" pitchFamily="18" charset="0"/>
                </a:rPr>
                <a:t>Radikální inovace </a:t>
              </a:r>
              <a:endParaRPr kumimoji="0" lang="cs-CZ" altLang="cs-CZ" sz="1600" b="0" i="0" u="none" strike="noStrike" cap="none" normalizeH="0" baseline="0">
                <a:ln>
                  <a:noFill/>
                </a:ln>
                <a:solidFill>
                  <a:schemeClr val="tx1"/>
                </a:solidFill>
                <a:effectLst/>
              </a:endParaRPr>
            </a:p>
          </p:txBody>
        </p:sp>
        <p:sp>
          <p:nvSpPr>
            <p:cNvPr id="9" name="Rectangle 11"/>
            <p:cNvSpPr>
              <a:spLocks noChangeArrowheads="1"/>
            </p:cNvSpPr>
            <p:nvPr/>
          </p:nvSpPr>
          <p:spPr bwMode="auto">
            <a:xfrm>
              <a:off x="4513" y="1330"/>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a:ln>
                    <a:noFill/>
                  </a:ln>
                  <a:solidFill>
                    <a:schemeClr val="tx1"/>
                  </a:solidFill>
                  <a:effectLst/>
                  <a:ea typeface="Calibri" panose="020F0502020204030204" pitchFamily="34" charset="0"/>
                  <a:cs typeface="Times New Roman" panose="02020603050405020304" pitchFamily="18" charset="0"/>
                </a:rPr>
                <a:t>Aplikační inovace</a:t>
              </a:r>
              <a:endParaRPr kumimoji="0" lang="cs-CZ" altLang="cs-CZ" sz="1600" b="0" i="0" u="none" strike="noStrike" cap="none" normalizeH="0" baseline="0">
                <a:ln>
                  <a:noFill/>
                </a:ln>
                <a:solidFill>
                  <a:schemeClr val="tx1"/>
                </a:solidFill>
                <a:effectLst/>
              </a:endParaRPr>
            </a:p>
          </p:txBody>
        </p:sp>
        <p:sp>
          <p:nvSpPr>
            <p:cNvPr id="10" name="Rectangle 10"/>
            <p:cNvSpPr>
              <a:spLocks noChangeArrowheads="1"/>
            </p:cNvSpPr>
            <p:nvPr/>
          </p:nvSpPr>
          <p:spPr bwMode="auto">
            <a:xfrm>
              <a:off x="4513" y="322"/>
              <a:ext cx="1728" cy="1008"/>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a:ln>
                    <a:noFill/>
                  </a:ln>
                  <a:solidFill>
                    <a:schemeClr val="tx1"/>
                  </a:solidFill>
                  <a:effectLst/>
                  <a:ea typeface="Calibri" panose="020F0502020204030204" pitchFamily="34" charset="0"/>
                  <a:cs typeface="Times New Roman" panose="02020603050405020304" pitchFamily="18" charset="0"/>
                </a:rPr>
                <a:t>Inkrementální </a:t>
              </a:r>
              <a:endParaRPr kumimoji="0" lang="cs-CZ" altLang="cs-CZ" sz="16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a:ln>
                    <a:noFill/>
                  </a:ln>
                  <a:solidFill>
                    <a:schemeClr val="tx1"/>
                  </a:solidFill>
                  <a:effectLst/>
                  <a:ea typeface="Calibri" panose="020F0502020204030204" pitchFamily="34" charset="0"/>
                  <a:cs typeface="Times New Roman" panose="02020603050405020304" pitchFamily="18" charset="0"/>
                </a:rPr>
                <a:t>inovace </a:t>
              </a:r>
              <a:endParaRPr kumimoji="0" lang="cs-CZ" altLang="cs-CZ" sz="1600" b="0" i="0" u="none" strike="noStrike" cap="none" normalizeH="0" baseline="0">
                <a:ln>
                  <a:noFill/>
                </a:ln>
                <a:solidFill>
                  <a:schemeClr val="tx1"/>
                </a:solidFill>
                <a:effectLst/>
              </a:endParaRPr>
            </a:p>
          </p:txBody>
        </p:sp>
        <p:sp>
          <p:nvSpPr>
            <p:cNvPr id="11" name="Rectangle 9"/>
            <p:cNvSpPr>
              <a:spLocks noChangeArrowheads="1"/>
            </p:cNvSpPr>
            <p:nvPr/>
          </p:nvSpPr>
          <p:spPr bwMode="auto">
            <a:xfrm>
              <a:off x="3787" y="-262"/>
              <a:ext cx="850" cy="576"/>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malý</a:t>
              </a:r>
              <a:endParaRPr kumimoji="0" lang="cs-CZ" altLang="cs-CZ" sz="1600" b="0" i="0" u="none" strike="noStrike" cap="none" normalizeH="0" baseline="0" dirty="0">
                <a:ln>
                  <a:noFill/>
                </a:ln>
                <a:solidFill>
                  <a:schemeClr val="tx1"/>
                </a:solidFill>
                <a:effectLst/>
              </a:endParaRPr>
            </a:p>
          </p:txBody>
        </p:sp>
        <p:sp>
          <p:nvSpPr>
            <p:cNvPr id="13" name="Rectangle 8"/>
            <p:cNvSpPr>
              <a:spLocks noChangeArrowheads="1"/>
            </p:cNvSpPr>
            <p:nvPr/>
          </p:nvSpPr>
          <p:spPr bwMode="auto">
            <a:xfrm>
              <a:off x="3636" y="2314"/>
              <a:ext cx="835" cy="72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velký</a:t>
              </a:r>
              <a:endParaRPr kumimoji="0" lang="cs-CZ" altLang="cs-CZ" sz="1600" b="0" i="0" u="none" strike="noStrike" cap="none" normalizeH="0" baseline="0" dirty="0">
                <a:ln>
                  <a:noFill/>
                </a:ln>
                <a:solidFill>
                  <a:schemeClr val="tx1"/>
                </a:solidFill>
                <a:effectLst/>
              </a:endParaRPr>
            </a:p>
          </p:txBody>
        </p:sp>
        <p:sp>
          <p:nvSpPr>
            <p:cNvPr id="14" name="Rectangle 7"/>
            <p:cNvSpPr>
              <a:spLocks noChangeArrowheads="1"/>
            </p:cNvSpPr>
            <p:nvPr/>
          </p:nvSpPr>
          <p:spPr bwMode="auto">
            <a:xfrm>
              <a:off x="6673" y="2626"/>
              <a:ext cx="1008"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a:ln>
                    <a:noFill/>
                  </a:ln>
                  <a:solidFill>
                    <a:schemeClr val="tx1"/>
                  </a:solidFill>
                  <a:effectLst/>
                  <a:ea typeface="Calibri" panose="020F0502020204030204" pitchFamily="34" charset="0"/>
                  <a:cs typeface="Times New Roman" panose="02020603050405020304" pitchFamily="18" charset="0"/>
                </a:rPr>
                <a:t>velký</a:t>
              </a:r>
              <a:endParaRPr kumimoji="0" lang="cs-CZ" altLang="cs-CZ" sz="1600" b="0" i="0" u="none" strike="noStrike" cap="none" normalizeH="0" baseline="0">
                <a:ln>
                  <a:noFill/>
                </a:ln>
                <a:solidFill>
                  <a:schemeClr val="tx1"/>
                </a:solidFill>
                <a:effectLst/>
              </a:endParaRPr>
            </a:p>
          </p:txBody>
        </p:sp>
        <p:sp>
          <p:nvSpPr>
            <p:cNvPr id="15" name="Rectangle 6"/>
            <p:cNvSpPr>
              <a:spLocks noChangeArrowheads="1"/>
            </p:cNvSpPr>
            <p:nvPr/>
          </p:nvSpPr>
          <p:spPr bwMode="auto">
            <a:xfrm>
              <a:off x="4945" y="2626"/>
              <a:ext cx="1008" cy="432"/>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cs-CZ" altLang="cs-CZ" sz="1600" b="0" i="0" u="none" strike="noStrike" cap="none" normalizeH="0" baseline="0">
                  <a:ln>
                    <a:noFill/>
                  </a:ln>
                  <a:solidFill>
                    <a:schemeClr val="tx1"/>
                  </a:solidFill>
                  <a:effectLst/>
                  <a:ea typeface="Calibri" panose="020F0502020204030204" pitchFamily="34" charset="0"/>
                  <a:cs typeface="Times New Roman" panose="02020603050405020304" pitchFamily="18" charset="0"/>
                </a:rPr>
                <a:t>malý</a:t>
              </a:r>
              <a:endParaRPr kumimoji="0" lang="cs-CZ" altLang="cs-CZ" sz="1600" b="0" i="0" u="none" strike="noStrike" cap="none" normalizeH="0" baseline="0">
                <a:ln>
                  <a:noFill/>
                </a:ln>
                <a:solidFill>
                  <a:schemeClr val="tx1"/>
                </a:solidFill>
                <a:effectLst/>
              </a:endParaRPr>
            </a:p>
          </p:txBody>
        </p:sp>
        <p:sp>
          <p:nvSpPr>
            <p:cNvPr id="17" name="Line 5"/>
            <p:cNvSpPr>
              <a:spLocks noChangeShapeType="1"/>
            </p:cNvSpPr>
            <p:nvPr/>
          </p:nvSpPr>
          <p:spPr bwMode="auto">
            <a:xfrm>
              <a:off x="3793" y="322"/>
              <a:ext cx="1" cy="2016"/>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18" name="Line 4"/>
            <p:cNvSpPr>
              <a:spLocks noChangeShapeType="1"/>
            </p:cNvSpPr>
            <p:nvPr/>
          </p:nvSpPr>
          <p:spPr bwMode="auto">
            <a:xfrm>
              <a:off x="4513" y="3058"/>
              <a:ext cx="3456" cy="1"/>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cs-CZ" sz="1600"/>
            </a:p>
          </p:txBody>
        </p:sp>
        <p:sp>
          <p:nvSpPr>
            <p:cNvPr id="19" name="Text Box 3"/>
            <p:cNvSpPr txBox="1">
              <a:spLocks noChangeArrowheads="1"/>
            </p:cNvSpPr>
            <p:nvPr/>
          </p:nvSpPr>
          <p:spPr bwMode="auto">
            <a:xfrm>
              <a:off x="2869" y="-694"/>
              <a:ext cx="637" cy="4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vert270"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Stupeň inovace vnímaný zákazníky</a:t>
              </a:r>
              <a:endParaRPr kumimoji="0" lang="cs-CZ" altLang="cs-CZ" sz="1600" b="0" i="0" u="none" strike="noStrike" cap="none" normalizeH="0" baseline="0" dirty="0">
                <a:ln>
                  <a:noFill/>
                </a:ln>
                <a:solidFill>
                  <a:schemeClr val="tx1"/>
                </a:solidFill>
                <a:effectLst/>
              </a:endParaRPr>
            </a:p>
          </p:txBody>
        </p:sp>
        <p:sp>
          <p:nvSpPr>
            <p:cNvPr id="20" name="Text Box 2"/>
            <p:cNvSpPr txBox="1">
              <a:spLocks noChangeArrowheads="1"/>
            </p:cNvSpPr>
            <p:nvPr/>
          </p:nvSpPr>
          <p:spPr bwMode="auto">
            <a:xfrm>
              <a:off x="4539" y="3135"/>
              <a:ext cx="3821" cy="541"/>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cs-CZ" altLang="cs-CZ" sz="1600" b="0" i="1" u="none" strike="noStrike" cap="none" normalizeH="0" baseline="0" dirty="0">
                  <a:ln>
                    <a:noFill/>
                  </a:ln>
                  <a:solidFill>
                    <a:schemeClr val="tx1"/>
                  </a:solidFill>
                  <a:effectLst/>
                  <a:ea typeface="Calibri" panose="020F0502020204030204" pitchFamily="34" charset="0"/>
                  <a:cs typeface="Times New Roman" panose="02020603050405020304" pitchFamily="18" charset="0"/>
                </a:rPr>
                <a:t>Stupeň inovace vnímaný výrobcem</a:t>
              </a:r>
              <a:endParaRPr kumimoji="0" lang="cs-CZ" altLang="cs-CZ" sz="1600" b="0" i="0" u="none" strike="noStrike" cap="none" normalizeH="0" baseline="0" dirty="0">
                <a:ln>
                  <a:noFill/>
                </a:ln>
                <a:solidFill>
                  <a:schemeClr val="tx1"/>
                </a:solidFill>
                <a:effectLst/>
              </a:endParaRPr>
            </a:p>
          </p:txBody>
        </p:sp>
      </p:grpSp>
    </p:spTree>
    <p:extLst>
      <p:ext uri="{BB962C8B-B14F-4D97-AF65-F5344CB8AC3E}">
        <p14:creationId xmlns:p14="http://schemas.microsoft.com/office/powerpoint/2010/main" val="3681039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59532"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Strategie inkrementálních/přírůstkových inovací </a:t>
            </a:r>
            <a:r>
              <a:rPr lang="cs-CZ" sz="1600" dirty="0"/>
              <a:t>– jedná se o strategii, která od výrobce vyžaduje jen velmi malé nároky na novou technologii a zároveň z pohledu zákazníka přináší jen malé změny. </a:t>
            </a:r>
          </a:p>
          <a:p>
            <a:pPr algn="just"/>
            <a:r>
              <a:rPr lang="cs-CZ" sz="1600" dirty="0"/>
              <a:t>Z výrobního hlediska jsou přírůstkové inovace málo riskantní, ale na druhé straně z obchodního hlediska představují poměrně vysoké riziko. </a:t>
            </a:r>
          </a:p>
          <a:p>
            <a:pPr algn="just"/>
            <a:r>
              <a:rPr lang="cs-CZ" sz="1600" dirty="0"/>
              <a:t>Strategie přírůstkových inovací je poměrně vysoce efektivní v krátkém období. </a:t>
            </a:r>
          </a:p>
          <a:p>
            <a:pPr algn="just"/>
            <a:r>
              <a:rPr lang="cs-CZ" sz="1600" dirty="0"/>
              <a:t>Z dlouhodobého pohledu strategie výrazně nepřispívá ke zlepšení konkurenční pozice podniku a vede k pohledu na podnik jako na imitátora bez vlastního potenciálu a myšlenek.</a:t>
            </a:r>
          </a:p>
        </p:txBody>
      </p:sp>
      <p:sp>
        <p:nvSpPr>
          <p:cNvPr id="6" name="Nadpis 5"/>
          <p:cNvSpPr>
            <a:spLocks noGrp="1"/>
          </p:cNvSpPr>
          <p:nvPr>
            <p:ph type="title"/>
          </p:nvPr>
        </p:nvSpPr>
        <p:spPr>
          <a:xfrm>
            <a:off x="179512" y="195486"/>
            <a:ext cx="7776864" cy="507703"/>
          </a:xfrm>
        </p:spPr>
        <p:txBody>
          <a:bodyPr/>
          <a:lstStyle/>
          <a:p>
            <a:r>
              <a:rPr lang="cs-CZ" sz="2000" dirty="0"/>
              <a:t>Typologie inovačních strategií – inovační strategie podle stupně novosti II</a:t>
            </a:r>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4029734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59532"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Strategie technických inovací </a:t>
            </a:r>
            <a:r>
              <a:rPr lang="cs-CZ" sz="1600" dirty="0"/>
              <a:t>– pro tuto strategii jsou typické významné technologické změny, které se především dotýkají technického zlepšení výrobků, ale zákazníkům nepřináší výrazné zvýšení užitku. </a:t>
            </a:r>
          </a:p>
          <a:p>
            <a:pPr algn="just"/>
            <a:r>
              <a:rPr lang="cs-CZ" sz="1600" dirty="0"/>
              <a:t>Tento typ inovací je poměrně efektivní a vede ke zřetelné úspoře nákladů. </a:t>
            </a:r>
          </a:p>
          <a:p>
            <a:pPr algn="just"/>
            <a:r>
              <a:rPr lang="cs-CZ" sz="1600" dirty="0"/>
              <a:t>Výzkum a vývoj je spojen s vysokými náklady a investicemi, které ale nepřinášejí odpovídající, očekávaných tržní úspěch. </a:t>
            </a:r>
          </a:p>
          <a:p>
            <a:pPr algn="just"/>
            <a:r>
              <a:rPr lang="cs-CZ" sz="1600" dirty="0"/>
              <a:t>Vzhledem k vysoko míře investic a vysoké citlivosti zákazníků na cenovou úroveň produktů u těchto inovací, je nutné předpokládat návratnost investic v delším časovém horizontu. </a:t>
            </a:r>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776864" cy="507703"/>
          </a:xfrm>
        </p:spPr>
        <p:txBody>
          <a:bodyPr/>
          <a:lstStyle/>
          <a:p>
            <a:r>
              <a:rPr lang="cs-CZ" sz="2000" dirty="0"/>
              <a:t>Typologie inovačních strategií – inovační strategie podle stupně novosti II</a:t>
            </a:r>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45563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Marketingová strategie </a:t>
            </a:r>
            <a:r>
              <a:rPr lang="cs-CZ" sz="1600" dirty="0"/>
              <a:t>vychází z podnikové strategie, která udává koncept celkového chování organizace, stanoví cesty k dosažení poslání a cílů, určuje nezbytné činnosti a alokuje zdroje potřebné pro dosažení zamýšlených záměrů.</a:t>
            </a:r>
          </a:p>
          <a:p>
            <a:pPr algn="just"/>
            <a:r>
              <a:rPr lang="cs-CZ" sz="1600" dirty="0"/>
              <a:t>Základním úkolem procesu tvorby marketingové strategie je určení takové realizace a podnikatelského působení podniku na trhu, aby byl zajištěn dlouhodobý růst zisku a hodnoty podniku. </a:t>
            </a:r>
          </a:p>
          <a:p>
            <a:pPr algn="just"/>
            <a:r>
              <a:rPr lang="cs-CZ" sz="1600" dirty="0"/>
              <a:t>Proces navrhování marketingové strategie vybírá cílový trh, určuje jednotlivé programy (nástroje marketingového mixu a základní operace s nimi) a vytváří konkurenční výhodu.</a:t>
            </a:r>
          </a:p>
          <a:p>
            <a:pPr algn="just"/>
            <a:r>
              <a:rPr lang="cs-CZ" sz="1600" dirty="0"/>
              <a:t>Marketingová strategie představuje cestu k dosažení stanovených cílů a k tvorbě konkurenční výhody.</a:t>
            </a:r>
          </a:p>
          <a:p>
            <a:pPr algn="just"/>
            <a:r>
              <a:rPr lang="cs-CZ" sz="1600" dirty="0"/>
              <a:t>Na základě stanovených cílů dochází k projektování, navržení plánu strategických marketingových operací, které vymezují a volí konkrétní optimální způsob dosažení cílů.</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Marketingová strategie I</a:t>
            </a:r>
          </a:p>
        </p:txBody>
      </p:sp>
    </p:spTree>
    <p:extLst>
      <p:ext uri="{BB962C8B-B14F-4D97-AF65-F5344CB8AC3E}">
        <p14:creationId xmlns:p14="http://schemas.microsoft.com/office/powerpoint/2010/main" val="2771265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b="1" dirty="0"/>
              <a:t>Strategie aplikačních inovací </a:t>
            </a:r>
            <a:r>
              <a:rPr lang="cs-CZ" sz="1600" dirty="0"/>
              <a:t>– podstatou aplikačních inovací je využívání již existujících technologií pro vznik nových výrobků. </a:t>
            </a:r>
          </a:p>
          <a:p>
            <a:pPr lvl="0" algn="just"/>
            <a:r>
              <a:rPr lang="cs-CZ" sz="1600" dirty="0"/>
              <a:t>Podnik nevyvíjí nové technologie, ale využívá již to co má a co je osvědčené. Tím minimalizuje výrobní rizika. </a:t>
            </a:r>
          </a:p>
          <a:p>
            <a:pPr lvl="0" algn="just"/>
            <a:r>
              <a:rPr lang="cs-CZ" sz="1600" dirty="0"/>
              <a:t>Jedná se o inovace s nízkými náklady na vývoj a krátkou dobou návratnosti jednorázových nákladů. </a:t>
            </a:r>
          </a:p>
          <a:p>
            <a:pPr lvl="0" algn="just"/>
            <a:r>
              <a:rPr lang="cs-CZ" sz="1600" dirty="0"/>
              <a:t>Ziskovost těchto inovací je poměrně vysoká, jelikož je primárně tato strategie zaměřená na rozvoj primárního trhu. </a:t>
            </a:r>
          </a:p>
          <a:p>
            <a:pPr lvl="0" algn="just"/>
            <a:r>
              <a:rPr lang="cs-CZ" sz="1600" dirty="0"/>
              <a:t>Podnik klade větší důraz na kvalitní marketingové aktivity než na výzkumné a vývojové aktivity. </a:t>
            </a:r>
          </a:p>
          <a:p>
            <a:pPr lvl="0" algn="just"/>
            <a:r>
              <a:rPr lang="cs-CZ" sz="1600" dirty="0"/>
              <a:t>Tato strategie má spíše krátkodobý charakter.</a:t>
            </a:r>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sz="2000" dirty="0"/>
              <a:t>Typologie inovačních strategií – inovační strategie podle stupně novosti III</a:t>
            </a:r>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3449459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b="1" dirty="0"/>
              <a:t>Strategie radikálních inovací </a:t>
            </a:r>
            <a:r>
              <a:rPr lang="cs-CZ" sz="1600" dirty="0"/>
              <a:t>– radikální inovace vedou k největšímu růstu podílu na trhu a podílu na prodeji. </a:t>
            </a:r>
          </a:p>
          <a:p>
            <a:pPr lvl="0" algn="just"/>
            <a:r>
              <a:rPr lang="cs-CZ" sz="1600" dirty="0"/>
              <a:t>Radikální inovace zahajují nové životní cykly produktů a jejich úspěšná implementace může zajistit vysokou návratnost investic. </a:t>
            </a:r>
          </a:p>
          <a:p>
            <a:pPr lvl="0" algn="just"/>
            <a:r>
              <a:rPr lang="cs-CZ" sz="1600" dirty="0"/>
              <a:t>K jejich úspěchu je potřeba zajistit soulad mezi vnímáním inovace ze strany výrobce a vnímání inovace ze strany zákazníka. </a:t>
            </a:r>
          </a:p>
          <a:p>
            <a:pPr lvl="0" algn="just"/>
            <a:r>
              <a:rPr lang="cs-CZ" sz="1600" dirty="0"/>
              <a:t>Radikální inovace vyžaduje nejen technické zabezpečení vývoje nového výrobku, ale také zajištění vhodných marketingových aktivit. </a:t>
            </a:r>
          </a:p>
          <a:p>
            <a:pPr lvl="0" algn="just"/>
            <a:r>
              <a:rPr lang="cs-CZ" sz="1600" dirty="0"/>
              <a:t>Úspěšné zavedení radikální inovace vede k akceleraci rozvoje podniku a ke zvýšení konkurenceschopnosti podniku.</a:t>
            </a:r>
          </a:p>
          <a:p>
            <a:pPr algn="just"/>
            <a:endParaRPr lang="cs-CZ" altLang="cs-CZ" sz="1600" dirty="0">
              <a:solidFill>
                <a:srgbClr val="002060"/>
              </a:solidFill>
              <a:latin typeface="Times New Roman" panose="02020603050405020304" pitchFamily="18" charset="0"/>
              <a:cs typeface="Times New Roman" panose="02020603050405020304" pitchFamily="18" charset="0"/>
            </a:endParaRPr>
          </a:p>
        </p:txBody>
      </p:sp>
      <p:sp>
        <p:nvSpPr>
          <p:cNvPr id="6" name="Nadpis 5"/>
          <p:cNvSpPr>
            <a:spLocks noGrp="1"/>
          </p:cNvSpPr>
          <p:nvPr>
            <p:ph type="title"/>
          </p:nvPr>
        </p:nvSpPr>
        <p:spPr>
          <a:xfrm>
            <a:off x="179512" y="195486"/>
            <a:ext cx="7920880" cy="507703"/>
          </a:xfrm>
        </p:spPr>
        <p:txBody>
          <a:bodyPr/>
          <a:lstStyle/>
          <a:p>
            <a:r>
              <a:rPr lang="cs-CZ" sz="2000" dirty="0"/>
              <a:t>Typologie inovačních strategií – inovační strategie podle stupně novosti III</a:t>
            </a:r>
          </a:p>
        </p:txBody>
      </p:sp>
      <p:sp>
        <p:nvSpPr>
          <p:cNvPr id="2" name="Rectangle 15"/>
          <p:cNvSpPr>
            <a:spLocks noChangeArrowheads="1"/>
          </p:cNvSpPr>
          <p:nvPr/>
        </p:nvSpPr>
        <p:spPr bwMode="auto">
          <a:xfrm>
            <a:off x="1187624" y="149493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cs-CZ"/>
          </a:p>
        </p:txBody>
      </p:sp>
    </p:spTree>
    <p:extLst>
      <p:ext uri="{BB962C8B-B14F-4D97-AF65-F5344CB8AC3E}">
        <p14:creationId xmlns:p14="http://schemas.microsoft.com/office/powerpoint/2010/main" val="90832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Podle </a:t>
            </a:r>
            <a:r>
              <a:rPr lang="cs-CZ" sz="1600" dirty="0" err="1"/>
              <a:t>Tidda</a:t>
            </a:r>
            <a:r>
              <a:rPr lang="cs-CZ" sz="1600" dirty="0"/>
              <a:t> et al. (2007) existují v přístupu k podnikovým inovačním strategiím dva základní směry:</a:t>
            </a:r>
          </a:p>
          <a:p>
            <a:pPr algn="just"/>
            <a:r>
              <a:rPr lang="cs-CZ" sz="1600" b="1" dirty="0"/>
              <a:t>Racionalistická inovační strategie </a:t>
            </a:r>
            <a:r>
              <a:rPr lang="cs-CZ" sz="1600" dirty="0"/>
              <a:t>je založena na racionálním rozhodnutí, které vychází a je postaveno na poznání současné situace. </a:t>
            </a:r>
          </a:p>
          <a:p>
            <a:pPr algn="just"/>
            <a:r>
              <a:rPr lang="cs-CZ" sz="1600" dirty="0"/>
              <a:t>Jedná se v podstatě o lineární model racionálního postup: zhodnoť – rozhodni – proveď.</a:t>
            </a:r>
          </a:p>
          <a:p>
            <a:pPr algn="just"/>
            <a:r>
              <a:rPr lang="cs-CZ" sz="1600" dirty="0"/>
              <a:t>Je z velké míry ovlivněna armádní praxí, ostatně jako celý strategický management, kde se strategie sestávala ze tří kroků: popis a analýza prostředí; stanovení postupu; realizace stanoveného postupu. </a:t>
            </a:r>
          </a:p>
          <a:p>
            <a:pPr algn="just"/>
            <a:r>
              <a:rPr lang="cs-CZ" sz="1600" dirty="0"/>
              <a:t>Odpůrci racionalistické strategie hovoří o tom, že je tento přístup rigidní a nepružný především v podmínkách kontinuálních a výrazných změn podnikatelského prostředí. Tyto argumenty ovšem nemusí být důvodem odmítnutí principu racionality v procesu řízení inovací.</a:t>
            </a:r>
          </a:p>
          <a:p>
            <a:pPr algn="just"/>
            <a:endParaRPr lang="cs-CZ" sz="1600" dirty="0"/>
          </a:p>
          <a:p>
            <a:pPr marL="0" indent="0" algn="just">
              <a:buNone/>
            </a:pP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sz="2000" dirty="0"/>
              <a:t>Typologie inovačních strategií – inovační strategie podle </a:t>
            </a:r>
            <a:r>
              <a:rPr lang="cs-CZ" sz="2000" dirty="0" err="1"/>
              <a:t>Tidda</a:t>
            </a:r>
            <a:r>
              <a:rPr lang="cs-CZ" sz="2000" dirty="0"/>
              <a:t> I</a:t>
            </a:r>
          </a:p>
        </p:txBody>
      </p:sp>
    </p:spTree>
    <p:extLst>
      <p:ext uri="{BB962C8B-B14F-4D97-AF65-F5344CB8AC3E}">
        <p14:creationId xmlns:p14="http://schemas.microsoft.com/office/powerpoint/2010/main" val="341923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0761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Inkrementální strategie</a:t>
            </a:r>
            <a:r>
              <a:rPr lang="cs-CZ" sz="1600" dirty="0"/>
              <a:t>, bývá označována také jako přírůstková, je založena na poznání, že nemůžeme dokonale poznat a pochopit změny, které probíhají v podnikatelském prostředí. </a:t>
            </a:r>
          </a:p>
          <a:p>
            <a:pPr algn="just"/>
            <a:r>
              <a:rPr lang="cs-CZ" sz="1600" dirty="0"/>
              <a:t>Využití inkrementální strategie je efektivnější především v podmínkách hlubokých a kontinuálních změn v podnikatelském prostředí. V těchto podmínkách je potřeba vysoká míra flexibility rozhodování a řízení.</a:t>
            </a:r>
          </a:p>
          <a:p>
            <a:pPr algn="just"/>
            <a:r>
              <a:rPr lang="cs-CZ" sz="1600" dirty="0"/>
              <a:t>Z těchto důvodů musí být podnik připraven svoji strategii přizpůsobovat v návaznosti na nové informace a poznatky, které se snaží získávat. </a:t>
            </a:r>
          </a:p>
          <a:p>
            <a:pPr algn="just"/>
            <a:r>
              <a:rPr lang="cs-CZ" sz="1600" dirty="0"/>
              <a:t>A proto se navrhuje efektivnější postup, a to tento:</a:t>
            </a:r>
          </a:p>
          <a:p>
            <a:pPr lvl="1" algn="just"/>
            <a:r>
              <a:rPr lang="cs-CZ" sz="1600" dirty="0"/>
              <a:t>Provádět záměrné kroky/změny směrem ke stanovenému cíli.</a:t>
            </a:r>
          </a:p>
          <a:p>
            <a:pPr lvl="1" algn="just"/>
            <a:r>
              <a:rPr lang="cs-CZ" sz="1600" dirty="0"/>
              <a:t>Měření a hodnocení účinků provedených kroků/změn.</a:t>
            </a:r>
          </a:p>
          <a:p>
            <a:pPr lvl="1" algn="just"/>
            <a:r>
              <a:rPr lang="cs-CZ" sz="1600" dirty="0"/>
              <a:t>Úprava/přizpůsobení cíle a rozhodnutí o dalším kroku/změně.</a:t>
            </a:r>
          </a:p>
          <a:p>
            <a:pPr algn="just"/>
            <a:endParaRPr lang="cs-CZ" sz="1600" dirty="0"/>
          </a:p>
          <a:p>
            <a:pPr marL="0" indent="0" algn="just">
              <a:buNone/>
            </a:pP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sz="2000" dirty="0"/>
              <a:t>Typologie inovačních strategií – inovační strategie podle </a:t>
            </a:r>
            <a:r>
              <a:rPr lang="cs-CZ" sz="2000" dirty="0" err="1"/>
              <a:t>Tidda</a:t>
            </a:r>
            <a:r>
              <a:rPr lang="cs-CZ" sz="2000" dirty="0"/>
              <a:t> II</a:t>
            </a:r>
          </a:p>
        </p:txBody>
      </p:sp>
    </p:spTree>
    <p:extLst>
      <p:ext uri="{BB962C8B-B14F-4D97-AF65-F5344CB8AC3E}">
        <p14:creationId xmlns:p14="http://schemas.microsoft.com/office/powerpoint/2010/main" val="2556769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Michal Porter propojuje ve svém pojetí inovační strategii s celkovou strategií podniku. Propojuje tedy technologické strategie podniku s její tržní a konkurenční pozicí. Podnik se rozhoduje mezi dvěma hlavními tržními strategiemi:</a:t>
            </a:r>
          </a:p>
          <a:p>
            <a:pPr algn="just"/>
            <a:r>
              <a:rPr lang="cs-CZ" sz="1600" dirty="0"/>
              <a:t>V případě </a:t>
            </a:r>
            <a:r>
              <a:rPr lang="cs-CZ" sz="1600" b="1" dirty="0"/>
              <a:t>inovačního vůdcovství</a:t>
            </a:r>
            <a:r>
              <a:rPr lang="cs-CZ" sz="1600" dirty="0"/>
              <a:t> se podnik zaměřuje na to, aby byl první na trhu, na základě své vedoucí technologické pozice. Tato situace je podmíněna silnou angažovaností podniku v oblasti kreativity a přebírání rizika a existencí úzké vazby mezi zdroji relevantních znalostí a potřebami zákazníků.</a:t>
            </a:r>
          </a:p>
          <a:p>
            <a:pPr algn="just"/>
            <a:r>
              <a:rPr lang="cs-CZ" sz="1600" dirty="0"/>
              <a:t>V pozici </a:t>
            </a:r>
            <a:r>
              <a:rPr lang="cs-CZ" sz="1600" b="1" dirty="0"/>
              <a:t>inovačního následovnictví</a:t>
            </a:r>
            <a:r>
              <a:rPr lang="cs-CZ" sz="1600" dirty="0"/>
              <a:t> se podnik rozhodne vstoupit na trh později, často na základě napodobení inovačního vůdce. Aby bylo možné tento přístup realizovat, tak je potřeba, aby byl podnik silný v oblasti konkurenční analýzy a inteligence, reverzního </a:t>
            </a:r>
            <a:r>
              <a:rPr lang="cs-CZ" sz="1600" dirty="0" err="1"/>
              <a:t>inženýringu</a:t>
            </a:r>
            <a:r>
              <a:rPr lang="cs-CZ" sz="1600" dirty="0"/>
              <a:t> a také v oblasti snižování nákladů a schopnosti učení se aplikace nových poznatků do výroby.</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560840" cy="507703"/>
          </a:xfrm>
        </p:spPr>
        <p:txBody>
          <a:bodyPr/>
          <a:lstStyle/>
          <a:p>
            <a:r>
              <a:rPr lang="cs-CZ" sz="2200" dirty="0"/>
              <a:t>Typologie inovačních strategií – inovační strategie podle </a:t>
            </a:r>
            <a:r>
              <a:rPr lang="cs-CZ" sz="2200" dirty="0" err="1"/>
              <a:t>Portera</a:t>
            </a:r>
            <a:endParaRPr lang="cs-CZ" sz="2200" dirty="0"/>
          </a:p>
        </p:txBody>
      </p:sp>
    </p:spTree>
    <p:extLst>
      <p:ext uri="{BB962C8B-B14F-4D97-AF65-F5344CB8AC3E}">
        <p14:creationId xmlns:p14="http://schemas.microsoft.com/office/powerpoint/2010/main" val="1940482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i="1" dirty="0"/>
              <a:t>Krize</a:t>
            </a:r>
            <a:r>
              <a:rPr lang="cs-CZ" sz="1600" dirty="0"/>
              <a:t> je složitá situace, v níž je významným způsobem narušena rovnováha mezi základními charakteristikami systému (narušeno je poslání, filozofie, hodnoty, cíle, styl fungování systému) na jedné straně a postojem okolního prostředí k danému systému na straně druhé.</a:t>
            </a:r>
          </a:p>
          <a:p>
            <a:pPr algn="just"/>
            <a:r>
              <a:rPr lang="cs-CZ" sz="1600" dirty="0"/>
              <a:t>Krize je vyjádření rozporů, které vznikají mezi fungováním a rozvojem, jako např. rozpory mezi používanou novou technologií a vzděláním zaměstnanců.  </a:t>
            </a:r>
          </a:p>
          <a:p>
            <a:pPr algn="just"/>
            <a:r>
              <a:rPr lang="cs-CZ" sz="1600" dirty="0"/>
              <a:t>Krize může zasáhnout jakýkoliv subjekt bez ohledu na jeho velikost. V krizi se může ocitnout jedinec, organizace, politická strana, společnost, světadíl, celá naše zeměkoule. </a:t>
            </a:r>
          </a:p>
          <a:p>
            <a:pPr algn="just"/>
            <a:r>
              <a:rPr lang="cs-CZ" sz="1600" dirty="0"/>
              <a:t>Krizi jedince, organizace a společnosti si každý dovede představit a zároveň je schopen pochopit proces možného vyvedení z této krize.  </a:t>
            </a:r>
          </a:p>
          <a:p>
            <a:pPr algn="just"/>
            <a:r>
              <a:rPr lang="cs-CZ" sz="1600" dirty="0"/>
              <a:t>Za krizi obecně lze považovat cokoli, co v sobě obsahuje potenciál významně ovlivnit či dokonce ohrozit integritu a životaschopnost podniku.</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a:t>Podstata krize</a:t>
            </a:r>
          </a:p>
        </p:txBody>
      </p:sp>
    </p:spTree>
    <p:extLst>
      <p:ext uri="{BB962C8B-B14F-4D97-AF65-F5344CB8AC3E}">
        <p14:creationId xmlns:p14="http://schemas.microsoft.com/office/powerpoint/2010/main" val="980575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Krizové strategie jsou produktem krizového řízení, které nastupuje v době výskytu krizových situací ohrožujících podnik. Představují strategické postupy, jejichž cílem je zamezit možnosti vzniku krize nebo v případě, kdy krize nastala redukovat rozsah škodlivých dopadů a časově omezit působení krize. </a:t>
            </a:r>
          </a:p>
          <a:p>
            <a:pPr algn="just"/>
            <a:endParaRPr lang="cs-CZ" sz="1600" dirty="0"/>
          </a:p>
          <a:p>
            <a:pPr algn="just"/>
            <a:r>
              <a:rPr lang="cs-CZ" sz="1600" dirty="0"/>
              <a:t>V podstatě tvoří krizová strategie soustavu na sebe navazujících opatření, kam patří:</a:t>
            </a:r>
          </a:p>
          <a:p>
            <a:pPr lvl="1" algn="just"/>
            <a:r>
              <a:rPr lang="cs-CZ" sz="1600" dirty="0"/>
              <a:t>identifikace krizových ohnisek;</a:t>
            </a:r>
          </a:p>
          <a:p>
            <a:pPr lvl="1" algn="just"/>
            <a:r>
              <a:rPr lang="cs-CZ" sz="1600" dirty="0"/>
              <a:t>vytváření krizového štábu a jeho výcvik;</a:t>
            </a:r>
          </a:p>
          <a:p>
            <a:pPr lvl="1" algn="just"/>
            <a:r>
              <a:rPr lang="cs-CZ" sz="1600" dirty="0"/>
              <a:t>tvorbu krizových scénářů;</a:t>
            </a:r>
          </a:p>
          <a:p>
            <a:pPr lvl="1" algn="just"/>
            <a:r>
              <a:rPr lang="cs-CZ" sz="1600" dirty="0"/>
              <a:t>organizování krizových opatření tak, aby podnik nebyl ohrožen, pokud krize se vyskytne;</a:t>
            </a:r>
          </a:p>
          <a:p>
            <a:pPr lvl="1" algn="just"/>
            <a:r>
              <a:rPr lang="cs-CZ" sz="1600" dirty="0"/>
              <a:t>připravit se na </a:t>
            </a:r>
            <a:r>
              <a:rPr lang="cs-CZ" sz="1600" dirty="0" err="1"/>
              <a:t>pokrizové</a:t>
            </a:r>
            <a:r>
              <a:rPr lang="cs-CZ" sz="1600" dirty="0"/>
              <a:t> období.</a:t>
            </a:r>
          </a:p>
        </p:txBody>
      </p:sp>
      <p:sp>
        <p:nvSpPr>
          <p:cNvPr id="6" name="Nadpis 5"/>
          <p:cNvSpPr>
            <a:spLocks noGrp="1"/>
          </p:cNvSpPr>
          <p:nvPr>
            <p:ph type="title"/>
          </p:nvPr>
        </p:nvSpPr>
        <p:spPr>
          <a:xfrm>
            <a:off x="179512" y="195486"/>
            <a:ext cx="7344816" cy="507703"/>
          </a:xfrm>
        </p:spPr>
        <p:txBody>
          <a:bodyPr/>
          <a:lstStyle/>
          <a:p>
            <a:r>
              <a:rPr lang="cs-CZ" dirty="0"/>
              <a:t>Krizové strategie</a:t>
            </a:r>
          </a:p>
        </p:txBody>
      </p:sp>
    </p:spTree>
    <p:extLst>
      <p:ext uri="{BB962C8B-B14F-4D97-AF65-F5344CB8AC3E}">
        <p14:creationId xmlns:p14="http://schemas.microsoft.com/office/powerpoint/2010/main" val="26446591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9155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Podnikové krize mohou být vyvolány jak vlivem okolí podniku, tak vnitřními podmínkami podnikatelského subjektu (rozpory uvnitř podniku). </a:t>
            </a:r>
          </a:p>
          <a:p>
            <a:pPr algn="just"/>
            <a:r>
              <a:rPr lang="cs-CZ" sz="1600" dirty="0"/>
              <a:t>Úkolem strategie je připravit podnik na všechny situace, které s vysokou pravděpodobností mohou nastat. Proto je životně nezbytné tyto situace předvídat.</a:t>
            </a:r>
          </a:p>
          <a:p>
            <a:pPr algn="just"/>
            <a:r>
              <a:rPr lang="cs-CZ" sz="1600" dirty="0"/>
              <a:t>Aby krizové řízení bylo skutečně souhrnem systematizovaných procesů a kroků, nikoliv jen výčtem dílčích změn, má krizový management nezastupitelnou roli ve stanovení krizové strategie podniku a její implementaci. </a:t>
            </a:r>
          </a:p>
          <a:p>
            <a:pPr algn="just"/>
            <a:endParaRPr lang="cs-CZ" sz="1600" dirty="0"/>
          </a:p>
          <a:p>
            <a:pPr algn="just"/>
            <a:r>
              <a:rPr lang="cs-CZ" sz="1600" dirty="0"/>
              <a:t>Krizové strategie musí řešit dva základní, následující problémy:</a:t>
            </a:r>
          </a:p>
          <a:p>
            <a:pPr lvl="1" algn="just"/>
            <a:r>
              <a:rPr lang="cs-CZ" sz="1600" dirty="0"/>
              <a:t>Jak krizi předcházet a v případě jejího vzniku krizi přežít.</a:t>
            </a:r>
          </a:p>
          <a:p>
            <a:pPr lvl="1" algn="just"/>
            <a:r>
              <a:rPr lang="cs-CZ" sz="1600" dirty="0"/>
              <a:t>Jak využít v budoucnu pozitivní přínosy krize tak, aby podnik mohl zvyšovat svou výkonnost a tím si zlepšil nebo upevnil svou pozici na trhu.</a:t>
            </a:r>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a:t>Poslání krizové strategie</a:t>
            </a:r>
          </a:p>
        </p:txBody>
      </p:sp>
    </p:spTree>
    <p:extLst>
      <p:ext uri="{BB962C8B-B14F-4D97-AF65-F5344CB8AC3E}">
        <p14:creationId xmlns:p14="http://schemas.microsoft.com/office/powerpoint/2010/main" val="3476416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71550"/>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a:t>Strategie likvidace ohnisek podnikové krize</a:t>
            </a:r>
            <a:r>
              <a:rPr lang="cs-CZ" sz="1600" dirty="0"/>
              <a:t> vede k zamezení krize dostatečnými investicemi nebo opuštěním konkrétní podnikatelské oblasti, kde je nebezpečí výskytu krizových situací.</a:t>
            </a:r>
          </a:p>
          <a:p>
            <a:pPr marL="357188" lvl="1" indent="-357188" algn="just">
              <a:buFont typeface="Arial" panose="020B0604020202020204" pitchFamily="34" charset="0"/>
              <a:buChar char="•"/>
            </a:pPr>
            <a:r>
              <a:rPr lang="cs-CZ" sz="1600" dirty="0"/>
              <a:t>Zdroj možné krize je eliminovaný nebo přemístěný do jiného prostoru, kde může způsobit podstatně menší škody. </a:t>
            </a:r>
          </a:p>
          <a:p>
            <a:pPr marL="357188" lvl="1" indent="-357188" algn="just">
              <a:buFont typeface="Arial" panose="020B0604020202020204" pitchFamily="34" charset="0"/>
              <a:buChar char="•"/>
            </a:pPr>
            <a:r>
              <a:rPr lang="cs-CZ" sz="1600" dirty="0"/>
              <a:t>Takové řešení si většinou vyžaduje </a:t>
            </a:r>
          </a:p>
          <a:p>
            <a:pPr marL="642937" lvl="2" indent="-285750" algn="just">
              <a:buFontTx/>
              <a:buChar char="-"/>
            </a:pPr>
            <a:r>
              <a:rPr lang="cs-CZ" sz="1600" dirty="0"/>
              <a:t>dodatečné investiční náklady (např. přemístění provozu do méně obývaných oblastí);</a:t>
            </a:r>
          </a:p>
          <a:p>
            <a:pPr marL="642937" lvl="2" indent="-285750" algn="just">
              <a:buFontTx/>
              <a:buChar char="-"/>
            </a:pPr>
            <a:r>
              <a:rPr lang="cs-CZ" sz="1600" dirty="0"/>
              <a:t>přijetí bezpečnostních opatření (např. vybudování ochranných staveb);</a:t>
            </a:r>
          </a:p>
          <a:p>
            <a:pPr marL="642937" lvl="2" indent="-285750" algn="just">
              <a:buFontTx/>
              <a:buChar char="-"/>
            </a:pPr>
            <a:r>
              <a:rPr lang="cs-CZ" sz="1600" dirty="0"/>
              <a:t>změny technologie, její modernizace a zkvalitnění;</a:t>
            </a:r>
          </a:p>
          <a:p>
            <a:pPr marL="642937" lvl="2" indent="-285750" algn="just">
              <a:buFontTx/>
              <a:buChar char="-"/>
            </a:pPr>
            <a:r>
              <a:rPr lang="cs-CZ" sz="1600" dirty="0"/>
              <a:t>vhodná racionální politika;</a:t>
            </a:r>
          </a:p>
          <a:p>
            <a:pPr marL="642937" lvl="2" indent="-285750" algn="just">
              <a:buFontTx/>
              <a:buChar char="-"/>
            </a:pPr>
            <a:r>
              <a:rPr lang="cs-CZ" sz="1600" dirty="0"/>
              <a:t>informování lidí o politické situaci, vysvětlování problémů apod.</a:t>
            </a:r>
          </a:p>
          <a:p>
            <a:pPr marL="357187" lvl="2" indent="0" algn="just">
              <a:buNone/>
            </a:pPr>
            <a:endParaRPr lang="cs-CZ" sz="1600" dirty="0"/>
          </a:p>
          <a:p>
            <a:pPr marL="714375" lvl="2" indent="-357188" algn="just"/>
            <a:endParaRPr lang="cs-CZ" sz="1600" dirty="0"/>
          </a:p>
          <a:p>
            <a:pPr marL="714375" lvl="2" indent="-357188" algn="just"/>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a:t>Funkční krizové strategie I</a:t>
            </a:r>
          </a:p>
        </p:txBody>
      </p:sp>
    </p:spTree>
    <p:extLst>
      <p:ext uri="{BB962C8B-B14F-4D97-AF65-F5344CB8AC3E}">
        <p14:creationId xmlns:p14="http://schemas.microsoft.com/office/powerpoint/2010/main" val="3231500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a:t>Strategie odvrácení krize </a:t>
            </a:r>
            <a:r>
              <a:rPr lang="cs-CZ" sz="1600" dirty="0"/>
              <a:t>představuje postup, kdy na základě trvalého sledování možností vzniku krize budeme realizovat včasné protikrizová opatření. </a:t>
            </a:r>
          </a:p>
          <a:p>
            <a:pPr marL="0" lvl="1" indent="0" algn="just">
              <a:buNone/>
            </a:pPr>
            <a:r>
              <a:rPr lang="cs-CZ" sz="1600" dirty="0"/>
              <a:t>Tato strategie bývá úspěšná zejména při pomalu se vyvíjejících krizích, které včas oznamuje výskyt symptomů. </a:t>
            </a:r>
          </a:p>
          <a:p>
            <a:pPr marL="0" lvl="1" indent="0" algn="just">
              <a:buNone/>
            </a:pPr>
            <a:r>
              <a:rPr lang="cs-CZ" sz="1600" dirty="0"/>
              <a:t>V případě této strategie se realizují tato opatření:</a:t>
            </a:r>
          </a:p>
          <a:p>
            <a:pPr marL="357188" lvl="1" indent="-357188" algn="just">
              <a:buFont typeface="Arial" panose="020B0604020202020204" pitchFamily="34" charset="0"/>
              <a:buChar char="•"/>
            </a:pPr>
            <a:r>
              <a:rPr lang="cs-CZ" sz="1600" dirty="0"/>
              <a:t>trvalé monitorování ohniska a vyhodnocování úrovně rizikových faktorů;</a:t>
            </a:r>
          </a:p>
          <a:p>
            <a:pPr marL="357188" lvl="1" indent="-357188" algn="just">
              <a:buFont typeface="Arial" panose="020B0604020202020204" pitchFamily="34" charset="0"/>
              <a:buChar char="•"/>
            </a:pPr>
            <a:r>
              <a:rPr lang="cs-CZ" sz="1600" dirty="0"/>
              <a:t>účinné snižování úrovně rizikových faktorů;</a:t>
            </a:r>
          </a:p>
          <a:p>
            <a:pPr marL="357188" lvl="1" indent="-357188" algn="just">
              <a:buFont typeface="Arial" panose="020B0604020202020204" pitchFamily="34" charset="0"/>
              <a:buChar char="•"/>
            </a:pPr>
            <a:r>
              <a:rPr lang="cs-CZ" sz="1600" dirty="0"/>
              <a:t>uplatnění ochranných opatření (např. speciální technologie);</a:t>
            </a:r>
          </a:p>
          <a:p>
            <a:pPr marL="357188" lvl="1" indent="-357188" algn="just">
              <a:buFont typeface="Arial" panose="020B0604020202020204" pitchFamily="34" charset="0"/>
              <a:buChar char="•"/>
            </a:pPr>
            <a:r>
              <a:rPr lang="cs-CZ" sz="1600" dirty="0"/>
              <a:t>demonstrace síly;</a:t>
            </a:r>
          </a:p>
          <a:p>
            <a:pPr marL="357188" lvl="1" indent="-357188" algn="just">
              <a:buFont typeface="Arial" panose="020B0604020202020204" pitchFamily="34" charset="0"/>
              <a:buChar char="•"/>
            </a:pPr>
            <a:r>
              <a:rPr lang="cs-CZ" sz="1600" dirty="0"/>
              <a:t>okamžitá změna sociální politiky.</a:t>
            </a:r>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a:t>Funkční krizové strategie II</a:t>
            </a:r>
          </a:p>
        </p:txBody>
      </p:sp>
    </p:spTree>
    <p:extLst>
      <p:ext uri="{BB962C8B-B14F-4D97-AF65-F5344CB8AC3E}">
        <p14:creationId xmlns:p14="http://schemas.microsoft.com/office/powerpoint/2010/main" val="2919301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Komponenty marketingové strategie</a:t>
            </a:r>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Marketingová strategie</a:t>
            </a: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Distribuční strategie</a:t>
            </a:r>
          </a:p>
        </p:txBody>
      </p:sp>
      <p:sp>
        <p:nvSpPr>
          <p:cNvPr id="7" name="Obdélník 6"/>
          <p:cNvSpPr/>
          <p:nvPr/>
        </p:nvSpPr>
        <p:spPr>
          <a:xfrm>
            <a:off x="283156" y="2959143"/>
            <a:ext cx="1624413" cy="77744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Informační zajištění marketingu</a:t>
            </a:r>
          </a:p>
        </p:txBody>
      </p:sp>
      <p:sp>
        <p:nvSpPr>
          <p:cNvPr id="8" name="Obdélník 7"/>
          <p:cNvSpPr/>
          <p:nvPr/>
        </p:nvSpPr>
        <p:spPr>
          <a:xfrm>
            <a:off x="6649360" y="2750565"/>
            <a:ext cx="145103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Komunikační strategie</a:t>
            </a:r>
          </a:p>
        </p:txBody>
      </p:sp>
      <p:sp>
        <p:nvSpPr>
          <p:cNvPr id="9" name="Obdélník 8"/>
          <p:cNvSpPr/>
          <p:nvPr/>
        </p:nvSpPr>
        <p:spPr>
          <a:xfrm>
            <a:off x="342278" y="1905583"/>
            <a:ext cx="1232520" cy="9708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Finanční a materiálové zajištění marketingu</a:t>
            </a: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Strategie značky</a:t>
            </a:r>
          </a:p>
        </p:txBody>
      </p:sp>
      <p:sp>
        <p:nvSpPr>
          <p:cNvPr id="12" name="Obdélník 11"/>
          <p:cNvSpPr/>
          <p:nvPr/>
        </p:nvSpPr>
        <p:spPr>
          <a:xfrm>
            <a:off x="5181599" y="855589"/>
            <a:ext cx="1694657"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Hlavní cíle pro oblast marketingu</a:t>
            </a: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Návaznost na business strategii</a:t>
            </a: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Lidské zdroje</a:t>
            </a: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Produktové strategie</a:t>
            </a: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Cenové strategie</a:t>
            </a: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986383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3189"/>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a:t>Strategie zvládnutí krize </a:t>
            </a:r>
            <a:r>
              <a:rPr lang="cs-CZ" sz="1600" dirty="0"/>
              <a:t>představuje včasnou a rychlou reakci managementu na vznik krize. Představuje často použití i netradičních postupů a metod. </a:t>
            </a:r>
          </a:p>
          <a:p>
            <a:pPr marL="357188" lvl="1" indent="-357188" algn="just">
              <a:buFont typeface="Arial" panose="020B0604020202020204" pitchFamily="34" charset="0"/>
              <a:buChar char="•"/>
            </a:pPr>
            <a:r>
              <a:rPr lang="cs-CZ" sz="1600" dirty="0"/>
              <a:t>Je výhodná při řešení rychle se vyvíjejících krizí a při jejich nečekaném výskytu.</a:t>
            </a:r>
          </a:p>
          <a:p>
            <a:pPr lvl="0"/>
            <a:r>
              <a:rPr lang="cs-CZ" sz="1600" dirty="0"/>
              <a:t>postup podle dopředu zpracovaného plánu činnosti</a:t>
            </a:r>
          </a:p>
          <a:p>
            <a:pPr lvl="0"/>
            <a:r>
              <a:rPr lang="cs-CZ" sz="1600" dirty="0"/>
              <a:t>okamžité nasazení sil a prostředků záchranného systému</a:t>
            </a:r>
          </a:p>
          <a:p>
            <a:pPr lvl="0"/>
            <a:r>
              <a:rPr lang="cs-CZ" sz="1600" dirty="0"/>
              <a:t>využití vnitřních rezerv</a:t>
            </a:r>
          </a:p>
          <a:p>
            <a:pPr lvl="0"/>
            <a:r>
              <a:rPr lang="cs-CZ" sz="1600" dirty="0"/>
              <a:t>organizace zvláštního režimu v prostoru vzniku krize</a:t>
            </a:r>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
        <p:nvSpPr>
          <p:cNvPr id="6" name="Nadpis 5"/>
          <p:cNvSpPr>
            <a:spLocks noGrp="1"/>
          </p:cNvSpPr>
          <p:nvPr>
            <p:ph type="title"/>
          </p:nvPr>
        </p:nvSpPr>
        <p:spPr>
          <a:xfrm>
            <a:off x="179512" y="195486"/>
            <a:ext cx="7344816" cy="507703"/>
          </a:xfrm>
        </p:spPr>
        <p:txBody>
          <a:bodyPr/>
          <a:lstStyle/>
          <a:p>
            <a:r>
              <a:rPr lang="cs-CZ" dirty="0"/>
              <a:t>Funkční krizové strategie III</a:t>
            </a:r>
          </a:p>
        </p:txBody>
      </p:sp>
      <p:sp>
        <p:nvSpPr>
          <p:cNvPr id="4" name="Zástupný symbol pro obsah 2"/>
          <p:cNvSpPr txBox="1">
            <a:spLocks/>
          </p:cNvSpPr>
          <p:nvPr/>
        </p:nvSpPr>
        <p:spPr>
          <a:xfrm>
            <a:off x="323528" y="2715766"/>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indent="0" algn="just">
              <a:buNone/>
            </a:pPr>
            <a:r>
              <a:rPr lang="cs-CZ" sz="1600" b="1" dirty="0"/>
              <a:t>Strategie využití krizových poznatků, </a:t>
            </a:r>
            <a:r>
              <a:rPr lang="cs-CZ" sz="1600" dirty="0"/>
              <a:t>což je strategie, která je využitelná po úspěšném přežití krizové situace, kdy je do podnikové komplexní strategie zabudován nový systém strategického řízení vycházející ze získaných znalostí.</a:t>
            </a:r>
          </a:p>
          <a:p>
            <a:pPr lvl="0" algn="just"/>
            <a:r>
              <a:rPr lang="cs-CZ" sz="1600" dirty="0"/>
              <a:t>vyhodnocení průběhu a přípravy závěrů a poučení do budoucnosti</a:t>
            </a:r>
          </a:p>
          <a:p>
            <a:pPr algn="just"/>
            <a:r>
              <a:rPr lang="cs-CZ" sz="1600" dirty="0"/>
              <a:t> korekce systému zabezpečení</a:t>
            </a:r>
          </a:p>
          <a:p>
            <a:pPr algn="just"/>
            <a:r>
              <a:rPr lang="cs-CZ" sz="1600" dirty="0"/>
              <a:t> zkvalitnění technologie, generační posun</a:t>
            </a:r>
          </a:p>
          <a:p>
            <a:pPr algn="just"/>
            <a:r>
              <a:rPr lang="cs-CZ" sz="1600" dirty="0"/>
              <a:t> poukázání na význam krizového managementu</a:t>
            </a:r>
          </a:p>
          <a:p>
            <a:pPr marL="357188" lvl="1" indent="-357188" algn="just">
              <a:buFont typeface="Arial" panose="020B0604020202020204" pitchFamily="34" charset="0"/>
              <a:buChar char="•"/>
            </a:pPr>
            <a:endParaRPr lang="cs-CZ" sz="1600" dirty="0"/>
          </a:p>
          <a:p>
            <a:pPr marL="457200" lvl="1" indent="0" algn="just">
              <a:buNone/>
            </a:pPr>
            <a:endParaRPr lang="cs-CZ" sz="1600" dirty="0"/>
          </a:p>
        </p:txBody>
      </p:sp>
    </p:spTree>
    <p:extLst>
      <p:ext uri="{BB962C8B-B14F-4D97-AF65-F5344CB8AC3E}">
        <p14:creationId xmlns:p14="http://schemas.microsoft.com/office/powerpoint/2010/main" val="2421600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79512" y="195486"/>
            <a:ext cx="7344816" cy="507703"/>
          </a:xfrm>
        </p:spPr>
        <p:txBody>
          <a:bodyPr/>
          <a:lstStyle/>
          <a:p>
            <a:r>
              <a:rPr lang="cs-CZ" dirty="0"/>
              <a:t>Krizová matice pro určení krizové strategie</a:t>
            </a:r>
          </a:p>
        </p:txBody>
      </p:sp>
      <p:graphicFrame>
        <p:nvGraphicFramePr>
          <p:cNvPr id="2" name="Tabulka 1"/>
          <p:cNvGraphicFramePr>
            <a:graphicFrameLocks noGrp="1"/>
          </p:cNvGraphicFramePr>
          <p:nvPr/>
        </p:nvGraphicFramePr>
        <p:xfrm>
          <a:off x="467544" y="1083960"/>
          <a:ext cx="7344815" cy="3134493"/>
        </p:xfrm>
        <a:graphic>
          <a:graphicData uri="http://schemas.openxmlformats.org/drawingml/2006/table">
            <a:tbl>
              <a:tblPr firstRow="1" firstCol="1" bandRow="1">
                <a:tableStyleId>{5C22544A-7EE6-4342-B048-85BDC9FD1C3A}</a:tableStyleId>
              </a:tblPr>
              <a:tblGrid>
                <a:gridCol w="1728192">
                  <a:extLst>
                    <a:ext uri="{9D8B030D-6E8A-4147-A177-3AD203B41FA5}">
                      <a16:colId xmlns:a16="http://schemas.microsoft.com/office/drawing/2014/main" val="263250196"/>
                    </a:ext>
                  </a:extLst>
                </a:gridCol>
                <a:gridCol w="792088">
                  <a:extLst>
                    <a:ext uri="{9D8B030D-6E8A-4147-A177-3AD203B41FA5}">
                      <a16:colId xmlns:a16="http://schemas.microsoft.com/office/drawing/2014/main" val="1261925478"/>
                    </a:ext>
                  </a:extLst>
                </a:gridCol>
                <a:gridCol w="1440160">
                  <a:extLst>
                    <a:ext uri="{9D8B030D-6E8A-4147-A177-3AD203B41FA5}">
                      <a16:colId xmlns:a16="http://schemas.microsoft.com/office/drawing/2014/main" val="1352170576"/>
                    </a:ext>
                  </a:extLst>
                </a:gridCol>
                <a:gridCol w="1728192">
                  <a:extLst>
                    <a:ext uri="{9D8B030D-6E8A-4147-A177-3AD203B41FA5}">
                      <a16:colId xmlns:a16="http://schemas.microsoft.com/office/drawing/2014/main" val="4288260733"/>
                    </a:ext>
                  </a:extLst>
                </a:gridCol>
                <a:gridCol w="1656183">
                  <a:extLst>
                    <a:ext uri="{9D8B030D-6E8A-4147-A177-3AD203B41FA5}">
                      <a16:colId xmlns:a16="http://schemas.microsoft.com/office/drawing/2014/main" val="3862451049"/>
                    </a:ext>
                  </a:extLst>
                </a:gridCol>
              </a:tblGrid>
              <a:tr h="445996">
                <a:tc rowSpan="5">
                  <a:txBody>
                    <a:bodyPr/>
                    <a:lstStyle/>
                    <a:p>
                      <a:pPr algn="ctr">
                        <a:spcAft>
                          <a:spcPts val="0"/>
                        </a:spcAft>
                      </a:pPr>
                      <a:r>
                        <a:rPr lang="cs-CZ" sz="1600" dirty="0">
                          <a:solidFill>
                            <a:srgbClr val="002060"/>
                          </a:solidFill>
                          <a:effectLst/>
                        </a:rPr>
                        <a:t>   Pravděpodobnost vzniku krize v definovaném čase</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just">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gridSpan="3">
                  <a:txBody>
                    <a:bodyPr/>
                    <a:lstStyle/>
                    <a:p>
                      <a:pPr algn="ctr">
                        <a:spcAft>
                          <a:spcPts val="0"/>
                        </a:spcAft>
                      </a:pPr>
                      <a:r>
                        <a:rPr lang="cs-CZ" sz="1600" dirty="0">
                          <a:solidFill>
                            <a:srgbClr val="002060"/>
                          </a:solidFill>
                          <a:effectLst/>
                        </a:rPr>
                        <a:t>Účinky na organizaci</a:t>
                      </a:r>
                    </a:p>
                    <a:p>
                      <a:pPr algn="ctr">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hMerge="1">
                  <a:txBody>
                    <a:bodyPr/>
                    <a:lstStyle/>
                    <a:p>
                      <a:endParaRPr lang="cs-CZ"/>
                    </a:p>
                  </a:txBody>
                  <a:tcPr/>
                </a:tc>
                <a:tc hMerge="1">
                  <a:txBody>
                    <a:bodyPr/>
                    <a:lstStyle/>
                    <a:p>
                      <a:endParaRPr lang="cs-CZ"/>
                    </a:p>
                  </a:txBody>
                  <a:tcPr/>
                </a:tc>
                <a:extLst>
                  <a:ext uri="{0D108BD9-81ED-4DB2-BD59-A6C34878D82A}">
                    <a16:rowId xmlns:a16="http://schemas.microsoft.com/office/drawing/2014/main" val="3349328781"/>
                  </a:ext>
                </a:extLst>
              </a:tr>
              <a:tr h="222998">
                <a:tc vMerge="1">
                  <a:txBody>
                    <a:bodyPr/>
                    <a:lstStyle/>
                    <a:p>
                      <a:endParaRPr lang="cs-CZ"/>
                    </a:p>
                  </a:txBody>
                  <a:tcPr/>
                </a:tc>
                <a:tc>
                  <a:txBody>
                    <a:bodyPr/>
                    <a:lstStyle/>
                    <a:p>
                      <a:pPr algn="just">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negativní</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ohrožující existenci</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a:solidFill>
                            <a:srgbClr val="002060"/>
                          </a:solidFill>
                          <a:effectLst/>
                        </a:rPr>
                        <a:t>zničující</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extLst>
                  <a:ext uri="{0D108BD9-81ED-4DB2-BD59-A6C34878D82A}">
                    <a16:rowId xmlns:a16="http://schemas.microsoft.com/office/drawing/2014/main" val="155812560"/>
                  </a:ext>
                </a:extLst>
              </a:tr>
              <a:tr h="800991">
                <a:tc vMerge="1">
                  <a:txBody>
                    <a:bodyPr/>
                    <a:lstStyle/>
                    <a:p>
                      <a:endParaRPr lang="cs-CZ"/>
                    </a:p>
                  </a:txBody>
                  <a:tcPr/>
                </a:tc>
                <a:tc>
                  <a:txBody>
                    <a:bodyPr/>
                    <a:lstStyle/>
                    <a:p>
                      <a:pPr algn="ctr">
                        <a:spcBef>
                          <a:spcPts val="1200"/>
                        </a:spcBef>
                        <a:spcAft>
                          <a:spcPts val="0"/>
                        </a:spcAft>
                      </a:pPr>
                      <a:r>
                        <a:rPr lang="cs-CZ" sz="1600" dirty="0">
                          <a:solidFill>
                            <a:srgbClr val="002060"/>
                          </a:solidFill>
                          <a:effectLst/>
                        </a:rPr>
                        <a:t>vysoká</a:t>
                      </a:r>
                    </a:p>
                    <a:p>
                      <a:pPr algn="ctr">
                        <a:spcBef>
                          <a:spcPts val="1200"/>
                        </a:spcBef>
                        <a:spcAft>
                          <a:spcPts val="0"/>
                        </a:spcAft>
                      </a:pPr>
                      <a:r>
                        <a:rPr lang="cs-CZ" sz="1600" dirty="0">
                          <a:solidFill>
                            <a:srgbClr val="002060"/>
                          </a:solidFill>
                          <a:effectLst/>
                        </a:rPr>
                        <a:t> </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Alternativní</a:t>
                      </a:r>
                    </a:p>
                    <a:p>
                      <a:pPr algn="ctr">
                        <a:spcAft>
                          <a:spcPts val="0"/>
                        </a:spcAft>
                      </a:pPr>
                      <a:r>
                        <a:rPr lang="cs-CZ" sz="1600" dirty="0">
                          <a:solidFill>
                            <a:srgbClr val="002060"/>
                          </a:solidFill>
                          <a:effectLst/>
                        </a:rPr>
                        <a:t>plány</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3382100129"/>
                  </a:ext>
                </a:extLst>
              </a:tr>
              <a:tr h="800991">
                <a:tc vMerge="1">
                  <a:txBody>
                    <a:bodyPr/>
                    <a:lstStyle/>
                    <a:p>
                      <a:endParaRPr lang="cs-CZ"/>
                    </a:p>
                  </a:txBody>
                  <a:tcPr/>
                </a:tc>
                <a:tc>
                  <a:txBody>
                    <a:bodyPr/>
                    <a:lstStyle/>
                    <a:p>
                      <a:pPr algn="ctr">
                        <a:spcBef>
                          <a:spcPts val="1200"/>
                        </a:spcBef>
                        <a:spcAft>
                          <a:spcPts val="0"/>
                        </a:spcAft>
                      </a:pPr>
                      <a:r>
                        <a:rPr lang="cs-CZ" sz="1600">
                          <a:solidFill>
                            <a:srgbClr val="002060"/>
                          </a:solidFill>
                          <a:effectLst/>
                        </a:rPr>
                        <a:t>střední</a:t>
                      </a:r>
                    </a:p>
                    <a:p>
                      <a:pPr algn="ctr">
                        <a:spcBef>
                          <a:spcPts val="1200"/>
                        </a:spcBef>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Odstranění problému</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Alternativní plány</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Odstranění ohniska krize</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2319407852"/>
                  </a:ext>
                </a:extLst>
              </a:tr>
              <a:tr h="800991">
                <a:tc vMerge="1">
                  <a:txBody>
                    <a:bodyPr/>
                    <a:lstStyle/>
                    <a:p>
                      <a:endParaRPr lang="cs-CZ"/>
                    </a:p>
                  </a:txBody>
                  <a:tcPr/>
                </a:tc>
                <a:tc>
                  <a:txBody>
                    <a:bodyPr/>
                    <a:lstStyle/>
                    <a:p>
                      <a:pPr algn="ctr">
                        <a:spcBef>
                          <a:spcPts val="1200"/>
                        </a:spcBef>
                        <a:spcAft>
                          <a:spcPts val="0"/>
                        </a:spcAft>
                      </a:pPr>
                      <a:r>
                        <a:rPr lang="cs-CZ" sz="1600">
                          <a:solidFill>
                            <a:srgbClr val="002060"/>
                          </a:solidFill>
                          <a:effectLst/>
                        </a:rPr>
                        <a:t>nízká</a:t>
                      </a:r>
                    </a:p>
                    <a:p>
                      <a:pPr algn="ctr">
                        <a:spcBef>
                          <a:spcPts val="1200"/>
                        </a:spcBef>
                        <a:spcAft>
                          <a:spcPts val="0"/>
                        </a:spcAft>
                      </a:pPr>
                      <a:r>
                        <a:rPr lang="cs-CZ" sz="1600">
                          <a:solidFill>
                            <a:srgbClr val="002060"/>
                          </a:solidFill>
                          <a:effectLst/>
                        </a:rPr>
                        <a:t> </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tc>
                <a:tc>
                  <a:txBody>
                    <a:bodyPr/>
                    <a:lstStyle/>
                    <a:p>
                      <a:pPr algn="ctr">
                        <a:spcAft>
                          <a:spcPts val="0"/>
                        </a:spcAft>
                      </a:pPr>
                      <a:r>
                        <a:rPr lang="cs-CZ" sz="1600" dirty="0">
                          <a:solidFill>
                            <a:srgbClr val="002060"/>
                          </a:solidFill>
                          <a:effectLst/>
                        </a:rPr>
                        <a:t>Odstranění problému</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a:solidFill>
                            <a:srgbClr val="002060"/>
                          </a:solidFill>
                          <a:effectLst/>
                        </a:rPr>
                        <a:t>Alternativní plány</a:t>
                      </a:r>
                      <a:endParaRPr lang="cs-CZ" sz="160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tc>
                  <a:txBody>
                    <a:bodyPr/>
                    <a:lstStyle/>
                    <a:p>
                      <a:pPr algn="ctr">
                        <a:spcAft>
                          <a:spcPts val="0"/>
                        </a:spcAft>
                      </a:pPr>
                      <a:r>
                        <a:rPr lang="cs-CZ" sz="1600" dirty="0">
                          <a:solidFill>
                            <a:srgbClr val="002060"/>
                          </a:solidFill>
                          <a:effectLst/>
                        </a:rPr>
                        <a:t>Odstranění ohniska krize</a:t>
                      </a:r>
                      <a:endParaRPr lang="cs-CZ" sz="1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21400" marR="21400" marT="0" marB="0" anchor="ctr"/>
                </a:tc>
                <a:extLst>
                  <a:ext uri="{0D108BD9-81ED-4DB2-BD59-A6C34878D82A}">
                    <a16:rowId xmlns:a16="http://schemas.microsoft.com/office/drawing/2014/main" val="3613095490"/>
                  </a:ext>
                </a:extLst>
              </a:tr>
            </a:tbl>
          </a:graphicData>
        </a:graphic>
      </p:graphicFrame>
    </p:spTree>
    <p:extLst>
      <p:ext uri="{BB962C8B-B14F-4D97-AF65-F5344CB8AC3E}">
        <p14:creationId xmlns:p14="http://schemas.microsoft.com/office/powerpoint/2010/main" val="138233069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4355"/>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Odstranění problémů</a:t>
            </a:r>
            <a:r>
              <a:rPr lang="cs-CZ" sz="1600" dirty="0"/>
              <a:t> spíše nepravděpodobných a pouze slabě ovlivňujících postavení podniku. S krizovou situací se podnik vyrovná díky svému dobrému image a flexibilitě, tedy pružné a rychlé reakci (</a:t>
            </a:r>
            <a:r>
              <a:rPr lang="cs-CZ" sz="1600" dirty="0" err="1"/>
              <a:t>trouble</a:t>
            </a:r>
            <a:r>
              <a:rPr lang="cs-CZ" sz="1600" dirty="0"/>
              <a:t> </a:t>
            </a:r>
            <a:r>
              <a:rPr lang="cs-CZ" sz="1600" dirty="0" err="1"/>
              <a:t>shooting</a:t>
            </a:r>
            <a:r>
              <a:rPr lang="cs-CZ" sz="1600" dirty="0"/>
              <a:t>).</a:t>
            </a:r>
          </a:p>
          <a:p>
            <a:pPr lvl="0" algn="just"/>
            <a:r>
              <a:rPr lang="cs-CZ" sz="1600" b="1" dirty="0"/>
              <a:t>Omezení celkového ohrožení podniku přípravou alternativních plánů</a:t>
            </a:r>
            <a:r>
              <a:rPr lang="cs-CZ" sz="1600" dirty="0"/>
              <a:t> pro zvládnutí krizových situací, které jsou spíše nepravděpodobné nebo průměrně pravděpodobné a ohrožují existenci podniku. Celkové ohrožení lze snížit:</a:t>
            </a:r>
          </a:p>
          <a:p>
            <a:pPr lvl="1" algn="just"/>
            <a:r>
              <a:rPr lang="cs-CZ" sz="1600" dirty="0"/>
              <a:t>včasným rozeznáním krizového vývoje na základě výsledků stanovených indikátorů,</a:t>
            </a:r>
          </a:p>
          <a:p>
            <a:pPr lvl="1" algn="just"/>
            <a:r>
              <a:rPr lang="cs-CZ" sz="1600" dirty="0"/>
              <a:t>zamezením eskalace krize, tzn. jejímu dalšímu stupňování prostřednictvím podpory vývoje nových výrobků, zabezpečením finančních prostředků, provedením změny investičních plánů, apod.,</a:t>
            </a:r>
          </a:p>
          <a:p>
            <a:pPr lvl="1" algn="just"/>
            <a:r>
              <a:rPr lang="cs-CZ" sz="1600" dirty="0"/>
              <a:t>rychlou realizací předem připravených alternativních plánů.</a:t>
            </a:r>
          </a:p>
          <a:p>
            <a:pPr algn="just"/>
            <a:r>
              <a:rPr lang="cs-CZ" sz="1600" b="1" dirty="0"/>
              <a:t>Odstranění ohnisek potenciálních krizí,</a:t>
            </a:r>
            <a:r>
              <a:rPr lang="cs-CZ" sz="1600" dirty="0"/>
              <a:t> které mohou být pro podnik zcela zničující, a to formou dodatečných investic, nebo naopak opuštěním výrobků či procesů ohrožených krizí.</a:t>
            </a:r>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a:t>Krizové strategie z krizové matice</a:t>
            </a:r>
          </a:p>
        </p:txBody>
      </p:sp>
    </p:spTree>
    <p:extLst>
      <p:ext uri="{BB962C8B-B14F-4D97-AF65-F5344CB8AC3E}">
        <p14:creationId xmlns:p14="http://schemas.microsoft.com/office/powerpoint/2010/main" val="233886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704355"/>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Revitalizační strategie</a:t>
            </a:r>
            <a:r>
              <a:rPr lang="cs-CZ" sz="1600" dirty="0"/>
              <a:t> vedoucí k obnovení upadajícího podnikového portfolia. Jsou vhodné v situacích, kdy příčinou krize podniku je nekompetentní vedení, nadměrná expanze, nedostatečná finanční kontrola, nová konkurence, snížení poptávky apod. K revitalizačním strategiím můžeme přiřadit:</a:t>
            </a:r>
          </a:p>
          <a:p>
            <a:pPr lvl="1" algn="just"/>
            <a:r>
              <a:rPr lang="cs-CZ" sz="1600" b="1" dirty="0"/>
              <a:t>Strategii zvratu</a:t>
            </a:r>
            <a:r>
              <a:rPr lang="cs-CZ" sz="1600" dirty="0"/>
              <a:t> (</a:t>
            </a:r>
            <a:r>
              <a:rPr lang="cs-CZ" sz="1600" dirty="0" err="1"/>
              <a:t>turnaround</a:t>
            </a:r>
            <a:r>
              <a:rPr lang="cs-CZ" sz="1600" dirty="0"/>
              <a:t>), zaměřenou na obnovu ztrátových oblastí podnikání a jejich vrácení do ziskové pozice (snižování nákladů, zvyšování produktivity práce apod.).</a:t>
            </a:r>
          </a:p>
          <a:p>
            <a:pPr lvl="1" algn="just"/>
            <a:r>
              <a:rPr lang="cs-CZ" sz="1600" b="1" dirty="0"/>
              <a:t>Strategii redukce</a:t>
            </a:r>
            <a:r>
              <a:rPr lang="cs-CZ" sz="1600" dirty="0"/>
              <a:t> (</a:t>
            </a:r>
            <a:r>
              <a:rPr lang="cs-CZ" sz="1600" dirty="0" err="1"/>
              <a:t>retrenchment</a:t>
            </a:r>
            <a:r>
              <a:rPr lang="cs-CZ" sz="1600" dirty="0"/>
              <a:t>), jež představuje zúžení diverzifikace činnosti podniku, jelikož management nedokáže účinně řídit příliš rozsáhlé portfolio aktivit, či některé oblasti podnikání nejsou již dlouhodobě výnosné a spotřebovávají zdroje nezbytné pro jiné části portfolia.</a:t>
            </a:r>
          </a:p>
          <a:p>
            <a:pPr lvl="1" algn="just"/>
            <a:r>
              <a:rPr lang="cs-CZ" sz="1600" b="1" dirty="0"/>
              <a:t>Strategii restrukturalizace portfolia</a:t>
            </a:r>
            <a:r>
              <a:rPr lang="cs-CZ" sz="1600" dirty="0"/>
              <a:t>, která reaguje na nepříznivou pozici velké části podnikatelských aktivit, vznik nového atraktivního odvětví, zásadní změnu představ vedení podniku o cílech a předmětu podnikání vůbec nebo na příležitost výhodné akvizice.</a:t>
            </a:r>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a:t>Revitalizační krizové strategie podle </a:t>
            </a:r>
            <a:r>
              <a:rPr lang="cs-CZ" dirty="0" err="1"/>
              <a:t>Slávika</a:t>
            </a:r>
            <a:r>
              <a:rPr lang="cs-CZ" dirty="0"/>
              <a:t> (1997)</a:t>
            </a:r>
          </a:p>
        </p:txBody>
      </p:sp>
    </p:spTree>
    <p:extLst>
      <p:ext uri="{BB962C8B-B14F-4D97-AF65-F5344CB8AC3E}">
        <p14:creationId xmlns:p14="http://schemas.microsoft.com/office/powerpoint/2010/main" val="19121946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1059582"/>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Útlumové strategie </a:t>
            </a:r>
            <a:r>
              <a:rPr lang="cs-CZ" sz="1600" dirty="0"/>
              <a:t>jsou výsledkem dlouhodobě neefektivní činnosti podniku, jenž končí svou podnikatelskou činnost. Můžeme k nim zařadit:</a:t>
            </a:r>
          </a:p>
          <a:p>
            <a:pPr lvl="1" algn="just"/>
            <a:r>
              <a:rPr lang="cs-CZ" sz="1600" b="1" dirty="0" err="1"/>
              <a:t>Deinvestiční</a:t>
            </a:r>
            <a:r>
              <a:rPr lang="cs-CZ" sz="1600" b="1" dirty="0"/>
              <a:t> strategie </a:t>
            </a:r>
            <a:r>
              <a:rPr lang="cs-CZ" sz="1600" dirty="0"/>
              <a:t>(</a:t>
            </a:r>
            <a:r>
              <a:rPr lang="cs-CZ" sz="1600" dirty="0" err="1"/>
              <a:t>divestace</a:t>
            </a:r>
            <a:r>
              <a:rPr lang="cs-CZ" sz="1600" dirty="0"/>
              <a:t>) představující prodej majetku, podniku nebo jeho části jinému subjektu. Cílem </a:t>
            </a:r>
            <a:r>
              <a:rPr lang="cs-CZ" sz="1600" dirty="0" err="1"/>
              <a:t>deinvestiční</a:t>
            </a:r>
            <a:r>
              <a:rPr lang="cs-CZ" sz="1600" dirty="0"/>
              <a:t> strategie je postupné snižování investic až jejich úplná eliminace v souvislosti s ukončením podnikání nebo změnou podnikatelského záměru.</a:t>
            </a:r>
          </a:p>
          <a:p>
            <a:pPr lvl="1" algn="just"/>
            <a:r>
              <a:rPr lang="cs-CZ" sz="1600" b="1" dirty="0"/>
              <a:t>Likvidační strategie</a:t>
            </a:r>
            <a:r>
              <a:rPr lang="cs-CZ" sz="1600" dirty="0"/>
              <a:t>, v jejichž důsledku dochází ke zrušení podniku. Cílem likvidační strategie je ukončení podnikatelské činnosti s co nejnižšími náklady a největšími výhodami pro podnik.</a:t>
            </a:r>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a:t>Útlumové krizové strategie podle </a:t>
            </a:r>
            <a:r>
              <a:rPr lang="cs-CZ" dirty="0" err="1"/>
              <a:t>Slávika</a:t>
            </a:r>
            <a:r>
              <a:rPr lang="cs-CZ" dirty="0"/>
              <a:t> (1997)</a:t>
            </a:r>
          </a:p>
        </p:txBody>
      </p:sp>
    </p:spTree>
    <p:extLst>
      <p:ext uri="{BB962C8B-B14F-4D97-AF65-F5344CB8AC3E}">
        <p14:creationId xmlns:p14="http://schemas.microsoft.com/office/powerpoint/2010/main" val="326941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416824" cy="144016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b="1" dirty="0"/>
              <a:t>Význam strategického krizového plánování spočívá zejména v:</a:t>
            </a:r>
            <a:endParaRPr lang="cs-CZ" sz="1600" dirty="0"/>
          </a:p>
          <a:p>
            <a:pPr lvl="0" algn="just"/>
            <a:r>
              <a:rPr lang="cs-CZ" sz="1600" dirty="0"/>
              <a:t>připravenosti na možné krizové situace – scénáře a plány,</a:t>
            </a:r>
          </a:p>
          <a:p>
            <a:pPr lvl="0" algn="just"/>
            <a:r>
              <a:rPr lang="cs-CZ" sz="1600" dirty="0"/>
              <a:t>jasném vymezení rolí (pravomoc, odpovědnost) – tvorba krizového týmu,</a:t>
            </a:r>
          </a:p>
          <a:p>
            <a:pPr lvl="0" algn="just"/>
            <a:r>
              <a:rPr lang="cs-CZ" sz="1600" dirty="0"/>
              <a:t>včasné reakci na vzniklou krizovou situaci – načasování kroků operativního řízení,</a:t>
            </a:r>
          </a:p>
          <a:p>
            <a:pPr lvl="0" algn="just"/>
            <a:r>
              <a:rPr lang="cs-CZ" sz="1600" dirty="0"/>
              <a:t>minimalizaci dopadů krizové situace – např. diverzifikace rizika,</a:t>
            </a:r>
          </a:p>
          <a:p>
            <a:pPr lvl="0" algn="just"/>
            <a:r>
              <a:rPr lang="cs-CZ" sz="1600" dirty="0"/>
              <a:t>zajištění ochrany lidí, majetku a životního prostředí,</a:t>
            </a:r>
          </a:p>
          <a:p>
            <a:pPr lvl="0" algn="just"/>
            <a:r>
              <a:rPr lang="cs-CZ" sz="1600" dirty="0"/>
              <a:t>usnadnění splnění dalších regulačních požadavků vyplývajících z platných právních norem – sledování legislativy ve fázi přípravy a schvalování,</a:t>
            </a:r>
          </a:p>
          <a:p>
            <a:pPr lvl="0" algn="just"/>
            <a:r>
              <a:rPr lang="cs-CZ" sz="1600" dirty="0"/>
              <a:t>připravenosti na práci s médii,</a:t>
            </a:r>
          </a:p>
          <a:p>
            <a:pPr lvl="0" algn="just"/>
            <a:r>
              <a:rPr lang="cs-CZ" sz="1600" dirty="0"/>
              <a:t>zvýšení schopnosti vyvést podnik z krize a zabezpečit obnovu klíčových podnikových činností – situační analýzy, identifikace rizik a nápravná opatření,</a:t>
            </a:r>
          </a:p>
          <a:p>
            <a:pPr algn="just"/>
            <a:r>
              <a:rPr lang="cs-CZ" sz="1600" dirty="0"/>
              <a:t>zlepšení podnikové pověsti, reputace, image.</a:t>
            </a:r>
          </a:p>
          <a:p>
            <a:pPr algn="just"/>
            <a:endParaRPr lang="cs-CZ" altLang="cs-CZ" sz="1600" dirty="0">
              <a:solidFill>
                <a:srgbClr val="002060"/>
              </a:solidFill>
              <a:cs typeface="Times New Roman" panose="02020603050405020304" pitchFamily="18" charset="0"/>
            </a:endParaRPr>
          </a:p>
        </p:txBody>
      </p:sp>
      <p:sp>
        <p:nvSpPr>
          <p:cNvPr id="6" name="Nadpis 5"/>
          <p:cNvSpPr>
            <a:spLocks noGrp="1"/>
          </p:cNvSpPr>
          <p:nvPr>
            <p:ph type="title"/>
          </p:nvPr>
        </p:nvSpPr>
        <p:spPr>
          <a:xfrm>
            <a:off x="179512" y="195486"/>
            <a:ext cx="7344816" cy="507703"/>
          </a:xfrm>
        </p:spPr>
        <p:txBody>
          <a:bodyPr/>
          <a:lstStyle/>
          <a:p>
            <a:r>
              <a:rPr lang="cs-CZ" dirty="0"/>
              <a:t>Strategické krizové plánování</a:t>
            </a:r>
          </a:p>
        </p:txBody>
      </p:sp>
    </p:spTree>
    <p:extLst>
      <p:ext uri="{BB962C8B-B14F-4D97-AF65-F5344CB8AC3E}">
        <p14:creationId xmlns:p14="http://schemas.microsoft.com/office/powerpoint/2010/main" val="5013107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69320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Strategie zaměřené na prvky marketingového mixu </a:t>
            </a:r>
            <a:r>
              <a:rPr lang="cs-CZ" sz="1600" dirty="0"/>
              <a:t>neboli marketingové programy představují strategické operace s nástroji marketingového mixu ve vztahu k volbě a zpracování trhu. </a:t>
            </a:r>
          </a:p>
          <a:p>
            <a:pPr algn="just"/>
            <a:r>
              <a:rPr lang="cs-CZ" sz="1600" dirty="0"/>
              <a:t>Marketingové programy jsou transformací zvolené marketingové strategie a určují, jakým způsobem se bude realizovat vybraná marketingová strategie.  </a:t>
            </a:r>
          </a:p>
          <a:p>
            <a:pPr algn="just"/>
            <a:r>
              <a:rPr lang="cs-CZ" sz="1600" dirty="0"/>
              <a:t>Marketingové programy se také nazývají poziční strategie, které ukazuje strategické umístění produktu v očích a mysli zákazníků a rozdílnost tohoto produktu oproti konkurentům. Umístění ukazuje, jak si firma a její produkt přeje být vnímána v očích a myslích cílových zákazníků. Zákazníkovo umístění produktu ovlivňují akce, které jsou tvořeny j nástroji marketingového mixu.</a:t>
            </a:r>
          </a:p>
          <a:p>
            <a:pPr algn="just"/>
            <a:r>
              <a:rPr lang="cs-CZ" sz="1600" i="1" dirty="0"/>
              <a:t>Mezi základní rozhodnutí</a:t>
            </a:r>
            <a:r>
              <a:rPr lang="cs-CZ" sz="1600" dirty="0"/>
              <a:t> při tvorbě marketingových programů patří:</a:t>
            </a:r>
          </a:p>
          <a:p>
            <a:pPr lvl="1" algn="just"/>
            <a:r>
              <a:rPr lang="cs-CZ" sz="1400" dirty="0"/>
              <a:t>Určení velikosti marketingových výdajů (marketingového rozpočtu) pro dosažení stanovených cílů.</a:t>
            </a:r>
          </a:p>
          <a:p>
            <a:pPr lvl="1" algn="just"/>
            <a:r>
              <a:rPr lang="cs-CZ" sz="1400" dirty="0"/>
              <a:t>Konkretizace nástrojů marketingového mixu.</a:t>
            </a:r>
          </a:p>
          <a:p>
            <a:pPr lvl="1" algn="just"/>
            <a:r>
              <a:rPr lang="cs-CZ" sz="1400" dirty="0"/>
              <a:t>Marketingová alokace zdrojů – rozdělení celkových výdajů mezi jednotlivé konkrétní nástroje marketingového mixu.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Marketingová strategie II</a:t>
            </a:r>
          </a:p>
        </p:txBody>
      </p:sp>
    </p:spTree>
    <p:extLst>
      <p:ext uri="{BB962C8B-B14F-4D97-AF65-F5344CB8AC3E}">
        <p14:creationId xmlns:p14="http://schemas.microsoft.com/office/powerpoint/2010/main" val="4057582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6">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Řízení výroby zahrnuje v podniku všechny řídící procesy a funkce související s řízením výrobních systémů a procesů. </a:t>
            </a:r>
          </a:p>
          <a:p>
            <a:pPr algn="just"/>
            <a:r>
              <a:rPr lang="cs-CZ" sz="1600" dirty="0"/>
              <a:t>Řízení výroby je těsně provázáno s řízením ostatních oblastí podniku, v oblasti marketingu, technické přípravy výroby, s materiálně technickým zabezpečením, řízením jakosti a řízením lidských zdrojů.</a:t>
            </a:r>
          </a:p>
          <a:p>
            <a:pPr algn="just"/>
            <a:r>
              <a:rPr lang="cs-CZ" sz="1600" dirty="0"/>
              <a:t>Výrobní strategie je množina cílů, plánů a politik, konkretizujících pro oblast výroby způsoby realizace cílů vytyčených v celkové strategii firmy. Za formulaci a realizaci výrobní strategie zodpovídá výrobní ředitel a jeho nejbližší spolupracovníci.</a:t>
            </a:r>
          </a:p>
          <a:p>
            <a:pPr algn="just"/>
            <a:r>
              <a:rPr lang="cs-CZ" sz="1600" dirty="0"/>
              <a:t>Mezi důležitá strategická rozhodnutí z oblasti výrobní strategie patří rovněž stanovení rozsahu a způsobu spolupráce s dodavateli a odběrateli, při zajišťování výrobních funkcí formou využívání kooperace a specializace.</a:t>
            </a:r>
          </a:p>
          <a:p>
            <a:pPr algn="just"/>
            <a:r>
              <a:rPr lang="cs-CZ" sz="1600" dirty="0"/>
              <a:t>Důležitým hlediskem, které musí výrobní strategie zohledňovat, je aspekt stability výroby. Výrobní systém musí být v průběhu realizace výrobní strategie schopen eliminovat působení náhodných vlivů (výpadky strojů a zařízení, selhání lidí, výpadky dodávek, živelní události).</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Výrobní strategie</a:t>
            </a:r>
          </a:p>
        </p:txBody>
      </p:sp>
    </p:spTree>
    <p:extLst>
      <p:ext uri="{BB962C8B-B14F-4D97-AF65-F5344CB8AC3E}">
        <p14:creationId xmlns:p14="http://schemas.microsoft.com/office/powerpoint/2010/main" val="35482995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03189"/>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Komponenty výrobní strategie</a:t>
            </a:r>
          </a:p>
        </p:txBody>
      </p:sp>
      <p:sp>
        <p:nvSpPr>
          <p:cNvPr id="2" name="Obdélník 1"/>
          <p:cNvSpPr/>
          <p:nvPr/>
        </p:nvSpPr>
        <p:spPr>
          <a:xfrm>
            <a:off x="3491880" y="2311071"/>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Strategie řízení výroby</a:t>
            </a:r>
          </a:p>
        </p:txBody>
      </p:sp>
      <p:sp>
        <p:nvSpPr>
          <p:cNvPr id="6" name="Obdélník 5"/>
          <p:cNvSpPr/>
          <p:nvPr/>
        </p:nvSpPr>
        <p:spPr>
          <a:xfrm>
            <a:off x="1763688" y="3784860"/>
            <a:ext cx="136815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Stabilizační opatření</a:t>
            </a:r>
          </a:p>
        </p:txBody>
      </p:sp>
      <p:sp>
        <p:nvSpPr>
          <p:cNvPr id="7" name="Obdélník 6"/>
          <p:cNvSpPr/>
          <p:nvPr/>
        </p:nvSpPr>
        <p:spPr>
          <a:xfrm>
            <a:off x="863453" y="3074601"/>
            <a:ext cx="1080120" cy="41986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Jakost </a:t>
            </a:r>
          </a:p>
        </p:txBody>
      </p:sp>
      <p:sp>
        <p:nvSpPr>
          <p:cNvPr id="8" name="Obdélník 7"/>
          <p:cNvSpPr/>
          <p:nvPr/>
        </p:nvSpPr>
        <p:spPr>
          <a:xfrm>
            <a:off x="6649361" y="2750565"/>
            <a:ext cx="124288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Uspořádání výroby</a:t>
            </a:r>
          </a:p>
        </p:txBody>
      </p:sp>
      <p:sp>
        <p:nvSpPr>
          <p:cNvPr id="9" name="Obdélník 8"/>
          <p:cNvSpPr/>
          <p:nvPr/>
        </p:nvSpPr>
        <p:spPr>
          <a:xfrm>
            <a:off x="342278" y="2043326"/>
            <a:ext cx="1232520"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Organizace výroby</a:t>
            </a:r>
          </a:p>
        </p:txBody>
      </p:sp>
      <p:sp>
        <p:nvSpPr>
          <p:cNvPr id="11" name="Obdélník 10"/>
          <p:cNvSpPr/>
          <p:nvPr/>
        </p:nvSpPr>
        <p:spPr>
          <a:xfrm>
            <a:off x="6444208" y="1714923"/>
            <a:ext cx="1728192"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Zabezpečení výrobních faktorů</a:t>
            </a:r>
          </a:p>
        </p:txBody>
      </p:sp>
      <p:sp>
        <p:nvSpPr>
          <p:cNvPr id="12" name="Obdélník 11"/>
          <p:cNvSpPr/>
          <p:nvPr/>
        </p:nvSpPr>
        <p:spPr>
          <a:xfrm>
            <a:off x="5181599" y="855589"/>
            <a:ext cx="1336949"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Uspokojování poptávky</a:t>
            </a:r>
          </a:p>
        </p:txBody>
      </p:sp>
      <p:sp>
        <p:nvSpPr>
          <p:cNvPr id="13" name="Obdélník 12"/>
          <p:cNvSpPr/>
          <p:nvPr/>
        </p:nvSpPr>
        <p:spPr>
          <a:xfrm>
            <a:off x="2843808" y="817117"/>
            <a:ext cx="1584176"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Návaznost na business strategii</a:t>
            </a:r>
          </a:p>
        </p:txBody>
      </p:sp>
      <p:sp>
        <p:nvSpPr>
          <p:cNvPr id="14" name="Obdélník 13"/>
          <p:cNvSpPr/>
          <p:nvPr/>
        </p:nvSpPr>
        <p:spPr>
          <a:xfrm>
            <a:off x="1098445" y="1340243"/>
            <a:ext cx="1422689" cy="4492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Lidské zdroje</a:t>
            </a:r>
          </a:p>
        </p:txBody>
      </p:sp>
      <p:sp>
        <p:nvSpPr>
          <p:cNvPr id="15" name="Obdélník 14"/>
          <p:cNvSpPr/>
          <p:nvPr/>
        </p:nvSpPr>
        <p:spPr>
          <a:xfrm>
            <a:off x="5466225" y="3759882"/>
            <a:ext cx="1653851"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Plánování a řízení výroby</a:t>
            </a:r>
          </a:p>
        </p:txBody>
      </p:sp>
      <p:sp>
        <p:nvSpPr>
          <p:cNvPr id="17" name="Obdélník 16"/>
          <p:cNvSpPr/>
          <p:nvPr/>
        </p:nvSpPr>
        <p:spPr>
          <a:xfrm>
            <a:off x="3535834" y="3799533"/>
            <a:ext cx="1484548" cy="64807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Přístup k řízení zásoby</a:t>
            </a:r>
          </a:p>
        </p:txBody>
      </p:sp>
      <p:cxnSp>
        <p:nvCxnSpPr>
          <p:cNvPr id="5" name="Přímá spojnice se šipkou 4"/>
          <p:cNvCxnSpPr/>
          <p:nvPr/>
        </p:nvCxnSpPr>
        <p:spPr>
          <a:xfrm>
            <a:off x="2195736" y="1802719"/>
            <a:ext cx="1296144" cy="54695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Přímá spojnice se šipkou 18"/>
          <p:cNvCxnSpPr/>
          <p:nvPr/>
        </p:nvCxnSpPr>
        <p:spPr>
          <a:xfrm>
            <a:off x="1574798" y="2513692"/>
            <a:ext cx="191708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Přímá spojnice se šipkou 20"/>
          <p:cNvCxnSpPr>
            <a:stCxn id="7" idx="3"/>
          </p:cNvCxnSpPr>
          <p:nvPr/>
        </p:nvCxnSpPr>
        <p:spPr>
          <a:xfrm flipV="1">
            <a:off x="1943573" y="2859782"/>
            <a:ext cx="1548307" cy="4247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Přímá spojnice se šipkou 22"/>
          <p:cNvCxnSpPr/>
          <p:nvPr/>
        </p:nvCxnSpPr>
        <p:spPr>
          <a:xfrm flipV="1">
            <a:off x="2987824" y="2984059"/>
            <a:ext cx="576064" cy="74829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Přímá spojnice se šipkou 24"/>
          <p:cNvCxnSpPr>
            <a:stCxn id="17" idx="0"/>
          </p:cNvCxnSpPr>
          <p:nvPr/>
        </p:nvCxnSpPr>
        <p:spPr>
          <a:xfrm flipV="1">
            <a:off x="4278108" y="2990519"/>
            <a:ext cx="0" cy="8090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7" name="Přímá spojnice se šipkou 26"/>
          <p:cNvCxnSpPr/>
          <p:nvPr/>
        </p:nvCxnSpPr>
        <p:spPr>
          <a:xfrm flipH="1" flipV="1">
            <a:off x="4860032" y="2959143"/>
            <a:ext cx="1152128" cy="7732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Přímá spojnice se šipkou 28"/>
          <p:cNvCxnSpPr>
            <a:endCxn id="2" idx="3"/>
          </p:cNvCxnSpPr>
          <p:nvPr/>
        </p:nvCxnSpPr>
        <p:spPr>
          <a:xfrm flipH="1" flipV="1">
            <a:off x="4860032" y="2635107"/>
            <a:ext cx="1717321" cy="2541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1" name="Přímá spojnice se šipkou 30"/>
          <p:cNvCxnSpPr/>
          <p:nvPr/>
        </p:nvCxnSpPr>
        <p:spPr>
          <a:xfrm flipH="1">
            <a:off x="4896036" y="1929829"/>
            <a:ext cx="1512303" cy="43316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3" name="Přímá spojnice se šipkou 32"/>
          <p:cNvCxnSpPr>
            <a:stCxn id="13" idx="2"/>
          </p:cNvCxnSpPr>
          <p:nvPr/>
        </p:nvCxnSpPr>
        <p:spPr>
          <a:xfrm>
            <a:off x="3635896" y="1465189"/>
            <a:ext cx="90624" cy="803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Přímá spojnice se šipkou 34"/>
          <p:cNvCxnSpPr/>
          <p:nvPr/>
        </p:nvCxnSpPr>
        <p:spPr>
          <a:xfrm flipH="1">
            <a:off x="4400607" y="1579117"/>
            <a:ext cx="891473" cy="69508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77516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4700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Cílem </a:t>
            </a:r>
            <a:r>
              <a:rPr lang="cs-CZ" sz="1600" b="1" dirty="0"/>
              <a:t>zásobovací strategie </a:t>
            </a:r>
            <a:r>
              <a:rPr lang="cs-CZ" sz="1600" dirty="0"/>
              <a:t>je optimalizovat zásobu materiálu a surovin na úroveň, kdy jsou souhrnné náklady na skladování zásob a jejich doplňování minimální. </a:t>
            </a:r>
          </a:p>
          <a:p>
            <a:pPr algn="just"/>
            <a:r>
              <a:rPr lang="cs-CZ" sz="1600" dirty="0"/>
              <a:t>Zásoby představují hlavní složku využití provozního kapitálu podniku. Cílem řízení stavu zásob je proto zvyšovat rentabilitu podniku prostřednictvím vhodnějšího modelu zásobování, předvídat dopady podnikových strategií na výši stavu zásob a minimalizovat celkové náklady na logistické činnosti. Při formulaci určité strategie zásobování je nutno správně chápat úlohu zásob ve výrobě i údržbě.</a:t>
            </a:r>
          </a:p>
          <a:p>
            <a:pPr algn="just"/>
            <a:r>
              <a:rPr lang="cs-CZ" sz="1600" dirty="0"/>
              <a:t>Logistika zahrnuje komplex činností, jejichž kvalitní zajištění napomáhá k tvorbě hodnoty pro zákazníka a při optimálním řízení logistických procesů lze dosáhnout významných úspor nákladů. </a:t>
            </a:r>
          </a:p>
          <a:p>
            <a:pPr algn="just"/>
            <a:r>
              <a:rPr lang="cs-CZ" sz="1600" b="1" dirty="0"/>
              <a:t>Strategické řízení logistiky </a:t>
            </a:r>
            <a:r>
              <a:rPr lang="cs-CZ" sz="1600" dirty="0"/>
              <a:t>se tudíž zaměřuje na systémové aspekty logistiky, jako je forma a frekvence zajištění dodávek materiálových vstupů, zajištění technických podmínek skladování a distribuce vstupních materiálů a výstupní produkce podle podmínek požadovaných odvětvovými normami nebo zákazníkem.</a:t>
            </a:r>
          </a:p>
          <a:p>
            <a:pPr algn="just"/>
            <a:endParaRPr lang="cs-CZ" sz="1600" dirty="0"/>
          </a:p>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624736" cy="507703"/>
          </a:xfrm>
        </p:spPr>
        <p:txBody>
          <a:bodyPr/>
          <a:lstStyle/>
          <a:p>
            <a:r>
              <a:rPr lang="cs-CZ" dirty="0"/>
              <a:t>Zásobovací a logistická strategie I</a:t>
            </a:r>
          </a:p>
        </p:txBody>
      </p:sp>
    </p:spTree>
    <p:extLst>
      <p:ext uri="{BB962C8B-B14F-4D97-AF65-F5344CB8AC3E}">
        <p14:creationId xmlns:p14="http://schemas.microsoft.com/office/powerpoint/2010/main" val="1747145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3404</TotalTime>
  <Words>6173</Words>
  <Application>Microsoft Office PowerPoint</Application>
  <PresentationFormat>Předvádění na obrazovce (16:9)</PresentationFormat>
  <Paragraphs>512</Paragraphs>
  <Slides>55</Slides>
  <Notes>25</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55</vt:i4>
      </vt:variant>
    </vt:vector>
  </HeadingPairs>
  <TitlesOfParts>
    <vt:vector size="60" baseType="lpstr">
      <vt:lpstr>Arial</vt:lpstr>
      <vt:lpstr>Calibri</vt:lpstr>
      <vt:lpstr>Enriqueta</vt:lpstr>
      <vt:lpstr>Times New Roman</vt:lpstr>
      <vt:lpstr>SLU</vt:lpstr>
      <vt:lpstr>Funkční strategie Speciální strategie</vt:lpstr>
      <vt:lpstr>Funkční strategie podniku I</vt:lpstr>
      <vt:lpstr>Strategie funkčních oblastí podniku</vt:lpstr>
      <vt:lpstr>Marketingová strategie I</vt:lpstr>
      <vt:lpstr>Komponenty marketingové strategie</vt:lpstr>
      <vt:lpstr>Marketingová strategie II</vt:lpstr>
      <vt:lpstr>Výrobní strategie</vt:lpstr>
      <vt:lpstr>Komponenty výrobní strategie</vt:lpstr>
      <vt:lpstr>Zásobovací a logistická strategie I</vt:lpstr>
      <vt:lpstr>Zásobovací a logistická strategie II</vt:lpstr>
      <vt:lpstr>Komponenty zásobovací a logistické strategie</vt:lpstr>
      <vt:lpstr>Finanční strategie I</vt:lpstr>
      <vt:lpstr>Finanční strategie II</vt:lpstr>
      <vt:lpstr>Komponenty finanční strategie</vt:lpstr>
      <vt:lpstr>Výzkumně-vývojová strategie</vt:lpstr>
      <vt:lpstr>Komponenty výzkumně-vývojové strategie</vt:lpstr>
      <vt:lpstr>Personální strategie I</vt:lpstr>
      <vt:lpstr>Personální strategie II</vt:lpstr>
      <vt:lpstr>Personální strategie III</vt:lpstr>
      <vt:lpstr>Komponenty personální strategie</vt:lpstr>
      <vt:lpstr>Investiční strategie I</vt:lpstr>
      <vt:lpstr>Investiční strategie II</vt:lpstr>
      <vt:lpstr>Informační strategie I </vt:lpstr>
      <vt:lpstr>Informační strategie II </vt:lpstr>
      <vt:lpstr>Komponenty informační strategie</vt:lpstr>
      <vt:lpstr>Podmínky a předpoklady funkčních strategií</vt:lpstr>
      <vt:lpstr>Speciální strategie</vt:lpstr>
      <vt:lpstr>Podstata inovací</vt:lpstr>
      <vt:lpstr>Kategorizace inovací</vt:lpstr>
      <vt:lpstr>Role a oblasti zájmu inovační strategie</vt:lpstr>
      <vt:lpstr>Inovační strategie I</vt:lpstr>
      <vt:lpstr>Inovační strategie II</vt:lpstr>
      <vt:lpstr>Inovační strategie III</vt:lpstr>
      <vt:lpstr>Typologie inovačních strategií – inovační strategie podle Pitra I</vt:lpstr>
      <vt:lpstr>Typologie inovačních strategií – inovační strategie podle Pitra II</vt:lpstr>
      <vt:lpstr>Typologie inovačních strategií – inovační strategie podle Pitra III</vt:lpstr>
      <vt:lpstr>Typologie inovačních strategií – inovační strategie podle stupně novosti I</vt:lpstr>
      <vt:lpstr>Typologie inovačních strategií – inovační strategie podle stupně novosti II</vt:lpstr>
      <vt:lpstr>Typologie inovačních strategií – inovační strategie podle stupně novosti II</vt:lpstr>
      <vt:lpstr>Typologie inovačních strategií – inovační strategie podle stupně novosti III</vt:lpstr>
      <vt:lpstr>Typologie inovačních strategií – inovační strategie podle stupně novosti III</vt:lpstr>
      <vt:lpstr>Typologie inovačních strategií – inovační strategie podle Tidda I</vt:lpstr>
      <vt:lpstr>Typologie inovačních strategií – inovační strategie podle Tidda II</vt:lpstr>
      <vt:lpstr>Typologie inovačních strategií – inovační strategie podle Portera</vt:lpstr>
      <vt:lpstr>Podstata krize</vt:lpstr>
      <vt:lpstr>Krizové strategie</vt:lpstr>
      <vt:lpstr>Poslání krizové strategie</vt:lpstr>
      <vt:lpstr>Funkční krizové strategie I</vt:lpstr>
      <vt:lpstr>Funkční krizové strategie II</vt:lpstr>
      <vt:lpstr>Funkční krizové strategie III</vt:lpstr>
      <vt:lpstr>Krizová matice pro určení krizové strategie</vt:lpstr>
      <vt:lpstr>Krizové strategie z krizové matice</vt:lpstr>
      <vt:lpstr>Revitalizační krizové strategie podle Slávika (1997)</vt:lpstr>
      <vt:lpstr>Útlumové krizové strategie podle Slávika (1997)</vt:lpstr>
      <vt:lpstr>Strategické krizové plánování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šárka zapletalová</cp:lastModifiedBy>
  <cp:revision>184</cp:revision>
  <cp:lastPrinted>2018-11-09T07:57:55Z</cp:lastPrinted>
  <dcterms:created xsi:type="dcterms:W3CDTF">2016-07-06T15:42:34Z</dcterms:created>
  <dcterms:modified xsi:type="dcterms:W3CDTF">2025-11-14T11:31:53Z</dcterms:modified>
</cp:coreProperties>
</file>