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6" r:id="rId2"/>
    <p:sldId id="259" r:id="rId3"/>
    <p:sldId id="280" r:id="rId4"/>
    <p:sldId id="281" r:id="rId5"/>
    <p:sldId id="283" r:id="rId6"/>
    <p:sldId id="282" r:id="rId7"/>
    <p:sldId id="279" r:id="rId8"/>
    <p:sldId id="270" r:id="rId9"/>
    <p:sldId id="271" r:id="rId10"/>
    <p:sldId id="272" r:id="rId11"/>
    <p:sldId id="277" r:id="rId12"/>
    <p:sldId id="284" r:id="rId13"/>
    <p:sldId id="265" r:id="rId14"/>
    <p:sldId id="291" r:id="rId15"/>
    <p:sldId id="269" r:id="rId16"/>
    <p:sldId id="292" r:id="rId17"/>
    <p:sldId id="293" r:id="rId18"/>
    <p:sldId id="290" r:id="rId19"/>
    <p:sldId id="268" r:id="rId20"/>
    <p:sldId id="266" r:id="rId21"/>
    <p:sldId id="267" r:id="rId22"/>
    <p:sldId id="273" r:id="rId23"/>
    <p:sldId id="274" r:id="rId24"/>
    <p:sldId id="275" r:id="rId25"/>
    <p:sldId id="276" r:id="rId26"/>
    <p:sldId id="286" r:id="rId27"/>
    <p:sldId id="289" r:id="rId28"/>
    <p:sldId id="287" r:id="rId29"/>
    <p:sldId id="288" r:id="rId30"/>
    <p:sldId id="285" r:id="rId31"/>
    <p:sldId id="294" r:id="rId32"/>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07871"/>
    <a:srgbClr val="000000"/>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5" d="100"/>
          <a:sy n="75" d="100"/>
        </p:scale>
        <p:origin x="948" y="5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pPr/>
              <a:t>20.11.2025</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pPr/>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a:cs typeface="Times New Roman" panose="02020603050405020304" pitchFamily="18" charset="0"/>
              </a:rPr>
              <a:t>Prostor pro doplňující informace, poznámky</a:t>
            </a:r>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rmAutofit/>
          </a:bodyPr>
          <a:lstStyle/>
          <a:p>
            <a:pPr algn="l"/>
            <a:r>
              <a:rPr lang="cs-CZ" sz="4000" b="1" dirty="0">
                <a:solidFill>
                  <a:schemeClr val="bg1"/>
                </a:solidFill>
                <a:latin typeface="Times New Roman" panose="02020603050405020304" pitchFamily="18" charset="0"/>
                <a:cs typeface="Times New Roman" panose="02020603050405020304" pitchFamily="18" charset="0"/>
              </a:rPr>
              <a:t>Výběr a implementace strategie</a:t>
            </a:r>
          </a:p>
        </p:txBody>
      </p:sp>
      <p:sp>
        <p:nvSpPr>
          <p:cNvPr id="3" name="Podnadpis 2"/>
          <p:cNvSpPr>
            <a:spLocks noGrp="1"/>
          </p:cNvSpPr>
          <p:nvPr>
            <p:ph type="subTitle" idx="4294967295"/>
          </p:nvPr>
        </p:nvSpPr>
        <p:spPr>
          <a:xfrm>
            <a:off x="1763688" y="3867894"/>
            <a:ext cx="3888432" cy="720080"/>
          </a:xfrm>
          <a:prstGeom prst="rect">
            <a:avLst/>
          </a:prstGeom>
        </p:spPr>
        <p:txBody>
          <a:bodyPr>
            <a:normAutofit/>
          </a:bodyPr>
          <a:lstStyle/>
          <a:p>
            <a:pPr marL="0" indent="0" algn="r">
              <a:buNone/>
            </a:pPr>
            <a:r>
              <a:rPr lang="cs-CZ" sz="1400" dirty="0">
                <a:solidFill>
                  <a:schemeClr val="bg1"/>
                </a:solidFill>
                <a:latin typeface="Times New Roman" panose="02020603050405020304" pitchFamily="18" charset="0"/>
                <a:cs typeface="Times New Roman" panose="02020603050405020304" pitchFamily="18" charset="0"/>
              </a:rPr>
              <a:t>11. přednáška</a:t>
            </a:r>
          </a:p>
        </p:txBody>
      </p:sp>
      <p:sp>
        <p:nvSpPr>
          <p:cNvPr id="9" name="Podnadpis 2"/>
          <p:cNvSpPr txBox="1">
            <a:spLocks/>
          </p:cNvSpPr>
          <p:nvPr/>
        </p:nvSpPr>
        <p:spPr>
          <a:xfrm>
            <a:off x="6588224" y="3723878"/>
            <a:ext cx="238404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a:solidFill>
                  <a:srgbClr val="307871"/>
                </a:solidFill>
                <a:latin typeface="Times New Roman" panose="02020603050405020304" pitchFamily="18" charset="0"/>
                <a:cs typeface="Times New Roman" panose="02020603050405020304" pitchFamily="18" charset="0"/>
              </a:rPr>
              <a:t>Ing. Šárka Zapletalová, Ph.D.</a:t>
            </a:r>
          </a:p>
          <a:p>
            <a:pPr algn="r"/>
            <a:r>
              <a:rPr lang="cs-CZ" altLang="cs-CZ" sz="900" dirty="0">
                <a:solidFill>
                  <a:srgbClr val="307871"/>
                </a:solidFill>
                <a:latin typeface="Times New Roman" panose="02020603050405020304" pitchFamily="18" charset="0"/>
                <a:cs typeface="Times New Roman" panose="02020603050405020304" pitchFamily="18" charset="0"/>
              </a:rPr>
              <a:t>Katedra Podnikové ekonomiky a managementu</a:t>
            </a:r>
          </a:p>
        </p:txBody>
      </p:sp>
    </p:spTree>
    <p:extLst>
      <p:ext uri="{BB962C8B-B14F-4D97-AF65-F5344CB8AC3E}">
        <p14:creationId xmlns:p14="http://schemas.microsoft.com/office/powerpoint/2010/main" val="2806334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Realizovatelnost strategie posuzuje a hodnotí navrženou strategii ve vztahu ke zdrojům podniku.</a:t>
            </a:r>
          </a:p>
          <a:p>
            <a:pPr algn="just"/>
            <a:r>
              <a:rPr lang="cs-CZ" sz="1600" dirty="0"/>
              <a:t>Realizovatelnost strategie provádí analýzu finančních toků a analýzu bodu zvratu.  </a:t>
            </a:r>
          </a:p>
          <a:p>
            <a:pPr algn="just"/>
            <a:r>
              <a:rPr lang="cs-CZ" sz="1600" dirty="0"/>
              <a:t>Realizovatelnost strategie posuzuje navrženou strategii vzhledem k dosažitelnosti výrobních faktorů v čase, konkrétně se to týká:</a:t>
            </a:r>
          </a:p>
          <a:p>
            <a:pPr lvl="1" algn="just"/>
            <a:r>
              <a:rPr lang="cs-CZ" sz="1600" dirty="0"/>
              <a:t>kapitálu,</a:t>
            </a:r>
          </a:p>
          <a:p>
            <a:pPr lvl="1" algn="just"/>
            <a:r>
              <a:rPr lang="cs-CZ" sz="1600" dirty="0"/>
              <a:t>technologie,</a:t>
            </a:r>
          </a:p>
          <a:p>
            <a:pPr lvl="1" algn="just"/>
            <a:r>
              <a:rPr lang="cs-CZ" sz="1600" dirty="0"/>
              <a:t>pracovní síly s potřebnou kvalifikací,</a:t>
            </a:r>
          </a:p>
          <a:p>
            <a:pPr lvl="1" algn="just"/>
            <a:r>
              <a:rPr lang="cs-CZ" sz="1600" dirty="0"/>
              <a:t>energie,</a:t>
            </a:r>
          </a:p>
          <a:p>
            <a:pPr lvl="1" algn="just"/>
            <a:r>
              <a:rPr lang="cs-CZ" sz="1600" dirty="0"/>
              <a:t>materiálu,</a:t>
            </a:r>
          </a:p>
          <a:p>
            <a:pPr lvl="1" algn="just"/>
            <a:r>
              <a:rPr lang="cs-CZ" sz="1600" dirty="0"/>
              <a:t>licencí, </a:t>
            </a:r>
          </a:p>
          <a:p>
            <a:pPr lvl="1" algn="just"/>
            <a:r>
              <a:rPr lang="cs-CZ" sz="1600" dirty="0"/>
              <a:t>informací a dalších faktorů a zdrojů.</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Realizovatelnost strategie</a:t>
            </a:r>
          </a:p>
        </p:txBody>
      </p:sp>
    </p:spTree>
    <p:extLst>
      <p:ext uri="{BB962C8B-B14F-4D97-AF65-F5344CB8AC3E}">
        <p14:creationId xmlns:p14="http://schemas.microsoft.com/office/powerpoint/2010/main" val="4044751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i="1" dirty="0"/>
              <a:t>Plánovitý přístup</a:t>
            </a:r>
            <a:r>
              <a:rPr lang="cs-CZ" sz="1600" dirty="0"/>
              <a:t>, založený na formálním zhodnocení alternativ je nejblíže probíraným postupům. Je založen na tom, že jsou záměry podniku kvantifikovány a použity jako měřítka, podle nichž jsou hodnoceny různé alternativy. Druhy hodnotících technik jsou v procesu rozhodování rozhodující. Na druhé straně tyto formální postupy nemohou být jediným nástrojem pro výběr strategií. přispívají ke zvýšení odborné úrovně rozhodovacího procesu.</a:t>
            </a:r>
          </a:p>
          <a:p>
            <a:pPr algn="just"/>
            <a:endParaRPr lang="cs-CZ" sz="1600" dirty="0"/>
          </a:p>
          <a:p>
            <a:pPr algn="just"/>
            <a:r>
              <a:rPr lang="cs-CZ" sz="1600" b="1" i="1" dirty="0"/>
              <a:t>Řízení</a:t>
            </a:r>
            <a:r>
              <a:rPr lang="cs-CZ" sz="1600" dirty="0"/>
              <a:t> – v tomto přístupu k výběru strategie dominuje rozhodnutí na nejvyšší úrovni řízení na základě informací z různých úrovní zevnitř i vně podniku. Jsou-li strategie vybírány tímto způsobem, je velká pravděpodobnost, že budou komplexní a funkční. Důležitou roli však hraje kvalita informací, na jejichž základě jsou činěna strategická rozhodnutí. </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Přístupy k výběru strategie I</a:t>
            </a:r>
          </a:p>
        </p:txBody>
      </p:sp>
    </p:spTree>
    <p:extLst>
      <p:ext uri="{BB962C8B-B14F-4D97-AF65-F5344CB8AC3E}">
        <p14:creationId xmlns:p14="http://schemas.microsoft.com/office/powerpoint/2010/main" val="9202189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i="1" dirty="0"/>
              <a:t>Poučení zkušeností</a:t>
            </a:r>
            <a:r>
              <a:rPr lang="cs-CZ" sz="1600" dirty="0"/>
              <a:t> – souběžný proces probíhající uvnitř „operačních“ jednotek podniku a reagující a adaptující se na měnící se prostředí. Tento přístup lze doporučit, ovšem jen za předpokladu, že je řízen. Není-li tento proces řízen, hrozí riziko, že se strategický vývoj uvnitř podniku bude ubírat různými směry.</a:t>
            </a:r>
          </a:p>
          <a:p>
            <a:pPr algn="just"/>
            <a:endParaRPr lang="cs-CZ" sz="1600" dirty="0"/>
          </a:p>
          <a:p>
            <a:pPr algn="just"/>
            <a:r>
              <a:rPr lang="cs-CZ" sz="1600" b="1" i="1" dirty="0"/>
              <a:t>Vnucený výběr</a:t>
            </a:r>
            <a:r>
              <a:rPr lang="cs-CZ" sz="1600" dirty="0"/>
              <a:t> – může nastat tehdy, když hlavní změny v prostředí zatlačí do pozadí ostatní vlivy, například zásadní technologické objevy. Dalšími případy vnuceného výběru mohou být situace dominantního vlivu nějaké externí zájmové skupiny nebo mimořádné konfiguraci nepříznivých podmínek. Nebezpečí vnuceného výběru lze eliminovat kvalitním a průběžným strategickým managementem, zejména permanentní strategickou analýzou. Například metoda plánování strategií pomocí scénářů vede k připravenosti managementu na různé alternativy vývoje</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Přístupy k výběru strategie II</a:t>
            </a:r>
          </a:p>
        </p:txBody>
      </p:sp>
    </p:spTree>
    <p:extLst>
      <p:ext uri="{BB962C8B-B14F-4D97-AF65-F5344CB8AC3E}">
        <p14:creationId xmlns:p14="http://schemas.microsoft.com/office/powerpoint/2010/main" val="4279760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Implementace strategie představuje skutečnou realizaci strategie, uvedení strategie do života. </a:t>
            </a:r>
          </a:p>
          <a:p>
            <a:pPr algn="just"/>
            <a:r>
              <a:rPr lang="cs-CZ" sz="1600" dirty="0"/>
              <a:t>Proces implementace probíhá v několika krocích a vyžaduje také řízení strategických změn. </a:t>
            </a:r>
          </a:p>
          <a:p>
            <a:pPr algn="just"/>
            <a:r>
              <a:rPr lang="cs-CZ" sz="1600" dirty="0"/>
              <a:t>Celkový proces implementace strategie musí být v souladu s celkovou situací podniku, strukturou podniku, cílem strategie, rozsahem strategických změn, manažerskými znalostmi, styly a metodami.</a:t>
            </a:r>
          </a:p>
          <a:p>
            <a:pPr algn="just"/>
            <a:r>
              <a:rPr lang="cs-CZ" sz="1600" dirty="0"/>
              <a:t>Implementace a prosazování strategie vyžaduje více energie a času než její samotná formulace. </a:t>
            </a:r>
          </a:p>
          <a:p>
            <a:pPr algn="just"/>
            <a:r>
              <a:rPr lang="cs-CZ" sz="1600" dirty="0"/>
              <a:t>Při jejím prosazování je velmi důležitá disciplína, schopnost plánovat, schopnost stimulovat a kontrola. To je rozdíl oproti formulování strategie, která spíše vyžaduje a je pro ni rozhodující tzv. kreativní chaos.</a:t>
            </a:r>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Podstata implementace strategie</a:t>
            </a:r>
          </a:p>
        </p:txBody>
      </p:sp>
    </p:spTree>
    <p:extLst>
      <p:ext uri="{BB962C8B-B14F-4D97-AF65-F5344CB8AC3E}">
        <p14:creationId xmlns:p14="http://schemas.microsoft.com/office/powerpoint/2010/main" val="541454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Implementaci strategie chápeme jako proces, který tvoří logický soubor vzájemně propojených aktivit umožňujících uvést strategii podniku do života. </a:t>
            </a:r>
          </a:p>
          <a:p>
            <a:pPr algn="just"/>
            <a:endParaRPr lang="cs-CZ" sz="1600" dirty="0"/>
          </a:p>
          <a:p>
            <a:pPr marL="0" indent="0" algn="just">
              <a:buNone/>
            </a:pPr>
            <a:r>
              <a:rPr lang="cs-CZ" sz="1600" dirty="0" err="1"/>
              <a:t>Mallya</a:t>
            </a:r>
            <a:r>
              <a:rPr lang="cs-CZ" sz="1600" dirty="0"/>
              <a:t> specifikuje tyto aktivity: </a:t>
            </a:r>
          </a:p>
          <a:p>
            <a:pPr algn="just"/>
            <a:r>
              <a:rPr lang="cs-CZ" sz="1600" dirty="0"/>
              <a:t>Používání strategického vůdcovství</a:t>
            </a:r>
          </a:p>
          <a:p>
            <a:pPr algn="just"/>
            <a:r>
              <a:rPr lang="cs-CZ" sz="1600" dirty="0"/>
              <a:t>Tvorba správné organizační struktury</a:t>
            </a:r>
          </a:p>
          <a:p>
            <a:pPr algn="just"/>
            <a:r>
              <a:rPr lang="cs-CZ" sz="1600" dirty="0"/>
              <a:t>Tvorba plánů podporující strategii</a:t>
            </a:r>
          </a:p>
          <a:p>
            <a:pPr algn="just"/>
            <a:r>
              <a:rPr lang="cs-CZ" sz="1600" dirty="0"/>
              <a:t>Instalace podpůrných systémů</a:t>
            </a:r>
          </a:p>
          <a:p>
            <a:pPr algn="just"/>
            <a:r>
              <a:rPr lang="cs-CZ" sz="1600" dirty="0"/>
              <a:t>Návrh odměňovacích systémů</a:t>
            </a:r>
          </a:p>
          <a:p>
            <a:pPr algn="just"/>
            <a:r>
              <a:rPr lang="cs-CZ" sz="1600" dirty="0"/>
              <a:t>Tvorba podnikové kultury souznějící s navrženou strategií</a:t>
            </a:r>
          </a:p>
          <a:p>
            <a:pPr algn="just"/>
            <a:r>
              <a:rPr lang="cs-CZ" sz="1600" dirty="0"/>
              <a:t>Alokace zdrojů</a:t>
            </a:r>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056784" cy="507703"/>
          </a:xfrm>
        </p:spPr>
        <p:txBody>
          <a:bodyPr/>
          <a:lstStyle/>
          <a:p>
            <a:r>
              <a:rPr lang="cs-CZ" dirty="0"/>
              <a:t>Proces implementace strategie podle </a:t>
            </a:r>
            <a:r>
              <a:rPr lang="cs-CZ" dirty="0" err="1"/>
              <a:t>Mallya</a:t>
            </a:r>
            <a:r>
              <a:rPr lang="cs-CZ" dirty="0"/>
              <a:t> </a:t>
            </a:r>
          </a:p>
        </p:txBody>
      </p:sp>
    </p:spTree>
    <p:extLst>
      <p:ext uri="{BB962C8B-B14F-4D97-AF65-F5344CB8AC3E}">
        <p14:creationId xmlns:p14="http://schemas.microsoft.com/office/powerpoint/2010/main" val="673036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600" dirty="0"/>
              <a:t>Určení intervenčních oblastí – stanovení konkrétních aktivit a procesů v podniku dotčených implementací vybrané strategie.</a:t>
            </a:r>
          </a:p>
          <a:p>
            <a:pPr>
              <a:buNone/>
            </a:pPr>
            <a:endParaRPr lang="cs-CZ" sz="1600" dirty="0"/>
          </a:p>
          <a:p>
            <a:r>
              <a:rPr lang="cs-CZ" sz="1600" dirty="0"/>
              <a:t>Personální zajištění – výběr konkrétních osob zajišťujících implementaci strategii a stanovení osobní odpovědnosti jednotlivých osob.</a:t>
            </a:r>
          </a:p>
          <a:p>
            <a:pPr>
              <a:buNone/>
            </a:pPr>
            <a:endParaRPr lang="cs-CZ" sz="1600" dirty="0"/>
          </a:p>
          <a:p>
            <a:r>
              <a:rPr lang="cs-CZ" sz="1600" dirty="0"/>
              <a:t>Etapy procesu implementace – stanovení jednotlivých fází procesu implementace, včetně stanovení časového rámce jednotlivých etap.</a:t>
            </a:r>
          </a:p>
          <a:p>
            <a:pPr>
              <a:buNone/>
            </a:pPr>
            <a:endParaRPr lang="cs-CZ" sz="1600" dirty="0"/>
          </a:p>
          <a:p>
            <a:r>
              <a:rPr lang="cs-CZ" sz="1600" dirty="0"/>
              <a:t>Průběžná kontrola procesu implementace – stanovení kontrolních mechanismů sledujících průběh procesu implementace. </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832648" cy="507703"/>
          </a:xfrm>
        </p:spPr>
        <p:txBody>
          <a:bodyPr/>
          <a:lstStyle/>
          <a:p>
            <a:r>
              <a:rPr lang="cs-CZ" dirty="0"/>
              <a:t>Plán implementace strategie</a:t>
            </a:r>
          </a:p>
        </p:txBody>
      </p:sp>
    </p:spTree>
    <p:extLst>
      <p:ext uri="{BB962C8B-B14F-4D97-AF65-F5344CB8AC3E}">
        <p14:creationId xmlns:p14="http://schemas.microsoft.com/office/powerpoint/2010/main" val="2362212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Vyšší nároky na čas </a:t>
            </a:r>
            <a:r>
              <a:rPr lang="cs-CZ" sz="1600" dirty="0"/>
              <a:t>– implementace samotné strategie, oproti její formulace, může trvat i několik let. Dlouhodobost procesu implementace vytváří obtížnější podmínky pro manažery z hlediska této implementace. Čím trvá implementace déle, tím častěji může dojít ke změně podmínek externího, ale i interního podnikatelského prostředí. Na změnu podmínek musí implementace včas reagovat, a to případnými korekcemi strategie.</a:t>
            </a:r>
          </a:p>
          <a:p>
            <a:pPr algn="just"/>
            <a:endParaRPr lang="cs-CZ" sz="1600" dirty="0"/>
          </a:p>
          <a:p>
            <a:pPr algn="just"/>
            <a:r>
              <a:rPr lang="cs-CZ" sz="1600" b="1" dirty="0"/>
              <a:t>Zapojení většího počtu lidí </a:t>
            </a:r>
            <a:r>
              <a:rPr lang="cs-CZ" sz="1600" dirty="0"/>
              <a:t>– implementace strategie vyžaduje obvykle větší počet lidí z více řídících úrovní organizace, a to především z střední a operativní úrovně řízení. To vyvolává větší nároky na vertikální i horizontální komunikaci a celkovou koordinaci všech podnikových aktivit. Navíc komplikuje implementaci strategie i potřeba zajištění běžných aktivit a fungování podniku. Dlouhodobý charakter implementace a zapojení většího počtu lidí pak může vést ke vzniku významných problémů ohrožujících úspěšnost implementace. </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832648" cy="507703"/>
          </a:xfrm>
        </p:spPr>
        <p:txBody>
          <a:bodyPr/>
          <a:lstStyle/>
          <a:p>
            <a:r>
              <a:rPr lang="cs-CZ" dirty="0"/>
              <a:t>Důvody náročnosti implementace strategie I</a:t>
            </a:r>
          </a:p>
        </p:txBody>
      </p:sp>
    </p:spTree>
    <p:extLst>
      <p:ext uri="{BB962C8B-B14F-4D97-AF65-F5344CB8AC3E}">
        <p14:creationId xmlns:p14="http://schemas.microsoft.com/office/powerpoint/2010/main" val="823172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37519" y="71550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Nedostatečné dovednosti a znalosti manažerů potřebné pro implementaci strategie </a:t>
            </a:r>
            <a:r>
              <a:rPr lang="cs-CZ" sz="1600" dirty="0"/>
              <a:t>– nedostatečné dovednosti a znalosti manažerů jsou odrazem školících  a přípravných systémů manažerů, které jsou prioritně zaměřeny na tvorbu strategií, především pak funkčních strategií, a na problematiku plánování jako takovou. Také pozornost odborné literatury je upřena především na tvorbu strategie a plánování, podstatně méně pak na samotnou implementaci strategie.</a:t>
            </a:r>
          </a:p>
          <a:p>
            <a:pPr algn="just"/>
            <a:endParaRPr lang="cs-CZ" sz="1600" dirty="0"/>
          </a:p>
          <a:p>
            <a:pPr algn="just"/>
            <a:r>
              <a:rPr lang="cs-CZ" sz="1600" b="1" dirty="0"/>
              <a:t>Neexistence modelů poskytujících manažerům jasný návod nebo vodítko pro implementaci strategie </a:t>
            </a:r>
            <a:r>
              <a:rPr lang="cs-CZ" sz="1600" dirty="0"/>
              <a:t>– neexistence takových modelů může vést k nekoordinovaným, divergentním a někdy až ke konfliktním rozhodnutím a akcím. Manažeři potřebují vědět, jaký krok je potřeba udělat, co je náplní tohoto kroku a kdy je potřeba jej udělat. Odborná literatura v tomto případě poskytuje pouze rámcový model implementace obecného charakteru. Ve většině případů tyto rámcové modely nesplňují požadavky na to, aby mohly být praktickým vodítkem manažerů při realizaci strategie. </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832648" cy="507703"/>
          </a:xfrm>
        </p:spPr>
        <p:txBody>
          <a:bodyPr/>
          <a:lstStyle/>
          <a:p>
            <a:r>
              <a:rPr lang="cs-CZ" dirty="0"/>
              <a:t>Důvody náročnosti implementace strategie II</a:t>
            </a:r>
          </a:p>
        </p:txBody>
      </p:sp>
    </p:spTree>
    <p:extLst>
      <p:ext uri="{BB962C8B-B14F-4D97-AF65-F5344CB8AC3E}">
        <p14:creationId xmlns:p14="http://schemas.microsoft.com/office/powerpoint/2010/main" val="998794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600" dirty="0"/>
              <a:t>Implementace strategie vychází z</a:t>
            </a:r>
          </a:p>
          <a:p>
            <a:pPr lvl="1"/>
            <a:r>
              <a:rPr lang="cs-CZ" sz="1600" dirty="0"/>
              <a:t>Teorie změny</a:t>
            </a:r>
          </a:p>
          <a:p>
            <a:pPr lvl="1"/>
            <a:r>
              <a:rPr lang="cs-CZ" sz="1600" dirty="0"/>
              <a:t>Principů řízení změny</a:t>
            </a:r>
          </a:p>
          <a:p>
            <a:pPr lvl="1">
              <a:buNone/>
            </a:pPr>
            <a:endParaRPr lang="cs-CZ" sz="1600" dirty="0"/>
          </a:p>
          <a:p>
            <a:r>
              <a:rPr lang="cs-CZ" sz="1600" dirty="0"/>
              <a:t>Faktory ovlivňující způsob implementace strategie</a:t>
            </a:r>
          </a:p>
          <a:p>
            <a:pPr lvl="1"/>
            <a:r>
              <a:rPr lang="cs-CZ" sz="1600" dirty="0"/>
              <a:t>Typ  a velikost podniku</a:t>
            </a:r>
          </a:p>
          <a:p>
            <a:pPr lvl="1"/>
            <a:r>
              <a:rPr lang="cs-CZ" sz="1600" dirty="0"/>
              <a:t>Věk podniku</a:t>
            </a:r>
          </a:p>
          <a:p>
            <a:pPr lvl="1"/>
            <a:r>
              <a:rPr lang="cs-CZ" sz="1600" dirty="0"/>
              <a:t>Dostupné zdroje</a:t>
            </a:r>
          </a:p>
          <a:p>
            <a:pPr lvl="1"/>
            <a:r>
              <a:rPr lang="cs-CZ" sz="1600" dirty="0"/>
              <a:t>Věk a fáze vývoje trhu a další faktory.</a:t>
            </a:r>
          </a:p>
          <a:p>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a:t>Východiska a faktory ovlivňující implementaci strategii</a:t>
            </a:r>
          </a:p>
        </p:txBody>
      </p:sp>
    </p:spTree>
    <p:extLst>
      <p:ext uri="{BB962C8B-B14F-4D97-AF65-F5344CB8AC3E}">
        <p14:creationId xmlns:p14="http://schemas.microsoft.com/office/powerpoint/2010/main" val="3125536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Obecný model řízení změny</a:t>
            </a:r>
          </a:p>
          <a:p>
            <a:pPr lvl="1" algn="just"/>
            <a:r>
              <a:rPr lang="cs-CZ" sz="1600" dirty="0"/>
              <a:t>Analytická fáze – situační analýza a stanovení problému</a:t>
            </a:r>
          </a:p>
          <a:p>
            <a:pPr lvl="1" algn="just"/>
            <a:r>
              <a:rPr lang="cs-CZ" sz="1600" dirty="0"/>
              <a:t>Návrhová fáze – vytvoření modelu, stanovení agenta změny, intervenční oblasti podniku</a:t>
            </a:r>
          </a:p>
          <a:p>
            <a:pPr lvl="1" algn="just"/>
            <a:r>
              <a:rPr lang="cs-CZ" sz="1600" dirty="0"/>
              <a:t>Realizační fáze – realizace samotné změny a její implementace</a:t>
            </a:r>
          </a:p>
          <a:p>
            <a:pPr lvl="1" algn="just"/>
            <a:r>
              <a:rPr lang="cs-CZ" sz="1600" dirty="0"/>
              <a:t>Hodnotová fáze – kontrola realizace změny a přínos podniku</a:t>
            </a:r>
          </a:p>
          <a:p>
            <a:pPr lvl="1" algn="just">
              <a:buNone/>
            </a:pPr>
            <a:endParaRPr lang="cs-CZ" sz="1600" dirty="0"/>
          </a:p>
          <a:p>
            <a:pPr algn="just"/>
            <a:r>
              <a:rPr lang="cs-CZ" sz="1600" b="1" dirty="0" err="1"/>
              <a:t>Lewinův</a:t>
            </a:r>
            <a:r>
              <a:rPr lang="cs-CZ" sz="1600" b="1" dirty="0"/>
              <a:t> model řízení změny</a:t>
            </a:r>
          </a:p>
          <a:p>
            <a:pPr lvl="1" algn="just"/>
            <a:r>
              <a:rPr lang="cs-CZ" sz="1600" dirty="0"/>
              <a:t>Rozmrazení – vytržení lidí ze současného stavu, komunikace a přesvědčování o potřebnosti změn.</a:t>
            </a:r>
          </a:p>
          <a:p>
            <a:pPr lvl="1" algn="just"/>
            <a:r>
              <a:rPr lang="cs-CZ" sz="1600" dirty="0"/>
              <a:t>Provedení změny (přechod na novou úroveň) – změny jsou realizovány.</a:t>
            </a:r>
          </a:p>
          <a:p>
            <a:pPr lvl="1" algn="just"/>
            <a:r>
              <a:rPr lang="cs-CZ" sz="1600" dirty="0"/>
              <a:t>Zamrazení (stabilizace) – stabilizace systému umožňující realizaci požadovaných výkonů a výsledků.</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Model řízení změny – implementace </a:t>
            </a:r>
          </a:p>
        </p:txBody>
      </p:sp>
    </p:spTree>
    <p:extLst>
      <p:ext uri="{BB962C8B-B14F-4D97-AF65-F5344CB8AC3E}">
        <p14:creationId xmlns:p14="http://schemas.microsoft.com/office/powerpoint/2010/main" val="1745224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Po vytvoření představ o budoucím vývoji podniku a analýze situace, která odhalí vlastnosti nejen podniku, ale ukáže současně i příležitosti a hrozby okolí, je nutno přistoupit k výběru typu podnikové komplexní strategie.</a:t>
            </a:r>
          </a:p>
          <a:p>
            <a:pPr algn="just"/>
            <a:r>
              <a:rPr lang="cs-CZ" sz="1600" dirty="0"/>
              <a:t>Výběr strategie představuje v podstatě realizaci určitých změn v chování, přístupech a metodách podniku ve srovnání s původním stavem.</a:t>
            </a:r>
          </a:p>
          <a:p>
            <a:pPr algn="just"/>
            <a:r>
              <a:rPr lang="cs-CZ" sz="1600" dirty="0"/>
              <a:t>Výběr strategie podniku představuje důležitou složku strategického řízení, neboť pokud vybereme vhodnou strategii lze počítat s úspěchem.</a:t>
            </a:r>
          </a:p>
          <a:p>
            <a:pPr algn="just"/>
            <a:r>
              <a:rPr lang="cs-CZ" sz="1600" dirty="0"/>
              <a:t>Smyslem výběru a volby vhodné alternativy podnikové strategie je dosažení podnikového cíle optimálním způsobem. Znamená to, že rozhodnutí nepředstavuje konečný cíl, ale pouze prostředek sloužící k dosažení cíle.</a:t>
            </a:r>
          </a:p>
          <a:p>
            <a:pPr algn="just"/>
            <a:r>
              <a:rPr lang="cs-CZ" sz="1600" dirty="0"/>
              <a:t>Výběrem a implementací se strategie podniku stává konkrétním plánem jak dosáhnout vytýčených met podniku v podobě strategických cílů a tím naplnit jak vizi, tak poslání podniku a tak vytvořit určité předpoklady pro realizaci stanovených podnikových hodnot.</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Výběr strategie</a:t>
            </a:r>
          </a:p>
        </p:txBody>
      </p:sp>
    </p:spTree>
    <p:extLst>
      <p:ext uri="{BB962C8B-B14F-4D97-AF65-F5344CB8AC3E}">
        <p14:creationId xmlns:p14="http://schemas.microsoft.com/office/powerpoint/2010/main" val="2320992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600" dirty="0"/>
              <a:t>Maximálně pozitivní vztah</a:t>
            </a:r>
          </a:p>
          <a:p>
            <a:r>
              <a:rPr lang="cs-CZ" sz="1600" dirty="0"/>
              <a:t>Příležitost (aktivní přístup)</a:t>
            </a:r>
          </a:p>
          <a:p>
            <a:r>
              <a:rPr lang="cs-CZ" sz="1600" dirty="0"/>
              <a:t>Hrozba (pasivní přístup)</a:t>
            </a:r>
          </a:p>
          <a:p>
            <a:r>
              <a:rPr lang="cs-CZ" sz="1600" dirty="0"/>
              <a:t>Maximálně negativní vztah</a:t>
            </a:r>
          </a:p>
          <a:p>
            <a:pPr>
              <a:buNone/>
            </a:pPr>
            <a:endParaRPr lang="cs-CZ" sz="1600" dirty="0"/>
          </a:p>
          <a:p>
            <a:r>
              <a:rPr lang="cs-CZ" sz="1600" b="1" i="1" dirty="0"/>
              <a:t>Odpor ke změnám</a:t>
            </a:r>
            <a:r>
              <a:rPr lang="cs-CZ" sz="1600" dirty="0"/>
              <a:t>	</a:t>
            </a:r>
          </a:p>
          <a:p>
            <a:pPr lvl="1"/>
            <a:r>
              <a:rPr lang="cs-CZ" sz="1600" dirty="0"/>
              <a:t>Jednotlivec – kolektiv</a:t>
            </a:r>
          </a:p>
          <a:p>
            <a:pPr lvl="1"/>
            <a:r>
              <a:rPr lang="cs-CZ" sz="1600" dirty="0"/>
              <a:t>Oprávněný – neoprávněný</a:t>
            </a:r>
          </a:p>
          <a:p>
            <a:pPr lvl="1"/>
            <a:r>
              <a:rPr lang="cs-CZ" sz="1600" dirty="0"/>
              <a:t>Zjevný – skrytý</a:t>
            </a:r>
          </a:p>
          <a:p>
            <a:pPr lvl="1"/>
            <a:r>
              <a:rPr lang="cs-CZ" sz="1600" dirty="0"/>
              <a:t>Jasně cílený – nejasně vyjádřený</a:t>
            </a:r>
          </a:p>
          <a:p>
            <a:pPr lvl="1"/>
            <a:r>
              <a:rPr lang="cs-CZ" sz="1600" dirty="0"/>
              <a:t>Mocensky založený – pozičně slabý</a:t>
            </a:r>
          </a:p>
          <a:p>
            <a:pPr lvl="1"/>
            <a:r>
              <a:rPr lang="cs-CZ" sz="1600" dirty="0"/>
              <a:t>Aktivní – pasivní</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128792" cy="507703"/>
          </a:xfrm>
        </p:spPr>
        <p:txBody>
          <a:bodyPr/>
          <a:lstStyle/>
          <a:p>
            <a:r>
              <a:rPr lang="cs-CZ" dirty="0"/>
              <a:t>Postoj zaměstnanců ke změnám při implementaci</a:t>
            </a:r>
          </a:p>
        </p:txBody>
      </p:sp>
    </p:spTree>
    <p:extLst>
      <p:ext uri="{BB962C8B-B14F-4D97-AF65-F5344CB8AC3E}">
        <p14:creationId xmlns:p14="http://schemas.microsoft.com/office/powerpoint/2010/main" val="2817227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xEl>
                                              <p:pRg st="9" end="9"/>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6">
                                            <p:txEl>
                                              <p:pRg st="10" end="10"/>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6">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600" dirty="0"/>
              <a:t>Vyvolat vědomí naléhavosti uskutečnit změnu</a:t>
            </a:r>
          </a:p>
          <a:p>
            <a:r>
              <a:rPr lang="cs-CZ" sz="1600" dirty="0"/>
              <a:t>Sestavení koalice spolupracovníků prosazující změny</a:t>
            </a:r>
          </a:p>
          <a:p>
            <a:r>
              <a:rPr lang="cs-CZ" sz="1600" dirty="0"/>
              <a:t>Vytvoření vize a strategie</a:t>
            </a:r>
          </a:p>
          <a:p>
            <a:r>
              <a:rPr lang="cs-CZ" sz="1600" dirty="0"/>
              <a:t>Komunikace</a:t>
            </a:r>
          </a:p>
          <a:p>
            <a:r>
              <a:rPr lang="cs-CZ" sz="1600" dirty="0"/>
              <a:t>Posílení pravomoci zaměstnanců v širokém měřítku</a:t>
            </a:r>
          </a:p>
          <a:p>
            <a:r>
              <a:rPr lang="cs-CZ" sz="1600" dirty="0"/>
              <a:t>Vytváření krátkodobých vítězství</a:t>
            </a:r>
          </a:p>
          <a:p>
            <a:r>
              <a:rPr lang="cs-CZ" sz="1600" dirty="0"/>
              <a:t>Využití výsledků k podpoře dalších změn</a:t>
            </a:r>
          </a:p>
          <a:p>
            <a:r>
              <a:rPr lang="cs-CZ" sz="1600" dirty="0"/>
              <a:t>Zakotvení nových přístupů do podnikové kultury</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472608" cy="507703"/>
          </a:xfrm>
        </p:spPr>
        <p:txBody>
          <a:bodyPr/>
          <a:lstStyle/>
          <a:p>
            <a:r>
              <a:rPr lang="cs-CZ" dirty="0"/>
              <a:t>Překonání odporu ke změnám dle </a:t>
            </a:r>
            <a:r>
              <a:rPr lang="cs-CZ" dirty="0" err="1"/>
              <a:t>Kottera</a:t>
            </a:r>
            <a:endParaRPr lang="cs-CZ" dirty="0"/>
          </a:p>
        </p:txBody>
      </p:sp>
    </p:spTree>
    <p:extLst>
      <p:ext uri="{BB962C8B-B14F-4D97-AF65-F5344CB8AC3E}">
        <p14:creationId xmlns:p14="http://schemas.microsoft.com/office/powerpoint/2010/main" val="2104510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496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Velitelský přístup </a:t>
            </a:r>
            <a:r>
              <a:rPr lang="cs-CZ" sz="1600" dirty="0"/>
              <a:t>– je typickým scénářem nejtradičnějšího přístupu k formulaci a implementaci strategie. Top manažer připraví strategický plán, pozve manažery do zasedací místnosti, prezentuje jim strategii a řekne jim, aby ji implementovali. Top manažer je v tomto případě zapojen pouze do formulování strategie.</a:t>
            </a:r>
          </a:p>
          <a:p>
            <a:pPr algn="just"/>
            <a:r>
              <a:rPr lang="cs-CZ" sz="1600" b="1" dirty="0"/>
              <a:t>Organizační změna </a:t>
            </a:r>
            <a:r>
              <a:rPr lang="cs-CZ" sz="1600" dirty="0"/>
              <a:t>– v případě organizační změny top manažer provede strategická rozhodnutí a pak razí cestu implementaci tím, že přeuspořádá organizační strukturu, personál (= organizační změna) nebo zavede informační systém, schéma pro odměňování apod. (= přizpůsobení administrativních systémů).</a:t>
            </a:r>
          </a:p>
          <a:p>
            <a:pPr algn="just"/>
            <a:r>
              <a:rPr lang="cs-CZ" sz="1600" b="1" dirty="0"/>
              <a:t>Spolupráce</a:t>
            </a:r>
            <a:r>
              <a:rPr lang="cs-CZ" sz="1600" dirty="0"/>
              <a:t> – rozšiřuje přístup spolupráce strategická rozhodnutí na tým top manažerů v organizaci</a:t>
            </a:r>
          </a:p>
          <a:p>
            <a:pPr algn="just"/>
            <a:r>
              <a:rPr lang="cs-CZ" sz="1600" b="1" dirty="0"/>
              <a:t>Kulturní přístup </a:t>
            </a:r>
            <a:r>
              <a:rPr lang="cs-CZ" sz="1600" dirty="0"/>
              <a:t>– zapojuje i nižší články řízení v organizaci a další prvky externího prostředí.</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832648" cy="507703"/>
          </a:xfrm>
        </p:spPr>
        <p:txBody>
          <a:bodyPr/>
          <a:lstStyle/>
          <a:p>
            <a:r>
              <a:rPr lang="cs-CZ" dirty="0"/>
              <a:t>Přístupy k implementaci strategie</a:t>
            </a:r>
          </a:p>
        </p:txBody>
      </p:sp>
    </p:spTree>
    <p:extLst>
      <p:ext uri="{BB962C8B-B14F-4D97-AF65-F5344CB8AC3E}">
        <p14:creationId xmlns:p14="http://schemas.microsoft.com/office/powerpoint/2010/main" val="3059278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dirty="0"/>
              <a:t>Centrálním problémem v implementaci strategie bývá převést strategické záměry a cíle do určení těch faktorů, které jsou kritické pro dosažení těchto cílů a těch klíčových úkolů, které zajistí úspěch. Zásady pro KFÚ a klíčové úkoly:</a:t>
            </a:r>
          </a:p>
          <a:p>
            <a:pPr algn="just"/>
            <a:endParaRPr lang="cs-CZ" sz="1600" dirty="0"/>
          </a:p>
          <a:p>
            <a:pPr lvl="0" algn="just"/>
            <a:r>
              <a:rPr lang="cs-CZ" sz="1600" dirty="0"/>
              <a:t>Vytvořit seznam 6-8 KFÚ pro vybranou strategii.</a:t>
            </a:r>
          </a:p>
          <a:p>
            <a:pPr lvl="0" algn="just"/>
            <a:r>
              <a:rPr lang="cs-CZ" sz="1600" dirty="0"/>
              <a:t>Zkontrolovat seznam a ujistit se, že všechny KFÚ jsou skutečně nezbytné a seznam KFÚ je dostatečný pro úspěch.</a:t>
            </a:r>
          </a:p>
          <a:p>
            <a:pPr lvl="0" algn="just"/>
            <a:r>
              <a:rPr lang="cs-CZ" sz="1600" dirty="0"/>
              <a:t>Identifikovat klíčové úkoly, které jsou důležité pro zajištění každého KFÚ .</a:t>
            </a:r>
          </a:p>
          <a:p>
            <a:pPr lvl="0" algn="just"/>
            <a:r>
              <a:rPr lang="cs-CZ" sz="1600" dirty="0"/>
              <a:t>Určit zodpovědnost za každý klíčový úkol.</a:t>
            </a:r>
          </a:p>
          <a:p>
            <a:pPr lvl="0" algn="just"/>
            <a:r>
              <a:rPr lang="cs-CZ" sz="1600" dirty="0"/>
              <a:t>Nebát se ani symbolických úkolů (např. hodnocení dodavatelů).</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192688" cy="507703"/>
          </a:xfrm>
        </p:spPr>
        <p:txBody>
          <a:bodyPr/>
          <a:lstStyle/>
          <a:p>
            <a:r>
              <a:rPr lang="cs-CZ" dirty="0"/>
              <a:t>Klíčové faktory úspěchu implementace strategie</a:t>
            </a:r>
          </a:p>
        </p:txBody>
      </p:sp>
    </p:spTree>
    <p:extLst>
      <p:ext uri="{BB962C8B-B14F-4D97-AF65-F5344CB8AC3E}">
        <p14:creationId xmlns:p14="http://schemas.microsoft.com/office/powerpoint/2010/main" val="2813753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945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Přesně určit ty hodnototvorné činnosti, kompetence a konkurenční schopnosti, které jsou důležité (kritické) pro úspěšnou realizaci strategie</a:t>
            </a:r>
          </a:p>
          <a:p>
            <a:pPr lvl="0" algn="just"/>
            <a:r>
              <a:rPr lang="cs-CZ" sz="1600" dirty="0"/>
              <a:t>Rozhodnout, zda je možné a efektivnější některé podpůrné (nekritické) aktivity vyčlenit (provést outsourcing)</a:t>
            </a:r>
          </a:p>
          <a:p>
            <a:pPr lvl="0" algn="just"/>
            <a:r>
              <a:rPr lang="cs-CZ" sz="1600" dirty="0"/>
              <a:t>Rozhodnout, které důležité činnosti a schopnosti vyžadují úzkou spolupráci s ostatními (dodavateli, distribučními kanály, event. konkurenty</a:t>
            </a:r>
          </a:p>
          <a:p>
            <a:pPr lvl="0" algn="just"/>
            <a:r>
              <a:rPr lang="cs-CZ" sz="1600" dirty="0"/>
              <a:t>Z primárních (kritických) hodnototvorných činností, které je třeba provádět interně vytvořit základní stavební kameny organizační struktury</a:t>
            </a:r>
          </a:p>
          <a:p>
            <a:pPr lvl="0" algn="just"/>
            <a:r>
              <a:rPr lang="cs-CZ" sz="1600" dirty="0"/>
              <a:t>Určit míru autority, která je potřebná k řízení každé organizační jednotky a udržet rovnováhu mezi centrálním rozhodováním a rozhodováním na co nejnižší úrovni, aby bylo možné zajistit včasná a kompetentní rozhodnutí a dostatečnou informovanost</a:t>
            </a:r>
          </a:p>
          <a:p>
            <a:pPr lvl="0" algn="just"/>
            <a:r>
              <a:rPr lang="cs-CZ" sz="1600" dirty="0"/>
              <a:t>Vytvořit vztahy mezi jednotlivými odděleními k dosažení nezbytné koordinace</a:t>
            </a:r>
          </a:p>
          <a:p>
            <a:pPr algn="just"/>
            <a:r>
              <a:rPr lang="cs-CZ" sz="1600" dirty="0"/>
              <a:t>Určit, jak budou řízeny vztahy s vnějšími partnery, a přiřadit odpovědnost za vytvoření nezbytných organizačních „mostů“</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a:t>Změny v organizační struktuře při implementaci strategie</a:t>
            </a:r>
          </a:p>
        </p:txBody>
      </p:sp>
    </p:spTree>
    <p:extLst>
      <p:ext uri="{BB962C8B-B14F-4D97-AF65-F5344CB8AC3E}">
        <p14:creationId xmlns:p14="http://schemas.microsoft.com/office/powerpoint/2010/main" val="1619112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dirty="0"/>
              <a:t>Pro implementaci strategie jsou kromě vytvoření organizačních schopností a struktury pro pracovní úsilí (tak, aby bylo možné kompetentně a koordinovaně vykonávat strategicky důležité činnosti) důležité i další implementační úkoly:</a:t>
            </a:r>
          </a:p>
          <a:p>
            <a:pPr lvl="0" algn="just"/>
            <a:r>
              <a:rPr lang="cs-CZ" sz="1600" dirty="0"/>
              <a:t>Přerozdělit zdroje tak, aby vyhovovaly rozpočtovým požadavkům nové strategie.</a:t>
            </a:r>
          </a:p>
          <a:p>
            <a:pPr lvl="0" algn="just"/>
            <a:r>
              <a:rPr lang="cs-CZ" sz="1600" dirty="0"/>
              <a:t>Vybudovat takové politiky a procedury, které podporují strategii.</a:t>
            </a:r>
          </a:p>
          <a:p>
            <a:pPr lvl="0" algn="just"/>
            <a:r>
              <a:rPr lang="cs-CZ" sz="1600" dirty="0"/>
              <a:t>Zavést mechanismy pro neustálé zlepšování a adoptovat systém nejlepších praktik.</a:t>
            </a:r>
          </a:p>
          <a:p>
            <a:pPr lvl="0" algn="just"/>
            <a:r>
              <a:rPr lang="cs-CZ" sz="1600" dirty="0"/>
              <a:t>Instalovat podpůrné systémy, které umožní personálu udržovat jejich strategické role.</a:t>
            </a:r>
          </a:p>
          <a:p>
            <a:pPr lvl="0" algn="just"/>
            <a:r>
              <a:rPr lang="cs-CZ" sz="1600" dirty="0"/>
              <a:t>Implementovat motivační praktiky a iniciativy, které podporují úsilí o dobrou realizaci strategie a podporují angažovanost pracovníků.</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a:t>Další úkoly významné při implementaci strategie</a:t>
            </a:r>
          </a:p>
        </p:txBody>
      </p:sp>
    </p:spTree>
    <p:extLst>
      <p:ext uri="{BB962C8B-B14F-4D97-AF65-F5344CB8AC3E}">
        <p14:creationId xmlns:p14="http://schemas.microsoft.com/office/powerpoint/2010/main" val="1025840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Jedním z nástrojů využitelných pro sledování a implementaci strategií je široce využívaný přístup </a:t>
            </a:r>
            <a:r>
              <a:rPr lang="cs-CZ" sz="1600" dirty="0" err="1"/>
              <a:t>Balanced</a:t>
            </a:r>
            <a:r>
              <a:rPr lang="cs-CZ" sz="1600" dirty="0"/>
              <a:t> </a:t>
            </a:r>
            <a:r>
              <a:rPr lang="cs-CZ" sz="1600" dirty="0" err="1"/>
              <a:t>Scorecard</a:t>
            </a:r>
            <a:r>
              <a:rPr lang="cs-CZ" sz="1600" dirty="0"/>
              <a:t> Davida P. </a:t>
            </a:r>
            <a:r>
              <a:rPr lang="cs-CZ" sz="1600" dirty="0" err="1"/>
              <a:t>Nortona</a:t>
            </a:r>
            <a:r>
              <a:rPr lang="cs-CZ" sz="1600" dirty="0"/>
              <a:t> a Roberta S. Kaplana.</a:t>
            </a:r>
          </a:p>
          <a:p>
            <a:pPr algn="just"/>
            <a:r>
              <a:rPr lang="cs-CZ" sz="1600" dirty="0"/>
              <a:t>Založen je na systematickém převodu mise a strategie firmy na ucelenou sadu výkonnostních ukazatelů (tzv. </a:t>
            </a:r>
            <a:r>
              <a:rPr lang="cs-CZ" sz="1600" dirty="0" err="1"/>
              <a:t>Scorecard</a:t>
            </a:r>
            <a:r>
              <a:rPr lang="cs-CZ" sz="1600" dirty="0"/>
              <a:t>), která ve společnosti vytvoří základ pro implementaci i měření dosahování strategie. </a:t>
            </a:r>
          </a:p>
          <a:p>
            <a:pPr algn="just"/>
            <a:r>
              <a:rPr lang="cs-CZ" sz="1600" dirty="0"/>
              <a:t>Výkonnostní ukazatele tento přístup doporučuje stanovit pro čtyři základní podnikové oblasti, a to finanční, zákaznickou, procesní a učení.</a:t>
            </a:r>
          </a:p>
          <a:p>
            <a:pPr algn="just"/>
            <a:r>
              <a:rPr lang="cs-CZ" sz="1600" dirty="0"/>
              <a:t>Na základě sady těchto ukazatelů následně podnik sleduje a hodnotí svůj jak krátkodobý, tak dlouhodobý výkon.</a:t>
            </a:r>
          </a:p>
          <a:p>
            <a:pPr algn="just"/>
            <a:r>
              <a:rPr lang="cs-CZ" sz="1600" dirty="0"/>
              <a:t>Metoda je univerzálně využitelná ve všech odvětví a sektorech, i pro neziskové organizace.</a:t>
            </a:r>
          </a:p>
          <a:p>
            <a:pPr algn="just"/>
            <a:r>
              <a:rPr lang="cs-CZ" sz="1600" dirty="0"/>
              <a:t>Nutnou podmínkou pro realizaci této metody je kvalitní informační systém v podniku.</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err="1"/>
              <a:t>Balanced</a:t>
            </a:r>
            <a:r>
              <a:rPr lang="cs-CZ" dirty="0"/>
              <a:t> </a:t>
            </a:r>
            <a:r>
              <a:rPr lang="cs-CZ" dirty="0" err="1"/>
              <a:t>Scorecard</a:t>
            </a:r>
            <a:r>
              <a:rPr lang="cs-CZ" dirty="0"/>
              <a:t> a implementace strategie</a:t>
            </a:r>
          </a:p>
        </p:txBody>
      </p:sp>
    </p:spTree>
    <p:extLst>
      <p:ext uri="{BB962C8B-B14F-4D97-AF65-F5344CB8AC3E}">
        <p14:creationId xmlns:p14="http://schemas.microsoft.com/office/powerpoint/2010/main" val="2573030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Finanční</a:t>
            </a:r>
            <a:r>
              <a:rPr lang="cs-CZ" sz="1600" dirty="0"/>
              <a:t> – sada výkonnostních ukazatelů, které podnik v této oblasti sleduje, má podat měřitelný obraz o ekonomických důsledcích aktivit podniku realizovaných v rámci dané strategie.</a:t>
            </a:r>
          </a:p>
          <a:p>
            <a:pPr algn="just"/>
            <a:r>
              <a:rPr lang="cs-CZ" sz="1600" b="1" dirty="0"/>
              <a:t>Zákaznická</a:t>
            </a:r>
            <a:r>
              <a:rPr lang="cs-CZ" sz="1600" dirty="0"/>
              <a:t> – zde má podnik definovat ukazatele výkonnosti a výkonnost sledovat pro své hlavní segmenty zákazníků.</a:t>
            </a:r>
          </a:p>
          <a:p>
            <a:pPr algn="just"/>
            <a:r>
              <a:rPr lang="cs-CZ" sz="1600" b="1" dirty="0"/>
              <a:t>Procesní</a:t>
            </a:r>
            <a:r>
              <a:rPr lang="cs-CZ" sz="1600" dirty="0"/>
              <a:t> – v rámci této oblasti má podnik měřit resp. vyhodnocovat výkonnost základních podnikových procesů (aspektů), které jsou páteří její konkurenceschopnosti.</a:t>
            </a:r>
          </a:p>
          <a:p>
            <a:pPr algn="just"/>
            <a:r>
              <a:rPr lang="cs-CZ" sz="1600" b="1" dirty="0"/>
              <a:t>Učení se a růstu (inovace a učení se) </a:t>
            </a:r>
            <a:r>
              <a:rPr lang="cs-CZ" sz="1600" dirty="0"/>
              <a:t>– v této oblasti pak stanovit ukazatele pro měření a hodnocení své schopnosti dlouhodobě se učit a zlepšovat.</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a:t>Výkonnostní ukazatele v </a:t>
            </a:r>
            <a:r>
              <a:rPr lang="cs-CZ" dirty="0" err="1"/>
              <a:t>Balanced</a:t>
            </a:r>
            <a:r>
              <a:rPr lang="cs-CZ" dirty="0"/>
              <a:t> </a:t>
            </a:r>
            <a:r>
              <a:rPr lang="cs-CZ" dirty="0" err="1"/>
              <a:t>Scorecard</a:t>
            </a:r>
            <a:endParaRPr lang="cs-CZ" dirty="0"/>
          </a:p>
        </p:txBody>
      </p:sp>
    </p:spTree>
    <p:extLst>
      <p:ext uri="{BB962C8B-B14F-4D97-AF65-F5344CB8AC3E}">
        <p14:creationId xmlns:p14="http://schemas.microsoft.com/office/powerpoint/2010/main" val="2002916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a:t>Proces </a:t>
            </a:r>
            <a:r>
              <a:rPr lang="cs-CZ" dirty="0" err="1"/>
              <a:t>Balanced</a:t>
            </a:r>
            <a:r>
              <a:rPr lang="cs-CZ" dirty="0"/>
              <a:t> </a:t>
            </a:r>
            <a:r>
              <a:rPr lang="cs-CZ" dirty="0" err="1"/>
              <a:t>Scorecard</a:t>
            </a:r>
            <a:endParaRPr lang="cs-CZ" dirty="0"/>
          </a:p>
        </p:txBody>
      </p:sp>
      <p:pic>
        <p:nvPicPr>
          <p:cNvPr id="5" name="Zástupný symbol pro obsah 3" descr="056BalancedScorecard.jpg"/>
          <p:cNvPicPr>
            <a:picLocks noChangeAspect="1"/>
          </p:cNvPicPr>
          <p:nvPr/>
        </p:nvPicPr>
        <p:blipFill>
          <a:blip r:embed="rId2" cstate="print"/>
          <a:stretch>
            <a:fillRect/>
          </a:stretch>
        </p:blipFill>
        <p:spPr>
          <a:xfrm>
            <a:off x="827584" y="899073"/>
            <a:ext cx="6408711" cy="3652480"/>
          </a:xfrm>
          <a:prstGeom prst="rect">
            <a:avLst/>
          </a:prstGeom>
        </p:spPr>
      </p:pic>
    </p:spTree>
    <p:extLst>
      <p:ext uri="{BB962C8B-B14F-4D97-AF65-F5344CB8AC3E}">
        <p14:creationId xmlns:p14="http://schemas.microsoft.com/office/powerpoint/2010/main" val="21028549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Zhodnocení vize a mise</a:t>
            </a:r>
          </a:p>
          <a:p>
            <a:pPr algn="just"/>
            <a:r>
              <a:rPr lang="cs-CZ" sz="1600" dirty="0"/>
              <a:t>Vymezení strategických oblastí – míra podílu na naplňování mise a vize</a:t>
            </a:r>
          </a:p>
          <a:p>
            <a:pPr algn="just"/>
            <a:r>
              <a:rPr lang="cs-CZ" sz="1600" dirty="0"/>
              <a:t>Stanovení strategických cílů ve strategických oblastech</a:t>
            </a:r>
          </a:p>
          <a:p>
            <a:pPr algn="just"/>
            <a:r>
              <a:rPr lang="cs-CZ" sz="1600" dirty="0"/>
              <a:t>Provázání strategických cílů</a:t>
            </a:r>
          </a:p>
          <a:p>
            <a:pPr algn="just"/>
            <a:r>
              <a:rPr lang="cs-CZ" sz="1600" dirty="0"/>
              <a:t>Sestavení strategické mapy</a:t>
            </a:r>
          </a:p>
          <a:p>
            <a:pPr algn="just"/>
            <a:r>
              <a:rPr lang="cs-CZ" sz="1600" dirty="0"/>
              <a:t>Stanovení relevantních ukazatelů pro strategické cíle</a:t>
            </a:r>
          </a:p>
          <a:p>
            <a:pPr algn="just"/>
            <a:r>
              <a:rPr lang="cs-CZ" sz="1600" dirty="0"/>
              <a:t>Interpretace ukazatelů v jednotlivých oblastech – způsob vyhodnocení, stanovení míry uspokojení</a:t>
            </a:r>
          </a:p>
          <a:p>
            <a:pPr algn="just"/>
            <a:r>
              <a:rPr lang="cs-CZ" sz="1600" dirty="0"/>
              <a:t>Implementace BSC</a:t>
            </a:r>
          </a:p>
          <a:p>
            <a:pPr algn="just"/>
            <a:r>
              <a:rPr lang="cs-CZ" sz="1600" dirty="0"/>
              <a:t>Metody měření strategických cílů</a:t>
            </a:r>
          </a:p>
          <a:p>
            <a:pPr algn="just"/>
            <a:r>
              <a:rPr lang="cs-CZ" sz="1600" dirty="0"/>
              <a:t>Hodnocení ukazatelů</a:t>
            </a:r>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a:t>Kroky metody </a:t>
            </a:r>
            <a:r>
              <a:rPr lang="cs-CZ" dirty="0" err="1"/>
              <a:t>Balanced</a:t>
            </a:r>
            <a:r>
              <a:rPr lang="cs-CZ" dirty="0"/>
              <a:t> </a:t>
            </a:r>
            <a:r>
              <a:rPr lang="cs-CZ" dirty="0" err="1"/>
              <a:t>Scorecard</a:t>
            </a:r>
            <a:endParaRPr lang="cs-CZ" dirty="0"/>
          </a:p>
        </p:txBody>
      </p:sp>
    </p:spTree>
    <p:extLst>
      <p:ext uri="{BB962C8B-B14F-4D97-AF65-F5344CB8AC3E}">
        <p14:creationId xmlns:p14="http://schemas.microsoft.com/office/powerpoint/2010/main" val="1942549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Proces výběru</a:t>
            </a:r>
            <a:r>
              <a:rPr lang="cs-CZ" sz="1600" dirty="0"/>
              <a:t> určité strategie podniku tvoří následující tři základní kroky (fáze) výběrového procesu:</a:t>
            </a:r>
          </a:p>
          <a:p>
            <a:pPr lvl="1" algn="just"/>
            <a:r>
              <a:rPr lang="cs-CZ" sz="1600" dirty="0"/>
              <a:t>vymezení strategických možností – generování strategický alternativ</a:t>
            </a:r>
          </a:p>
          <a:p>
            <a:pPr lvl="1" algn="just"/>
            <a:r>
              <a:rPr lang="cs-CZ" sz="1600" dirty="0"/>
              <a:t>zhodnocení předložených možností (variant) na základě určitých kritérií;</a:t>
            </a:r>
          </a:p>
          <a:p>
            <a:pPr lvl="1" algn="just"/>
            <a:r>
              <a:rPr lang="cs-CZ" sz="1600" dirty="0"/>
              <a:t>vlastní výběr strategie.</a:t>
            </a:r>
          </a:p>
          <a:p>
            <a:pPr algn="just"/>
            <a:endParaRPr lang="cs-CZ" sz="1600" dirty="0"/>
          </a:p>
          <a:p>
            <a:pPr algn="just"/>
            <a:r>
              <a:rPr lang="cs-CZ" sz="1600" dirty="0"/>
              <a:t>Alternativy identifikují možnosti, které je potřeba objektivně zhodnotit z pohledu jejich přínosu. </a:t>
            </a:r>
          </a:p>
          <a:p>
            <a:pPr algn="just"/>
            <a:r>
              <a:rPr lang="cs-CZ" sz="1600" dirty="0"/>
              <a:t>Alternativy je potřeba neustále prověřovat. </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Proces výběru strategie</a:t>
            </a:r>
          </a:p>
        </p:txBody>
      </p:sp>
    </p:spTree>
    <p:extLst>
      <p:ext uri="{BB962C8B-B14F-4D97-AF65-F5344CB8AC3E}">
        <p14:creationId xmlns:p14="http://schemas.microsoft.com/office/powerpoint/2010/main" val="596171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dirty="0"/>
              <a:t>Konečný úspěch strategie v organizaci záleží na tom, do jaké míry budou lidé ochotni (z)měnit své chování (např. ve vztahu k zákazníkům apod.). Proto je důležité:</a:t>
            </a:r>
          </a:p>
          <a:p>
            <a:pPr marL="0" indent="0" algn="just">
              <a:buNone/>
            </a:pPr>
            <a:endParaRPr lang="cs-CZ" sz="1600" dirty="0"/>
          </a:p>
          <a:p>
            <a:pPr lvl="0" algn="just"/>
            <a:r>
              <a:rPr lang="cs-CZ" sz="1600" dirty="0"/>
              <a:t>aby v organizaci panoval jasný názor na strategii, kterou je třeba realizovat,</a:t>
            </a:r>
          </a:p>
          <a:p>
            <a:pPr lvl="0" algn="just"/>
            <a:r>
              <a:rPr lang="cs-CZ" sz="1600" dirty="0"/>
              <a:t>aby manažeři zvážili, jakým způsobem dosáhnout angažovanosti, protože změna nenastane, dokud lidé v organizaci nebudou v oblasti změny angažováni,</a:t>
            </a:r>
          </a:p>
          <a:p>
            <a:pPr lvl="0" algn="just"/>
            <a:r>
              <a:rPr lang="cs-CZ" sz="1600" dirty="0"/>
              <a:t>zvážit různé přístupy k řízení strategické změny, protože ta bude pravděpodobně záviset na okolnostech.</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a:t>Faktory důležité pro úspěšnou implementaci strategie</a:t>
            </a:r>
          </a:p>
        </p:txBody>
      </p:sp>
    </p:spTree>
    <p:extLst>
      <p:ext uri="{BB962C8B-B14F-4D97-AF65-F5344CB8AC3E}">
        <p14:creationId xmlns:p14="http://schemas.microsoft.com/office/powerpoint/2010/main" val="3922753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25067"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Omezenost zdrojů – finanční prostředky, lidské a materiální zdroje nedostačují na realizaci strategických rozhodnutí.</a:t>
            </a:r>
          </a:p>
          <a:p>
            <a:pPr lvl="0" algn="just"/>
            <a:r>
              <a:rPr lang="cs-CZ" sz="1600" dirty="0"/>
              <a:t>Neúspěšnost – známost neúspěšnosti organizace při realizaci strategických rozhodnutích.</a:t>
            </a:r>
          </a:p>
          <a:p>
            <a:pPr lvl="0" algn="just"/>
            <a:r>
              <a:rPr lang="cs-CZ" sz="1600" dirty="0"/>
              <a:t>Špatná komunikace – transfer informací a znalostí v různých jednotkách organizace je špatný a nefunguje.</a:t>
            </a:r>
          </a:p>
          <a:p>
            <a:pPr lvl="0" algn="just"/>
            <a:r>
              <a:rPr lang="cs-CZ" sz="1600" dirty="0"/>
              <a:t>Konfliktní cíle a priority – cíle a strategie organizace jsou vzájemně divergentní, vzájemně si odporující.</a:t>
            </a:r>
          </a:p>
          <a:p>
            <a:pPr lvl="0" algn="just"/>
            <a:r>
              <a:rPr lang="cs-CZ" sz="1600" dirty="0"/>
              <a:t>Nejistota okolí – při implementaci strategie se vyskytly neočekávané problémy a změny v podnikatelském prostředí.</a:t>
            </a:r>
          </a:p>
          <a:p>
            <a:pPr lvl="0" algn="just"/>
            <a:r>
              <a:rPr lang="cs-CZ" sz="1600" dirty="0"/>
              <a:t>Koordinace – koordinace exekutivních aktivit je špatná a neúčinná.</a:t>
            </a:r>
          </a:p>
          <a:p>
            <a:pPr lvl="0" algn="just"/>
            <a:r>
              <a:rPr lang="cs-CZ" sz="1600" dirty="0"/>
              <a:t>Nekompetentní lidské zdroje – pracovníkům, kteří se angažují při implementaci strategie, scházejí potřebné schopnosti a dovednosti.</a:t>
            </a:r>
          </a:p>
          <a:p>
            <a:pPr lvl="0"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a:t>Bariéry implementace strategie</a:t>
            </a:r>
          </a:p>
        </p:txBody>
      </p:sp>
    </p:spTree>
    <p:extLst>
      <p:ext uri="{BB962C8B-B14F-4D97-AF65-F5344CB8AC3E}">
        <p14:creationId xmlns:p14="http://schemas.microsoft.com/office/powerpoint/2010/main" val="2809523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45469" y="726657"/>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Alternativy se liší na základě naplnění účelu:</a:t>
            </a:r>
          </a:p>
          <a:p>
            <a:pPr lvl="1" algn="just"/>
            <a:r>
              <a:rPr lang="cs-CZ" sz="1600" dirty="0"/>
              <a:t>Dosažení cíle</a:t>
            </a:r>
          </a:p>
          <a:p>
            <a:pPr lvl="1" algn="just"/>
            <a:r>
              <a:rPr lang="cs-CZ" sz="1600" dirty="0"/>
              <a:t>Vyřešení problému</a:t>
            </a:r>
          </a:p>
          <a:p>
            <a:pPr lvl="1" algn="just"/>
            <a:r>
              <a:rPr lang="cs-CZ" sz="1600" dirty="0"/>
              <a:t>Využití příležitosti</a:t>
            </a:r>
          </a:p>
          <a:p>
            <a:pPr marL="0" indent="0" algn="just">
              <a:buNone/>
            </a:pPr>
            <a:endParaRPr lang="cs-CZ" sz="1600" dirty="0"/>
          </a:p>
          <a:p>
            <a:pPr algn="just"/>
            <a:r>
              <a:rPr lang="cs-CZ" sz="1600" dirty="0"/>
              <a:t>Alternativy se liší podle jejich významu:</a:t>
            </a:r>
          </a:p>
          <a:p>
            <a:pPr lvl="1" algn="just"/>
            <a:r>
              <a:rPr lang="cs-CZ" sz="1600" dirty="0"/>
              <a:t>Vymezující rozsah možností</a:t>
            </a:r>
          </a:p>
          <a:p>
            <a:pPr lvl="1" algn="just"/>
            <a:r>
              <a:rPr lang="cs-CZ" sz="1600" dirty="0"/>
              <a:t>Určující další směřování podniku</a:t>
            </a:r>
          </a:p>
          <a:p>
            <a:pPr marL="0" indent="0" algn="just">
              <a:buNone/>
            </a:pPr>
            <a:endParaRPr lang="cs-CZ" sz="1600" dirty="0"/>
          </a:p>
          <a:p>
            <a:pPr algn="just"/>
            <a:r>
              <a:rPr lang="cs-CZ" sz="1600" dirty="0"/>
              <a:t>Alternativy se liší na základě kritérií:</a:t>
            </a:r>
          </a:p>
          <a:p>
            <a:pPr lvl="1" algn="just"/>
            <a:r>
              <a:rPr lang="cs-CZ" sz="1600" dirty="0"/>
              <a:t>Míry kreativity a invence</a:t>
            </a:r>
          </a:p>
          <a:p>
            <a:pPr lvl="1" algn="just"/>
            <a:r>
              <a:rPr lang="cs-CZ" sz="1600" dirty="0"/>
              <a:t>Míry návaznosti na dosavadní strategie</a:t>
            </a:r>
          </a:p>
          <a:p>
            <a:pPr lvl="1" algn="just"/>
            <a:r>
              <a:rPr lang="cs-CZ" sz="1600" dirty="0"/>
              <a:t>Míry do jaké se odlišují od dříve přijatelných možností a jsou nemyslitelné v souvislosti se současnou činností podniku</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4968552" cy="507703"/>
          </a:xfrm>
        </p:spPr>
        <p:txBody>
          <a:bodyPr/>
          <a:lstStyle/>
          <a:p>
            <a:r>
              <a:rPr lang="cs-CZ" dirty="0"/>
              <a:t>Generování strategických alternativ</a:t>
            </a:r>
          </a:p>
        </p:txBody>
      </p:sp>
    </p:spTree>
    <p:extLst>
      <p:ext uri="{BB962C8B-B14F-4D97-AF65-F5344CB8AC3E}">
        <p14:creationId xmlns:p14="http://schemas.microsoft.com/office/powerpoint/2010/main" val="505403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6">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10" end="1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xEl>
                                              <p:pRg st="11" end="11"/>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35268"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Určení rámce problému</a:t>
            </a:r>
          </a:p>
          <a:p>
            <a:pPr lvl="1" algn="just"/>
            <a:r>
              <a:rPr lang="cs-CZ" sz="1600" dirty="0"/>
              <a:t>Vzniká na základě požadovaných potřeb a příležitostí</a:t>
            </a:r>
          </a:p>
          <a:p>
            <a:pPr lvl="1" algn="just"/>
            <a:r>
              <a:rPr lang="cs-CZ" sz="1600" dirty="0"/>
              <a:t>Vymezení problému</a:t>
            </a:r>
          </a:p>
          <a:p>
            <a:pPr lvl="1" algn="just"/>
            <a:r>
              <a:rPr lang="cs-CZ" sz="1600" dirty="0"/>
              <a:t>Strategická situační analýza</a:t>
            </a:r>
          </a:p>
          <a:p>
            <a:pPr marL="0" indent="0" algn="just">
              <a:buNone/>
            </a:pPr>
            <a:endParaRPr lang="cs-CZ" sz="1600" dirty="0"/>
          </a:p>
          <a:p>
            <a:pPr algn="just"/>
            <a:r>
              <a:rPr lang="cs-CZ" sz="1600" dirty="0"/>
              <a:t>Generování souboru strategických alternativ</a:t>
            </a:r>
          </a:p>
          <a:p>
            <a:pPr lvl="1" algn="just"/>
            <a:r>
              <a:rPr lang="cs-CZ" sz="1600" dirty="0"/>
              <a:t>Vytvoření širokého spektra strategických alternativ</a:t>
            </a:r>
          </a:p>
          <a:p>
            <a:pPr lvl="1" algn="just"/>
            <a:r>
              <a:rPr lang="cs-CZ" sz="1600" dirty="0"/>
              <a:t>Strategické alternativy vytvořené na základě složitosti a důležitosti problému</a:t>
            </a:r>
          </a:p>
          <a:p>
            <a:pPr marL="0" indent="0" algn="just">
              <a:buNone/>
            </a:pPr>
            <a:endParaRPr lang="cs-CZ" sz="1600" dirty="0"/>
          </a:p>
          <a:p>
            <a:pPr algn="just"/>
            <a:r>
              <a:rPr lang="cs-CZ" sz="1600" dirty="0"/>
              <a:t>Zúžení souboru strategických alternativ</a:t>
            </a:r>
          </a:p>
          <a:p>
            <a:pPr lvl="1" algn="just"/>
            <a:r>
              <a:rPr lang="cs-CZ" sz="1600" dirty="0"/>
              <a:t>Zúžení souboru strategických alternativ za pomoci kritérií vycházejících z cílů a disponibilních zdrojů.</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192688" cy="507703"/>
          </a:xfrm>
        </p:spPr>
        <p:txBody>
          <a:bodyPr/>
          <a:lstStyle/>
          <a:p>
            <a:r>
              <a:rPr lang="cs-CZ" dirty="0"/>
              <a:t>Proces generování strategických alternativ</a:t>
            </a:r>
          </a:p>
        </p:txBody>
      </p:sp>
    </p:spTree>
    <p:extLst>
      <p:ext uri="{BB962C8B-B14F-4D97-AF65-F5344CB8AC3E}">
        <p14:creationId xmlns:p14="http://schemas.microsoft.com/office/powerpoint/2010/main" val="2883843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6">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b="1" dirty="0"/>
              <a:t>Zřejmé, jasné alternativy </a:t>
            </a:r>
          </a:p>
          <a:p>
            <a:pPr algn="just"/>
            <a:r>
              <a:rPr lang="cs-CZ" sz="1600" dirty="0"/>
              <a:t>vyplývají ze současné, zřejmé strategie podniku</a:t>
            </a:r>
          </a:p>
          <a:p>
            <a:pPr algn="just"/>
            <a:r>
              <a:rPr lang="cs-CZ" sz="1600" dirty="0"/>
              <a:t>jsou realizované drobnými úpravami a dalším rozvojem, např. přidání nové položky do výrobkové řady nebo restrukturalizace systému odbytu</a:t>
            </a:r>
          </a:p>
          <a:p>
            <a:pPr algn="just"/>
            <a:endParaRPr lang="cs-CZ" sz="1600" dirty="0"/>
          </a:p>
          <a:p>
            <a:pPr marL="0" indent="0" algn="just">
              <a:buNone/>
            </a:pPr>
            <a:r>
              <a:rPr lang="cs-CZ" sz="1600" b="1" dirty="0"/>
              <a:t>Kreativní alternativy </a:t>
            </a:r>
          </a:p>
          <a:p>
            <a:pPr algn="just"/>
            <a:r>
              <a:rPr lang="cs-CZ" sz="1600" dirty="0"/>
              <a:t>obsahují nové přístupy k řešení problému</a:t>
            </a:r>
          </a:p>
          <a:p>
            <a:pPr algn="just"/>
            <a:r>
              <a:rPr lang="cs-CZ" sz="1600" dirty="0"/>
              <a:t>aplikují se nové myšlenkové pochody, </a:t>
            </a:r>
          </a:p>
          <a:p>
            <a:pPr algn="just"/>
            <a:r>
              <a:rPr lang="cs-CZ" sz="1600" dirty="0"/>
              <a:t>opouští se dosavadní předpoklady a stereotypy</a:t>
            </a:r>
          </a:p>
          <a:p>
            <a:pPr marL="0" indent="0" algn="just">
              <a:buNone/>
            </a:pPr>
            <a:endParaRPr lang="cs-CZ" sz="1600" dirty="0"/>
          </a:p>
          <a:p>
            <a:pPr marL="0" indent="0" algn="just">
              <a:buNone/>
            </a:pPr>
            <a:r>
              <a:rPr lang="cs-CZ" sz="1600" b="1" dirty="0"/>
              <a:t>Nemyslitelné alternativy </a:t>
            </a:r>
          </a:p>
          <a:p>
            <a:pPr algn="just"/>
            <a:r>
              <a:rPr lang="cs-CZ" sz="1600" dirty="0"/>
              <a:t>jsou nepřijatelné z hlediska pravidel podniku, </a:t>
            </a:r>
          </a:p>
          <a:p>
            <a:pPr algn="just"/>
            <a:r>
              <a:rPr lang="cs-CZ" sz="1600" dirty="0"/>
              <a:t>v podniku se o nich přemýšlí (nejsou zcela nemyslitelné), </a:t>
            </a:r>
          </a:p>
          <a:p>
            <a:pPr algn="just"/>
            <a:r>
              <a:rPr lang="cs-CZ" sz="1600" dirty="0"/>
              <a:t>jejich využití je nízké, jelikož odráží radikální rozchod s tradičními metodami</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4968552" cy="507703"/>
          </a:xfrm>
        </p:spPr>
        <p:txBody>
          <a:bodyPr/>
          <a:lstStyle/>
          <a:p>
            <a:r>
              <a:rPr lang="cs-CZ" dirty="0"/>
              <a:t>Typy alternativ</a:t>
            </a:r>
          </a:p>
        </p:txBody>
      </p:sp>
    </p:spTree>
    <p:extLst>
      <p:ext uri="{BB962C8B-B14F-4D97-AF65-F5344CB8AC3E}">
        <p14:creationId xmlns:p14="http://schemas.microsoft.com/office/powerpoint/2010/main" val="1986628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xEl>
                                              <p:pRg st="11" end="11"/>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6">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Hodnocení jednotlivých strategických alternativ ve vztahu ke kritériím:</a:t>
            </a:r>
          </a:p>
          <a:p>
            <a:pPr algn="just"/>
            <a:endParaRPr lang="cs-CZ" sz="1600" dirty="0"/>
          </a:p>
          <a:p>
            <a:pPr lvl="1" algn="just"/>
            <a:r>
              <a:rPr lang="cs-CZ" sz="1600" dirty="0"/>
              <a:t>Přijatelnost – kritérium, které vypovídá o tom, do jaké míry splní jednotlivé strategie očekávání, která jsou s nimi spojena (návratnost, riziko), a do jaké míry vyhoví různým očekáváním zájmových skupin.</a:t>
            </a:r>
          </a:p>
          <a:p>
            <a:pPr lvl="1" algn="just">
              <a:buNone/>
            </a:pPr>
            <a:endParaRPr lang="cs-CZ" sz="1600" dirty="0"/>
          </a:p>
          <a:p>
            <a:pPr lvl="1" algn="just"/>
            <a:r>
              <a:rPr lang="cs-CZ" sz="1600" dirty="0"/>
              <a:t>Vhodnost – kritérium, které určuje do jaké míry odpovídají srovnávané strategie předpokládaným budoucím trendům a změnám prostředí a do jaké míry jsou využity klíčové kvalifikace podniku.</a:t>
            </a:r>
          </a:p>
          <a:p>
            <a:pPr lvl="1" algn="just">
              <a:buNone/>
            </a:pPr>
            <a:endParaRPr lang="cs-CZ" sz="1600" dirty="0"/>
          </a:p>
          <a:p>
            <a:pPr lvl="1" algn="just"/>
            <a:r>
              <a:rPr lang="cs-CZ" sz="1600" dirty="0"/>
              <a:t>Realizovatelnost – kritérium, které sleduje praktickou využitelnost strategie. V jeho rámci se hodnotí nároky strategií na zdrojovou základnu a strategické způsobilosti podniku</a:t>
            </a:r>
          </a:p>
          <a:p>
            <a:pPr lvl="1" algn="just">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Kritéria výběru strategie</a:t>
            </a:r>
          </a:p>
        </p:txBody>
      </p:sp>
    </p:spTree>
    <p:extLst>
      <p:ext uri="{BB962C8B-B14F-4D97-AF65-F5344CB8AC3E}">
        <p14:creationId xmlns:p14="http://schemas.microsoft.com/office/powerpoint/2010/main" val="3833421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4" end="4"/>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Posuzuje přijatelnost z pohledu požadavků zákazníků, vlastníků a celkové organizace.</a:t>
            </a:r>
          </a:p>
          <a:p>
            <a:pPr algn="just"/>
            <a:r>
              <a:rPr lang="cs-CZ" sz="1600" dirty="0"/>
              <a:t>Posuzuje přijatelnost pro zájmové skupiny jako je stát, místní správa, investoři a obchodní partneři.</a:t>
            </a:r>
          </a:p>
          <a:p>
            <a:pPr algn="just"/>
            <a:r>
              <a:rPr lang="cs-CZ" sz="1600" dirty="0"/>
              <a:t>Posuzuje přijatelnost z pohledu návratnosti investovaných prostředků a míru jejich návratnosti.</a:t>
            </a:r>
          </a:p>
          <a:p>
            <a:pPr algn="just"/>
            <a:r>
              <a:rPr lang="cs-CZ" sz="1600" dirty="0"/>
              <a:t>Posuzuje míru rizikovosti strategie. Hodnotí rizikové faktory a míru pravděpodobnosti vzniku rizikových faktorů v souvislosti s navrhovanou strategií.</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Přijatelnost strategie</a:t>
            </a:r>
          </a:p>
        </p:txBody>
      </p:sp>
    </p:spTree>
    <p:extLst>
      <p:ext uri="{BB962C8B-B14F-4D97-AF65-F5344CB8AC3E}">
        <p14:creationId xmlns:p14="http://schemas.microsoft.com/office/powerpoint/2010/main" val="1344046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Vhodnost strategie se posuzuje z pohledu souladu s misí a vizí podniku.</a:t>
            </a:r>
          </a:p>
          <a:p>
            <a:pPr algn="just"/>
            <a:r>
              <a:rPr lang="cs-CZ" sz="1600" dirty="0"/>
              <a:t>Vychází ze strategických analýzy.</a:t>
            </a:r>
          </a:p>
          <a:p>
            <a:pPr algn="just"/>
            <a:r>
              <a:rPr lang="cs-CZ" sz="1600" dirty="0"/>
              <a:t>Vychází z posouzení expertů a výsledků expertních metod.</a:t>
            </a:r>
          </a:p>
          <a:p>
            <a:pPr algn="just"/>
            <a:r>
              <a:rPr lang="cs-CZ" sz="1600" dirty="0"/>
              <a:t>Hodnocení vhodnosti strategie musí zahrnovat analýzu a posouzení všech možných rizikových faktorů.</a:t>
            </a:r>
          </a:p>
          <a:p>
            <a:pPr algn="just"/>
            <a:r>
              <a:rPr lang="cs-CZ" sz="1600" dirty="0"/>
              <a:t>Posuzuje soulad podnikové kultury s navrhovanou strategií.</a:t>
            </a:r>
          </a:p>
          <a:p>
            <a:pPr algn="just"/>
            <a:r>
              <a:rPr lang="cs-CZ" sz="1600" dirty="0"/>
              <a:t>Posuzuje a hodnotí výsledky výzkumu v relevantní oblasti podnikání.</a:t>
            </a:r>
          </a:p>
          <a:p>
            <a:pPr algn="just"/>
            <a:r>
              <a:rPr lang="cs-CZ" sz="1600" dirty="0"/>
              <a:t>Posuzuje vztah mezi navrhovanou strategií a očekávanými výsledky.</a:t>
            </a:r>
          </a:p>
          <a:p>
            <a:pPr algn="just"/>
            <a:r>
              <a:rPr lang="cs-CZ" sz="1600" dirty="0"/>
              <a:t>Posuzuje využívání klíčových schopností a kompetencí podniku.</a:t>
            </a:r>
          </a:p>
          <a:p>
            <a:pPr algn="just"/>
            <a:r>
              <a:rPr lang="cs-CZ" sz="1600" dirty="0"/>
              <a:t>Posuzuje soulad a vhodnost strategie ve vztahu k platné legislativě a etickým zákonům.</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Vhodnost strategie</a:t>
            </a:r>
          </a:p>
        </p:txBody>
      </p:sp>
    </p:spTree>
    <p:extLst>
      <p:ext uri="{BB962C8B-B14F-4D97-AF65-F5344CB8AC3E}">
        <p14:creationId xmlns:p14="http://schemas.microsoft.com/office/powerpoint/2010/main" val="1458642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3200</TotalTime>
  <Words>2921</Words>
  <Application>Microsoft Office PowerPoint</Application>
  <PresentationFormat>Předvádění na obrazovce (16:9)</PresentationFormat>
  <Paragraphs>272</Paragraphs>
  <Slides>31</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31</vt:i4>
      </vt:variant>
    </vt:vector>
  </HeadingPairs>
  <TitlesOfParts>
    <vt:vector size="36" baseType="lpstr">
      <vt:lpstr>Arial</vt:lpstr>
      <vt:lpstr>Calibri</vt:lpstr>
      <vt:lpstr>Enriqueta</vt:lpstr>
      <vt:lpstr>Times New Roman</vt:lpstr>
      <vt:lpstr>SLU</vt:lpstr>
      <vt:lpstr>Výběr a implementace strategie</vt:lpstr>
      <vt:lpstr>Výběr strategie</vt:lpstr>
      <vt:lpstr>Proces výběru strategie</vt:lpstr>
      <vt:lpstr>Generování strategických alternativ</vt:lpstr>
      <vt:lpstr>Proces generování strategických alternativ</vt:lpstr>
      <vt:lpstr>Typy alternativ</vt:lpstr>
      <vt:lpstr>Kritéria výběru strategie</vt:lpstr>
      <vt:lpstr>Přijatelnost strategie</vt:lpstr>
      <vt:lpstr>Vhodnost strategie</vt:lpstr>
      <vt:lpstr>Realizovatelnost strategie</vt:lpstr>
      <vt:lpstr>Přístupy k výběru strategie I</vt:lpstr>
      <vt:lpstr>Přístupy k výběru strategie II</vt:lpstr>
      <vt:lpstr>Podstata implementace strategie</vt:lpstr>
      <vt:lpstr>Proces implementace strategie podle Mallya </vt:lpstr>
      <vt:lpstr>Plán implementace strategie</vt:lpstr>
      <vt:lpstr>Důvody náročnosti implementace strategie I</vt:lpstr>
      <vt:lpstr>Důvody náročnosti implementace strategie II</vt:lpstr>
      <vt:lpstr>Východiska a faktory ovlivňující implementaci strategii</vt:lpstr>
      <vt:lpstr>Model řízení změny – implementace </vt:lpstr>
      <vt:lpstr>Postoj zaměstnanců ke změnám při implementaci</vt:lpstr>
      <vt:lpstr>Překonání odporu ke změnám dle Kottera</vt:lpstr>
      <vt:lpstr>Přístupy k implementaci strategie</vt:lpstr>
      <vt:lpstr>Klíčové faktory úspěchu implementace strategie</vt:lpstr>
      <vt:lpstr>Změny v organizační struktuře při implementaci strategie</vt:lpstr>
      <vt:lpstr>Další úkoly významné při implementaci strategie</vt:lpstr>
      <vt:lpstr>Balanced Scorecard a implementace strategie</vt:lpstr>
      <vt:lpstr>Výkonnostní ukazatele v Balanced Scorecard</vt:lpstr>
      <vt:lpstr>Proces Balanced Scorecard</vt:lpstr>
      <vt:lpstr>Kroky metody Balanced Scorecard</vt:lpstr>
      <vt:lpstr>Faktory důležité pro úspěšnou implementaci strategie</vt:lpstr>
      <vt:lpstr>Bariéry implementace strategie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šárka zapletalová</cp:lastModifiedBy>
  <cp:revision>130</cp:revision>
  <dcterms:created xsi:type="dcterms:W3CDTF">2016-07-06T15:42:34Z</dcterms:created>
  <dcterms:modified xsi:type="dcterms:W3CDTF">2025-11-20T09:21:54Z</dcterms:modified>
</cp:coreProperties>
</file>