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9" r:id="rId3"/>
    <p:sldId id="274" r:id="rId4"/>
    <p:sldId id="284" r:id="rId5"/>
    <p:sldId id="285" r:id="rId6"/>
    <p:sldId id="265" r:id="rId7"/>
    <p:sldId id="286" r:id="rId8"/>
    <p:sldId id="287" r:id="rId9"/>
    <p:sldId id="270" r:id="rId10"/>
    <p:sldId id="291" r:id="rId11"/>
    <p:sldId id="289" r:id="rId12"/>
    <p:sldId id="267" r:id="rId13"/>
    <p:sldId id="282" r:id="rId14"/>
    <p:sldId id="288" r:id="rId15"/>
    <p:sldId id="275" r:id="rId16"/>
    <p:sldId id="281" r:id="rId17"/>
    <p:sldId id="276" r:id="rId18"/>
    <p:sldId id="271" r:id="rId19"/>
    <p:sldId id="283" r:id="rId20"/>
    <p:sldId id="277" r:id="rId21"/>
    <p:sldId id="278" r:id="rId22"/>
    <p:sldId id="279" r:id="rId23"/>
    <p:sldId id="280" r:id="rId24"/>
    <p:sldId id="290" r:id="rId25"/>
    <p:sldId id="268" r:id="rId26"/>
    <p:sldId id="266" r:id="rId27"/>
    <p:sldId id="295" r:id="rId28"/>
    <p:sldId id="292" r:id="rId29"/>
    <p:sldId id="293" r:id="rId30"/>
    <p:sldId id="294" r:id="rId31"/>
    <p:sldId id="296" r:id="rId32"/>
    <p:sldId id="297" r:id="rId33"/>
    <p:sldId id="298" r:id="rId34"/>
    <p:sldId id="299" r:id="rId35"/>
    <p:sldId id="300" r:id="rId36"/>
    <p:sldId id="301" r:id="rId37"/>
    <p:sldId id="302" r:id="rId38"/>
    <p:sldId id="316" r:id="rId39"/>
    <p:sldId id="317" r:id="rId40"/>
    <p:sldId id="318" r:id="rId41"/>
    <p:sldId id="319" r:id="rId42"/>
    <p:sldId id="320" r:id="rId43"/>
    <p:sldId id="321" r:id="rId44"/>
    <p:sldId id="322" r:id="rId45"/>
    <p:sldId id="323" r:id="rId46"/>
    <p:sldId id="324" r:id="rId47"/>
    <p:sldId id="314" r:id="rId48"/>
    <p:sldId id="315" r:id="rId49"/>
    <p:sldId id="325" r:id="rId50"/>
    <p:sldId id="326" r:id="rId51"/>
    <p:sldId id="327" r:id="rId52"/>
    <p:sldId id="312" r:id="rId53"/>
    <p:sldId id="313" r:id="rId5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948"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20.11.2025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256584" cy="2160240"/>
          </a:xfrm>
          <a:prstGeom prst="rect">
            <a:avLst/>
          </a:prstGeom>
        </p:spPr>
        <p:txBody>
          <a:bodyPr anchor="t">
            <a:norm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Strategická kontrola</a:t>
            </a:r>
            <a:br>
              <a:rPr lang="cs-CZ" sz="3200" b="1" dirty="0">
                <a:solidFill>
                  <a:schemeClr val="bg1"/>
                </a:solidFill>
                <a:latin typeface="Times New Roman" panose="02020603050405020304" pitchFamily="18" charset="0"/>
                <a:cs typeface="Times New Roman" panose="02020603050405020304" pitchFamily="18" charset="0"/>
              </a:rPr>
            </a:br>
            <a:r>
              <a:rPr lang="cs-CZ" sz="3200" b="1" dirty="0">
                <a:solidFill>
                  <a:schemeClr val="bg1"/>
                </a:solidFill>
                <a:latin typeface="Times New Roman" panose="02020603050405020304" pitchFamily="18" charset="0"/>
                <a:cs typeface="Times New Roman" panose="02020603050405020304" pitchFamily="18" charset="0"/>
              </a:rPr>
              <a:t>Vybrané moderní přístupy využitelné ve strategickém managementu</a:t>
            </a:r>
          </a:p>
        </p:txBody>
      </p:sp>
      <p:sp>
        <p:nvSpPr>
          <p:cNvPr id="3" name="Podnadpis 2"/>
          <p:cNvSpPr>
            <a:spLocks noGrp="1"/>
          </p:cNvSpPr>
          <p:nvPr>
            <p:ph type="subTitle" idx="4294967295"/>
          </p:nvPr>
        </p:nvSpPr>
        <p:spPr>
          <a:xfrm>
            <a:off x="1763688" y="3939902"/>
            <a:ext cx="3888432" cy="64807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12. přednáška</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různých hledisek</a:t>
            </a:r>
          </a:p>
          <a:p>
            <a:pPr algn="just"/>
            <a:r>
              <a:rPr lang="cs-CZ" sz="1600" dirty="0"/>
              <a:t>Kontroly podle obsahové náplně – dle procesů, které jsou řízeny</a:t>
            </a:r>
          </a:p>
          <a:p>
            <a:pPr algn="just"/>
            <a:r>
              <a:rPr lang="cs-CZ" sz="1600" dirty="0"/>
              <a:t>Kontroly podle organizační úrovně – na různých úrovních řízení (vrcholové, střední a nižší úrovni) </a:t>
            </a:r>
          </a:p>
          <a:p>
            <a:pPr algn="just"/>
            <a:r>
              <a:rPr lang="cs-CZ" sz="1600" dirty="0"/>
              <a:t>Kontrola podle zaměření – na finanční hodnoty, na fyzické hodnoty</a:t>
            </a:r>
          </a:p>
          <a:p>
            <a:pPr algn="just"/>
            <a:r>
              <a:rPr lang="cs-CZ" sz="1600" dirty="0"/>
              <a:t>Kontrola podle hlediska doby trvání – nepřetržitá, občasná pravidelná, občasná nepravidelná</a:t>
            </a:r>
          </a:p>
          <a:p>
            <a:pPr algn="just"/>
            <a:r>
              <a:rPr lang="cs-CZ" sz="1600" b="1" i="1" dirty="0"/>
              <a:t>Kontrola z hlediska rozsahu </a:t>
            </a:r>
          </a:p>
          <a:p>
            <a:pPr lvl="1" algn="just"/>
            <a:r>
              <a:rPr lang="cs-CZ" sz="1600" dirty="0"/>
              <a:t>Souhrnná - předmětem kontroly jsou všechny v úvahu připadající veličiny. Například kontrola plnění ročního plánu, rozbor zavádění nového výrobku apod. </a:t>
            </a:r>
          </a:p>
          <a:p>
            <a:pPr lvl="1" algn="just"/>
            <a:r>
              <a:rPr lang="cs-CZ" sz="1600" dirty="0"/>
              <a:t>Dílčí - předmětem kontroly jsou pouze některé objekty. Tyto objekty mohou být zvoleny namátkově, nebo na základě předem stanoveného hlediska výběru. Například rozbor reklamací či kontrola nákladů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a:t>
            </a:r>
          </a:p>
        </p:txBody>
      </p:sp>
    </p:spTree>
    <p:extLst>
      <p:ext uri="{BB962C8B-B14F-4D97-AF65-F5344CB8AC3E}">
        <p14:creationId xmlns:p14="http://schemas.microsoft.com/office/powerpoint/2010/main" val="85811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charakteru provádění členíme dále na:</a:t>
            </a:r>
          </a:p>
          <a:p>
            <a:pPr algn="just"/>
            <a:r>
              <a:rPr lang="cs-CZ" sz="1600" b="1" i="1" dirty="0"/>
              <a:t>pravidelné a nepravidelné</a:t>
            </a:r>
            <a:r>
              <a:rPr lang="cs-CZ" sz="1600" dirty="0"/>
              <a:t> – pravidelné (periodické) kontroly pro zjišťování odchylek  od plánu; nepravidelné kontroly vycházejí z potřeby specifických aktivit, zejména v je  jich kritických stádiích a z potřeby ověřit správnost provádění činnosti.</a:t>
            </a:r>
          </a:p>
          <a:p>
            <a:pPr algn="just"/>
            <a:r>
              <a:rPr lang="cs-CZ" sz="1600" b="1" i="1" dirty="0"/>
              <a:t>přímé a nepřímé</a:t>
            </a:r>
            <a:r>
              <a:rPr lang="cs-CZ" sz="1600" dirty="0"/>
              <a:t> – přímé kontroly se provádějí osobně řídícími orgány a nepřímé zprostředkovaně, např. pomocí auditorů, speciálních kontrolorů apod.</a:t>
            </a:r>
          </a:p>
          <a:p>
            <a:pPr algn="just"/>
            <a:r>
              <a:rPr lang="cs-CZ" sz="1600" b="1" i="1" dirty="0"/>
              <a:t>interní a externí</a:t>
            </a:r>
            <a:r>
              <a:rPr lang="cs-CZ" sz="1600" dirty="0"/>
              <a:t> – interní kontroly se provádějí vlastními silami, externí pak přes  experty a poradce.</a:t>
            </a:r>
          </a:p>
          <a:p>
            <a:pPr algn="just"/>
            <a:r>
              <a:rPr lang="cs-CZ" sz="1600" b="1" i="1" dirty="0"/>
              <a:t>preventivní, průběžné a následné</a:t>
            </a:r>
            <a:r>
              <a:rPr lang="cs-CZ" sz="1600" dirty="0"/>
              <a:t> – preventivní kontroly mají za cíl předcházet vzniku  problémů, škod, nedostatků, průběžné kontroly sledují odchylky v průběhu procesů,  následné kontroly se soustřeďují na výstupy.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III</a:t>
            </a:r>
          </a:p>
        </p:txBody>
      </p:sp>
    </p:spTree>
    <p:extLst>
      <p:ext uri="{BB962C8B-B14F-4D97-AF65-F5344CB8AC3E}">
        <p14:creationId xmlns:p14="http://schemas.microsoft.com/office/powerpoint/2010/main" val="3741986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Proč-co-kdo-kdy-jak-jak často kontrolovat</a:t>
            </a:r>
          </a:p>
          <a:p>
            <a:pPr marL="109728" indent="0" algn="just">
              <a:buNone/>
            </a:pPr>
            <a:endParaRPr lang="cs-CZ" sz="1600" dirty="0"/>
          </a:p>
          <a:p>
            <a:pPr algn="just"/>
            <a:r>
              <a:rPr lang="cs-CZ" sz="1600" dirty="0"/>
              <a:t>Účel kontroly – co je cílem kontroly, jaký účel má splnit</a:t>
            </a:r>
          </a:p>
          <a:p>
            <a:pPr algn="just"/>
            <a:endParaRPr lang="cs-CZ" sz="1600" dirty="0"/>
          </a:p>
          <a:p>
            <a:pPr algn="just"/>
            <a:r>
              <a:rPr lang="cs-CZ" sz="1600" dirty="0"/>
              <a:t>Předmět kontroly – co je předmětem kontroly, co bude kontrolováno</a:t>
            </a:r>
          </a:p>
          <a:p>
            <a:pPr algn="just"/>
            <a:endParaRPr lang="cs-CZ" sz="1600" dirty="0"/>
          </a:p>
          <a:p>
            <a:pPr algn="just"/>
            <a:r>
              <a:rPr lang="cs-CZ" sz="1600" dirty="0"/>
              <a:t>Subjekt kontroly – kdo bude kontrolovat</a:t>
            </a:r>
          </a:p>
          <a:p>
            <a:pPr algn="just"/>
            <a:endParaRPr lang="cs-CZ" sz="1600" dirty="0"/>
          </a:p>
          <a:p>
            <a:pPr algn="just"/>
            <a:r>
              <a:rPr lang="cs-CZ" sz="1600" dirty="0"/>
              <a:t>Časová dimenze kontroly – jak často a v jakých intervalech bude kontrola prováděna</a:t>
            </a:r>
          </a:p>
          <a:p>
            <a:pPr algn="just"/>
            <a:endParaRPr lang="cs-CZ" sz="1600" dirty="0"/>
          </a:p>
          <a:p>
            <a:pPr algn="just"/>
            <a:r>
              <a:rPr lang="cs-CZ" sz="1600" dirty="0"/>
              <a:t>Postupy, metody kontroly – jakým způsobem bude kontrola prováděna</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Tvorba kontrolního systému</a:t>
            </a:r>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Organičnost</a:t>
            </a:r>
            <a:r>
              <a:rPr lang="cs-CZ" sz="1600" dirty="0"/>
              <a:t> – kontrolní aktivity musí být v organickém souladu s cíli, plány, oblastmi, strukturami, organizační kulturou organizace i s ostatními manažerskými funkcemi. </a:t>
            </a:r>
          </a:p>
          <a:p>
            <a:pPr algn="just"/>
            <a:r>
              <a:rPr lang="cs-CZ" sz="1600" b="1" dirty="0"/>
              <a:t>Přiměřenost</a:t>
            </a:r>
            <a:r>
              <a:rPr lang="cs-CZ" sz="1600" dirty="0"/>
              <a:t> – kontrola musí zjišťovat informace skutečně potřebné a závažné, ne podružné. </a:t>
            </a:r>
          </a:p>
          <a:p>
            <a:pPr algn="just"/>
            <a:r>
              <a:rPr lang="cs-CZ" sz="1600" b="1" dirty="0"/>
              <a:t>Efektivnost</a:t>
            </a:r>
            <a:r>
              <a:rPr lang="cs-CZ" sz="1600" dirty="0"/>
              <a:t> – nízké náklady, malé vedlejší účinky a vysoké přínosy kontroly (přínos musí být vyšší než náklady na kontrolu). </a:t>
            </a:r>
          </a:p>
          <a:p>
            <a:pPr algn="just"/>
            <a:r>
              <a:rPr lang="cs-CZ" sz="1600" b="1" dirty="0"/>
              <a:t>Budoucnost</a:t>
            </a:r>
            <a:r>
              <a:rPr lang="cs-CZ" sz="1600" dirty="0"/>
              <a:t> – na základě výsledků kontroly rozhodujeme o budoucím vývoji procesů (zjišťujeme současný a vlastně i minulý stav a náprava teprve nastane s časovým odstupem). </a:t>
            </a:r>
          </a:p>
          <a:p>
            <a:pPr algn="just"/>
            <a:r>
              <a:rPr lang="cs-CZ" sz="1600" b="1" dirty="0"/>
              <a:t>Pružnost</a:t>
            </a:r>
            <a:r>
              <a:rPr lang="cs-CZ" sz="1600" dirty="0"/>
              <a:t> – systém kontroly musí být schopen rychlé reakce na potřeby, neočekávané změny i možná nová řešení.  </a:t>
            </a:r>
          </a:p>
          <a:p>
            <a:pPr algn="just"/>
            <a:r>
              <a:rPr lang="cs-CZ" sz="1600" b="1" dirty="0"/>
              <a:t>Motivace</a:t>
            </a:r>
            <a:r>
              <a:rPr lang="cs-CZ" sz="1600" dirty="0"/>
              <a:t> – kontrola má mít motivační funkci. Jejím cílem je sjednocovat lidi, ale také vytvářet povědomí o tom, že jsem či mohu být kontrolován.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Zásady efektivní kontroly</a:t>
            </a:r>
          </a:p>
        </p:txBody>
      </p:sp>
    </p:spTree>
    <p:extLst>
      <p:ext uri="{BB962C8B-B14F-4D97-AF65-F5344CB8AC3E}">
        <p14:creationId xmlns:p14="http://schemas.microsoft.com/office/powerpoint/2010/main" val="3862591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Formálnost a samoúčelnost </a:t>
            </a:r>
            <a:r>
              <a:rPr lang="cs-CZ" sz="1600" dirty="0"/>
              <a:t>– kontroly, které nepřinesou poznatky či tyto poznatky nejsou využity pro další rozhodování, jsou zbytečné a v důsledcích mohou být škodlivé. </a:t>
            </a:r>
          </a:p>
          <a:p>
            <a:pPr algn="just"/>
            <a:r>
              <a:rPr lang="cs-CZ" sz="1600" b="1" dirty="0"/>
              <a:t>Subjektivnost</a:t>
            </a:r>
            <a:r>
              <a:rPr lang="cs-CZ" sz="1600" dirty="0"/>
              <a:t> – každý člověk je osobností a má svůj pohled na problém, pokud tento pohled je převažující, je to špatně. </a:t>
            </a:r>
          </a:p>
          <a:p>
            <a:pPr algn="just"/>
            <a:r>
              <a:rPr lang="cs-CZ" sz="1600" b="1" dirty="0"/>
              <a:t>Nepřesnost a nesrozumitelnost </a:t>
            </a:r>
            <a:r>
              <a:rPr lang="cs-CZ" sz="1600" dirty="0"/>
              <a:t>– zjištění nepřesných či neúplných poznatků. Výsledky jsou nesrozumitelné a manažer na ně nemůže reagovat. </a:t>
            </a:r>
          </a:p>
          <a:p>
            <a:pPr algn="just"/>
            <a:r>
              <a:rPr lang="cs-CZ" sz="1600" b="1" dirty="0"/>
              <a:t>Nízká efektivita </a:t>
            </a:r>
            <a:r>
              <a:rPr lang="cs-CZ" sz="1600" dirty="0"/>
              <a:t>– náklady na kontrolu jsou vyšší než přínos poznatků z ní získaných. Některé výsledky nelze ani ovlivnit. </a:t>
            </a:r>
          </a:p>
          <a:p>
            <a:pPr algn="just"/>
            <a:r>
              <a:rPr lang="cs-CZ" sz="1600" b="1" dirty="0"/>
              <a:t>Žádná nebo malá kontrola </a:t>
            </a:r>
            <a:r>
              <a:rPr lang="cs-CZ" sz="1600" dirty="0"/>
              <a:t>– může vést k problémům v organizaci a vždy platí „Důvěřuj, ale prověřuj!“  </a:t>
            </a:r>
          </a:p>
          <a:p>
            <a:pPr algn="just"/>
            <a:r>
              <a:rPr lang="cs-CZ" sz="1600" b="1" dirty="0"/>
              <a:t>Častá a silná kontrola </a:t>
            </a:r>
            <a:r>
              <a:rPr lang="cs-CZ" sz="1600" dirty="0"/>
              <a:t>– neplní svoji funkci, lidé si na ni zvyknou a sníží se jejich odpovědnost. Může také vést k odporu, lidé jsou frustrovaní neustálým dohledem a dělají jen to nejnutnější. Jakmile dozor pomine, přestanou se snažit.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Nedostatky kontroly</a:t>
            </a:r>
          </a:p>
        </p:txBody>
      </p:sp>
    </p:spTree>
    <p:extLst>
      <p:ext uri="{BB962C8B-B14F-4D97-AF65-F5344CB8AC3E}">
        <p14:creationId xmlns:p14="http://schemas.microsoft.com/office/powerpoint/2010/main" val="135465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Strategická kontrola </a:t>
            </a:r>
            <a:r>
              <a:rPr lang="cs-CZ" sz="1600" dirty="0"/>
              <a:t>– směr vývoje podniku, hodnocení strategie, celkové výsledky hospodaření, vztahy s podnikatelským prostředím, vztahy mezi organizačními jednotkami.</a:t>
            </a:r>
          </a:p>
          <a:p>
            <a:pPr algn="just"/>
            <a:endParaRPr lang="cs-CZ" sz="1600" dirty="0"/>
          </a:p>
          <a:p>
            <a:pPr algn="just"/>
            <a:r>
              <a:rPr lang="cs-CZ" sz="1600" b="1" dirty="0"/>
              <a:t>Taktická (manažerská) kontrola </a:t>
            </a:r>
            <a:r>
              <a:rPr lang="cs-CZ" sz="1600" dirty="0"/>
              <a:t>– zaměření na organizační </a:t>
            </a:r>
            <a:r>
              <a:rPr lang="pl-PL" sz="1600" dirty="0"/>
              <a:t>jednotky jako celek, kontroly zpravidla periodické. </a:t>
            </a:r>
          </a:p>
          <a:p>
            <a:pPr algn="just"/>
            <a:endParaRPr lang="cs-CZ" sz="1600" dirty="0"/>
          </a:p>
          <a:p>
            <a:r>
              <a:rPr lang="cs-CZ" sz="1600" b="1" dirty="0"/>
              <a:t>Operativní kontrola </a:t>
            </a:r>
            <a:r>
              <a:rPr lang="cs-CZ" sz="1600" dirty="0"/>
              <a:t>– časové intervaly kontroly kratší než u výše uvedených. Zaměřeno na individuální a dílčí úkoly a činnosti – zda práce provedena ve shodě s postupy, pravidly a daných termínech.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Úrovně kontrol v podniku z pohledu řízení </a:t>
            </a:r>
          </a:p>
        </p:txBody>
      </p:sp>
    </p:spTree>
    <p:extLst>
      <p:ext uri="{BB962C8B-B14F-4D97-AF65-F5344CB8AC3E}">
        <p14:creationId xmlns:p14="http://schemas.microsoft.com/office/powerpoint/2010/main" val="2652217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Strategická kontrola je procesem sledování, rozboru a přijetí opatření vzniklých odchylek mezi záměry strategie a její postupnou realizaci, včetně sledování rozdílů v době její tvorby.</a:t>
            </a:r>
          </a:p>
          <a:p>
            <a:pPr lvl="0" algn="just"/>
            <a:r>
              <a:rPr lang="cs-CZ" sz="1600" dirty="0"/>
              <a:t>Typickým znakem strategické kontroly je skutečnost, že strategická kontrola doprovází tvorbu strategie od jejího počátku, přes její uplatnění v reálných podmínkách a dokonce i v podmínkách ukončení výhodnosti používání.</a:t>
            </a:r>
          </a:p>
          <a:p>
            <a:pPr lvl="0" algn="just"/>
            <a:r>
              <a:rPr lang="cs-CZ" sz="1600" dirty="0"/>
              <a:t>Strategická kontrola je velmi často prováděna v delším časovém intervalu a zejména se soustřeďuje na budoucnost. </a:t>
            </a:r>
          </a:p>
          <a:p>
            <a:pPr lvl="0" algn="just"/>
            <a:r>
              <a:rPr lang="cs-CZ" sz="1600" dirty="0"/>
              <a:t>Její potřeba přitom vyplývá ze skutečnosti, že strategii podniku nelze přesně vypracovat jako strategický plán, neboť musí být podle potřeby upravitelná (pružná). Tato potřeba flexibility je dána tím, že předpověď budoucnosti ve velké míře není přesná a proto strategie musí reagovat na objevující se významné změny.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Strategická kontrola</a:t>
            </a:r>
          </a:p>
        </p:txBody>
      </p:sp>
    </p:spTree>
    <p:extLst>
      <p:ext uri="{BB962C8B-B14F-4D97-AF65-F5344CB8AC3E}">
        <p14:creationId xmlns:p14="http://schemas.microsoft.com/office/powerpoint/2010/main" val="1638740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Strategický kontrolní proces se zabývá:</a:t>
            </a:r>
          </a:p>
          <a:p>
            <a:pPr marL="0" indent="0" algn="just">
              <a:buNone/>
            </a:pPr>
            <a:endParaRPr lang="cs-CZ" sz="1600" dirty="0"/>
          </a:p>
          <a:p>
            <a:pPr lvl="0" algn="just"/>
            <a:r>
              <a:rPr lang="cs-CZ" sz="1600" dirty="0"/>
              <a:t>kontrolou naplňování strategického záměru (sledování vývojového směru podniku);</a:t>
            </a:r>
          </a:p>
          <a:p>
            <a:pPr lvl="0" algn="just"/>
            <a:endParaRPr lang="cs-CZ" sz="1600" dirty="0"/>
          </a:p>
          <a:p>
            <a:pPr lvl="0" algn="just"/>
            <a:r>
              <a:rPr lang="cs-CZ" sz="1600" dirty="0"/>
              <a:t>kontrolou analytického postupu prostředí i vnitřních stránek podniku a jeho aplikací do konkrétních podnikových podmínek;</a:t>
            </a:r>
          </a:p>
          <a:p>
            <a:pPr lvl="0" algn="just"/>
            <a:endParaRPr lang="cs-CZ" sz="1600" dirty="0"/>
          </a:p>
          <a:p>
            <a:pPr lvl="0" algn="just"/>
            <a:r>
              <a:rPr lang="cs-CZ" sz="1600" dirty="0"/>
              <a:t>kontrolou vztahů mezi jednotlivými organizačními celky podniku prostřednictvím návaznosti a plněním funkčních strategií;</a:t>
            </a:r>
          </a:p>
          <a:p>
            <a:pPr lvl="0" algn="just"/>
            <a:endParaRPr lang="cs-CZ" sz="1600" dirty="0"/>
          </a:p>
          <a:p>
            <a:pPr lvl="0" algn="just"/>
            <a:r>
              <a:rPr lang="cs-CZ" sz="1600" dirty="0"/>
              <a:t>kontrolou celkových výsledků hospodaření podniku;</a:t>
            </a:r>
          </a:p>
          <a:p>
            <a:pPr lvl="0" algn="just"/>
            <a:endParaRPr lang="cs-CZ" sz="1600" dirty="0"/>
          </a:p>
          <a:p>
            <a:pPr algn="just"/>
            <a:r>
              <a:rPr lang="cs-CZ" sz="1600" dirty="0"/>
              <a:t>kontrolou vztahů podniku s okolním prostředím.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Náplň strategického kontrolního procesu</a:t>
            </a:r>
          </a:p>
        </p:txBody>
      </p:sp>
    </p:spTree>
    <p:extLst>
      <p:ext uri="{BB962C8B-B14F-4D97-AF65-F5344CB8AC3E}">
        <p14:creationId xmlns:p14="http://schemas.microsoft.com/office/powerpoint/2010/main" val="1086605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Výkonnost strategie</a:t>
            </a:r>
          </a:p>
          <a:p>
            <a:endParaRPr lang="cs-CZ" sz="1600" dirty="0"/>
          </a:p>
          <a:p>
            <a:r>
              <a:rPr lang="cs-CZ" sz="1600" dirty="0"/>
              <a:t>Korekce strategie </a:t>
            </a:r>
          </a:p>
          <a:p>
            <a:endParaRPr lang="cs-CZ" sz="1600" dirty="0"/>
          </a:p>
          <a:p>
            <a:r>
              <a:rPr lang="cs-CZ" sz="1600" dirty="0"/>
              <a:t>Revize strategie</a:t>
            </a:r>
          </a:p>
          <a:p>
            <a:pPr>
              <a:buNone/>
            </a:pPr>
            <a:endParaRPr lang="cs-CZ" sz="1600" dirty="0"/>
          </a:p>
          <a:p>
            <a:r>
              <a:rPr lang="cs-CZ" sz="1600" dirty="0"/>
              <a:t>Oblast strategické kontroly</a:t>
            </a:r>
          </a:p>
          <a:p>
            <a:pPr lvl="1"/>
            <a:r>
              <a:rPr lang="cs-CZ" sz="1600" dirty="0"/>
              <a:t>Prostředí</a:t>
            </a:r>
          </a:p>
          <a:p>
            <a:pPr lvl="1"/>
            <a:r>
              <a:rPr lang="cs-CZ" sz="1600" dirty="0"/>
              <a:t>Analýza produkt –trh</a:t>
            </a:r>
          </a:p>
          <a:p>
            <a:pPr lvl="1"/>
            <a:r>
              <a:rPr lang="cs-CZ" sz="1600" dirty="0"/>
              <a:t>Hodnocení funkčních strategií</a:t>
            </a:r>
          </a:p>
          <a:p>
            <a:pPr lvl="1"/>
            <a:r>
              <a:rPr lang="cs-CZ" sz="1600" dirty="0"/>
              <a:t>Měření efektivnost funkčních strategií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Zaměření a oblasti strategické kontroly</a:t>
            </a:r>
          </a:p>
        </p:txBody>
      </p:sp>
    </p:spTree>
    <p:extLst>
      <p:ext uri="{BB962C8B-B14F-4D97-AF65-F5344CB8AC3E}">
        <p14:creationId xmlns:p14="http://schemas.microsoft.com/office/powerpoint/2010/main" val="14586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Kontrola konzistence </a:t>
            </a:r>
            <a:r>
              <a:rPr lang="cs-CZ" sz="1600" dirty="0"/>
              <a:t>– zahrnuje formální prověřování strategických podnikových plánů co do úplnosti, logické stavby a neexistence rozměrů z hlediska cílů, jakož i cílů jednotlivých dílčích plánů.</a:t>
            </a:r>
          </a:p>
          <a:p>
            <a:pPr algn="just"/>
            <a:endParaRPr lang="cs-CZ" sz="1600" dirty="0"/>
          </a:p>
          <a:p>
            <a:pPr algn="just"/>
            <a:r>
              <a:rPr lang="cs-CZ" sz="1600" b="1" dirty="0"/>
              <a:t>Kontrola premis </a:t>
            </a:r>
            <a:r>
              <a:rPr lang="cs-CZ" sz="1600" dirty="0"/>
              <a:t>– představuje dohled nad kontrolou interního a externího vývoje předpokladů strategického podnikového plánu.</a:t>
            </a:r>
          </a:p>
          <a:p>
            <a:pPr algn="just"/>
            <a:endParaRPr lang="cs-CZ" sz="1600" dirty="0"/>
          </a:p>
          <a:p>
            <a:pPr algn="just"/>
            <a:r>
              <a:rPr lang="cs-CZ" sz="1600" b="1" dirty="0"/>
              <a:t>Kontrola provedení </a:t>
            </a:r>
            <a:r>
              <a:rPr lang="cs-CZ" sz="1600" dirty="0"/>
              <a:t>– představuje prověření postupné realizace strategických cílů podle dílčích cílů, respektive trajektorie cílů.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Základní aspekty strategické kontroly podle </a:t>
            </a:r>
            <a:r>
              <a:rPr lang="cs-CZ" dirty="0" err="1"/>
              <a:t>Mefferta</a:t>
            </a:r>
            <a:endParaRPr lang="cs-CZ" dirty="0"/>
          </a:p>
        </p:txBody>
      </p:sp>
    </p:spTree>
    <p:extLst>
      <p:ext uri="{BB962C8B-B14F-4D97-AF65-F5344CB8AC3E}">
        <p14:creationId xmlns:p14="http://schemas.microsoft.com/office/powerpoint/2010/main" val="69136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Kontrola – určení, zda bylo dosaženo shody ve vývoji kontrolované reality vůči specifikovaným požadavkům.</a:t>
            </a:r>
          </a:p>
          <a:p>
            <a:r>
              <a:rPr lang="cs-CZ" sz="1600" dirty="0"/>
              <a:t>Základní náplní kontroly v obecném slova smyslu je sledování plnění úkolů plánu, zjišťování odchylek skutečnosti od plánu, rozbor příčin vzniku odchylek a jejich včasné odstranění.</a:t>
            </a:r>
          </a:p>
          <a:p>
            <a:r>
              <a:rPr lang="pl-PL" sz="1600" dirty="0"/>
              <a:t>Kontrola je jednou ze základních funkcí řízení.</a:t>
            </a:r>
          </a:p>
          <a:p>
            <a:r>
              <a:rPr lang="cs-CZ" sz="1600" dirty="0"/>
              <a:t>Z hlediska systémového je kontrola zpětnovazební činností.</a:t>
            </a:r>
          </a:p>
          <a:p>
            <a:r>
              <a:rPr lang="cs-CZ" sz="1600" dirty="0"/>
              <a:t>Kontrola umožňuje prostřednictvím identifikace odchylek od cíle a plánu realizovat nápravná opatření vedoucí k dosažení cílů. A to, pokud možno, ještě dříve, než odchylky nastanou (jde o prevenci).</a:t>
            </a:r>
          </a:p>
          <a:p>
            <a:r>
              <a:rPr lang="cs-CZ" sz="1600" dirty="0"/>
              <a:t>Je to proces, jehož prováděním získává řídící orgán informace o rozdílu mezi plánovaným a skutečným stavem systému (struktury, organizace, firmy) a také o příčinách jeho vzniku.</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Pojetí kontroly</a:t>
            </a:r>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56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Strategická kontrola zkoumá tvorbu i uplatnění strategie podniku těchto základních momentech:</a:t>
            </a:r>
          </a:p>
          <a:p>
            <a:pPr lvl="0" algn="just"/>
            <a:r>
              <a:rPr lang="cs-CZ" sz="1600" b="1" dirty="0"/>
              <a:t>Před zahájením prací na strategii </a:t>
            </a:r>
            <a:r>
              <a:rPr lang="cs-CZ" sz="1600" dirty="0"/>
              <a:t>(sledování a kontrola východisek – předpokladů úspěchu strategie) – kontrola východisek strategie je typická již svým počátkem, neboť začíná ještě před zahájením strategie a je zaměřena na poznání, zda je únosné zpracovat podnikovou strategii s určitým zaměřením nebo zda je nutno její strategický záměr přehodnotit.</a:t>
            </a:r>
          </a:p>
          <a:p>
            <a:pPr lvl="0" algn="just"/>
            <a:endParaRPr lang="cs-CZ" sz="1600" dirty="0"/>
          </a:p>
          <a:p>
            <a:pPr lvl="0" algn="just"/>
            <a:r>
              <a:rPr lang="cs-CZ" sz="1600" b="1" dirty="0"/>
              <a:t>Před implementací </a:t>
            </a:r>
            <a:r>
              <a:rPr lang="cs-CZ" sz="1600" dirty="0"/>
              <a:t>(průzkum tvorby strategie a kontrola dodržování základních metodických postupů) – kontrola před implementací strategie zahrnuje soulad strategie s budoucími klíčovými faktory a použitými metodami, její pevnost odolat možným hrozbám, možnost vytvořit schopnost konkurence a realizovatelnost.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a:t>
            </a:r>
          </a:p>
        </p:txBody>
      </p:sp>
    </p:spTree>
    <p:extLst>
      <p:ext uri="{BB962C8B-B14F-4D97-AF65-F5344CB8AC3E}">
        <p14:creationId xmlns:p14="http://schemas.microsoft.com/office/powerpoint/2010/main" val="161354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03189"/>
            <a:ext cx="778896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V době implementace </a:t>
            </a:r>
            <a:r>
              <a:rPr lang="cs-CZ" sz="1600" dirty="0"/>
              <a:t>– kontrola úspěšnosti zavádění strategie do konkrétních podmínek reálné situace. </a:t>
            </a:r>
          </a:p>
          <a:p>
            <a:pPr lvl="0" algn="just"/>
            <a:endParaRPr lang="cs-CZ" sz="1600" dirty="0"/>
          </a:p>
          <a:p>
            <a:pPr lvl="0" algn="just"/>
            <a:r>
              <a:rPr lang="cs-CZ" sz="1600" b="1" dirty="0"/>
              <a:t>Po implementaci strategie </a:t>
            </a:r>
            <a:r>
              <a:rPr lang="cs-CZ" sz="1600" dirty="0"/>
              <a:t>(kontrola reakce na vyskytující se změny, kontrola dosažení strategického cíle v plánovaném čase, požadované kvalitě a při udržení plánovaných nákladů) – kontrola v době po implementaci představuje kontrolu plnění základních úkolů, aby bylo podle plánu dosaženo všech strategických cílů. Strategie je hodnocena především podle těchto konkrétních ukazatelů, kam patří: vývoj tržního podílu podniku a její pozice na trhu, vývoj zisku po zdanění a rentabilita investic, průběh a zabezpečenost plynulosti finančního toku, hodnota podniku.</a:t>
            </a:r>
          </a:p>
          <a:p>
            <a:pPr lvl="0" algn="just"/>
            <a:endParaRPr lang="cs-CZ" sz="1600" dirty="0"/>
          </a:p>
          <a:p>
            <a:pPr lvl="0" algn="just"/>
            <a:r>
              <a:rPr lang="cs-CZ" sz="1600" b="1" dirty="0"/>
              <a:t>Trvalé sledování životnosti strategie </a:t>
            </a:r>
            <a:r>
              <a:rPr lang="cs-CZ" sz="1600" dirty="0"/>
              <a:t>(možné využívání předností používané strategie) – kontrola životnosti bývá označována někdy jako „strategické pozorování chování podniku“ neboť má za úkol monitorovat výskyt širokého spektra nejrůznějších události vně i uvnitř podniku a jejich dopad.</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a:t>
            </a:r>
          </a:p>
        </p:txBody>
      </p:sp>
    </p:spTree>
    <p:extLst>
      <p:ext uri="{BB962C8B-B14F-4D97-AF65-F5344CB8AC3E}">
        <p14:creationId xmlns:p14="http://schemas.microsoft.com/office/powerpoint/2010/main" val="213297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Sledování „přežití strategie“</a:t>
            </a:r>
            <a:r>
              <a:rPr lang="cs-CZ" sz="1600" dirty="0"/>
              <a:t>, kdy kontrola nastupuje okamžitě ve chvílích, kdy se objevují a začínají působit hrozby – kontrola „přežití“ strategie má charakter rychlé, okamžité kontroly po výskytu nečekané a přitom negativní události (jevu).</a:t>
            </a:r>
          </a:p>
          <a:p>
            <a:pPr algn="just"/>
            <a:endParaRPr lang="cs-CZ" sz="1600" dirty="0"/>
          </a:p>
          <a:p>
            <a:pPr algn="just"/>
            <a:r>
              <a:rPr lang="cs-CZ" sz="1600" dirty="0"/>
              <a:t>Pokud nevznikají podstatné diskontinuity a okolí podniku je v „poměrném“ klidu, je výsledek kontroly směřován na udržení a plnění dosavadního strategického záměru. </a:t>
            </a:r>
          </a:p>
          <a:p>
            <a:pPr algn="just"/>
            <a:r>
              <a:rPr lang="cs-CZ" sz="1600" dirty="0"/>
              <a:t>Naopak dochází-li k nečekaným změnám vně podniku, pak musí následovat okamžitá kontrola, která může naznačit nutnost provedení opatření, jež ve svém důsledku mohou znamenat potřebu okamžité inovace nevyhovujících částí strategie, případně vytvoření nové speciální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III</a:t>
            </a:r>
          </a:p>
        </p:txBody>
      </p:sp>
    </p:spTree>
    <p:extLst>
      <p:ext uri="{BB962C8B-B14F-4D97-AF65-F5344CB8AC3E}">
        <p14:creationId xmlns:p14="http://schemas.microsoft.com/office/powerpoint/2010/main" val="141622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 v případě strategické kontroly platí, že efektivní a účinná kontrola musí být přizpůsobena především plánům podniku, možnostem a vlastnostem jednotlivých manažerů na vedoucích pozicích, objektivnímu průběhu a vyhodnocení i organizační struktuře sledovaného podniku. </a:t>
            </a:r>
          </a:p>
          <a:p>
            <a:pPr algn="just"/>
            <a:endParaRPr lang="cs-CZ" sz="1600" dirty="0"/>
          </a:p>
          <a:p>
            <a:pPr algn="just"/>
            <a:r>
              <a:rPr lang="cs-CZ" sz="1600" dirty="0"/>
              <a:t>Zároveň je nutno zdůraznit, že výsledky strategické kontroly mohou být zaměřeny jednak na </a:t>
            </a:r>
            <a:r>
              <a:rPr lang="cs-CZ" sz="1600" b="1" dirty="0"/>
              <a:t>kontrolu</a:t>
            </a:r>
            <a:r>
              <a:rPr lang="cs-CZ" sz="1600" dirty="0"/>
              <a:t> </a:t>
            </a:r>
            <a:r>
              <a:rPr lang="cs-CZ" sz="1600" b="1" dirty="0"/>
              <a:t>interní oblast podniku</a:t>
            </a:r>
            <a:r>
              <a:rPr lang="cs-CZ" sz="1600" dirty="0"/>
              <a:t>, kdy kontrolní orgán hodnotí a monitoruje alokaci zdrojů, organizační operace, zaměření a realizaci strategických procesů a navrhuje potřebné změny. </a:t>
            </a:r>
          </a:p>
          <a:p>
            <a:pPr algn="just"/>
            <a:endParaRPr lang="cs-CZ" sz="1600" dirty="0"/>
          </a:p>
          <a:p>
            <a:pPr algn="just"/>
            <a:r>
              <a:rPr lang="cs-CZ" sz="1600" dirty="0"/>
              <a:t>Naopak </a:t>
            </a:r>
            <a:r>
              <a:rPr lang="cs-CZ" sz="1600" b="1" dirty="0"/>
              <a:t>kontrola vnější oblasti podniku </a:t>
            </a:r>
            <a:r>
              <a:rPr lang="cs-CZ" sz="1600" dirty="0"/>
              <a:t>je zaměřena na hodnocení využití příležitostí a na omezení vlivu hrozeb, na řešení změn, které se vyskytnou v průběhu platnosti strategie, na hodnocení úspěšnosti strategie a navrhuje taková opatření, která mohou zvýšit nejen odolnost vůči konkurenci, ale zajistí podniku prodloužení konkurenceschopnosti.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a:t>
            </a:r>
          </a:p>
        </p:txBody>
      </p:sp>
    </p:spTree>
    <p:extLst>
      <p:ext uri="{BB962C8B-B14F-4D97-AF65-F5344CB8AC3E}">
        <p14:creationId xmlns:p14="http://schemas.microsoft.com/office/powerpoint/2010/main" val="328188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Zaměření úsilí organizace (podnik, úřad) žádoucím směrem </a:t>
            </a:r>
            <a:r>
              <a:rPr lang="cs-CZ" sz="1600" dirty="0"/>
              <a:t>– dosahování stanovených cílů, možnost jejich úpravy v souladu s realitou (nebudu vyrábět něco, co jsem si sice naplánoval, ale co nejde na odbyt). </a:t>
            </a:r>
          </a:p>
          <a:p>
            <a:pPr algn="just"/>
            <a:endParaRPr lang="cs-CZ" sz="1600" dirty="0"/>
          </a:p>
          <a:p>
            <a:pPr algn="just"/>
            <a:r>
              <a:rPr lang="cs-CZ" sz="1600" b="1" dirty="0"/>
              <a:t>Zjišťování stavu, hodnocení a ovlivňování chování organizace </a:t>
            </a:r>
            <a:r>
              <a:rPr lang="cs-CZ" sz="1600" dirty="0"/>
              <a:t>– tyto činnosti jsou podmínkou úspěchu. </a:t>
            </a:r>
          </a:p>
          <a:p>
            <a:pPr algn="just"/>
            <a:endParaRPr lang="cs-CZ" sz="1600" dirty="0"/>
          </a:p>
          <a:p>
            <a:pPr algn="just"/>
            <a:r>
              <a:rPr lang="cs-CZ" sz="1600" b="1" dirty="0"/>
              <a:t>Slaďování úsilí lidí </a:t>
            </a:r>
            <a:r>
              <a:rPr lang="cs-CZ" sz="1600" dirty="0"/>
              <a:t>– tak, aby lidé jednali cíleně a efektivně pro užitek organizace i svůj.</a:t>
            </a:r>
          </a:p>
          <a:p>
            <a:pPr algn="just"/>
            <a:endParaRPr lang="cs-CZ" sz="1600" dirty="0"/>
          </a:p>
          <a:p>
            <a:pPr algn="just"/>
            <a:r>
              <a:rPr lang="cs-CZ" sz="1600" b="1" dirty="0"/>
              <a:t>Vytváření podmínek pro dynamickou stabilitu organizace </a:t>
            </a:r>
            <a:r>
              <a:rPr lang="cs-CZ" sz="1600" dirty="0"/>
              <a:t>– zvyšuje se jistota aktivit organizace a jejich lidí a také se stanovují pravidla pro řešení opakujících se činností a situací.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II</a:t>
            </a:r>
          </a:p>
        </p:txBody>
      </p:sp>
    </p:spTree>
    <p:extLst>
      <p:ext uri="{BB962C8B-B14F-4D97-AF65-F5344CB8AC3E}">
        <p14:creationId xmlns:p14="http://schemas.microsoft.com/office/powerpoint/2010/main" val="410558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Strategický audit </a:t>
            </a:r>
            <a:r>
              <a:rPr lang="cs-CZ" sz="1600" dirty="0"/>
              <a:t>– je potřebný v začátku strategického hodnotícího programu a je nezbytný k položení  určitého základu před   spuštěním samotného hodnotícího programu. Audit je širší než situační analýza a podává kompletnější pohled na marketingovou strategii a výkon</a:t>
            </a:r>
          </a:p>
          <a:p>
            <a:pPr algn="just"/>
            <a:r>
              <a:rPr lang="cs-CZ" sz="1600" b="1" dirty="0"/>
              <a:t>Výběr hodnotících kritérií </a:t>
            </a:r>
            <a:r>
              <a:rPr lang="cs-CZ" sz="1600" dirty="0"/>
              <a:t>– představuje výběr kritérií a měřítek sloužících k monitorování výkonnosti, která slouží jako základ pro hodnocení úspěchu strategie. Kritéria výkonnosti jsou stanovena jak pro celkový plán, tak pro jeho významné prvky a dílčí části.</a:t>
            </a:r>
          </a:p>
          <a:p>
            <a:pPr algn="just"/>
            <a:r>
              <a:rPr lang="cs-CZ" sz="1600" b="1" dirty="0"/>
              <a:t>Analýza informací </a:t>
            </a:r>
            <a:r>
              <a:rPr lang="cs-CZ" sz="1600" dirty="0"/>
              <a:t>– určuje informační zdroje sloužící k provádění strategického hodnocení a kontroly. Potřebné informace pro strategické plánování a hodnocení bývají získávány z  informačního systému podniku.</a:t>
            </a:r>
          </a:p>
          <a:p>
            <a:pPr algn="just"/>
            <a:r>
              <a:rPr lang="cs-CZ" sz="1600" b="1" dirty="0"/>
              <a:t>Hodnocení výkonnosti </a:t>
            </a:r>
            <a:r>
              <a:rPr lang="cs-CZ" sz="1600" dirty="0"/>
              <a:t>– porovnává aktuální výsledky s plánovanými a v případě významných odchylek navrhuje adekvátní akce ke korekci těchto odchylek. Hodnocení identifikuje příležitosti nebo mezery ve výkonnosti a iniciuje akce k řešení existujících a očekávaných problémů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Proces strategické kontroly</a:t>
            </a:r>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Standardy</a:t>
            </a:r>
          </a:p>
          <a:p>
            <a:pPr lvl="1" algn="just"/>
            <a:r>
              <a:rPr lang="cs-CZ" sz="1600" dirty="0"/>
              <a:t>Obecné normy a pravidla chování</a:t>
            </a:r>
          </a:p>
          <a:p>
            <a:pPr lvl="1" algn="just"/>
            <a:r>
              <a:rPr lang="cs-CZ" sz="1600" dirty="0"/>
              <a:t>Specifické požadavky</a:t>
            </a:r>
          </a:p>
          <a:p>
            <a:pPr lvl="2" algn="just"/>
            <a:r>
              <a:rPr lang="cs-CZ" sz="1600" dirty="0"/>
              <a:t>Fyzikální veličiny (teplota, tlak…)</a:t>
            </a:r>
          </a:p>
          <a:p>
            <a:pPr lvl="2" algn="just"/>
            <a:r>
              <a:rPr lang="cs-CZ" sz="1600" dirty="0"/>
              <a:t>Ekonomické veličiny (náklady, zásoby, pohledávky…)</a:t>
            </a:r>
          </a:p>
          <a:p>
            <a:pPr lvl="2" algn="just"/>
            <a:r>
              <a:rPr lang="cs-CZ" sz="1600" dirty="0"/>
              <a:t>Kombinované veličiny (kalkulační položky, mzdové náklady na jednotku…)</a:t>
            </a:r>
          </a:p>
          <a:p>
            <a:pPr lvl="2" algn="just"/>
            <a:r>
              <a:rPr lang="cs-CZ" sz="1600" dirty="0"/>
              <a:t>Neměřitelné veličiny (barevné odstíny, kvalita povrchu…)</a:t>
            </a:r>
          </a:p>
          <a:p>
            <a:pPr marL="393192" lvl="1" indent="0" algn="just">
              <a:buNone/>
            </a:pPr>
            <a:endParaRPr lang="cs-CZ" sz="1600" dirty="0"/>
          </a:p>
          <a:p>
            <a:pPr algn="just"/>
            <a:r>
              <a:rPr lang="cs-CZ" sz="1600" dirty="0"/>
              <a:t>Časové srovnání</a:t>
            </a:r>
          </a:p>
          <a:p>
            <a:pPr algn="just"/>
            <a:r>
              <a:rPr lang="cs-CZ" sz="1600" dirty="0"/>
              <a:t>Konkurenční srovnání</a:t>
            </a:r>
          </a:p>
          <a:p>
            <a:pPr algn="just"/>
            <a:r>
              <a:rPr lang="cs-CZ" sz="1600" dirty="0"/>
              <a:t>Správné řídící a provozní praktiky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Hodnotící kritéria</a:t>
            </a:r>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Odchylky zjištěné v průběhu kontrolního procesu mohou být posuzovány:</a:t>
            </a:r>
          </a:p>
          <a:p>
            <a:pPr algn="just"/>
            <a:r>
              <a:rPr lang="cs-CZ" sz="1600" dirty="0"/>
              <a:t>z hlediska cíle nebo kritérií manažerských procesů,</a:t>
            </a:r>
          </a:p>
          <a:p>
            <a:pPr algn="just"/>
            <a:r>
              <a:rPr lang="cs-CZ" sz="1600" dirty="0"/>
              <a:t>z hlediska důležitosti</a:t>
            </a:r>
          </a:p>
          <a:p>
            <a:pPr marL="0" indent="0" algn="just">
              <a:buNone/>
            </a:pPr>
            <a:r>
              <a:rPr lang="cs-CZ" sz="1600" i="1" dirty="0"/>
              <a:t>Odchylky z hlediska cíle nebo kritérií manažerských procesů mohou být:</a:t>
            </a:r>
          </a:p>
          <a:p>
            <a:pPr algn="just"/>
            <a:r>
              <a:rPr lang="cs-CZ" sz="1600" dirty="0"/>
              <a:t>pozitivní, které představují dosažení lepších výsledků, než předpokládá plán a žádoucí stav,</a:t>
            </a:r>
          </a:p>
          <a:p>
            <a:pPr algn="just"/>
            <a:r>
              <a:rPr lang="cs-CZ" sz="1600" dirty="0"/>
              <a:t>negativní, které představují dosažení horších výsledků, než předpokládá plán a žádoucí stav.</a:t>
            </a:r>
          </a:p>
          <a:p>
            <a:pPr marL="0" indent="0" algn="just">
              <a:buNone/>
            </a:pPr>
            <a:r>
              <a:rPr lang="cs-CZ" sz="1600" i="1" dirty="0"/>
              <a:t>Odchylky z hlediska důležitosti ukazují, jakou pozornost je nutné výsledkům kontroly přisuzovat, proto rozlišujeme:</a:t>
            </a:r>
          </a:p>
          <a:p>
            <a:pPr algn="just"/>
            <a:r>
              <a:rPr lang="cs-CZ" sz="1600" dirty="0"/>
              <a:t>odchylky významné, které vyžadují přijetí opatření a jeho následnou realizaci a novou kontrolu,</a:t>
            </a:r>
          </a:p>
          <a:p>
            <a:pPr algn="just"/>
            <a:r>
              <a:rPr lang="cs-CZ" sz="1600" dirty="0"/>
              <a:t>odchylky nevýznamné, které jsou natolik zanedbatelné, že nevyžadují manažerskou reakci.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Odchylky zjištěné v průběhu kontroly</a:t>
            </a:r>
          </a:p>
        </p:txBody>
      </p:sp>
    </p:spTree>
    <p:extLst>
      <p:ext uri="{BB962C8B-B14F-4D97-AF65-F5344CB8AC3E}">
        <p14:creationId xmlns:p14="http://schemas.microsoft.com/office/powerpoint/2010/main" val="3979281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Strategický audit slouží pro širší a dlouhodobější pohled na podnik. </a:t>
            </a:r>
          </a:p>
          <a:p>
            <a:pPr algn="just"/>
            <a:r>
              <a:rPr lang="cs-CZ" sz="1600" dirty="0"/>
              <a:t>Audit provádí zevrubné, systematické, nezávislé a periodické zkoumání a hodnocení chování organizace, strategických cílů, zvolených strategií a způsobu jejich uskutečňování. </a:t>
            </a:r>
          </a:p>
          <a:p>
            <a:pPr algn="just"/>
            <a:r>
              <a:rPr lang="cs-CZ" sz="1600" dirty="0"/>
              <a:t>Dále identifikuje problémové okruhy, příležitosti a hrozby a doporučuje aktivity směřující ke zdokonalení a zefektivnění procesu realizace strategie podniku.</a:t>
            </a:r>
          </a:p>
          <a:p>
            <a:pPr algn="just"/>
            <a:r>
              <a:rPr lang="cs-CZ" sz="1600" dirty="0"/>
              <a:t>Kromě rozhodnutí, co bude kontrolováno, existují v auditu další důležité faktory jako je:</a:t>
            </a:r>
          </a:p>
          <a:p>
            <a:pPr lvl="1" algn="just"/>
            <a:r>
              <a:rPr lang="cs-CZ" sz="1600" dirty="0"/>
              <a:t>Zodpovědnost za audit, která má zajišťovat objektivitu a profesionální expertízu.</a:t>
            </a:r>
          </a:p>
          <a:p>
            <a:pPr lvl="1" algn="just"/>
            <a:r>
              <a:rPr lang="cs-CZ" sz="1600" dirty="0"/>
              <a:t>Plánování auditu stanovující oblast auditu, rozsah kontrolních operací, program aktivit, koordinace součinnosti, požadovaný způsob oznámení výsledků.</a:t>
            </a:r>
          </a:p>
          <a:p>
            <a:pPr lvl="1" algn="just"/>
            <a:r>
              <a:rPr lang="cs-CZ" sz="1600" dirty="0"/>
              <a:t>Využití závěrů ke zvýšení a zlepšení výkonnosti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Strategický audit</a:t>
            </a:r>
          </a:p>
        </p:txBody>
      </p:sp>
    </p:spTree>
    <p:extLst>
      <p:ext uri="{BB962C8B-B14F-4D97-AF65-F5344CB8AC3E}">
        <p14:creationId xmlns:p14="http://schemas.microsoft.com/office/powerpoint/2010/main" val="1187945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Postup auditu:</a:t>
            </a:r>
            <a:endParaRPr lang="cs-CZ" sz="1600" dirty="0"/>
          </a:p>
          <a:p>
            <a:pPr lvl="1" algn="just"/>
            <a:r>
              <a:rPr lang="cs-CZ" sz="1600" dirty="0"/>
              <a:t>Setkání členů představenstva firmy a auditorů za účelem stanovení cíle auditu, rozsahu a hloubky auditu, informačních zdrojů, formátu hlášení a časových omezení auditu.</a:t>
            </a:r>
          </a:p>
          <a:p>
            <a:pPr lvl="1" algn="just"/>
            <a:r>
              <a:rPr lang="cs-CZ" sz="1600" dirty="0"/>
              <a:t>Příprava detailního plánu dotazování osob.</a:t>
            </a:r>
          </a:p>
          <a:p>
            <a:pPr lvl="1" algn="just"/>
            <a:r>
              <a:rPr lang="cs-CZ" sz="1600" dirty="0"/>
              <a:t>Zpracování otázek.</a:t>
            </a:r>
          </a:p>
          <a:p>
            <a:pPr lvl="1" algn="just"/>
            <a:r>
              <a:rPr lang="cs-CZ" sz="1600" dirty="0"/>
              <a:t>Termín, čas a místo schůzek.</a:t>
            </a:r>
          </a:p>
          <a:p>
            <a:pPr algn="just"/>
            <a:r>
              <a:rPr lang="cs-CZ" sz="1600" dirty="0"/>
              <a:t>Položky zahrnuté v auditu jsou přizpůsobeny potřebám jednotlivého podniku a odpovídají strategickému plánu, jehož účinek je hodnocen.  </a:t>
            </a:r>
          </a:p>
          <a:p>
            <a:pPr marL="0" indent="0" algn="just">
              <a:buNone/>
            </a:pPr>
            <a:r>
              <a:rPr lang="cs-CZ" sz="1600" b="1" dirty="0"/>
              <a:t>Položky  strategického auditu</a:t>
            </a:r>
          </a:p>
          <a:p>
            <a:pPr lvl="1" algn="just"/>
            <a:r>
              <a:rPr lang="cs-CZ" sz="1600" dirty="0"/>
              <a:t>Mise a cíle podniku</a:t>
            </a:r>
          </a:p>
          <a:p>
            <a:pPr lvl="1" algn="just"/>
            <a:r>
              <a:rPr lang="cs-CZ" sz="1600" dirty="0"/>
              <a:t>Složení podniku a strategie</a:t>
            </a:r>
          </a:p>
          <a:p>
            <a:pPr lvl="1" algn="just"/>
            <a:r>
              <a:rPr lang="cs-CZ" sz="1600" dirty="0"/>
              <a:t>Strategie pro každou plánovanou jednotku</a:t>
            </a:r>
          </a:p>
          <a:p>
            <a:pPr lvl="1" algn="just"/>
            <a:r>
              <a:rPr lang="cs-CZ" sz="1600" dirty="0"/>
              <a:t>Implementace a řízení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Postup a položky strategického auditu</a:t>
            </a:r>
          </a:p>
        </p:txBody>
      </p:sp>
    </p:spTree>
    <p:extLst>
      <p:ext uri="{BB962C8B-B14F-4D97-AF65-F5344CB8AC3E}">
        <p14:creationId xmlns:p14="http://schemas.microsoft.com/office/powerpoint/2010/main" val="160257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Rozborový charakter kontroly</a:t>
            </a:r>
            <a:r>
              <a:rPr lang="cs-CZ" sz="1600" dirty="0"/>
              <a:t> při sledování příčin a rozsahu odchylek mezi plánem a skutečností.</a:t>
            </a:r>
          </a:p>
          <a:p>
            <a:pPr lvl="0" algn="just"/>
            <a:r>
              <a:rPr lang="cs-CZ" sz="1600" b="1" dirty="0"/>
              <a:t>Cílová orientace kontrolního procesu</a:t>
            </a:r>
            <a:r>
              <a:rPr lang="cs-CZ" sz="1600" dirty="0"/>
              <a:t> zejména z hlediska dosažení cíle v požadované kvalitě i době.</a:t>
            </a:r>
          </a:p>
          <a:p>
            <a:pPr lvl="0" algn="just"/>
            <a:r>
              <a:rPr lang="cs-CZ" sz="1600" b="1" dirty="0"/>
              <a:t>Pozitivnost kontroly </a:t>
            </a:r>
            <a:r>
              <a:rPr lang="cs-CZ" sz="1600" dirty="0"/>
              <a:t>před regresivním pojetím, které je spojeno především s postihy. Kontrola totiž musí podchytit nejen negativní odchylky, ale i pozitivní odchýlení od plánu a tyto relevantní pozitivní rozdíly umět vhodně ocenit.</a:t>
            </a:r>
          </a:p>
          <a:p>
            <a:pPr lvl="0" algn="just"/>
            <a:r>
              <a:rPr lang="cs-CZ" sz="1600" b="1" dirty="0"/>
              <a:t>Nezbytnost preventivnosti v </a:t>
            </a:r>
            <a:r>
              <a:rPr lang="cs-CZ" sz="1600" dirty="0"/>
              <a:t>návaznosti na její včasné zabudování do všech manažerských funkcí jak sekvenčního tak paralelního charakteru.</a:t>
            </a:r>
          </a:p>
          <a:p>
            <a:pPr lvl="0" algn="just"/>
            <a:r>
              <a:rPr lang="cs-CZ" sz="1600" b="1" dirty="0"/>
              <a:t>Vyvolání aktivity všech pracovníků podniku </a:t>
            </a:r>
            <a:r>
              <a:rPr lang="cs-CZ" sz="1600" dirty="0"/>
              <a:t>při navrhování kontrolních postupů jednotlivých typů a jejich samotné účasti při provádění kontrol. Nelze přitom zapomínat na kontrolu sebe sama </a:t>
            </a:r>
          </a:p>
          <a:p>
            <a:pPr lvl="0" algn="just"/>
            <a:r>
              <a:rPr lang="cs-CZ" sz="1600" b="1" dirty="0"/>
              <a:t>Uvědomění si skutečnost, že vše nelze kontrolovat. </a:t>
            </a:r>
            <a:r>
              <a:rPr lang="cs-CZ" sz="1600" dirty="0"/>
              <a:t>Některé odchylky malého rozsahu lze považovat za normální a pokud nepřekročí odchylky určitou velikost, je zbytečné věnovat jim pozornost.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Vlastnosti kontrolního procesu</a:t>
            </a:r>
          </a:p>
        </p:txBody>
      </p:sp>
    </p:spTree>
    <p:extLst>
      <p:ext uri="{BB962C8B-B14F-4D97-AF65-F5344CB8AC3E}">
        <p14:creationId xmlns:p14="http://schemas.microsoft.com/office/powerpoint/2010/main" val="428054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i="1" dirty="0"/>
              <a:t>Oddíl A – základní problémové okruhy</a:t>
            </a:r>
            <a:endParaRPr lang="cs-CZ" sz="1600" dirty="0"/>
          </a:p>
          <a:p>
            <a:pPr lvl="1"/>
            <a:r>
              <a:rPr lang="cs-CZ" sz="1600" dirty="0"/>
              <a:t>audit chování podniku ve vztahu k prostředí, trhu</a:t>
            </a:r>
          </a:p>
          <a:p>
            <a:pPr lvl="1"/>
            <a:r>
              <a:rPr lang="cs-CZ" sz="1600" dirty="0"/>
              <a:t>audit strategických cílů a strategie jejich dosahování</a:t>
            </a:r>
          </a:p>
          <a:p>
            <a:pPr lvl="1"/>
            <a:r>
              <a:rPr lang="cs-CZ" sz="1600" dirty="0"/>
              <a:t>audit organizační infrastruktury</a:t>
            </a:r>
          </a:p>
          <a:p>
            <a:pPr lvl="1"/>
            <a:r>
              <a:rPr lang="cs-CZ" sz="1600" dirty="0"/>
              <a:t>audit systému managementu</a:t>
            </a:r>
          </a:p>
          <a:p>
            <a:pPr lvl="1"/>
            <a:r>
              <a:rPr lang="cs-CZ" sz="1600" dirty="0"/>
              <a:t>audit strategické výkonnosti</a:t>
            </a:r>
          </a:p>
          <a:p>
            <a:pPr lvl="1"/>
            <a:r>
              <a:rPr lang="cs-CZ" sz="1600" dirty="0"/>
              <a:t>audit nástrojů managementu a jeho funkcí</a:t>
            </a:r>
          </a:p>
          <a:p>
            <a:pPr lvl="1"/>
            <a:endParaRPr lang="cs-CZ" sz="1600" dirty="0"/>
          </a:p>
          <a:p>
            <a:r>
              <a:rPr lang="cs-CZ" sz="1600" i="1" dirty="0"/>
              <a:t>Oddíl B – prohlubující analýza systému managementu</a:t>
            </a:r>
          </a:p>
          <a:p>
            <a:pPr lvl="1"/>
            <a:r>
              <a:rPr lang="cs-CZ" sz="1600" dirty="0"/>
              <a:t>Výrobní program</a:t>
            </a:r>
          </a:p>
          <a:p>
            <a:pPr lvl="1"/>
            <a:r>
              <a:rPr lang="cs-CZ" sz="1600" dirty="0"/>
              <a:t>Trhy</a:t>
            </a:r>
          </a:p>
          <a:p>
            <a:pPr lvl="1"/>
            <a:r>
              <a:rPr lang="cs-CZ" sz="1600" dirty="0"/>
              <a:t>Personální politika</a:t>
            </a:r>
          </a:p>
          <a:p>
            <a:pPr lvl="1"/>
            <a:r>
              <a:rPr lang="cs-CZ" sz="1600" dirty="0"/>
              <a:t>Organizační struktura</a:t>
            </a:r>
          </a:p>
          <a:p>
            <a:pPr lvl="1"/>
            <a:r>
              <a:rPr lang="cs-CZ" sz="1600" dirty="0"/>
              <a:t>Systém řízení podniku</a:t>
            </a:r>
          </a:p>
          <a:p>
            <a:pPr marL="0"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Příklad metodiky strategického auditu</a:t>
            </a:r>
          </a:p>
        </p:txBody>
      </p:sp>
    </p:spTree>
    <p:extLst>
      <p:ext uri="{BB962C8B-B14F-4D97-AF65-F5344CB8AC3E}">
        <p14:creationId xmlns:p14="http://schemas.microsoft.com/office/powerpoint/2010/main" val="1895660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Specifickými formami kontroly jsou:</a:t>
            </a:r>
          </a:p>
          <a:p>
            <a:pPr algn="just"/>
            <a:r>
              <a:rPr lang="cs-CZ" sz="1600" b="1" dirty="0"/>
              <a:t>Controlling – </a:t>
            </a:r>
            <a:r>
              <a:rPr lang="cs-CZ" sz="1600" dirty="0"/>
              <a:t>controlling je součástí celopodnikového řídicího systému. Jeho úlohou je poskytovat managementu (zpravidla vrcholovému) vhodné informace sloužící ke koordinaci, ovlivňování a usměrňování celopodnikových aktivit. Východiskem controllingu je vyhodnocování stavu plnění podnikových plánů a rozpočtů. Analýzy vycházejí nejčastěji z údajů účetnictví, z rozboru nákladů, rozborů odbytu, statistických výkazů apod. V podniku ho realizuje kontrolor nebo útvar controllingu.</a:t>
            </a:r>
          </a:p>
          <a:p>
            <a:pPr algn="just"/>
            <a:endParaRPr lang="cs-CZ" sz="1600" dirty="0"/>
          </a:p>
          <a:p>
            <a:pPr algn="just"/>
            <a:r>
              <a:rPr lang="cs-CZ" sz="1600" b="1" dirty="0"/>
              <a:t>Vnitřní audit</a:t>
            </a:r>
            <a:r>
              <a:rPr lang="cs-CZ" sz="1600" dirty="0"/>
              <a:t> – vnitřní audit je nestranné prověřování určité činnosti, procesu, a nebo funkcí útvarů. Audit provádí nestranný auditor, což je pracovník jiného podnikového útvaru k tomu vyškolený. Auditoři mají k dispozici příslušné směrnice, předpisy, instrukce a pokyny a prověřují dodržování stanovených postupů. Typickým rysem interních auditů je prověřování průběhu procesů, správnost procesů.</a:t>
            </a:r>
          </a:p>
          <a:p>
            <a:pPr algn="just"/>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Specifické formy kontroly</a:t>
            </a:r>
          </a:p>
        </p:txBody>
      </p:sp>
    </p:spTree>
    <p:extLst>
      <p:ext uri="{BB962C8B-B14F-4D97-AF65-F5344CB8AC3E}">
        <p14:creationId xmlns:p14="http://schemas.microsoft.com/office/powerpoint/2010/main" val="1924444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Vybrané moderní přístupy využitelné ve strategickém managementu</a:t>
            </a:r>
          </a:p>
        </p:txBody>
      </p:sp>
      <p:sp>
        <p:nvSpPr>
          <p:cNvPr id="3" name="Podnadpis 2"/>
          <p:cNvSpPr>
            <a:spLocks noGrp="1"/>
          </p:cNvSpPr>
          <p:nvPr>
            <p:ph type="subTitle" idx="4294967295"/>
          </p:nvPr>
        </p:nvSpPr>
        <p:spPr>
          <a:xfrm>
            <a:off x="1763688" y="3939902"/>
            <a:ext cx="3888432" cy="64807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597989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Síťový přístup vnímá podnik jako soubor propojených vztahů spojujících podnik s ostatními podniky ve více či méně důvěrném způsobu, závisejícím na vztazích uvnitř sítě. </a:t>
            </a:r>
          </a:p>
          <a:p>
            <a:pPr>
              <a:buNone/>
            </a:pPr>
            <a:endParaRPr lang="cs-CZ" sz="2000" dirty="0"/>
          </a:p>
          <a:p>
            <a:r>
              <a:rPr lang="cs-CZ" sz="2000" dirty="0"/>
              <a:t>Síť dvě nebo více organizací spojených dlouhodobými vztahy a vazbami. Vazby mezi členy sítě formuje reflexe a poznání vzájemné závislosti a jsou základem pro dlouhodobé vazby. (</a:t>
            </a:r>
            <a:r>
              <a:rPr lang="cs-CZ" sz="2000" dirty="0" err="1"/>
              <a:t>Thorelli</a:t>
            </a:r>
            <a:r>
              <a:rPr lang="cs-CZ" sz="2000" dirty="0"/>
              <a:t>, 1986)</a:t>
            </a:r>
          </a:p>
          <a:p>
            <a:pPr>
              <a:buNone/>
            </a:pPr>
            <a:endParaRPr lang="cs-CZ" sz="2000" dirty="0"/>
          </a:p>
          <a:p>
            <a:r>
              <a:rPr lang="cs-CZ" sz="2000" dirty="0"/>
              <a:t>Komplementarita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err="1"/>
              <a:t>Networking</a:t>
            </a:r>
            <a:endParaRPr lang="cs-CZ" dirty="0"/>
          </a:p>
        </p:txBody>
      </p:sp>
    </p:spTree>
    <p:extLst>
      <p:ext uri="{BB962C8B-B14F-4D97-AF65-F5344CB8AC3E}">
        <p14:creationId xmlns:p14="http://schemas.microsoft.com/office/powerpoint/2010/main" val="250110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Sítě kontaktů, znalostí – sociální kapitál podnikatelů</a:t>
            </a:r>
          </a:p>
          <a:p>
            <a:pPr>
              <a:buNone/>
            </a:pPr>
            <a:endParaRPr lang="cs-CZ" sz="2000" dirty="0"/>
          </a:p>
          <a:p>
            <a:r>
              <a:rPr lang="cs-CZ" sz="2000" dirty="0"/>
              <a:t>Sítě podniků</a:t>
            </a:r>
          </a:p>
          <a:p>
            <a:pPr lvl="1"/>
            <a:r>
              <a:rPr lang="cs-CZ" sz="2000" dirty="0"/>
              <a:t>Přímé zapojení podniků </a:t>
            </a:r>
          </a:p>
          <a:p>
            <a:pPr lvl="1"/>
            <a:r>
              <a:rPr lang="cs-CZ" sz="2000" dirty="0"/>
              <a:t>Nepřímé zapojení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Formy </a:t>
            </a:r>
            <a:r>
              <a:rPr lang="cs-CZ" dirty="0" err="1"/>
              <a:t>networking</a:t>
            </a:r>
            <a:endParaRPr lang="cs-CZ" dirty="0"/>
          </a:p>
        </p:txBody>
      </p:sp>
    </p:spTree>
    <p:extLst>
      <p:ext uri="{BB962C8B-B14F-4D97-AF65-F5344CB8AC3E}">
        <p14:creationId xmlns:p14="http://schemas.microsoft.com/office/powerpoint/2010/main" val="387644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Procesy člena sítě</a:t>
            </a:r>
            <a:r>
              <a:rPr lang="cs-CZ" sz="1800" dirty="0"/>
              <a:t>:</a:t>
            </a:r>
          </a:p>
          <a:p>
            <a:pPr lvl="1"/>
            <a:r>
              <a:rPr lang="cs-CZ" sz="1800" dirty="0"/>
              <a:t>Vstup</a:t>
            </a:r>
          </a:p>
          <a:p>
            <a:pPr lvl="1"/>
            <a:r>
              <a:rPr lang="cs-CZ" sz="1800" dirty="0"/>
              <a:t>Tvorba pozice</a:t>
            </a:r>
          </a:p>
          <a:p>
            <a:pPr lvl="1"/>
            <a:r>
              <a:rPr lang="cs-CZ" sz="1800" dirty="0"/>
              <a:t>Repozice</a:t>
            </a:r>
          </a:p>
          <a:p>
            <a:pPr lvl="1"/>
            <a:r>
              <a:rPr lang="cs-CZ" sz="1800" dirty="0"/>
              <a:t>Výstup</a:t>
            </a:r>
          </a:p>
          <a:p>
            <a:pPr lvl="1">
              <a:buNone/>
            </a:pPr>
            <a:endParaRPr lang="cs-CZ" sz="1800" dirty="0"/>
          </a:p>
          <a:p>
            <a:r>
              <a:rPr lang="cs-CZ" sz="1800" b="1" i="1" dirty="0"/>
              <a:t>Faktory ovlivňující pozici člena v síti</a:t>
            </a:r>
            <a:r>
              <a:rPr lang="cs-CZ" sz="1800" dirty="0"/>
              <a:t>:</a:t>
            </a:r>
          </a:p>
          <a:p>
            <a:pPr lvl="1"/>
            <a:r>
              <a:rPr lang="cs-CZ" sz="1800" dirty="0"/>
              <a:t>Doména podniku (rozdělení práce)</a:t>
            </a:r>
          </a:p>
          <a:p>
            <a:pPr lvl="1"/>
            <a:r>
              <a:rPr lang="cs-CZ" sz="1800" dirty="0"/>
              <a:t>Pozice podniku v dalších sítích</a:t>
            </a:r>
          </a:p>
          <a:p>
            <a:pPr lvl="1"/>
            <a:r>
              <a:rPr lang="cs-CZ" sz="1800" dirty="0"/>
              <a:t>síla podniku ve vztahu k ostatním účastníkům v ústřední síti</a:t>
            </a:r>
          </a:p>
          <a:p>
            <a:pPr lvl="2"/>
            <a:r>
              <a:rPr lang="cs-CZ" sz="1800" dirty="0"/>
              <a:t>ekonomická základna (podíl na trhu), technologie, odbornost, důvěra a zákonnost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Členství v síti</a:t>
            </a:r>
          </a:p>
        </p:txBody>
      </p:sp>
    </p:spTree>
    <p:extLst>
      <p:ext uri="{BB962C8B-B14F-4D97-AF65-F5344CB8AC3E}">
        <p14:creationId xmlns:p14="http://schemas.microsoft.com/office/powerpoint/2010/main" val="381621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 rámci analýzy podmínek, ve kterých působí strategie, jak se strategie vyvíjí a jaké rozhodující příčiny ovlivňují strategické chování i aktivity podniku, lze využívat řadu dalších metod, jako je třeba </a:t>
            </a:r>
            <a:r>
              <a:rPr lang="cs-CZ" sz="1600" dirty="0" err="1"/>
              <a:t>benchmarking</a:t>
            </a:r>
            <a:r>
              <a:rPr lang="cs-CZ" sz="1600" dirty="0"/>
              <a:t>.</a:t>
            </a:r>
          </a:p>
          <a:p>
            <a:pPr algn="just"/>
            <a:r>
              <a:rPr lang="cs-CZ" sz="1600" dirty="0"/>
              <a:t>Jedná o tvůrčí napodobování a využívání poznatků nejlepších podniků, které získáme jejich systematickým pozorováním a srovnáváním s našimi postupy. </a:t>
            </a:r>
          </a:p>
          <a:p>
            <a:pPr algn="just"/>
            <a:r>
              <a:rPr lang="cs-CZ" sz="1600" dirty="0"/>
              <a:t>Výhodou a velkou předností metody je její jednoduchost, široce uplatnitelné používání a obvykle nízká nákladnost.</a:t>
            </a:r>
          </a:p>
          <a:p>
            <a:pPr algn="just"/>
            <a:r>
              <a:rPr lang="cs-CZ" sz="1600" dirty="0" err="1"/>
              <a:t>Benchmarking</a:t>
            </a:r>
            <a:r>
              <a:rPr lang="cs-CZ" sz="1600" dirty="0"/>
              <a:t> lze rozdělit do následujících základních typů:</a:t>
            </a:r>
          </a:p>
          <a:p>
            <a:pPr lvl="1" algn="just"/>
            <a:r>
              <a:rPr lang="cs-CZ" sz="1600" b="1" dirty="0"/>
              <a:t>Vnitřní </a:t>
            </a:r>
            <a:r>
              <a:rPr lang="cs-CZ" sz="1600" b="1" dirty="0" err="1"/>
              <a:t>benchmarking</a:t>
            </a:r>
            <a:r>
              <a:rPr lang="cs-CZ" sz="1600" b="1" dirty="0"/>
              <a:t> – </a:t>
            </a:r>
            <a:r>
              <a:rPr lang="cs-CZ" sz="1600" dirty="0"/>
              <a:t>týká se srovnávání různých částí a jejich vlastností (výkonnost, personál, přínos) v rámci jednoho podniku.</a:t>
            </a:r>
          </a:p>
          <a:p>
            <a:pPr lvl="1" algn="just"/>
            <a:r>
              <a:rPr lang="cs-CZ" sz="1600" b="1" dirty="0"/>
              <a:t>Vnější </a:t>
            </a:r>
            <a:r>
              <a:rPr lang="cs-CZ" sz="1600" b="1" dirty="0" err="1"/>
              <a:t>benchmarking</a:t>
            </a:r>
            <a:r>
              <a:rPr lang="cs-CZ" sz="1600" b="1" dirty="0"/>
              <a:t> –</a:t>
            </a:r>
            <a:r>
              <a:rPr lang="cs-CZ" sz="1600" dirty="0"/>
              <a:t> porovnání obdobné činnosti mezi vlastním podnikem a srovnávaným nejlepším podnikem v daném oboru (s konkurentem).</a:t>
            </a:r>
          </a:p>
          <a:p>
            <a:pPr lvl="1" algn="just"/>
            <a:r>
              <a:rPr lang="cs-CZ" sz="1600" b="1" dirty="0"/>
              <a:t>Funkční </a:t>
            </a:r>
            <a:r>
              <a:rPr lang="cs-CZ" sz="1600" b="1" dirty="0" err="1"/>
              <a:t>benchmarking</a:t>
            </a:r>
            <a:r>
              <a:rPr lang="cs-CZ" sz="1600" b="1" dirty="0"/>
              <a:t> –</a:t>
            </a:r>
            <a:r>
              <a:rPr lang="cs-CZ" sz="1600" dirty="0"/>
              <a:t> představuje srovnání stejné činnosti a přístupů mezi vlastním podnikem a cizím podnikem, který působí mimo náš obor.</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endParaRPr lang="cs-CZ" dirty="0"/>
          </a:p>
        </p:txBody>
      </p:sp>
    </p:spTree>
    <p:extLst>
      <p:ext uri="{BB962C8B-B14F-4D97-AF65-F5344CB8AC3E}">
        <p14:creationId xmlns:p14="http://schemas.microsoft.com/office/powerpoint/2010/main" val="181251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Identifikuje a stanovuje rozdíl ve výkonnosti našeho podniku a možné nejlepší konkurence.</a:t>
            </a:r>
          </a:p>
          <a:p>
            <a:pPr lvl="0" algn="just"/>
            <a:r>
              <a:rPr lang="cs-CZ" sz="1600" dirty="0"/>
              <a:t>Pomáhá stanovit strategii nebo její inovaci.</a:t>
            </a:r>
          </a:p>
          <a:p>
            <a:pPr lvl="0" algn="just"/>
            <a:r>
              <a:rPr lang="cs-CZ" sz="1600" dirty="0"/>
              <a:t>Udržuje stimulaci podnikového vedení pro neustálé zlepšování.</a:t>
            </a:r>
          </a:p>
          <a:p>
            <a:pPr lvl="0" algn="just"/>
            <a:r>
              <a:rPr lang="cs-CZ" sz="1600" dirty="0"/>
              <a:t>Ověřuje úspěšnost prováděných strategických opatření.</a:t>
            </a:r>
          </a:p>
          <a:p>
            <a:pPr lvl="0" algn="just"/>
            <a:r>
              <a:rPr lang="cs-CZ" sz="1600" dirty="0"/>
              <a:t>Představuje panoramatický pohled na konkurenční počínání se srovnávaným podnikem, který nám poskytuje možnost revolučně pozměnit vlastní aktivity vhodně volenými a potřebnými inovacemi.</a:t>
            </a:r>
          </a:p>
          <a:p>
            <a:pPr lvl="0" algn="just"/>
            <a:r>
              <a:rPr lang="cs-CZ" sz="1600" dirty="0"/>
              <a:t>Je efektivním způsobem jak zaměstnance přimět k hledání nových myšlenek a k nalézání skrytých možností vedoucích k zlepšení výkonnosti.</a:t>
            </a:r>
          </a:p>
          <a:p>
            <a:pPr algn="just"/>
            <a:r>
              <a:rPr lang="cs-CZ" sz="1600" dirty="0"/>
              <a:t>Odhaluje klíčové kompetence, které tvoří vynikající výkonnost podniku jako jeho základní předpoklad úspěch na trhu.</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r>
              <a:rPr lang="cs-CZ" dirty="0"/>
              <a:t> - výhody</a:t>
            </a:r>
          </a:p>
        </p:txBody>
      </p:sp>
    </p:spTree>
    <p:extLst>
      <p:ext uri="{BB962C8B-B14F-4D97-AF65-F5344CB8AC3E}">
        <p14:creationId xmlns:p14="http://schemas.microsoft.com/office/powerpoint/2010/main" val="377210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Delokalizace</a:t>
            </a:r>
            <a:r>
              <a:rPr lang="cs-CZ" sz="1800" dirty="0"/>
              <a:t> je proces přesunu ekonomických aktivit do zahraničních regionů, zahrnující ukončení nebo redukci aktivit v původním regionu nebo jejich stagnaci (nerozvíjení) z důvodu podnikové expanze do zahraničí. Tento proces odráží podnikovou strategii založenou na přizpůsobení se rostoucí konkurenci a zrychlujícímu se technologickému pokroku. </a:t>
            </a:r>
          </a:p>
          <a:p>
            <a:pPr marL="0" indent="0" algn="just">
              <a:buNone/>
            </a:pPr>
            <a:endParaRPr lang="cs-CZ" sz="1800" dirty="0"/>
          </a:p>
          <a:p>
            <a:pPr algn="just"/>
            <a:r>
              <a:rPr lang="cs-CZ" sz="1800" dirty="0"/>
              <a:t>K přesunu produkčních aktivit do zahraničí začaly průmyslové podniky v nejvyspělejších zemích světa přistupovat více než před čtyřiceti lety. Již v 60. letech 20. století začalo ve větším měřítku docházet k přemísťování pracovně náročných výrobních a montážních aktivit do zemí s levnou pracovní silou.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2984694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Hlavním absorbentem těchto nákladově orientovaných investic se staly dnes již vyspělé východoasijské ekonomiky (Jižní Korea, Tchaj-wan, Malajsie a další), které zaznamenaly rychlý rozvoj nejprve textilního průmyslu, posléze se specializovaly na výrobu elektroniky a výpočetní techniky. </a:t>
            </a:r>
          </a:p>
          <a:p>
            <a:pPr algn="just"/>
            <a:r>
              <a:rPr lang="cs-CZ" sz="1800" dirty="0"/>
              <a:t>V průběhu následujících dvou desetiletí dosáhla </a:t>
            </a:r>
            <a:r>
              <a:rPr lang="cs-CZ" sz="1800" dirty="0" err="1"/>
              <a:t>delokalizace</a:t>
            </a:r>
            <a:r>
              <a:rPr lang="cs-CZ" sz="1800" dirty="0"/>
              <a:t> téměř globálního rozměru a stala se jedním z nejvýznamnějších stimulů a projevů ekonomické globalizace.</a:t>
            </a:r>
          </a:p>
          <a:p>
            <a:pPr algn="just"/>
            <a:r>
              <a:rPr lang="cs-CZ" sz="1800" dirty="0"/>
              <a:t>Pravděpodobnost </a:t>
            </a:r>
            <a:r>
              <a:rPr lang="cs-CZ" sz="1800" dirty="0" err="1"/>
              <a:t>delokalizace</a:t>
            </a:r>
            <a:r>
              <a:rPr lang="cs-CZ" sz="1800" dirty="0"/>
              <a:t> je vysoká u investorů, kteří zakládají konkurenceschopnost svých poboček v zemích s nízkými náklady na dočasných a rychle vyčerpatelných komparativních výhodách. Typickým příkladem jsou tzv. mezinárodně mobilní investice do výstavby montoven, které využijí dočasně nízkých mezd a desetiletých daňových prázdnin a poté se přemístí do zemí, které tyto podmínky splňují.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167535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Poznávací funkce</a:t>
            </a:r>
          </a:p>
          <a:p>
            <a:pPr lvl="1" algn="just"/>
            <a:r>
              <a:rPr lang="cs-CZ" sz="1600" dirty="0"/>
              <a:t>zjišťovací fáze</a:t>
            </a:r>
          </a:p>
          <a:p>
            <a:pPr lvl="1" algn="just"/>
            <a:r>
              <a:rPr lang="cs-CZ" sz="1600" dirty="0"/>
              <a:t>hodnotící fáze </a:t>
            </a:r>
          </a:p>
          <a:p>
            <a:pPr marL="457200" lvl="1" indent="0" algn="just">
              <a:buNone/>
            </a:pPr>
            <a:endParaRPr lang="cs-CZ" sz="1600" dirty="0"/>
          </a:p>
          <a:p>
            <a:pPr algn="just"/>
            <a:r>
              <a:rPr lang="cs-CZ" sz="1600" b="1" dirty="0"/>
              <a:t>Nápravná funkce </a:t>
            </a:r>
            <a:r>
              <a:rPr lang="cs-CZ" sz="1600" dirty="0"/>
              <a:t>– určující faktor účinnosti kontroly; vzniká po zaregistrování výsledků poznání, které mohou nabývat těchto parametrů:</a:t>
            </a:r>
          </a:p>
          <a:p>
            <a:pPr lvl="1" algn="just"/>
            <a:r>
              <a:rPr lang="cs-CZ" sz="1600" dirty="0"/>
              <a:t>odpovídající,</a:t>
            </a:r>
          </a:p>
          <a:p>
            <a:pPr lvl="1" algn="just"/>
            <a:r>
              <a:rPr lang="cs-CZ" sz="1600" dirty="0"/>
              <a:t>neodpovídající – kladné</a:t>
            </a:r>
          </a:p>
          <a:p>
            <a:pPr lvl="1" algn="just"/>
            <a:r>
              <a:rPr lang="cs-CZ" sz="1600" dirty="0"/>
              <a:t>neodpovídající - záporné</a:t>
            </a:r>
          </a:p>
          <a:p>
            <a:pPr marL="457200" lvl="1" indent="0" algn="just">
              <a:buNone/>
            </a:pPr>
            <a:endParaRPr lang="cs-CZ" sz="1600" dirty="0"/>
          </a:p>
          <a:p>
            <a:pPr algn="just"/>
            <a:r>
              <a:rPr lang="cs-CZ" sz="1600" b="1" dirty="0"/>
              <a:t>Výchovná funkce </a:t>
            </a:r>
          </a:p>
          <a:p>
            <a:pPr lvl="1" algn="just"/>
            <a:r>
              <a:rPr lang="cs-CZ" sz="1600" dirty="0"/>
              <a:t>upevňuje společenskou a pracovní kázeň,</a:t>
            </a:r>
          </a:p>
          <a:p>
            <a:pPr lvl="1" algn="just"/>
            <a:r>
              <a:rPr lang="cs-CZ" sz="1600" dirty="0"/>
              <a:t>omezuje nesprávné metody práce ( rozbor příčin odchylek),</a:t>
            </a:r>
          </a:p>
          <a:p>
            <a:pPr lvl="1" algn="just"/>
            <a:r>
              <a:rPr lang="cs-CZ" sz="1600" dirty="0"/>
              <a:t>vychovává k odpovědnosti a rozšiřuje zkušenosti všech pracovníků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Funkce kontrolního procesu</a:t>
            </a:r>
          </a:p>
        </p:txBody>
      </p:sp>
    </p:spTree>
    <p:extLst>
      <p:ext uri="{BB962C8B-B14F-4D97-AF65-F5344CB8AC3E}">
        <p14:creationId xmlns:p14="http://schemas.microsoft.com/office/powerpoint/2010/main" val="14424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dirty="0"/>
              <a:t>Pro regionální politiku je klíčová klasifikace </a:t>
            </a:r>
            <a:r>
              <a:rPr lang="cs-CZ" sz="1500" dirty="0" err="1"/>
              <a:t>delokalizace</a:t>
            </a:r>
            <a:r>
              <a:rPr lang="cs-CZ" sz="1500" dirty="0"/>
              <a:t> podle podílu přemístěných aktivit a potenciálních dopadů na ekonomiku zdrojového regionu. Podle prvního kritéria rozlišuje </a:t>
            </a:r>
            <a:r>
              <a:rPr lang="cs-CZ" sz="1500" dirty="0" err="1"/>
              <a:t>Mariotti</a:t>
            </a:r>
            <a:r>
              <a:rPr lang="cs-CZ" sz="1500" dirty="0"/>
              <a:t> (2005):</a:t>
            </a:r>
          </a:p>
          <a:p>
            <a:pPr lvl="0" algn="just"/>
            <a:r>
              <a:rPr lang="cs-CZ" sz="1500" i="1" dirty="0"/>
              <a:t>Integrální </a:t>
            </a:r>
            <a:r>
              <a:rPr lang="cs-CZ" sz="1500" i="1" dirty="0" err="1"/>
              <a:t>delokalizaci</a:t>
            </a:r>
            <a:r>
              <a:rPr lang="cs-CZ" sz="1500" dirty="0"/>
              <a:t> – přesun všech ekonomických aktivit podniku do jiné lokality za současného zrušení aktivit v lokalitě původní. Tato </a:t>
            </a:r>
            <a:r>
              <a:rPr lang="cs-CZ" sz="1500" dirty="0" err="1"/>
              <a:t>delokalizace</a:t>
            </a:r>
            <a:r>
              <a:rPr lang="cs-CZ" sz="1500" dirty="0"/>
              <a:t> (bez náhrady) má obvykle negativní dopady a může vést k tzv. absolutní </a:t>
            </a:r>
            <a:r>
              <a:rPr lang="cs-CZ" sz="1500" dirty="0" err="1"/>
              <a:t>deindustrializaci</a:t>
            </a:r>
            <a:r>
              <a:rPr lang="cs-CZ" sz="1500" dirty="0"/>
              <a:t> spojené s poklesem průmyslové aktivity ve formě postupného snižování zaměstnanosti či produkce, růstu produktivity a zhoršeného deficitu obchodní bilance.</a:t>
            </a:r>
          </a:p>
          <a:p>
            <a:pPr lvl="0" algn="just"/>
            <a:r>
              <a:rPr lang="cs-CZ" sz="1500" i="1" dirty="0"/>
              <a:t>Parciální </a:t>
            </a:r>
            <a:r>
              <a:rPr lang="cs-CZ" sz="1500" i="1" dirty="0" err="1"/>
              <a:t>delokalizaci</a:t>
            </a:r>
            <a:r>
              <a:rPr lang="cs-CZ" sz="1500" dirty="0"/>
              <a:t> – přesun části aktivit do jiného regionu při zachování původního závodu. Tato </a:t>
            </a:r>
            <a:r>
              <a:rPr lang="cs-CZ" sz="1500" dirty="0" err="1"/>
              <a:t>delokalizace</a:t>
            </a:r>
            <a:r>
              <a:rPr lang="cs-CZ" sz="1500" dirty="0"/>
              <a:t> je v materiálech EK spojována s procesem tzv. relativní </a:t>
            </a:r>
            <a:r>
              <a:rPr lang="cs-CZ" sz="1500" dirty="0" err="1"/>
              <a:t>deindustrializace</a:t>
            </a:r>
            <a:r>
              <a:rPr lang="cs-CZ" sz="1500" dirty="0"/>
              <a:t>, což je přirozený proces přesouvání zdrojů a zaměstnanosti ze zpracovatelského průmyslu do služeb, který je zapříčiněn vyšší hladinou produktivity práce ve zpracovatelském průmyslu ve srovnání se sektorem veřejných služeb. Vymístění výrobních a montážních aktivit, které nejsou při vysokých mzdových nákladech schopné konkurence, uvolňuje potenciál lidských zdrojů pro rozvoj sofistikovanějších a technologicky náročnějších aktivit v průmyslu nebo službách.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271191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Delokalizace</a:t>
            </a:r>
            <a:r>
              <a:rPr lang="cs-CZ" sz="1800" dirty="0"/>
              <a:t> je přirozenou a nevyhnutelnou součástí dynamiky ekonomického růstu a pro zdrojové regiony představuje příležitost i hrozbu zároveň. </a:t>
            </a:r>
          </a:p>
          <a:p>
            <a:pPr algn="just"/>
            <a:r>
              <a:rPr lang="cs-CZ" sz="1800" dirty="0"/>
              <a:t>Náchylnost zpracovatelského průmyslu k </a:t>
            </a:r>
            <a:r>
              <a:rPr lang="cs-CZ" sz="1800" dirty="0" err="1"/>
              <a:t>delokalizaci</a:t>
            </a:r>
            <a:r>
              <a:rPr lang="cs-CZ" sz="1800" dirty="0"/>
              <a:t> je výslednicí působení tří skupin faktorů – </a:t>
            </a:r>
            <a:r>
              <a:rPr lang="cs-CZ" sz="1800" dirty="0" err="1"/>
              <a:t>push</a:t>
            </a:r>
            <a:r>
              <a:rPr lang="cs-CZ" sz="1800" dirty="0"/>
              <a:t>-faktorů, </a:t>
            </a:r>
            <a:r>
              <a:rPr lang="cs-CZ" sz="1800" dirty="0" err="1"/>
              <a:t>pull</a:t>
            </a:r>
            <a:r>
              <a:rPr lang="cs-CZ" sz="1800" dirty="0"/>
              <a:t>-faktorů a </a:t>
            </a:r>
            <a:r>
              <a:rPr lang="cs-CZ" sz="1800" dirty="0" err="1"/>
              <a:t>keep</a:t>
            </a:r>
            <a:r>
              <a:rPr lang="cs-CZ" sz="1800" dirty="0"/>
              <a:t>-faktorů </a:t>
            </a:r>
            <a:r>
              <a:rPr lang="cs-CZ" sz="1800" dirty="0" err="1"/>
              <a:t>delokalizace</a:t>
            </a:r>
            <a:r>
              <a:rPr lang="cs-CZ" sz="1800" dirty="0"/>
              <a:t>.</a:t>
            </a:r>
          </a:p>
          <a:p>
            <a:pPr algn="just"/>
            <a:r>
              <a:rPr lang="cs-CZ" sz="1800" b="1" dirty="0" err="1"/>
              <a:t>Push</a:t>
            </a:r>
            <a:r>
              <a:rPr lang="cs-CZ" sz="1800" b="1" dirty="0"/>
              <a:t>-faktory</a:t>
            </a:r>
            <a:r>
              <a:rPr lang="cs-CZ" sz="1800" dirty="0"/>
              <a:t> jsou důvody, pro které chce podnik původní lokalitu opustit. Přesněji lze definovat jako soubor komparativních nevýhod zdrojového regionu, kvůli nimž jsou podniky nuceny, nebo je pro ně výhodné přistoupit k </a:t>
            </a:r>
            <a:r>
              <a:rPr lang="cs-CZ" sz="1800" dirty="0" err="1"/>
              <a:t>delokalizaci</a:t>
            </a:r>
            <a:r>
              <a:rPr lang="cs-CZ" sz="1800" dirty="0"/>
              <a:t>. Příkladem může být dostupnost a ceny výrobních faktorů (suroviny, energie, pracovní síla), nerozvinutá technická či sociální infrastruktura, regulace podnikatelského prostředí (např. striktní zákony na ochranu životního prostředí nebo zaměstnanců), role odborů nebo pokles poptávky na tuzemském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60957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err="1"/>
              <a:t>Pull</a:t>
            </a:r>
            <a:r>
              <a:rPr lang="cs-CZ" sz="1800" b="1" dirty="0"/>
              <a:t>-faktory</a:t>
            </a:r>
            <a:r>
              <a:rPr lang="cs-CZ" sz="1800" dirty="0"/>
              <a:t> jsou komparativní výhody potenciálních cílových regionů </a:t>
            </a:r>
            <a:r>
              <a:rPr lang="cs-CZ" sz="1800" dirty="0" err="1"/>
              <a:t>delokalizace</a:t>
            </a:r>
            <a:r>
              <a:rPr lang="cs-CZ" sz="1800" dirty="0"/>
              <a:t>, které přitahují PZI. </a:t>
            </a:r>
            <a:r>
              <a:rPr lang="cs-CZ" sz="1800" dirty="0" err="1"/>
              <a:t>Pull</a:t>
            </a:r>
            <a:r>
              <a:rPr lang="cs-CZ" sz="1800" dirty="0"/>
              <a:t>-faktory jsou zpravidla protikladem </a:t>
            </a:r>
            <a:r>
              <a:rPr lang="cs-CZ" sz="1800" dirty="0" err="1"/>
              <a:t>push</a:t>
            </a:r>
            <a:r>
              <a:rPr lang="cs-CZ" sz="1800" dirty="0"/>
              <a:t>-faktorů. </a:t>
            </a:r>
          </a:p>
          <a:p>
            <a:pPr algn="just"/>
            <a:r>
              <a:rPr lang="cs-CZ" sz="1800" dirty="0" err="1"/>
              <a:t>Push</a:t>
            </a:r>
            <a:r>
              <a:rPr lang="cs-CZ" sz="1800" dirty="0"/>
              <a:t>-faktory a </a:t>
            </a:r>
            <a:r>
              <a:rPr lang="cs-CZ" sz="1800" dirty="0" err="1"/>
              <a:t>pull</a:t>
            </a:r>
            <a:r>
              <a:rPr lang="cs-CZ" sz="1800" dirty="0"/>
              <a:t>-faktory jsou ovlivňovány především globální politickou (volný pohyb zboží a kapitálu) a ekonomickou situací (intenzita globální konkurence, vývoj cen produkčních faktorů, trendy ve vývoji technologie a organizace). </a:t>
            </a:r>
          </a:p>
          <a:p>
            <a:pPr marL="0" indent="0" algn="just">
              <a:buNone/>
            </a:pPr>
            <a:r>
              <a:rPr lang="cs-CZ" sz="1800" dirty="0"/>
              <a:t>Na základě působení </a:t>
            </a:r>
            <a:r>
              <a:rPr lang="cs-CZ" sz="1800" dirty="0" err="1"/>
              <a:t>push</a:t>
            </a:r>
            <a:r>
              <a:rPr lang="cs-CZ" sz="1800" dirty="0"/>
              <a:t>-faktorů a </a:t>
            </a:r>
            <a:r>
              <a:rPr lang="cs-CZ" sz="1800" dirty="0" err="1"/>
              <a:t>pull</a:t>
            </a:r>
            <a:r>
              <a:rPr lang="cs-CZ" sz="1800" dirty="0"/>
              <a:t>-faktorů je možné </a:t>
            </a:r>
            <a:r>
              <a:rPr lang="cs-CZ" sz="1800" dirty="0" err="1"/>
              <a:t>delokalizace</a:t>
            </a:r>
            <a:r>
              <a:rPr lang="cs-CZ" sz="1800" dirty="0"/>
              <a:t> členit podle motivu přemístění podniků:</a:t>
            </a:r>
          </a:p>
          <a:p>
            <a:pPr algn="just"/>
            <a:r>
              <a:rPr lang="cs-CZ" sz="1800" dirty="0"/>
              <a:t> na nákladově orientované (nejčastěji mzdová úspora);</a:t>
            </a:r>
          </a:p>
          <a:p>
            <a:pPr algn="just"/>
            <a:r>
              <a:rPr lang="cs-CZ" sz="1800" dirty="0"/>
              <a:t>tržně orientované (obsazení nového rostoucího trhu);</a:t>
            </a:r>
          </a:p>
          <a:p>
            <a:pPr algn="just"/>
            <a:r>
              <a:rPr lang="cs-CZ" sz="1800" dirty="0"/>
              <a:t>zdrojově orientované (kvalifikovaná pracovní síla, kvalitní dodavatelé, suroviny aj.).</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104361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50" b="1" dirty="0" err="1"/>
              <a:t>Keep</a:t>
            </a:r>
            <a:r>
              <a:rPr lang="cs-CZ" sz="1550" b="1" dirty="0"/>
              <a:t>-faktory</a:t>
            </a:r>
            <a:r>
              <a:rPr lang="cs-CZ" sz="1550" dirty="0"/>
              <a:t> lokalizace jsou mechanismy, které působí ve prospěch setrvání podniku ve stávající lokalitě. Rozsah a charakter působení </a:t>
            </a:r>
            <a:r>
              <a:rPr lang="cs-CZ" sz="1550" dirty="0" err="1"/>
              <a:t>keep</a:t>
            </a:r>
            <a:r>
              <a:rPr lang="cs-CZ" sz="1550" dirty="0"/>
              <a:t>-faktorů determinuje finanční a organizační náročnost případné </a:t>
            </a:r>
            <a:r>
              <a:rPr lang="cs-CZ" sz="1550" dirty="0" err="1"/>
              <a:t>delokalizace</a:t>
            </a:r>
            <a:r>
              <a:rPr lang="cs-CZ" sz="1550" dirty="0"/>
              <a:t>. </a:t>
            </a:r>
            <a:r>
              <a:rPr lang="cs-CZ" sz="1550" dirty="0" err="1"/>
              <a:t>Keep</a:t>
            </a:r>
            <a:r>
              <a:rPr lang="cs-CZ" sz="1550" dirty="0"/>
              <a:t>-faktory jsou utvářeny především na vnitropodnikové (struktura aktiva a pasiv, kvalita managementu, organizační struktura), lokální a regionální úrovni. </a:t>
            </a:r>
            <a:r>
              <a:rPr lang="cs-CZ" sz="1550" dirty="0" err="1"/>
              <a:t>Keep</a:t>
            </a:r>
            <a:r>
              <a:rPr lang="cs-CZ" sz="1550" dirty="0"/>
              <a:t>-faktory se stávají důležitou charakteristikou lokalizační stability zejména v případech, kdy se jedná o pobočky velkých nadnárodních podniků se sídlem v zahraničí.</a:t>
            </a:r>
          </a:p>
          <a:p>
            <a:pPr marL="0" indent="0" algn="just">
              <a:buNone/>
            </a:pPr>
            <a:r>
              <a:rPr lang="cs-CZ" sz="1550" dirty="0" err="1"/>
              <a:t>Keep</a:t>
            </a:r>
            <a:r>
              <a:rPr lang="cs-CZ" sz="1550" dirty="0"/>
              <a:t>-faktory je možné rozdělit do dvou základních skupin:</a:t>
            </a:r>
          </a:p>
          <a:p>
            <a:pPr lvl="0" algn="just"/>
            <a:r>
              <a:rPr lang="cs-CZ" sz="1550" i="1" dirty="0"/>
              <a:t>Interní (vnitropodnikové)</a:t>
            </a:r>
            <a:r>
              <a:rPr lang="cs-CZ" sz="1550" dirty="0"/>
              <a:t> – na pravděpodobnost </a:t>
            </a:r>
            <a:r>
              <a:rPr lang="cs-CZ" sz="1550" dirty="0" err="1"/>
              <a:t>delokalizace</a:t>
            </a:r>
            <a:r>
              <a:rPr lang="cs-CZ" sz="1550" dirty="0"/>
              <a:t> mají zásadní vliv charakteristiky výrobního procesu, zejména kapitálová a technologická náročnost a úplnost hodnotového řetězce daná zastoupením řídících funkcí a sofistikovaných výrobních i nevýrobních aktivit.</a:t>
            </a:r>
          </a:p>
          <a:p>
            <a:pPr lvl="0" algn="just"/>
            <a:r>
              <a:rPr lang="cs-CZ" sz="1550" i="1" dirty="0"/>
              <a:t>Externí (podnikové vazby na prostředí)</a:t>
            </a:r>
            <a:r>
              <a:rPr lang="cs-CZ" sz="1550" dirty="0"/>
              <a:t> – z externích faktorů hrají hlavní roli podnikové vazby na regionální subjekty a instituce, přičemž důležité jsou dodavatelské vztahy, šíření inovací a vazby na sektor výzkumu a vývoje, vazby na subdodavatelské podniky, vzdělávací a vědeckovýzkumné instituce a další regionální subjekty. </a:t>
            </a:r>
          </a:p>
          <a:p>
            <a:pPr algn="just"/>
            <a:endParaRPr lang="cs-CZ" sz="155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48023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err="1"/>
              <a:t>Veugelers</a:t>
            </a:r>
            <a:r>
              <a:rPr lang="cs-CZ" sz="1800" dirty="0"/>
              <a:t> (2005) rozlišuje dva základní mechanismy realizace a průběhu </a:t>
            </a:r>
            <a:r>
              <a:rPr lang="cs-CZ" sz="1800" dirty="0" err="1"/>
              <a:t>delokalizace</a:t>
            </a:r>
            <a:r>
              <a:rPr lang="cs-CZ" sz="1800" dirty="0"/>
              <a:t>:</a:t>
            </a:r>
          </a:p>
          <a:p>
            <a:pPr lvl="0" algn="just"/>
            <a:r>
              <a:rPr lang="cs-CZ" sz="1800" dirty="0" err="1"/>
              <a:t>Offshoring</a:t>
            </a:r>
            <a:r>
              <a:rPr lang="cs-CZ" sz="1800" dirty="0"/>
              <a:t> (vnitrofiremní </a:t>
            </a:r>
            <a:r>
              <a:rPr lang="cs-CZ" sz="1800" dirty="0" err="1"/>
              <a:t>delokalizace</a:t>
            </a:r>
            <a:r>
              <a:rPr lang="cs-CZ" sz="1800" dirty="0"/>
              <a:t>) – přemístění ekonomických aktivit formou založení </a:t>
            </a:r>
            <a:r>
              <a:rPr lang="cs-CZ" sz="1800" dirty="0" err="1"/>
              <a:t>dceřinné</a:t>
            </a:r>
            <a:r>
              <a:rPr lang="cs-CZ" sz="1800" dirty="0"/>
              <a:t> společnosti v zahraničí (spojené s investicí v zahraničním regionu), kdy produkční řetězec zůstává plně ve vlastnictví </a:t>
            </a:r>
            <a:r>
              <a:rPr lang="cs-CZ" sz="1800" dirty="0" err="1"/>
              <a:t>relokující</a:t>
            </a:r>
            <a:r>
              <a:rPr lang="cs-CZ" sz="1800" dirty="0"/>
              <a:t> podniky.</a:t>
            </a:r>
          </a:p>
          <a:p>
            <a:pPr lvl="0" algn="just"/>
            <a:r>
              <a:rPr lang="cs-CZ" sz="1800" dirty="0"/>
              <a:t>Outsourcing (transfer mezi dvěma a více podniky) – transfer ekonomických aktivit společnosti do zahraniční, formou najmutí zahraničních dodavatelů (</a:t>
            </a:r>
            <a:r>
              <a:rPr lang="cs-CZ" sz="1800" dirty="0" err="1"/>
              <a:t>subcontracting</a:t>
            </a:r>
            <a:r>
              <a:rPr lang="cs-CZ" sz="1800" dirty="0"/>
              <a:t>).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11795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Outsourcing obecně znamená, že podnik vyčlení různé podpůrné a vedlejší činnosti a svěří je na základě smlouvy jiné společnosti čili </a:t>
            </a:r>
            <a:r>
              <a:rPr lang="cs-CZ" sz="1800" dirty="0" err="1"/>
              <a:t>subkontraktorovi</a:t>
            </a:r>
            <a:r>
              <a:rPr lang="cs-CZ" sz="1800" dirty="0"/>
              <a:t>, specializovanému na příslušnou podnikatelskou činnost.</a:t>
            </a:r>
          </a:p>
          <a:p>
            <a:pPr>
              <a:buNone/>
            </a:pPr>
            <a:endParaRPr lang="cs-CZ" sz="1800" dirty="0"/>
          </a:p>
          <a:p>
            <a:r>
              <a:rPr lang="cs-CZ" sz="1800" dirty="0"/>
              <a:t>Jedná se tedy o určitý druh dělby práce, činnost však není zajišťována vlastními zaměstnanci firmy, nýbrž smluvně.</a:t>
            </a:r>
          </a:p>
          <a:p>
            <a:pPr>
              <a:buNone/>
            </a:pPr>
            <a:endParaRPr lang="cs-CZ" sz="1800" dirty="0"/>
          </a:p>
          <a:p>
            <a:r>
              <a:rPr lang="cs-CZ" sz="1800" dirty="0"/>
              <a:t>Outsourcing  x  </a:t>
            </a:r>
            <a:r>
              <a:rPr lang="cs-CZ" sz="1800" dirty="0" err="1"/>
              <a:t>insourcing</a:t>
            </a:r>
            <a:endParaRPr lang="cs-CZ" sz="1800" dirty="0"/>
          </a:p>
          <a:p>
            <a:pPr>
              <a:buNone/>
            </a:pPr>
            <a:endParaRPr lang="cs-CZ" sz="1800" dirty="0"/>
          </a:p>
          <a:p>
            <a:r>
              <a:rPr lang="cs-CZ" sz="1800" b="1" i="1" dirty="0"/>
              <a:t>Cíl</a:t>
            </a:r>
            <a:r>
              <a:rPr lang="cs-CZ" sz="1800" dirty="0"/>
              <a:t>: ozdravení hospodaření podniku</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Outsourcing</a:t>
            </a:r>
          </a:p>
        </p:txBody>
      </p:sp>
    </p:spTree>
    <p:extLst>
      <p:ext uri="{BB962C8B-B14F-4D97-AF65-F5344CB8AC3E}">
        <p14:creationId xmlns:p14="http://schemas.microsoft.com/office/powerpoint/2010/main" val="2443295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Činnosti, které jsou posláním podniku a přinášejí mu přidanou hodnotu</a:t>
            </a:r>
          </a:p>
          <a:p>
            <a:pPr>
              <a:buNone/>
            </a:pPr>
            <a:endParaRPr lang="cs-CZ" sz="1800" dirty="0"/>
          </a:p>
          <a:p>
            <a:r>
              <a:rPr lang="cs-CZ" sz="1800" dirty="0"/>
              <a:t>Činnosti, které nepřinášejí přidanou hodnotu, ale podnik je musí zabezpečit</a:t>
            </a:r>
          </a:p>
          <a:p>
            <a:pPr>
              <a:buNone/>
            </a:pPr>
            <a:endParaRPr lang="cs-CZ" sz="1800" dirty="0"/>
          </a:p>
          <a:p>
            <a:r>
              <a:rPr lang="cs-CZ" sz="1800" dirty="0"/>
              <a:t>Činnost doplňkové – oblast outsourcingu</a:t>
            </a:r>
          </a:p>
          <a:p>
            <a:pPr>
              <a:buNone/>
            </a:pPr>
            <a:endParaRPr lang="cs-CZ" sz="1800" dirty="0"/>
          </a:p>
          <a:p>
            <a:r>
              <a:rPr lang="cs-CZ" sz="1800" dirty="0"/>
              <a:t>Členění podle Guly:</a:t>
            </a:r>
          </a:p>
          <a:p>
            <a:pPr lvl="1"/>
            <a:r>
              <a:rPr lang="cs-CZ" sz="1800" dirty="0"/>
              <a:t>Klíčové aktivity</a:t>
            </a:r>
          </a:p>
          <a:p>
            <a:pPr lvl="1"/>
            <a:r>
              <a:rPr lang="cs-CZ" sz="1800" dirty="0"/>
              <a:t>Vlastní činnosti zajišťované uvnitř podniku</a:t>
            </a:r>
          </a:p>
          <a:p>
            <a:pPr lvl="1"/>
            <a:r>
              <a:rPr lang="cs-CZ" sz="1800" dirty="0"/>
              <a:t>Smíšené činnosti zajišťované vlastními silami a cizími podniky</a:t>
            </a:r>
          </a:p>
          <a:p>
            <a:pPr lvl="1"/>
            <a:r>
              <a:rPr lang="cs-CZ" sz="1800" dirty="0"/>
              <a:t>Cizí činnosti nakupované</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Činnosti podniku a outsourcing</a:t>
            </a:r>
          </a:p>
        </p:txBody>
      </p:sp>
    </p:spTree>
    <p:extLst>
      <p:ext uri="{BB962C8B-B14F-4D97-AF65-F5344CB8AC3E}">
        <p14:creationId xmlns:p14="http://schemas.microsoft.com/office/powerpoint/2010/main" val="187119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Offshoring</a:t>
            </a:r>
            <a:r>
              <a:rPr lang="cs-CZ" dirty="0"/>
              <a:t> a outsourcing</a:t>
            </a:r>
          </a:p>
        </p:txBody>
      </p:sp>
      <p:sp>
        <p:nvSpPr>
          <p:cNvPr id="2" name="AutoShape 2" descr="Outsourcing vs Offshoring - Definition and Differences. Discover the  Benefits of Both | ASPER BROTHERS"/>
          <p:cNvSpPr>
            <a:spLocks noChangeAspect="1" noChangeArrowheads="1"/>
          </p:cNvSpPr>
          <p:nvPr/>
        </p:nvSpPr>
        <p:spPr bwMode="auto">
          <a:xfrm>
            <a:off x="155575" y="-852488"/>
            <a:ext cx="2571750" cy="17907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 name="AutoShape 4" descr="Outsourcing vs Offshoring - Definition and Differences. Discover the  Benefits of Both | ASPER BROTHERS"/>
          <p:cNvSpPr>
            <a:spLocks noChangeAspect="1" noChangeArrowheads="1"/>
          </p:cNvSpPr>
          <p:nvPr/>
        </p:nvSpPr>
        <p:spPr bwMode="auto">
          <a:xfrm>
            <a:off x="307975" y="-700088"/>
            <a:ext cx="2571750" cy="17907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6" name="Obrázek 5"/>
          <p:cNvPicPr>
            <a:picLocks noChangeAspect="1"/>
          </p:cNvPicPr>
          <p:nvPr/>
        </p:nvPicPr>
        <p:blipFill rotWithShape="1">
          <a:blip r:embed="rId2" cstate="print">
            <a:extLst>
              <a:ext uri="{28A0092B-C50C-407E-A947-70E740481C1C}">
                <a14:useLocalDpi xmlns:a14="http://schemas.microsoft.com/office/drawing/2010/main" val="0"/>
              </a:ext>
            </a:extLst>
          </a:blip>
          <a:srcRect l="1272" t="3869" r="749" b="2682"/>
          <a:stretch/>
        </p:blipFill>
        <p:spPr>
          <a:xfrm>
            <a:off x="1403648" y="843558"/>
            <a:ext cx="5725342" cy="3792110"/>
          </a:xfrm>
          <a:prstGeom prst="rect">
            <a:avLst/>
          </a:prstGeom>
        </p:spPr>
      </p:pic>
    </p:spTree>
    <p:extLst>
      <p:ext uri="{BB962C8B-B14F-4D97-AF65-F5344CB8AC3E}">
        <p14:creationId xmlns:p14="http://schemas.microsoft.com/office/powerpoint/2010/main" val="14880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Offshoring</a:t>
            </a:r>
            <a:r>
              <a:rPr lang="cs-CZ" sz="1800" dirty="0"/>
              <a:t> je pojem používaný pro přesunutí činností organizace do jiné organizace v zahraničí. </a:t>
            </a:r>
          </a:p>
          <a:p>
            <a:pPr algn="just"/>
            <a:r>
              <a:rPr lang="cs-CZ" sz="1800" dirty="0"/>
              <a:t>V praxi se </a:t>
            </a:r>
            <a:r>
              <a:rPr lang="cs-CZ" sz="1800" b="1" dirty="0" err="1"/>
              <a:t>offshoring</a:t>
            </a:r>
            <a:r>
              <a:rPr lang="cs-CZ" sz="1800" dirty="0"/>
              <a:t> se využívá buď pro přesun výroby do zahraničí, kde jsou nižší náklady (například do dceřiné společnosti) nebo pro přesun (či založení) mateřské společnosti do státu s nižším zdaněním. Využívání </a:t>
            </a:r>
            <a:r>
              <a:rPr lang="cs-CZ" sz="1800" dirty="0" err="1"/>
              <a:t>offshoringových</a:t>
            </a:r>
            <a:r>
              <a:rPr lang="cs-CZ" sz="1800" dirty="0"/>
              <a:t> struktur je v takovém případě součástí daňové optimalizace.</a:t>
            </a:r>
          </a:p>
          <a:p>
            <a:pPr algn="just"/>
            <a:r>
              <a:rPr lang="cs-CZ" sz="1800" dirty="0" err="1"/>
              <a:t>Offshoring</a:t>
            </a:r>
            <a:r>
              <a:rPr lang="cs-CZ" sz="1800" dirty="0"/>
              <a:t> je, když se </a:t>
            </a:r>
            <a:r>
              <a:rPr lang="cs-CZ" sz="1800" dirty="0" err="1"/>
              <a:t>offshored</a:t>
            </a:r>
            <a:r>
              <a:rPr lang="cs-CZ" sz="1800" dirty="0"/>
              <a:t> práce provádí pomocí interního (zajatého) modelu doručení., Někdy označovaného jako interní </a:t>
            </a:r>
            <a:r>
              <a:rPr lang="cs-CZ" sz="1800" dirty="0" err="1"/>
              <a:t>offshore</a:t>
            </a:r>
            <a:r>
              <a:rPr lang="cs-CZ" sz="1800" dirty="0"/>
              <a:t>. </a:t>
            </a:r>
          </a:p>
          <a:p>
            <a:pPr algn="just"/>
            <a:r>
              <a:rPr lang="cs-CZ" sz="1800" b="1" dirty="0" err="1"/>
              <a:t>Reshoring</a:t>
            </a:r>
            <a:r>
              <a:rPr lang="cs-CZ" sz="1800" dirty="0"/>
              <a:t> (také známý jako </a:t>
            </a:r>
            <a:r>
              <a:rPr lang="cs-CZ" sz="1800" b="1" dirty="0" err="1"/>
              <a:t>onshoring</a:t>
            </a:r>
            <a:r>
              <a:rPr lang="cs-CZ" sz="1800" b="1" dirty="0"/>
              <a:t> , </a:t>
            </a:r>
            <a:r>
              <a:rPr lang="cs-CZ" sz="1800" b="1" dirty="0" err="1"/>
              <a:t>inshoring</a:t>
            </a:r>
            <a:r>
              <a:rPr lang="cs-CZ" sz="1800" b="1" dirty="0"/>
              <a:t> a </a:t>
            </a:r>
            <a:r>
              <a:rPr lang="cs-CZ" sz="1800" b="1" dirty="0" err="1"/>
              <a:t>backshoring</a:t>
            </a:r>
            <a:r>
              <a:rPr lang="cs-CZ" sz="1800" b="1" dirty="0"/>
              <a:t> </a:t>
            </a:r>
            <a:r>
              <a:rPr lang="cs-CZ" sz="1800" dirty="0"/>
              <a:t>) je akt opětovného zavedení domácí výroby do země. Jedná se o obrácený proces </a:t>
            </a:r>
            <a:r>
              <a:rPr lang="cs-CZ" sz="1800" dirty="0" err="1"/>
              <a:t>offshoringu</a:t>
            </a:r>
            <a:r>
              <a:rPr lang="cs-CZ" sz="1800" dirty="0"/>
              <a:t>.</a:t>
            </a:r>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Offshoring</a:t>
            </a:r>
            <a:endParaRPr lang="cs-CZ" dirty="0"/>
          </a:p>
        </p:txBody>
      </p:sp>
    </p:spTree>
    <p:extLst>
      <p:ext uri="{BB962C8B-B14F-4D97-AF65-F5344CB8AC3E}">
        <p14:creationId xmlns:p14="http://schemas.microsoft.com/office/powerpoint/2010/main" val="37477959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Forma strategického partnerství</a:t>
            </a:r>
          </a:p>
          <a:p>
            <a:pPr>
              <a:buNone/>
            </a:pPr>
            <a:endParaRPr lang="cs-CZ" sz="1800" dirty="0"/>
          </a:p>
          <a:p>
            <a:r>
              <a:rPr lang="cs-CZ" sz="1800" dirty="0"/>
              <a:t>Organizačně systémové integrační formy, které zajišťují společnou, efektivní, kooperativní podnikatelskou činnost s tuzemskými i zahraničními partnery, kteří původně mohli být i konkurenčními organizačními jednotkami.</a:t>
            </a:r>
          </a:p>
          <a:p>
            <a:pPr>
              <a:buNone/>
            </a:pPr>
            <a:endParaRPr lang="cs-CZ" sz="1800" dirty="0"/>
          </a:p>
          <a:p>
            <a:r>
              <a:rPr lang="cs-CZ" sz="1800" dirty="0"/>
              <a:t>Jedná se o společnou realizaci jedné nebo více podnikových funkcí dvěma nebo více podnikatelskými subjekty za účelem dosažení konkurenční výhody. (Tichá)</a:t>
            </a:r>
          </a:p>
          <a:p>
            <a:pPr>
              <a:buNone/>
            </a:pPr>
            <a:endParaRPr lang="cs-CZ" sz="1800" dirty="0"/>
          </a:p>
          <a:p>
            <a:r>
              <a:rPr lang="cs-CZ" sz="1800" b="1" i="1" dirty="0"/>
              <a:t>Cíl:</a:t>
            </a:r>
            <a:r>
              <a:rPr lang="cs-CZ" sz="1800" dirty="0"/>
              <a:t> sdílení činností a zdrojů partnerů, k redukci konkurenčních střetů a ke vzniku, přenosu a využití znalostí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a:t>
            </a:r>
          </a:p>
        </p:txBody>
      </p:sp>
    </p:spTree>
    <p:extLst>
      <p:ext uri="{BB962C8B-B14F-4D97-AF65-F5344CB8AC3E}">
        <p14:creationId xmlns:p14="http://schemas.microsoft.com/office/powerpoint/2010/main" val="3070236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a:t>
            </a:r>
          </a:p>
        </p:txBody>
      </p:sp>
      <p:pic>
        <p:nvPicPr>
          <p:cNvPr id="4" name="Obrázek 3"/>
          <p:cNvPicPr>
            <a:picLocks noChangeAspect="1"/>
          </p:cNvPicPr>
          <p:nvPr/>
        </p:nvPicPr>
        <p:blipFill rotWithShape="1">
          <a:blip r:embed="rId2"/>
          <a:srcRect t="16144"/>
          <a:stretch/>
        </p:blipFill>
        <p:spPr>
          <a:xfrm>
            <a:off x="593812" y="843558"/>
            <a:ext cx="6588224" cy="3744416"/>
          </a:xfrm>
          <a:prstGeom prst="rect">
            <a:avLst/>
          </a:prstGeom>
        </p:spPr>
      </p:pic>
    </p:spTree>
    <p:extLst>
      <p:ext uri="{BB962C8B-B14F-4D97-AF65-F5344CB8AC3E}">
        <p14:creationId xmlns:p14="http://schemas.microsoft.com/office/powerpoint/2010/main" val="13620399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Zhodnocení předmětu činnosti</a:t>
            </a:r>
          </a:p>
          <a:p>
            <a:pPr lvl="1"/>
            <a:r>
              <a:rPr lang="cs-CZ" sz="1800" dirty="0"/>
              <a:t>Strategická analýza</a:t>
            </a:r>
          </a:p>
          <a:p>
            <a:pPr lvl="1"/>
            <a:r>
              <a:rPr lang="cs-CZ" sz="1800" dirty="0"/>
              <a:t>Definování role strategické aliance</a:t>
            </a:r>
          </a:p>
          <a:p>
            <a:r>
              <a:rPr lang="cs-CZ" sz="1800" b="1" i="1" dirty="0"/>
              <a:t>Formování alianční strategie</a:t>
            </a:r>
          </a:p>
          <a:p>
            <a:pPr lvl="1"/>
            <a:r>
              <a:rPr lang="cs-CZ" sz="1800" dirty="0"/>
              <a:t>Desintegrace hodnotového řetězce</a:t>
            </a:r>
          </a:p>
          <a:p>
            <a:pPr lvl="1"/>
            <a:r>
              <a:rPr lang="cs-CZ" sz="1800" dirty="0"/>
              <a:t>Rekonfigurace hodnotového řetězce</a:t>
            </a:r>
          </a:p>
          <a:p>
            <a:pPr lvl="1"/>
            <a:r>
              <a:rPr lang="cs-CZ" sz="1800" dirty="0"/>
              <a:t>Uvolnění vlastních zdrojů a zdrojů partnera</a:t>
            </a:r>
          </a:p>
          <a:p>
            <a:pPr lvl="1"/>
            <a:r>
              <a:rPr lang="cs-CZ" sz="1800" dirty="0"/>
              <a:t>Vytvoření ochranných mechanismů</a:t>
            </a:r>
          </a:p>
          <a:p>
            <a:pPr lvl="1"/>
            <a:r>
              <a:rPr lang="cs-CZ" sz="1800" dirty="0"/>
              <a:t>Udržování strategických alternativ</a:t>
            </a:r>
          </a:p>
          <a:p>
            <a:r>
              <a:rPr lang="cs-CZ" sz="1800" b="1" i="1" dirty="0"/>
              <a:t>Vytváření struktury aliance</a:t>
            </a:r>
          </a:p>
          <a:p>
            <a:r>
              <a:rPr lang="cs-CZ" sz="1800" b="1" i="1" dirty="0"/>
              <a:t>Evaluace aliance</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postup projektování</a:t>
            </a:r>
          </a:p>
        </p:txBody>
      </p:sp>
    </p:spTree>
    <p:extLst>
      <p:ext uri="{BB962C8B-B14F-4D97-AF65-F5344CB8AC3E}">
        <p14:creationId xmlns:p14="http://schemas.microsoft.com/office/powerpoint/2010/main" val="59539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Koncese</a:t>
            </a:r>
          </a:p>
          <a:p>
            <a:r>
              <a:rPr lang="cs-CZ" sz="1800" dirty="0"/>
              <a:t>Společný výzkum a vývoj</a:t>
            </a:r>
          </a:p>
          <a:p>
            <a:r>
              <a:rPr lang="cs-CZ" sz="1800" dirty="0"/>
              <a:t>Universita</a:t>
            </a:r>
          </a:p>
          <a:p>
            <a:r>
              <a:rPr lang="cs-CZ" sz="1800" dirty="0"/>
              <a:t>Společný marketing</a:t>
            </a:r>
          </a:p>
          <a:p>
            <a:r>
              <a:rPr lang="cs-CZ" sz="1800" dirty="0"/>
              <a:t>Technologie</a:t>
            </a:r>
          </a:p>
          <a:p>
            <a:r>
              <a:rPr lang="cs-CZ" sz="1800" dirty="0"/>
              <a:t>Konsorcium</a:t>
            </a:r>
          </a:p>
          <a:p>
            <a:r>
              <a:rPr lang="cs-CZ" sz="1800" dirty="0"/>
              <a:t>Společný podnik na projekt</a:t>
            </a:r>
          </a:p>
          <a:p>
            <a:r>
              <a:rPr lang="cs-CZ" sz="1800" dirty="0"/>
              <a:t>Společný podnik s nevyrovnanou majetkovou účastí</a:t>
            </a:r>
          </a:p>
          <a:p>
            <a:r>
              <a:rPr lang="cs-CZ" sz="1800" dirty="0"/>
              <a:t>Společný podnik s paritní majetkovou účastí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typy</a:t>
            </a:r>
          </a:p>
        </p:txBody>
      </p:sp>
    </p:spTree>
    <p:extLst>
      <p:ext uri="{BB962C8B-B14F-4D97-AF65-F5344CB8AC3E}">
        <p14:creationId xmlns:p14="http://schemas.microsoft.com/office/powerpoint/2010/main" val="1890098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8112" y="721557"/>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Proces je soubor činností, který vyžaduje jeden nebo více vstupů a tvoří výstup, který má pro zákazníka hodnotu. </a:t>
            </a:r>
          </a:p>
          <a:p>
            <a:pPr algn="just"/>
            <a:r>
              <a:rPr lang="cs-CZ" sz="1800" dirty="0"/>
              <a:t>Každý proces má vstup, výstup, vlastníka, zdroje a náklady s ním spojené, a vnitřní organizační strukturu. Pro realizaci procesu je potřeba mít vhodné informační zabezpečení a čas potřebný k realizaci konkrétního procesu.</a:t>
            </a:r>
          </a:p>
          <a:p>
            <a:pPr marL="0" indent="0" algn="just">
              <a:buNone/>
            </a:pPr>
            <a:r>
              <a:rPr lang="cs-CZ" sz="1800" dirty="0"/>
              <a:t>V podniku rozeznáváme tyto typy procesů:</a:t>
            </a:r>
          </a:p>
          <a:p>
            <a:pPr lvl="0" algn="just"/>
            <a:r>
              <a:rPr lang="cs-CZ" sz="1800" dirty="0"/>
              <a:t>klíčové procesy – souvisí s realizací produktů a přidávají hodnotu pro zákazníky;</a:t>
            </a:r>
          </a:p>
          <a:p>
            <a:pPr lvl="0" algn="just"/>
            <a:r>
              <a:rPr lang="cs-CZ" sz="1800" dirty="0"/>
              <a:t>pomocné procesy – slouží k podpoře klíčových procesů;</a:t>
            </a:r>
          </a:p>
          <a:p>
            <a:pPr algn="just"/>
            <a:r>
              <a:rPr lang="cs-CZ" sz="1800" dirty="0"/>
              <a:t>řídící procesy – jedná se o procesy průřezového charakteru, který spíše patří mezi pomocné procesy, jejichž výstupem je stanovení ukazatelů a způsobu měření ostatních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a:t>
            </a:r>
          </a:p>
        </p:txBody>
      </p:sp>
    </p:spTree>
    <p:extLst>
      <p:ext uri="{BB962C8B-B14F-4D97-AF65-F5344CB8AC3E}">
        <p14:creationId xmlns:p14="http://schemas.microsoft.com/office/powerpoint/2010/main" val="221545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Procesní management </a:t>
            </a:r>
            <a:r>
              <a:rPr lang="cs-CZ" sz="1800" dirty="0"/>
              <a:t>je přístup managementu zaměřený na monitoring existujících procesů, jejich analýzu, případné změny, stabilizaci a další zlepšování.</a:t>
            </a:r>
          </a:p>
          <a:p>
            <a:pPr algn="just"/>
            <a:r>
              <a:rPr lang="cs-CZ" sz="1800" b="1" dirty="0"/>
              <a:t>Procesní přístup </a:t>
            </a:r>
            <a:r>
              <a:rPr lang="cs-CZ" sz="1800" dirty="0"/>
              <a:t>představuje systematickou identifikaci a řízení procesů používaných v organizaci a jejich vzájemné působení. </a:t>
            </a:r>
          </a:p>
          <a:p>
            <a:pPr marL="0" indent="0" algn="just">
              <a:buNone/>
            </a:pPr>
            <a:endParaRPr lang="cs-CZ" sz="1800" dirty="0"/>
          </a:p>
          <a:p>
            <a:pPr marL="0" indent="0" algn="just">
              <a:buNone/>
            </a:pPr>
            <a:r>
              <a:rPr lang="cs-CZ" sz="1800" dirty="0"/>
              <a:t>Mezi hlavní úkoly procesního řízení patří:</a:t>
            </a:r>
          </a:p>
          <a:p>
            <a:pPr lvl="0" algn="just"/>
            <a:r>
              <a:rPr lang="cs-CZ" sz="1800" dirty="0"/>
              <a:t>identifikace procesů a tvorbu procesní mapy;</a:t>
            </a:r>
          </a:p>
          <a:p>
            <a:pPr lvl="0" algn="just"/>
            <a:r>
              <a:rPr lang="cs-CZ" sz="1800" dirty="0"/>
              <a:t>nové definování procesů – </a:t>
            </a:r>
            <a:r>
              <a:rPr lang="cs-CZ" sz="1800" dirty="0" err="1"/>
              <a:t>redesign</a:t>
            </a:r>
            <a:r>
              <a:rPr lang="cs-CZ" sz="1800" dirty="0"/>
              <a:t> procesů a napřímení procesů;</a:t>
            </a:r>
          </a:p>
          <a:p>
            <a:pPr lvl="0" algn="just"/>
            <a:r>
              <a:rPr lang="cs-CZ" sz="1800" dirty="0"/>
              <a:t>zajištění stability procesů;</a:t>
            </a:r>
          </a:p>
          <a:p>
            <a:pPr algn="just"/>
            <a:r>
              <a:rPr lang="cs-CZ" sz="1800" dirty="0"/>
              <a:t>navození atmosféry zlepšování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II</a:t>
            </a:r>
          </a:p>
        </p:txBody>
      </p:sp>
    </p:spTree>
    <p:extLst>
      <p:ext uri="{BB962C8B-B14F-4D97-AF65-F5344CB8AC3E}">
        <p14:creationId xmlns:p14="http://schemas.microsoft.com/office/powerpoint/2010/main" val="216101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Určení předmětu kontroly </a:t>
            </a:r>
            <a:r>
              <a:rPr lang="cs-CZ" sz="1600" dirty="0"/>
              <a:t>– určení toho jaké skutečnosti, události nebo záležitosti je potřeba kontrolovat.</a:t>
            </a:r>
          </a:p>
          <a:p>
            <a:pPr marL="109728" indent="0" algn="just">
              <a:buNone/>
            </a:pPr>
            <a:endParaRPr lang="cs-CZ" sz="1600" dirty="0"/>
          </a:p>
          <a:p>
            <a:pPr algn="just"/>
            <a:r>
              <a:rPr lang="cs-CZ" sz="1600" b="1" dirty="0"/>
              <a:t>Získávání a výběr informací pro kontrolu</a:t>
            </a:r>
            <a:r>
              <a:rPr lang="cs-CZ" sz="1600" dirty="0"/>
              <a:t> – cílem každé kontroly je získat přehled o vývoji sledované skutečnosti, k tomu jsou potřebné informace primární a sekundární</a:t>
            </a:r>
          </a:p>
          <a:p>
            <a:pPr lvl="1" algn="just"/>
            <a:r>
              <a:rPr lang="cs-CZ" sz="1600" dirty="0"/>
              <a:t>primární – získané informace přímým sledováním</a:t>
            </a:r>
          </a:p>
          <a:p>
            <a:pPr lvl="1" algn="just"/>
            <a:r>
              <a:rPr lang="cs-CZ" sz="1600" dirty="0"/>
              <a:t> sekundární – různé formy převzatých informací jako jsou zprávy, hlášení, kalkulace, účetnictví statistika,..</a:t>
            </a:r>
          </a:p>
          <a:p>
            <a:pPr algn="just"/>
            <a:endParaRPr lang="cs-CZ" sz="1600" dirty="0"/>
          </a:p>
          <a:p>
            <a:r>
              <a:rPr lang="cs-CZ" sz="1600" b="1" dirty="0"/>
              <a:t>Ověření správnosti získaných informací </a:t>
            </a:r>
            <a:r>
              <a:rPr lang="cs-CZ" sz="1600" dirty="0"/>
              <a:t>– posuzuje se formální a věcná správnost informací – např. náležitosti dokumentů, podpisová oprávnění, úplnost údajů, početní správnost. Důležité je zjistit věrohodnost informací. </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a:t>
            </a:r>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Hodnocení kontrolovaných skutečností </a:t>
            </a:r>
            <a:r>
              <a:rPr lang="cs-CZ" sz="1600" dirty="0"/>
              <a:t>– podstatou je srovnávání, kdy zjištěné údaje, které odráží stav skutečnosti porovnáme se stanovenými kritérii. Srovnání je prováděno třemi způsoby</a:t>
            </a:r>
          </a:p>
          <a:p>
            <a:pPr lvl="1" algn="just"/>
            <a:r>
              <a:rPr lang="cs-CZ" sz="1600" dirty="0"/>
              <a:t>srovnání se standardy</a:t>
            </a:r>
          </a:p>
          <a:p>
            <a:pPr lvl="1" algn="just"/>
            <a:r>
              <a:rPr lang="cs-CZ" sz="1600" dirty="0"/>
              <a:t>srovnání v čase</a:t>
            </a:r>
          </a:p>
          <a:p>
            <a:pPr lvl="1" algn="just"/>
            <a:r>
              <a:rPr lang="cs-CZ" sz="1600" dirty="0"/>
              <a:t>srovnání v prostoru</a:t>
            </a:r>
          </a:p>
          <a:p>
            <a:pPr algn="just"/>
            <a:r>
              <a:rPr lang="cs-CZ" sz="1600" dirty="0"/>
              <a:t>Při zjištění odchylek upravit a přijmout preventivní opatření</a:t>
            </a:r>
          </a:p>
          <a:p>
            <a:pPr algn="just"/>
            <a:endParaRPr lang="cs-CZ" sz="1600" dirty="0"/>
          </a:p>
          <a:p>
            <a:pPr algn="just"/>
            <a:r>
              <a:rPr lang="cs-CZ" sz="1600" b="1" dirty="0"/>
              <a:t>Závěry a návrhy opatření </a:t>
            </a:r>
            <a:r>
              <a:rPr lang="cs-CZ" sz="1600" dirty="0"/>
              <a:t>– návrh dalšího postupu a opatření podle zjištěné situace:</a:t>
            </a:r>
          </a:p>
          <a:p>
            <a:pPr lvl="1" algn="just"/>
            <a:r>
              <a:rPr lang="cs-CZ" sz="1600" dirty="0"/>
              <a:t>žádoucí stav</a:t>
            </a:r>
          </a:p>
          <a:p>
            <a:pPr lvl="1" algn="just"/>
            <a:r>
              <a:rPr lang="cs-CZ" sz="1600" dirty="0"/>
              <a:t>odchylky – provedení korigujících opatření </a:t>
            </a:r>
          </a:p>
          <a:p>
            <a:pPr lvl="1" algn="just"/>
            <a:r>
              <a:rPr lang="cs-CZ" sz="1600" dirty="0"/>
              <a:t>nové rozhodnutí</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a:t>
            </a:r>
          </a:p>
        </p:txBody>
      </p:sp>
    </p:spTree>
    <p:extLst>
      <p:ext uri="{BB962C8B-B14F-4D97-AF65-F5344CB8AC3E}">
        <p14:creationId xmlns:p14="http://schemas.microsoft.com/office/powerpoint/2010/main" val="60557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Zpětná vazba </a:t>
            </a:r>
            <a:r>
              <a:rPr lang="cs-CZ" sz="1600" dirty="0"/>
              <a:t>– zpětná vazba je realizována při navržení nápravných opatření a volba vhodného typu kontrolního systému:</a:t>
            </a:r>
          </a:p>
          <a:p>
            <a:pPr lvl="1" algn="just"/>
            <a:r>
              <a:rPr lang="cs-CZ" sz="1600" dirty="0"/>
              <a:t>dohlížecí, monitorovací a evidenční systém</a:t>
            </a:r>
          </a:p>
          <a:p>
            <a:pPr lvl="1" algn="just"/>
            <a:r>
              <a:rPr lang="cs-CZ" sz="1600" dirty="0"/>
              <a:t>hodnotící systémy</a:t>
            </a:r>
          </a:p>
          <a:p>
            <a:pPr lvl="1" algn="just"/>
            <a:r>
              <a:rPr lang="cs-CZ" sz="1600" dirty="0"/>
              <a:t>zpětná vazba</a:t>
            </a:r>
          </a:p>
          <a:p>
            <a:pPr lvl="1" algn="just"/>
            <a:r>
              <a:rPr lang="cs-CZ" sz="1600" dirty="0"/>
              <a:t>nápravná opatření</a:t>
            </a:r>
          </a:p>
          <a:p>
            <a:pPr lvl="1" algn="just"/>
            <a:r>
              <a:rPr lang="cs-CZ" sz="1600" dirty="0"/>
              <a:t>normy, standardy, pravidla, nařízení, záměry, cíle</a:t>
            </a:r>
          </a:p>
          <a:p>
            <a:pPr lvl="1" algn="just"/>
            <a:r>
              <a:rPr lang="cs-CZ" sz="1600" dirty="0"/>
              <a:t>ocenění, odměny, sankce, konstruktivní kritika</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III</a:t>
            </a:r>
          </a:p>
        </p:txBody>
      </p:sp>
    </p:spTree>
    <p:extLst>
      <p:ext uri="{BB962C8B-B14F-4D97-AF65-F5344CB8AC3E}">
        <p14:creationId xmlns:p14="http://schemas.microsoft.com/office/powerpoint/2010/main" val="366322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0616"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t>Základní typy kontrol</a:t>
            </a:r>
          </a:p>
          <a:p>
            <a:pPr marL="357188" lvl="1" indent="-357188">
              <a:buFont typeface="Arial" panose="020B0604020202020204" pitchFamily="34" charset="0"/>
              <a:buChar char="•"/>
            </a:pPr>
            <a:r>
              <a:rPr lang="cs-CZ" sz="1600" b="1" i="1" dirty="0"/>
              <a:t>Kontrola ročního plánu </a:t>
            </a:r>
            <a:r>
              <a:rPr lang="cs-CZ" sz="1600" dirty="0"/>
              <a:t>– zjišťuje zda bylo dosaženo plánovaných výsledků stanovených v ročním plánu  pomocí různých postupů: analýza prodeje, analýza </a:t>
            </a:r>
            <a:r>
              <a:rPr lang="cs-CZ" sz="1600" dirty="0" err="1"/>
              <a:t>mikroprodeje</a:t>
            </a:r>
            <a:r>
              <a:rPr lang="cs-CZ" sz="1600" dirty="0"/>
              <a:t>, analýza podílu na trhu, analýza marketingových výdajů vzhledem k obratu, finanční analýza, analýza srovnávacích tabulek výkonnosti.</a:t>
            </a:r>
          </a:p>
          <a:p>
            <a:pPr lvl="0"/>
            <a:r>
              <a:rPr lang="cs-CZ" sz="1600" b="1" i="1" dirty="0"/>
              <a:t>Analýza ziskovosti </a:t>
            </a:r>
            <a:r>
              <a:rPr lang="cs-CZ" sz="1600" dirty="0"/>
              <a:t>- sleduje a zjišťuje, kde podnik vydělává a kde prodělává. Sleduje ziskovost produktů, regionů, zákazníků, segmentů, distribučních cest, velikosti objednávek a dalších objektů. </a:t>
            </a:r>
          </a:p>
          <a:p>
            <a:pPr marL="357188" lvl="1" indent="-357188">
              <a:buFont typeface="Arial" panose="020B0604020202020204" pitchFamily="34" charset="0"/>
              <a:buChar char="•"/>
            </a:pPr>
            <a:r>
              <a:rPr lang="cs-CZ" sz="1600" b="1" i="1" dirty="0"/>
              <a:t>Analýza produktivity </a:t>
            </a:r>
            <a:r>
              <a:rPr lang="cs-CZ" sz="1600" dirty="0"/>
              <a:t>- provádí posouzení, zda firma dosahuje u určitých produktů, oblastí a trhů přiměřeného zisku pomocí metod: analýza historických vztahů, analýza konkurenční parity, tržní experimenty, data z jediného zdroje, úsudkové odhady</a:t>
            </a:r>
          </a:p>
          <a:p>
            <a:pPr marL="357188" lvl="1" indent="-357188">
              <a:buFont typeface="Arial" panose="020B0604020202020204" pitchFamily="34" charset="0"/>
              <a:buChar char="•"/>
            </a:pPr>
            <a:r>
              <a:rPr lang="cs-CZ" sz="1600" b="1" i="1" dirty="0"/>
              <a:t>Strategická kontrola</a:t>
            </a:r>
          </a:p>
          <a:p>
            <a:endParaRPr lang="cs-CZ" sz="1600" dirty="0"/>
          </a:p>
          <a:p>
            <a:pPr marL="0" indent="0">
              <a:buNone/>
            </a:pPr>
            <a:endParaRPr lang="cs-CZ" sz="1600" dirty="0"/>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a:t>
            </a:r>
          </a:p>
        </p:txBody>
      </p:sp>
    </p:spTree>
    <p:extLst>
      <p:ext uri="{BB962C8B-B14F-4D97-AF65-F5344CB8AC3E}">
        <p14:creationId xmlns:p14="http://schemas.microsoft.com/office/powerpoint/2010/main" val="134404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2990</TotalTime>
  <Words>5141</Words>
  <Application>Microsoft Office PowerPoint</Application>
  <PresentationFormat>Předvádění na obrazovce (16:9)</PresentationFormat>
  <Paragraphs>447</Paragraphs>
  <Slides>53</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53</vt:i4>
      </vt:variant>
    </vt:vector>
  </HeadingPairs>
  <TitlesOfParts>
    <vt:vector size="58" baseType="lpstr">
      <vt:lpstr>Arial</vt:lpstr>
      <vt:lpstr>Calibri</vt:lpstr>
      <vt:lpstr>Enriqueta</vt:lpstr>
      <vt:lpstr>Times New Roman</vt:lpstr>
      <vt:lpstr>SLU</vt:lpstr>
      <vt:lpstr>Strategická kontrola Vybrané moderní přístupy využitelné ve strategickém managementu</vt:lpstr>
      <vt:lpstr>Pojetí kontroly</vt:lpstr>
      <vt:lpstr>Vlastnosti kontrolního procesu</vt:lpstr>
      <vt:lpstr>Funkce kontrolního procesu</vt:lpstr>
      <vt:lpstr>Fáze kontrolního procesu</vt:lpstr>
      <vt:lpstr>Fáze kontrolního procesu I</vt:lpstr>
      <vt:lpstr>Fáze kontrolního procesu II</vt:lpstr>
      <vt:lpstr>Fáze kontrolního procesu III</vt:lpstr>
      <vt:lpstr>Typologie kontrol I</vt:lpstr>
      <vt:lpstr>Typologie kontrol II</vt:lpstr>
      <vt:lpstr>Typologie kontrol III</vt:lpstr>
      <vt:lpstr>Tvorba kontrolního systému</vt:lpstr>
      <vt:lpstr>Zásady efektivní kontroly</vt:lpstr>
      <vt:lpstr>Nedostatky kontroly</vt:lpstr>
      <vt:lpstr>Úrovně kontrol v podniku z pohledu řízení </vt:lpstr>
      <vt:lpstr>Strategická kontrola</vt:lpstr>
      <vt:lpstr>Náplň strategického kontrolního procesu</vt:lpstr>
      <vt:lpstr>Zaměření a oblasti strategické kontroly</vt:lpstr>
      <vt:lpstr>Základní aspekty strategické kontroly podle Mefferta</vt:lpstr>
      <vt:lpstr>Uplatnění strategické kontroly I</vt:lpstr>
      <vt:lpstr>Uplatnění strategické kontroly II</vt:lpstr>
      <vt:lpstr>Uplatnění strategické kontroly III</vt:lpstr>
      <vt:lpstr>Význam strategické kontroly I</vt:lpstr>
      <vt:lpstr>Význam strategické kontroly II</vt:lpstr>
      <vt:lpstr>Proces strategické kontroly</vt:lpstr>
      <vt:lpstr>Hodnotící kritéria</vt:lpstr>
      <vt:lpstr>Odchylky zjištěné v průběhu kontroly</vt:lpstr>
      <vt:lpstr>Strategický audit</vt:lpstr>
      <vt:lpstr>Postup a položky strategického auditu</vt:lpstr>
      <vt:lpstr>Příklad metodiky strategického auditu</vt:lpstr>
      <vt:lpstr>Specifické formy kontroly</vt:lpstr>
      <vt:lpstr>Vybrané moderní přístupy využitelné ve strategickém managementu</vt:lpstr>
      <vt:lpstr>Networking</vt:lpstr>
      <vt:lpstr>Formy networking</vt:lpstr>
      <vt:lpstr>Členství v síti</vt:lpstr>
      <vt:lpstr>Benchmarking</vt:lpstr>
      <vt:lpstr>Benchmarking - výhody</vt:lpstr>
      <vt:lpstr>Delokalizace</vt:lpstr>
      <vt:lpstr>Delokalizace</vt:lpstr>
      <vt:lpstr>Delokalizace</vt:lpstr>
      <vt:lpstr>Delokalizace</vt:lpstr>
      <vt:lpstr>Delokalizace</vt:lpstr>
      <vt:lpstr>Delokalizace</vt:lpstr>
      <vt:lpstr>Delokalizace</vt:lpstr>
      <vt:lpstr>Outsourcing</vt:lpstr>
      <vt:lpstr>Činnosti podniku a outsourcing</vt:lpstr>
      <vt:lpstr>Offshoring a outsourcing</vt:lpstr>
      <vt:lpstr>Offshoring</vt:lpstr>
      <vt:lpstr>Strategické aliance</vt:lpstr>
      <vt:lpstr>Strategické aliance – postup projektování</vt:lpstr>
      <vt:lpstr>Strategické aliance – typy</vt:lpstr>
      <vt:lpstr>Procesní management I</vt:lpstr>
      <vt:lpstr>Procesní management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119</cp:revision>
  <dcterms:created xsi:type="dcterms:W3CDTF">2016-07-06T15:42:34Z</dcterms:created>
  <dcterms:modified xsi:type="dcterms:W3CDTF">2025-11-20T09:24:49Z</dcterms:modified>
</cp:coreProperties>
</file>