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403" r:id="rId3"/>
    <p:sldId id="312" r:id="rId4"/>
    <p:sldId id="313" r:id="rId5"/>
    <p:sldId id="314" r:id="rId6"/>
    <p:sldId id="315" r:id="rId7"/>
    <p:sldId id="316" r:id="rId8"/>
    <p:sldId id="399" r:id="rId9"/>
    <p:sldId id="400" r:id="rId10"/>
    <p:sldId id="401" r:id="rId11"/>
    <p:sldId id="321" r:id="rId12"/>
    <p:sldId id="299" r:id="rId13"/>
    <p:sldId id="318" r:id="rId14"/>
    <p:sldId id="319" r:id="rId15"/>
    <p:sldId id="320" r:id="rId16"/>
    <p:sldId id="300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06.10.2025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strategie podniku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723878"/>
            <a:ext cx="3888432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přednáška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920880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400" dirty="0"/>
              <a:t>Změna podnikové kultury ve vztahu k nové strategii vyžaduje systematický přístup a angažovanost všech úrovní organizace:</a:t>
            </a:r>
            <a:r>
              <a:rPr lang="cs-CZ" sz="1300" dirty="0"/>
              <a:t> </a:t>
            </a:r>
          </a:p>
          <a:p>
            <a:pPr algn="just">
              <a:buFont typeface="+mj-lt"/>
              <a:buAutoNum type="arabicPeriod"/>
            </a:pPr>
            <a:r>
              <a:rPr lang="cs-CZ" sz="1400" b="1" dirty="0"/>
              <a:t>Jasná komunikace</a:t>
            </a:r>
            <a:r>
              <a:rPr lang="cs-CZ" sz="1400" dirty="0"/>
              <a:t>: Ujistěte se, že nová strategie je jasně a srozumitelně komunikována všem zaměstnancům. Vysvětlete důvody změny a přínosy nové strategie</a:t>
            </a:r>
            <a:r>
              <a:rPr lang="cs-CZ" sz="1300" dirty="0"/>
              <a:t>.</a:t>
            </a:r>
          </a:p>
          <a:p>
            <a:pPr algn="just">
              <a:buFont typeface="+mj-lt"/>
              <a:buAutoNum type="arabicPeriod"/>
            </a:pPr>
            <a:r>
              <a:rPr lang="cs-CZ" sz="1400" b="1" dirty="0"/>
              <a:t>Vedení příkladem</a:t>
            </a:r>
            <a:r>
              <a:rPr lang="cs-CZ" sz="1400" dirty="0"/>
              <a:t>: Vedení by mělo být vzorem pro chování, které chce vidět. Je důležité, aby manažeři praktikovali hodnoty a principy nové kultury</a:t>
            </a:r>
            <a:r>
              <a:rPr lang="cs-CZ" sz="1300" dirty="0"/>
              <a:t>.</a:t>
            </a:r>
          </a:p>
          <a:p>
            <a:pPr algn="just">
              <a:buFont typeface="+mj-lt"/>
              <a:buAutoNum type="arabicPeriod"/>
            </a:pPr>
            <a:r>
              <a:rPr lang="cs-CZ" sz="1400" b="1" dirty="0"/>
              <a:t>Zahrnutí zaměstnanců</a:t>
            </a:r>
            <a:r>
              <a:rPr lang="cs-CZ" sz="1400" dirty="0"/>
              <a:t>: Zapojte zaměstnance do procesu změny. Získejte jejich názory a podněty, aby se cítili součástí transformace</a:t>
            </a:r>
            <a:r>
              <a:rPr lang="cs-CZ" sz="1300" dirty="0"/>
              <a:t>.</a:t>
            </a:r>
          </a:p>
          <a:p>
            <a:pPr algn="just">
              <a:buFont typeface="+mj-lt"/>
              <a:buAutoNum type="arabicPeriod"/>
            </a:pPr>
            <a:r>
              <a:rPr lang="cs-CZ" sz="1400" b="1" dirty="0"/>
              <a:t>Vzdělávání a školení</a:t>
            </a:r>
            <a:r>
              <a:rPr lang="cs-CZ" sz="1400" dirty="0"/>
              <a:t>: Poskytněte školení, které pomůže zaměstnancům porozumět nové strategii a adaptovat se na změny. Zaměřte se na dovednosti a znalosti potřebné pro úspěšné implementace</a:t>
            </a:r>
            <a:r>
              <a:rPr lang="cs-CZ" sz="1300" dirty="0"/>
              <a:t>.</a:t>
            </a:r>
          </a:p>
          <a:p>
            <a:pPr algn="just">
              <a:buFont typeface="+mj-lt"/>
              <a:buAutoNum type="arabicPeriod"/>
            </a:pPr>
            <a:r>
              <a:rPr lang="cs-CZ" sz="1400" b="1" dirty="0"/>
              <a:t>Odměny a uznání</a:t>
            </a:r>
            <a:r>
              <a:rPr lang="cs-CZ" sz="1400" dirty="0"/>
              <a:t>: Vytvořte systém odměn, který podporuje chování v souladu s novou kulturou. Oslavujte úspěchy a uznávejte příspěvky zaměstnanců</a:t>
            </a:r>
            <a:r>
              <a:rPr lang="cs-CZ" sz="1300" dirty="0"/>
              <a:t>.</a:t>
            </a:r>
          </a:p>
          <a:p>
            <a:pPr algn="just">
              <a:buFont typeface="+mj-lt"/>
              <a:buAutoNum type="arabicPeriod"/>
            </a:pPr>
            <a:r>
              <a:rPr lang="cs-CZ" sz="1400" b="1" dirty="0"/>
              <a:t>Průběžná zpětná vazba</a:t>
            </a:r>
            <a:r>
              <a:rPr lang="cs-CZ" sz="1400" dirty="0"/>
              <a:t>: Zajistěte pravidelnou zpětnou vazbu o pokroku a dopadech změn. Umožněte zaměstnancům sdílet své zkušenosti a návrhy na zlepšení</a:t>
            </a:r>
            <a:r>
              <a:rPr lang="cs-CZ" sz="1300" dirty="0"/>
              <a:t>.</a:t>
            </a:r>
          </a:p>
          <a:p>
            <a:pPr algn="just">
              <a:buFont typeface="+mj-lt"/>
              <a:buAutoNum type="arabicPeriod"/>
            </a:pPr>
            <a:r>
              <a:rPr lang="cs-CZ" sz="1400" b="1" dirty="0"/>
              <a:t>Trpělivost a vytrvalost</a:t>
            </a:r>
            <a:r>
              <a:rPr lang="cs-CZ" sz="1400" dirty="0"/>
              <a:t>: Změna kultury je dlouhodobý proces, který vyžaduje čas a vytrvalost. Buďte připraveni na překážky a neúspěchy, a neustále se snažte o zlepšení.</a:t>
            </a:r>
          </a:p>
          <a:p>
            <a:pPr marL="0" indent="0" algn="just">
              <a:buNone/>
            </a:pPr>
            <a:endParaRPr lang="cs-CZ" sz="13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/>
              <a:t>Kroky ve změně v podnikové kultuře</a:t>
            </a:r>
          </a:p>
        </p:txBody>
      </p:sp>
    </p:spTree>
    <p:extLst>
      <p:ext uri="{BB962C8B-B14F-4D97-AF65-F5344CB8AC3E}">
        <p14:creationId xmlns:p14="http://schemas.microsoft.com/office/powerpoint/2010/main" val="3454921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8154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/>
              <a:t>Strategické vedení popisuje úspěšné využívání moci a vlivu vedoucích pracovníků k usměrňování činností ostatních při dosahování cílů organizace.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/>
            <a:r>
              <a:rPr lang="cs-CZ" sz="2000" dirty="0"/>
              <a:t>Způsoby vedení/řízení strategického procesu:</a:t>
            </a:r>
          </a:p>
          <a:p>
            <a:pPr lvl="1" algn="just"/>
            <a:r>
              <a:rPr lang="cs-CZ" sz="1600" dirty="0"/>
              <a:t>Strategické plánování top-</a:t>
            </a:r>
            <a:r>
              <a:rPr lang="cs-CZ" sz="1600" dirty="0" err="1"/>
              <a:t>down</a:t>
            </a:r>
            <a:endParaRPr lang="cs-CZ" sz="1600" dirty="0"/>
          </a:p>
          <a:p>
            <a:pPr lvl="1" algn="just"/>
            <a:r>
              <a:rPr lang="cs-CZ" sz="1600" dirty="0"/>
              <a:t>Plánování scénářů</a:t>
            </a:r>
          </a:p>
          <a:p>
            <a:pPr lvl="1" algn="just"/>
            <a:r>
              <a:rPr lang="cs-CZ" sz="1600" dirty="0"/>
              <a:t>Strategické plánování </a:t>
            </a:r>
            <a:r>
              <a:rPr lang="cs-CZ" sz="1600" dirty="0" err="1"/>
              <a:t>bottom</a:t>
            </a:r>
            <a:r>
              <a:rPr lang="cs-CZ" sz="1600" dirty="0"/>
              <a:t>-up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Strategické vedení</a:t>
            </a:r>
          </a:p>
        </p:txBody>
      </p:sp>
    </p:spTree>
    <p:extLst>
      <p:ext uri="{BB962C8B-B14F-4D97-AF65-F5344CB8AC3E}">
        <p14:creationId xmlns:p14="http://schemas.microsoft.com/office/powerpoint/2010/main" val="87288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Strategie představuje kroky, které vedou k naplnění stanoveného strategického cíle, přičemž strategický cíl podniku představuje konkrétní žádoucí stav, jehož dosažení je předpokládáno v určitém časovém období.</a:t>
            </a:r>
          </a:p>
          <a:p>
            <a:pPr algn="just"/>
            <a:r>
              <a:rPr lang="cs-CZ" sz="1600" dirty="0"/>
              <a:t>Strategie  je soubor cílených kroků, které firma podniká, aby získala a udržela si lepší výkonnost ve srovnání s konkurencí. (</a:t>
            </a:r>
            <a:r>
              <a:rPr lang="cs-CZ" sz="1600" dirty="0" err="1"/>
              <a:t>Rothaermel</a:t>
            </a:r>
            <a:r>
              <a:rPr lang="cs-CZ" sz="1600" dirty="0"/>
              <a:t>, 2017)</a:t>
            </a:r>
          </a:p>
          <a:p>
            <a:pPr algn="just"/>
            <a:r>
              <a:rPr lang="cs-CZ" sz="1600" dirty="0"/>
              <a:t>Strategie je soubor cíleně řízených aktivit, které podniku umožní získat a udržet prvotřídní výkon vzhledem ke konkurentům. Jedná se o koncepci dlouhodobé povahy, která má přinést organizaci dlouhodobě udržitelnou konkurenční výhodu a tím upevnit její postavení na trhu. (</a:t>
            </a:r>
            <a:r>
              <a:rPr lang="cs-CZ" sz="1600" dirty="0" err="1"/>
              <a:t>McGrath</a:t>
            </a:r>
            <a:r>
              <a:rPr lang="cs-CZ" sz="1600" dirty="0"/>
              <a:t>, 2013)</a:t>
            </a:r>
          </a:p>
          <a:p>
            <a:pPr algn="just"/>
            <a:r>
              <a:rPr lang="cs-CZ" sz="1600" dirty="0"/>
              <a:t>Strategie definuje osobitý přístup společnosti ke konkurenci a konkurenční výhody, na kterých bude založena. (M.E. Porter)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Strategie</a:t>
            </a:r>
          </a:p>
        </p:txBody>
      </p:sp>
    </p:spTree>
    <p:extLst>
      <p:ext uri="{BB962C8B-B14F-4D97-AF65-F5344CB8AC3E}">
        <p14:creationId xmlns:p14="http://schemas.microsoft.com/office/powerpoint/2010/main" val="199892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 err="1"/>
              <a:t>Rumelt</a:t>
            </a:r>
            <a:r>
              <a:rPr lang="cs-CZ" sz="1600" dirty="0"/>
              <a:t> (2011) poukazuje na to, co strategie není: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Strategie není bombastické prohlášení </a:t>
            </a:r>
            <a:r>
              <a:rPr lang="cs-CZ" sz="1600" dirty="0"/>
              <a:t>(jako třeba: Naše strategie je zvítězit), které je pouhou propagací vlastních přání a myšlenek.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Strategie není neschopnost čelit konkurenčním výzvám</a:t>
            </a:r>
            <a:r>
              <a:rPr lang="cs-CZ" sz="1600" dirty="0"/>
              <a:t>, kdy podnik nemá jasně definované konkurenční možnosti a manažeři nemají přesně stanovený postup.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Strategie nejsou operativní opatření, konkurenční srovnání nebo taktické nástroje </a:t>
            </a:r>
            <a:r>
              <a:rPr lang="cs-CZ" sz="1600" dirty="0"/>
              <a:t>(jako např. slevy, marketingová opatření apod.).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Co strategie není</a:t>
            </a:r>
          </a:p>
        </p:txBody>
      </p:sp>
    </p:spTree>
    <p:extLst>
      <p:ext uri="{BB962C8B-B14F-4D97-AF65-F5344CB8AC3E}">
        <p14:creationId xmlns:p14="http://schemas.microsoft.com/office/powerpoint/2010/main" val="128510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„Dobrá strategie“ je tvořena třemi elementy (</a:t>
            </a:r>
            <a:r>
              <a:rPr lang="cs-CZ" sz="1600" dirty="0" err="1"/>
              <a:t>Rothaermel</a:t>
            </a:r>
            <a:r>
              <a:rPr lang="cs-CZ" sz="1600" dirty="0"/>
              <a:t>, 2017):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Diagnostika konkurenční výzvy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Hlavní politika k řešení konkurenční výzvy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Soubor ucelených opatření k realizaci hlavní politiky podniku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0" lvl="1" indent="0" algn="just">
              <a:buNone/>
            </a:pPr>
            <a:r>
              <a:rPr lang="cs-CZ" sz="1600" dirty="0"/>
              <a:t>Koncepční rámec strategie podle M.E. </a:t>
            </a:r>
            <a:r>
              <a:rPr lang="cs-CZ" sz="1600" dirty="0" err="1"/>
              <a:t>Portera</a:t>
            </a:r>
            <a:r>
              <a:rPr lang="cs-CZ" sz="1600" dirty="0"/>
              <a:t>: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Jedinečnost (unikátnost)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Vytváření kompromisů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Soulad v celém hodnotovém řetězci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M.E. Porter: být nejlepší x být jedinečný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„Dobrá strategie“</a:t>
            </a:r>
          </a:p>
        </p:txBody>
      </p:sp>
    </p:spTree>
    <p:extLst>
      <p:ext uri="{BB962C8B-B14F-4D97-AF65-F5344CB8AC3E}">
        <p14:creationId xmlns:p14="http://schemas.microsoft.com/office/powerpoint/2010/main" val="363948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Udržitelná konkurenční výhoda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Konkurenční nevýhoda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Konkurenční parita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Strategické umístění</a:t>
            </a:r>
            <a:r>
              <a:rPr lang="cs-CZ" sz="2000" dirty="0"/>
              <a:t>: vyšší hodnota x náklady – </a:t>
            </a:r>
            <a:r>
              <a:rPr lang="cs-CZ" sz="2000" b="1" dirty="0"/>
              <a:t>ekonomický přínos</a:t>
            </a:r>
            <a:r>
              <a:rPr lang="cs-CZ" sz="2000" dirty="0"/>
              <a:t> (největší rozdíl) – </a:t>
            </a:r>
            <a:r>
              <a:rPr lang="cs-CZ" sz="2000" b="1" dirty="0"/>
              <a:t>kompromis</a:t>
            </a:r>
            <a:r>
              <a:rPr lang="cs-CZ" sz="2000" dirty="0"/>
              <a:t> 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Strategie a konkurenční výhoda</a:t>
            </a:r>
          </a:p>
        </p:txBody>
      </p:sp>
    </p:spTree>
    <p:extLst>
      <p:ext uri="{BB962C8B-B14F-4D97-AF65-F5344CB8AC3E}">
        <p14:creationId xmlns:p14="http://schemas.microsoft.com/office/powerpoint/2010/main" val="81842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1170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top management podniku</a:t>
            </a:r>
          </a:p>
          <a:p>
            <a:pPr lvl="0" algn="just"/>
            <a:r>
              <a:rPr lang="cs-CZ" sz="1600" dirty="0"/>
              <a:t>pracovníci střední úrovně managementu </a:t>
            </a:r>
          </a:p>
          <a:p>
            <a:pPr lvl="0" algn="just"/>
            <a:r>
              <a:rPr lang="cs-CZ" sz="1600" dirty="0"/>
              <a:t>externisté</a:t>
            </a:r>
          </a:p>
          <a:p>
            <a:pPr algn="just"/>
            <a:r>
              <a:rPr lang="cs-CZ" sz="1600" dirty="0"/>
              <a:t>vlastnící podniku</a:t>
            </a:r>
          </a:p>
          <a:p>
            <a:pPr algn="just"/>
            <a:r>
              <a:rPr lang="cs-CZ" sz="1600" dirty="0"/>
              <a:t>zaměstnanci</a:t>
            </a:r>
          </a:p>
          <a:p>
            <a:pPr lvl="0" algn="just"/>
            <a:r>
              <a:rPr lang="cs-CZ" sz="1600" dirty="0"/>
              <a:t>odbory</a:t>
            </a:r>
          </a:p>
          <a:p>
            <a:pPr lvl="0" algn="just"/>
            <a:r>
              <a:rPr lang="cs-CZ" sz="1600" dirty="0"/>
              <a:t>věřitelé</a:t>
            </a:r>
          </a:p>
          <a:p>
            <a:pPr algn="just"/>
            <a:r>
              <a:rPr lang="cs-CZ" sz="1600" dirty="0"/>
              <a:t>zákazníci</a:t>
            </a:r>
          </a:p>
          <a:p>
            <a:pPr lvl="0" algn="just"/>
            <a:r>
              <a:rPr lang="cs-CZ" sz="1600" dirty="0"/>
              <a:t>dodavatelé</a:t>
            </a:r>
          </a:p>
          <a:p>
            <a:pPr lvl="0" algn="just"/>
            <a:r>
              <a:rPr lang="cs-CZ" sz="1600" dirty="0"/>
              <a:t>konkurenti</a:t>
            </a:r>
          </a:p>
          <a:p>
            <a:pPr lvl="0" algn="just"/>
            <a:r>
              <a:rPr lang="cs-CZ" sz="1600" dirty="0"/>
              <a:t>místní komunita </a:t>
            </a:r>
          </a:p>
          <a:p>
            <a:pPr lvl="0" algn="just"/>
            <a:r>
              <a:rPr lang="cs-CZ" sz="1600" dirty="0"/>
              <a:t>široká veřejnost</a:t>
            </a:r>
          </a:p>
          <a:p>
            <a:pPr algn="just"/>
            <a:r>
              <a:rPr lang="cs-CZ" sz="1600" dirty="0"/>
              <a:t>stát (vláda)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Zájmové skupiny podílející se na tvorbě podnikové strategie</a:t>
            </a:r>
          </a:p>
        </p:txBody>
      </p:sp>
    </p:spTree>
    <p:extLst>
      <p:ext uri="{BB962C8B-B14F-4D97-AF65-F5344CB8AC3E}">
        <p14:creationId xmlns:p14="http://schemas.microsoft.com/office/powerpoint/2010/main" val="129459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Strategické plánování</a:t>
            </a:r>
          </a:p>
          <a:p>
            <a:pPr lvl="1" algn="just"/>
            <a:r>
              <a:rPr lang="cs-CZ" sz="1400" dirty="0"/>
              <a:t>Strategická analýza</a:t>
            </a:r>
          </a:p>
          <a:p>
            <a:pPr lvl="1" algn="just"/>
            <a:r>
              <a:rPr lang="cs-CZ" sz="1400" dirty="0"/>
              <a:t>Stanovení strategického cíle</a:t>
            </a:r>
          </a:p>
          <a:p>
            <a:pPr lvl="1" algn="just"/>
            <a:r>
              <a:rPr lang="cs-CZ" sz="1400" dirty="0"/>
              <a:t>Formulace strategie</a:t>
            </a:r>
          </a:p>
          <a:p>
            <a:pPr lvl="1" algn="just"/>
            <a:r>
              <a:rPr lang="cs-CZ" sz="1400" dirty="0"/>
              <a:t>Tvorba strategického plánu</a:t>
            </a:r>
          </a:p>
          <a:p>
            <a:pPr algn="just"/>
            <a:r>
              <a:rPr lang="cs-CZ" sz="1600" b="1" dirty="0"/>
              <a:t>Implementace strategie</a:t>
            </a:r>
          </a:p>
          <a:p>
            <a:pPr marL="0" indent="0" algn="just">
              <a:buNone/>
            </a:pPr>
            <a:endParaRPr lang="cs-CZ" sz="1600" b="1" dirty="0"/>
          </a:p>
          <a:p>
            <a:pPr algn="just"/>
            <a:r>
              <a:rPr lang="cs-CZ" sz="1600" b="1" dirty="0"/>
              <a:t>Strategická kontrola</a:t>
            </a:r>
          </a:p>
          <a:p>
            <a:endParaRPr lang="cs-CZ" sz="1600" dirty="0"/>
          </a:p>
          <a:p>
            <a:pPr marL="0" indent="0" algn="just">
              <a:buNone/>
            </a:pPr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Model strategie podniku</a:t>
            </a:r>
          </a:p>
        </p:txBody>
      </p:sp>
    </p:spTree>
    <p:extLst>
      <p:ext uri="{BB962C8B-B14F-4D97-AF65-F5344CB8AC3E}">
        <p14:creationId xmlns:p14="http://schemas.microsoft.com/office/powerpoint/2010/main" val="361159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Autoři: T. J. </a:t>
            </a:r>
            <a:r>
              <a:rPr lang="cs-CZ" sz="1600" dirty="0" err="1"/>
              <a:t>Wheelen</a:t>
            </a:r>
            <a:r>
              <a:rPr lang="cs-CZ" sz="1600" dirty="0"/>
              <a:t> a D. J. </a:t>
            </a:r>
            <a:r>
              <a:rPr lang="cs-CZ" sz="1600" dirty="0" err="1"/>
              <a:t>Hunger</a:t>
            </a:r>
            <a:endParaRPr lang="cs-CZ" sz="1600" dirty="0"/>
          </a:p>
          <a:p>
            <a:pPr marL="0" indent="0" algn="just">
              <a:buNone/>
            </a:pPr>
            <a:r>
              <a:rPr lang="cs-CZ" sz="1600" dirty="0"/>
              <a:t>Čtyři základní fáze</a:t>
            </a:r>
          </a:p>
          <a:p>
            <a:pPr algn="just"/>
            <a:r>
              <a:rPr lang="cs-CZ" sz="1600" b="1" dirty="0"/>
              <a:t>Zkoumání prostředí</a:t>
            </a:r>
          </a:p>
          <a:p>
            <a:pPr lvl="1" algn="just"/>
            <a:r>
              <a:rPr lang="cs-CZ" sz="1200" dirty="0"/>
              <a:t>Analýza externích a interních východisek</a:t>
            </a:r>
          </a:p>
          <a:p>
            <a:pPr algn="just"/>
            <a:r>
              <a:rPr lang="cs-CZ" sz="1600" b="1" dirty="0"/>
              <a:t>Formulace strategie</a:t>
            </a:r>
          </a:p>
          <a:p>
            <a:pPr lvl="1" algn="just"/>
            <a:r>
              <a:rPr lang="cs-CZ" sz="1200" dirty="0"/>
              <a:t>Tvorba vize, mise a cíle</a:t>
            </a:r>
          </a:p>
          <a:p>
            <a:pPr lvl="1" algn="just"/>
            <a:r>
              <a:rPr lang="cs-CZ" sz="1200" dirty="0"/>
              <a:t>Strategie </a:t>
            </a:r>
          </a:p>
          <a:p>
            <a:pPr lvl="1" algn="just"/>
            <a:r>
              <a:rPr lang="cs-CZ" sz="1200" dirty="0"/>
              <a:t>Politiky </a:t>
            </a:r>
          </a:p>
          <a:p>
            <a:pPr algn="just"/>
            <a:r>
              <a:rPr lang="cs-CZ" sz="1600" b="1" dirty="0"/>
              <a:t>Implementace a realizace strategie</a:t>
            </a:r>
          </a:p>
          <a:p>
            <a:pPr lvl="1" algn="just"/>
            <a:r>
              <a:rPr lang="cs-CZ" sz="1200" dirty="0"/>
              <a:t>Programy</a:t>
            </a:r>
          </a:p>
          <a:p>
            <a:pPr lvl="1" algn="just"/>
            <a:r>
              <a:rPr lang="cs-CZ" sz="1200" dirty="0"/>
              <a:t>Rozpočty</a:t>
            </a:r>
          </a:p>
          <a:p>
            <a:pPr lvl="1" algn="just"/>
            <a:r>
              <a:rPr lang="cs-CZ" sz="1200" dirty="0"/>
              <a:t>Procedury </a:t>
            </a:r>
          </a:p>
          <a:p>
            <a:pPr algn="just"/>
            <a:r>
              <a:rPr lang="cs-CZ" sz="1600" b="1" dirty="0"/>
              <a:t>Hodnocení a kontrola</a:t>
            </a:r>
          </a:p>
          <a:p>
            <a:pPr lvl="1" algn="just"/>
            <a:r>
              <a:rPr lang="cs-CZ" sz="1200" dirty="0"/>
              <a:t>Sledování výkonu</a:t>
            </a:r>
          </a:p>
          <a:p>
            <a:pPr lvl="1" algn="just"/>
            <a:r>
              <a:rPr lang="cs-CZ" sz="1200" dirty="0"/>
              <a:t>Vyhodnocování odchylek</a:t>
            </a:r>
          </a:p>
          <a:p>
            <a:pPr lvl="1" algn="just"/>
            <a:r>
              <a:rPr lang="cs-CZ" sz="1200" dirty="0"/>
              <a:t>Korekce </a:t>
            </a:r>
          </a:p>
          <a:p>
            <a:pPr marL="457200" lvl="1" indent="0" algn="just">
              <a:buNone/>
            </a:pPr>
            <a:endParaRPr lang="cs-CZ" sz="1200" b="1" dirty="0"/>
          </a:p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 err="1"/>
              <a:t>Whelenův</a:t>
            </a:r>
            <a:r>
              <a:rPr lang="cs-CZ" dirty="0"/>
              <a:t> model strategického managementu</a:t>
            </a:r>
          </a:p>
        </p:txBody>
      </p:sp>
    </p:spTree>
    <p:extLst>
      <p:ext uri="{BB962C8B-B14F-4D97-AF65-F5344CB8AC3E}">
        <p14:creationId xmlns:p14="http://schemas.microsoft.com/office/powerpoint/2010/main" val="320105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Autoři: A. A. Thompson a </a:t>
            </a:r>
            <a:r>
              <a:rPr lang="cs-CZ" sz="1600" dirty="0" err="1"/>
              <a:t>A</a:t>
            </a:r>
            <a:r>
              <a:rPr lang="cs-CZ" sz="1600" dirty="0"/>
              <a:t>. J. </a:t>
            </a:r>
            <a:r>
              <a:rPr lang="cs-CZ" sz="1600" dirty="0" err="1"/>
              <a:t>Strickland</a:t>
            </a:r>
            <a:r>
              <a:rPr lang="cs-CZ" sz="1600" dirty="0"/>
              <a:t> III.</a:t>
            </a:r>
          </a:p>
          <a:p>
            <a:pPr marL="457200" lvl="1" indent="0" algn="just">
              <a:buNone/>
            </a:pPr>
            <a:endParaRPr lang="cs-CZ" sz="1200" b="1" dirty="0"/>
          </a:p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 err="1"/>
              <a:t>Thompsonův</a:t>
            </a:r>
            <a:r>
              <a:rPr lang="cs-CZ" dirty="0"/>
              <a:t> a </a:t>
            </a:r>
            <a:r>
              <a:rPr lang="cs-CZ" dirty="0" err="1"/>
              <a:t>Stricklandův</a:t>
            </a:r>
            <a:r>
              <a:rPr lang="cs-CZ" dirty="0"/>
              <a:t> model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39552" y="1347614"/>
            <a:ext cx="1224136" cy="79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91952" y="1500014"/>
            <a:ext cx="1224136" cy="79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844352" y="1652414"/>
            <a:ext cx="1224136" cy="79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996752" y="1804814"/>
            <a:ext cx="1224136" cy="79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149152" y="1957214"/>
            <a:ext cx="1224136" cy="79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301552" y="2109614"/>
            <a:ext cx="1224136" cy="79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174371" y="2816608"/>
            <a:ext cx="1224136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Vylepšení/změna podle potřeby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374831" y="1263592"/>
            <a:ext cx="1224136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Vymezení předmětu podnikání a mise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685019" y="1268486"/>
            <a:ext cx="1224136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Stanovení cílů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3085750" y="1263592"/>
            <a:ext cx="1224136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Hodnocení a volba strategie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4512417" y="1251108"/>
            <a:ext cx="1224136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Zavádění a realizace strategie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863016" y="1263592"/>
            <a:ext cx="2373774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Zhodnocení výsledků</a:t>
            </a:r>
          </a:p>
          <a:p>
            <a:r>
              <a:rPr lang="cs-CZ" dirty="0"/>
              <a:t>Analýza</a:t>
            </a:r>
          </a:p>
          <a:p>
            <a:r>
              <a:rPr lang="cs-CZ" dirty="0"/>
              <a:t>Iniciování opravných opatření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393558" y="2821468"/>
            <a:ext cx="1291461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Revidování podle potřeby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1758452" y="2821468"/>
            <a:ext cx="1291461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Revidování podle potřeby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4549476" y="2821467"/>
            <a:ext cx="1224136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Vylepšení/změna podle potřeby</a:t>
            </a:r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1598967" y="1500014"/>
            <a:ext cx="86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 flipV="1">
            <a:off x="2909155" y="1512437"/>
            <a:ext cx="17659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/>
          <p:nvPr/>
        </p:nvCxnSpPr>
        <p:spPr>
          <a:xfrm flipV="1">
            <a:off x="4321766" y="1480645"/>
            <a:ext cx="17659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 flipV="1">
            <a:off x="5719876" y="1479749"/>
            <a:ext cx="17659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>
            <a:off x="7236296" y="2463921"/>
            <a:ext cx="0" cy="1836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 flipH="1">
            <a:off x="986899" y="4371950"/>
            <a:ext cx="62493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/>
          <p:cNvCxnSpPr/>
          <p:nvPr/>
        </p:nvCxnSpPr>
        <p:spPr>
          <a:xfrm flipH="1" flipV="1">
            <a:off x="996752" y="3836269"/>
            <a:ext cx="1" cy="463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/>
          <p:cNvCxnSpPr/>
          <p:nvPr/>
        </p:nvCxnSpPr>
        <p:spPr>
          <a:xfrm flipV="1">
            <a:off x="2379887" y="3851564"/>
            <a:ext cx="3095" cy="419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/>
          <p:cNvCxnSpPr/>
          <p:nvPr/>
        </p:nvCxnSpPr>
        <p:spPr>
          <a:xfrm flipV="1">
            <a:off x="3697818" y="4094926"/>
            <a:ext cx="0" cy="2039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/>
          <p:cNvCxnSpPr/>
          <p:nvPr/>
        </p:nvCxnSpPr>
        <p:spPr>
          <a:xfrm flipV="1">
            <a:off x="5124485" y="4094925"/>
            <a:ext cx="0" cy="2039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se šipkou 37"/>
          <p:cNvCxnSpPr/>
          <p:nvPr/>
        </p:nvCxnSpPr>
        <p:spPr>
          <a:xfrm flipV="1">
            <a:off x="986899" y="2545381"/>
            <a:ext cx="0" cy="2039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se šipkou 41"/>
          <p:cNvCxnSpPr/>
          <p:nvPr/>
        </p:nvCxnSpPr>
        <p:spPr>
          <a:xfrm flipV="1">
            <a:off x="2363367" y="2359987"/>
            <a:ext cx="3095" cy="419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3696270" y="2295826"/>
            <a:ext cx="3095" cy="419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se šipkou 43"/>
          <p:cNvCxnSpPr/>
          <p:nvPr/>
        </p:nvCxnSpPr>
        <p:spPr>
          <a:xfrm flipV="1">
            <a:off x="5063501" y="2300933"/>
            <a:ext cx="3095" cy="419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46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Autoři: G. Johnson a K. </a:t>
            </a:r>
            <a:r>
              <a:rPr lang="cs-CZ" sz="1600" dirty="0" err="1"/>
              <a:t>Scholes</a:t>
            </a:r>
            <a:endParaRPr lang="cs-CZ" sz="1600" dirty="0"/>
          </a:p>
          <a:p>
            <a:pPr marL="0" indent="0" algn="just">
              <a:buNone/>
            </a:pPr>
            <a:r>
              <a:rPr lang="cs-CZ" sz="1600" dirty="0"/>
              <a:t>Tři základní fáze</a:t>
            </a:r>
          </a:p>
          <a:p>
            <a:pPr algn="just"/>
            <a:r>
              <a:rPr lang="cs-CZ" sz="1600" b="1" dirty="0"/>
              <a:t>Strategická analýza</a:t>
            </a:r>
          </a:p>
          <a:p>
            <a:pPr lvl="1" algn="just"/>
            <a:r>
              <a:rPr lang="cs-CZ" sz="1400" dirty="0"/>
              <a:t>Zjištění strategické polohy organizace</a:t>
            </a:r>
          </a:p>
          <a:p>
            <a:pPr lvl="1" algn="just"/>
            <a:r>
              <a:rPr lang="cs-CZ" sz="1400" dirty="0"/>
              <a:t>Okolí organizace</a:t>
            </a:r>
          </a:p>
          <a:p>
            <a:pPr lvl="1" algn="just"/>
            <a:r>
              <a:rPr lang="cs-CZ" sz="1400" dirty="0"/>
              <a:t>Očekávání a záměry organizace</a:t>
            </a:r>
          </a:p>
          <a:p>
            <a:pPr lvl="1" algn="just"/>
            <a:r>
              <a:rPr lang="cs-CZ" sz="1400" dirty="0"/>
              <a:t>Zdroje, kvalifikace a schopnosti organizace</a:t>
            </a:r>
          </a:p>
          <a:p>
            <a:pPr algn="just"/>
            <a:r>
              <a:rPr lang="cs-CZ" sz="1600" b="1" dirty="0"/>
              <a:t>Strategický výběr</a:t>
            </a:r>
          </a:p>
          <a:p>
            <a:pPr lvl="1" algn="just"/>
            <a:r>
              <a:rPr lang="cs-CZ" sz="1200" dirty="0"/>
              <a:t>Identifikace základů strategického výběru </a:t>
            </a:r>
          </a:p>
          <a:p>
            <a:pPr lvl="1" algn="just"/>
            <a:r>
              <a:rPr lang="cs-CZ" sz="1200" dirty="0"/>
              <a:t>Vytváření strategických možností </a:t>
            </a:r>
          </a:p>
          <a:p>
            <a:pPr lvl="1" algn="just"/>
            <a:r>
              <a:rPr lang="cs-CZ" sz="1200" dirty="0"/>
              <a:t>Zhodnocení a výběr strategických možností </a:t>
            </a:r>
          </a:p>
          <a:p>
            <a:pPr algn="just"/>
            <a:r>
              <a:rPr lang="cs-CZ" sz="1600" b="1" dirty="0"/>
              <a:t>Strategická implementace</a:t>
            </a:r>
          </a:p>
          <a:p>
            <a:pPr lvl="1" algn="just"/>
            <a:r>
              <a:rPr lang="cs-CZ" sz="1200" dirty="0"/>
              <a:t>Organizační struktura a design</a:t>
            </a:r>
          </a:p>
          <a:p>
            <a:pPr lvl="1" algn="just"/>
            <a:r>
              <a:rPr lang="cs-CZ" sz="1200" dirty="0"/>
              <a:t>Alokace a kontrola zdrojů</a:t>
            </a:r>
          </a:p>
          <a:p>
            <a:pPr lvl="1" algn="just"/>
            <a:r>
              <a:rPr lang="cs-CZ" sz="1200" dirty="0"/>
              <a:t>Řízení strategické změny</a:t>
            </a:r>
          </a:p>
          <a:p>
            <a:pPr marL="457200" lvl="1" indent="0" algn="just">
              <a:buNone/>
            </a:pPr>
            <a:endParaRPr lang="cs-CZ" sz="1200" b="1" dirty="0"/>
          </a:p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/>
              <a:t>Model podle Johnsona a </a:t>
            </a:r>
            <a:r>
              <a:rPr lang="cs-CZ" dirty="0" err="1"/>
              <a:t>Scholese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72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Autor: L. A. </a:t>
            </a:r>
            <a:r>
              <a:rPr lang="cs-CZ" sz="1600" dirty="0" err="1"/>
              <a:t>Digman</a:t>
            </a:r>
            <a:endParaRPr lang="cs-CZ" sz="1600" dirty="0"/>
          </a:p>
          <a:p>
            <a:pPr marL="457200" lvl="1" indent="0" algn="just">
              <a:buNone/>
            </a:pPr>
            <a:endParaRPr lang="cs-CZ" sz="1200" b="1" dirty="0"/>
          </a:p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 err="1"/>
              <a:t>Digmanův</a:t>
            </a:r>
            <a:r>
              <a:rPr lang="cs-CZ" dirty="0"/>
              <a:t> integrovaný model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1691680" y="1257238"/>
            <a:ext cx="2808312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Vize, hodnoty a očekávání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87524" y="1900397"/>
            <a:ext cx="90010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Poslání 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403648" y="1908204"/>
            <a:ext cx="90010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Záměry a cíle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074278" y="1882556"/>
            <a:ext cx="135015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/>
              <a:t>Podniková kultura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652120" y="1946563"/>
            <a:ext cx="117013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Formulace strategie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5652120" y="2726773"/>
            <a:ext cx="1512168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Implementace strategie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5688124" y="3830648"/>
            <a:ext cx="1512168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Strategická kontrola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946124" y="2601949"/>
            <a:ext cx="2916324" cy="175432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Analýza situace</a:t>
            </a:r>
          </a:p>
          <a:p>
            <a:pPr marL="285750" indent="-285750">
              <a:buFontTx/>
              <a:buChar char="-"/>
            </a:pPr>
            <a:r>
              <a:rPr lang="cs-CZ" dirty="0"/>
              <a:t>Příležitost a hrozby externího prostředí</a:t>
            </a:r>
          </a:p>
          <a:p>
            <a:pPr marL="285750" indent="-285750">
              <a:buFontTx/>
              <a:buChar char="-"/>
            </a:pPr>
            <a:r>
              <a:rPr lang="cs-CZ" dirty="0"/>
              <a:t>Konkurenční síly</a:t>
            </a:r>
          </a:p>
          <a:p>
            <a:pPr marL="285750" indent="-285750">
              <a:buFontTx/>
              <a:buChar char="-"/>
            </a:pPr>
            <a:r>
              <a:rPr lang="cs-CZ" dirty="0"/>
              <a:t>Zdroje podniku a jeho kompetence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1">
            <a:off x="611560" y="1419622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>
            <a:stCxn id="2" idx="3"/>
          </p:cNvCxnSpPr>
          <p:nvPr/>
        </p:nvCxnSpPr>
        <p:spPr>
          <a:xfrm flipV="1">
            <a:off x="4499992" y="1419622"/>
            <a:ext cx="3312368" cy="22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>
            <a:off x="611560" y="1441904"/>
            <a:ext cx="0" cy="440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/>
          <p:nvPr/>
        </p:nvCxnSpPr>
        <p:spPr>
          <a:xfrm>
            <a:off x="1547664" y="1441904"/>
            <a:ext cx="0" cy="440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>
            <a:off x="6156176" y="1467552"/>
            <a:ext cx="0" cy="440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>
            <a:off x="7830972" y="1441904"/>
            <a:ext cx="0" cy="440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>
            <a:stCxn id="7" idx="3"/>
          </p:cNvCxnSpPr>
          <p:nvPr/>
        </p:nvCxnSpPr>
        <p:spPr>
          <a:xfrm flipV="1">
            <a:off x="2303748" y="2211710"/>
            <a:ext cx="3276364" cy="19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se šipkou 38"/>
          <p:cNvCxnSpPr/>
          <p:nvPr/>
        </p:nvCxnSpPr>
        <p:spPr>
          <a:xfrm>
            <a:off x="1187624" y="2139702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se šipkou 39"/>
          <p:cNvCxnSpPr/>
          <p:nvPr/>
        </p:nvCxnSpPr>
        <p:spPr>
          <a:xfrm>
            <a:off x="6858254" y="2191902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se šipkou 41"/>
          <p:cNvCxnSpPr/>
          <p:nvPr/>
        </p:nvCxnSpPr>
        <p:spPr>
          <a:xfrm>
            <a:off x="4860032" y="3219822"/>
            <a:ext cx="8280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4860032" y="2427734"/>
            <a:ext cx="720080" cy="299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/>
          <p:nvPr/>
        </p:nvCxnSpPr>
        <p:spPr>
          <a:xfrm flipH="1">
            <a:off x="6822250" y="2067694"/>
            <a:ext cx="2520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nice se šipkou 46"/>
          <p:cNvCxnSpPr/>
          <p:nvPr/>
        </p:nvCxnSpPr>
        <p:spPr>
          <a:xfrm>
            <a:off x="6156316" y="3389996"/>
            <a:ext cx="0" cy="440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nice se šipkou 48"/>
          <p:cNvCxnSpPr/>
          <p:nvPr/>
        </p:nvCxnSpPr>
        <p:spPr>
          <a:xfrm flipV="1">
            <a:off x="6588224" y="3373104"/>
            <a:ext cx="0" cy="444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50"/>
          <p:cNvCxnSpPr/>
          <p:nvPr/>
        </p:nvCxnSpPr>
        <p:spPr>
          <a:xfrm>
            <a:off x="7884368" y="2577253"/>
            <a:ext cx="0" cy="1722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se šipkou 52"/>
          <p:cNvCxnSpPr/>
          <p:nvPr/>
        </p:nvCxnSpPr>
        <p:spPr>
          <a:xfrm flipH="1">
            <a:off x="7200292" y="2931790"/>
            <a:ext cx="630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se šipkou 53"/>
          <p:cNvCxnSpPr/>
          <p:nvPr/>
        </p:nvCxnSpPr>
        <p:spPr>
          <a:xfrm flipH="1">
            <a:off x="7253688" y="4299942"/>
            <a:ext cx="630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57"/>
          <p:cNvCxnSpPr/>
          <p:nvPr/>
        </p:nvCxnSpPr>
        <p:spPr>
          <a:xfrm flipH="1">
            <a:off x="1727684" y="4476979"/>
            <a:ext cx="39244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se šipkou 59"/>
          <p:cNvCxnSpPr/>
          <p:nvPr/>
        </p:nvCxnSpPr>
        <p:spPr>
          <a:xfrm flipV="1">
            <a:off x="1691680" y="2592894"/>
            <a:ext cx="0" cy="1884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se šipkou 60"/>
          <p:cNvCxnSpPr/>
          <p:nvPr/>
        </p:nvCxnSpPr>
        <p:spPr>
          <a:xfrm flipH="1">
            <a:off x="1691680" y="3348762"/>
            <a:ext cx="2520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ovéPole 61"/>
          <p:cNvSpPr txBox="1"/>
          <p:nvPr/>
        </p:nvSpPr>
        <p:spPr>
          <a:xfrm>
            <a:off x="247172" y="4407321"/>
            <a:ext cx="900100" cy="36933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/>
              <a:t>Proč? </a:t>
            </a:r>
          </a:p>
        </p:txBody>
      </p:sp>
      <p:sp>
        <p:nvSpPr>
          <p:cNvPr id="63" name="TextovéPole 62"/>
          <p:cNvSpPr txBox="1"/>
          <p:nvPr/>
        </p:nvSpPr>
        <p:spPr>
          <a:xfrm>
            <a:off x="1271437" y="4464922"/>
            <a:ext cx="900100" cy="36933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/>
              <a:t>Co? </a:t>
            </a:r>
          </a:p>
        </p:txBody>
      </p:sp>
      <p:sp>
        <p:nvSpPr>
          <p:cNvPr id="64" name="TextovéPole 63"/>
          <p:cNvSpPr txBox="1"/>
          <p:nvPr/>
        </p:nvSpPr>
        <p:spPr>
          <a:xfrm>
            <a:off x="5876840" y="4447180"/>
            <a:ext cx="900100" cy="36933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/>
              <a:t>Jak? </a:t>
            </a:r>
          </a:p>
        </p:txBody>
      </p:sp>
      <p:sp>
        <p:nvSpPr>
          <p:cNvPr id="65" name="TextovéPole 64"/>
          <p:cNvSpPr txBox="1"/>
          <p:nvPr/>
        </p:nvSpPr>
        <p:spPr>
          <a:xfrm>
            <a:off x="7569028" y="4441872"/>
            <a:ext cx="1021012" cy="36933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/>
              <a:t>Pravidla</a:t>
            </a:r>
          </a:p>
        </p:txBody>
      </p:sp>
    </p:spTree>
    <p:extLst>
      <p:ext uri="{BB962C8B-B14F-4D97-AF65-F5344CB8AC3E}">
        <p14:creationId xmlns:p14="http://schemas.microsoft.com/office/powerpoint/2010/main" val="85487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Autor: R. Robinson</a:t>
            </a:r>
          </a:p>
          <a:p>
            <a:pPr marL="457200" lvl="1" indent="0" algn="just">
              <a:buNone/>
            </a:pPr>
            <a:endParaRPr lang="cs-CZ" sz="1200" b="1" dirty="0"/>
          </a:p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/>
              <a:t>Robinsonův model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1979712" y="1243766"/>
            <a:ext cx="1200321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Analýza prostředí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87524" y="2221540"/>
            <a:ext cx="1260140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Současné poslání, cíle, zdroje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979712" y="3437113"/>
            <a:ext cx="1199623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Analýza zdrojů a kapacit organizace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121332" y="2373067"/>
            <a:ext cx="135015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Realizace strategií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3391401" y="1243766"/>
            <a:ext cx="1494167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Identifikace příležitostí a hrozeb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3419510" y="3383323"/>
            <a:ext cx="1512168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Identifikace silných a slabých stránek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5357548" y="2402737"/>
            <a:ext cx="1512168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Formulování strategií</a:t>
            </a:r>
          </a:p>
        </p:txBody>
      </p:sp>
      <p:cxnSp>
        <p:nvCxnSpPr>
          <p:cNvPr id="39" name="Přímá spojnice se šipkou 38"/>
          <p:cNvCxnSpPr/>
          <p:nvPr/>
        </p:nvCxnSpPr>
        <p:spPr>
          <a:xfrm>
            <a:off x="5141524" y="2752414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se šipkou 39"/>
          <p:cNvCxnSpPr/>
          <p:nvPr/>
        </p:nvCxnSpPr>
        <p:spPr>
          <a:xfrm>
            <a:off x="6883324" y="2725901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nice se šipkou 46"/>
          <p:cNvCxnSpPr/>
          <p:nvPr/>
        </p:nvCxnSpPr>
        <p:spPr>
          <a:xfrm>
            <a:off x="7793099" y="3049068"/>
            <a:ext cx="0" cy="440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/>
          <p:cNvSpPr txBox="1"/>
          <p:nvPr/>
        </p:nvSpPr>
        <p:spPr>
          <a:xfrm>
            <a:off x="7270701" y="3554445"/>
            <a:ext cx="1200781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Hodnocení výsledků</a:t>
            </a:r>
          </a:p>
        </p:txBody>
      </p:sp>
      <p:cxnSp>
        <p:nvCxnSpPr>
          <p:cNvPr id="37" name="Přímá spojnice se šipkou 36"/>
          <p:cNvCxnSpPr/>
          <p:nvPr/>
        </p:nvCxnSpPr>
        <p:spPr>
          <a:xfrm>
            <a:off x="3203486" y="4083918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se šipkou 37"/>
          <p:cNvCxnSpPr/>
          <p:nvPr/>
        </p:nvCxnSpPr>
        <p:spPr>
          <a:xfrm>
            <a:off x="3175377" y="1467552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>
            <a:stCxn id="6" idx="3"/>
          </p:cNvCxnSpPr>
          <p:nvPr/>
        </p:nvCxnSpPr>
        <p:spPr>
          <a:xfrm>
            <a:off x="1547664" y="2683205"/>
            <a:ext cx="19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1739872" y="1467552"/>
            <a:ext cx="0" cy="2569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se šipkou 49"/>
          <p:cNvCxnSpPr/>
          <p:nvPr/>
        </p:nvCxnSpPr>
        <p:spPr>
          <a:xfrm>
            <a:off x="1763688" y="4078270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se šipkou 51"/>
          <p:cNvCxnSpPr/>
          <p:nvPr/>
        </p:nvCxnSpPr>
        <p:spPr>
          <a:xfrm>
            <a:off x="1763688" y="1484995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nice 54"/>
          <p:cNvCxnSpPr/>
          <p:nvPr/>
        </p:nvCxnSpPr>
        <p:spPr>
          <a:xfrm>
            <a:off x="5141524" y="1411369"/>
            <a:ext cx="0" cy="2569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nice 55"/>
          <p:cNvCxnSpPr/>
          <p:nvPr/>
        </p:nvCxnSpPr>
        <p:spPr>
          <a:xfrm>
            <a:off x="4949316" y="3990372"/>
            <a:ext cx="19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56"/>
          <p:cNvCxnSpPr/>
          <p:nvPr/>
        </p:nvCxnSpPr>
        <p:spPr>
          <a:xfrm>
            <a:off x="4931678" y="1411369"/>
            <a:ext cx="19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66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Podniková kultura může podporovat nebo bránit implementaci strategie. Například, pokud je kultura orientována na inovace, bude pravděpodobně podporovat strategii zaměřenou na vývoj nových produktů.</a:t>
            </a:r>
          </a:p>
          <a:p>
            <a:pPr algn="just"/>
            <a:r>
              <a:rPr lang="cs-CZ" sz="1800" dirty="0"/>
              <a:t>Když organizace mění svou strategii, může být nezbytné také upravit podnikovou kulturu, aby byla v souladu s novými cíli. Například, pokud se firma rozhodne zaměřit na zákaznický servis, může být potřeba posílit hodnoty jako je empatie a spolupráce.</a:t>
            </a:r>
          </a:p>
          <a:p>
            <a:pPr algn="just"/>
            <a:r>
              <a:rPr lang="cs-CZ" sz="1800" dirty="0"/>
              <a:t>Silná a pozitivní podniková kultura může zvyšovat motivaci zaměstnanců, což má přímý dopad na výkon a úspěšnost strategie. Naopak, negativní kultura může vést k odporu vůči strategickým změnám.</a:t>
            </a:r>
          </a:p>
          <a:p>
            <a:pPr algn="just"/>
            <a:r>
              <a:rPr lang="cs-CZ" sz="1800" dirty="0"/>
              <a:t>Pro úspěch strategie je důležité, aby byla v souladu s dlouhodobou kulturou organizace. Když jsou strategie a kultura v harmonii, organizace má větší šanci na dlouhodobý úspěch.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/>
              <a:t>Vztah mezi strategií podnikovou kulturou - synergie</a:t>
            </a:r>
          </a:p>
        </p:txBody>
      </p:sp>
    </p:spTree>
    <p:extLst>
      <p:ext uri="{BB962C8B-B14F-4D97-AF65-F5344CB8AC3E}">
        <p14:creationId xmlns:p14="http://schemas.microsoft.com/office/powerpoint/2010/main" val="1641644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920880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300" dirty="0"/>
              <a:t>Změna podnikové kultury a strategie je komplexní proces, který vyžaduje důkladné plánování a efektivní komunikaci. </a:t>
            </a:r>
          </a:p>
          <a:p>
            <a:pPr algn="just">
              <a:buFont typeface="+mj-lt"/>
              <a:buAutoNum type="arabicPeriod"/>
            </a:pPr>
            <a:r>
              <a:rPr lang="cs-CZ" sz="1300" b="1" dirty="0"/>
              <a:t>Analýza současného stavu</a:t>
            </a:r>
            <a:r>
              <a:rPr lang="cs-CZ" sz="1300" dirty="0"/>
              <a:t>: Zhodnoťte aktuální kulturu a strategii vaší organizace. Identifikujte silné a slabé stránky, příležitosti a hrozby.</a:t>
            </a:r>
          </a:p>
          <a:p>
            <a:pPr algn="just">
              <a:buFont typeface="+mj-lt"/>
              <a:buAutoNum type="arabicPeriod"/>
            </a:pPr>
            <a:r>
              <a:rPr lang="cs-CZ" sz="1300" b="1" dirty="0"/>
              <a:t>Definice cílové kultury a strategie</a:t>
            </a:r>
            <a:r>
              <a:rPr lang="cs-CZ" sz="1300" dirty="0"/>
              <a:t>: Určení, jakou kulturu a strategii chcete mít. Zvažte hodnoty, které chcete podporovat, a cíle, které chcete dosáhnout.</a:t>
            </a:r>
          </a:p>
          <a:p>
            <a:pPr algn="just">
              <a:buFont typeface="+mj-lt"/>
              <a:buAutoNum type="arabicPeriod"/>
            </a:pPr>
            <a:r>
              <a:rPr lang="cs-CZ" sz="1300" b="1" dirty="0"/>
              <a:t>Komunikace změny</a:t>
            </a:r>
            <a:r>
              <a:rPr lang="cs-CZ" sz="1300" dirty="0"/>
              <a:t>: Informujte zaměstnance o plánovaných změnách. Vysvětlete důvody a výhody, které tyto změny přinesou.</a:t>
            </a:r>
          </a:p>
          <a:p>
            <a:pPr algn="just">
              <a:buFont typeface="+mj-lt"/>
              <a:buAutoNum type="arabicPeriod"/>
            </a:pPr>
            <a:r>
              <a:rPr lang="cs-CZ" sz="1300" b="1" dirty="0"/>
              <a:t>Vzdělávání a školení</a:t>
            </a:r>
            <a:r>
              <a:rPr lang="cs-CZ" sz="1300" dirty="0"/>
              <a:t>: Poskytněte školení a vzdělávací programy, které pomohou zaměstnancům pochopit nové hodnoty a cíle.</a:t>
            </a:r>
          </a:p>
          <a:p>
            <a:pPr algn="just">
              <a:buFont typeface="+mj-lt"/>
              <a:buAutoNum type="arabicPeriod"/>
            </a:pPr>
            <a:r>
              <a:rPr lang="cs-CZ" sz="1300" b="1" dirty="0"/>
              <a:t>Zapojení zaměstnanců</a:t>
            </a:r>
            <a:r>
              <a:rPr lang="cs-CZ" sz="1300" dirty="0"/>
              <a:t>: Podporujte aktivní zapojení zaměstnanců do procesu změny. Získejte jejich názory a myšlenky, což může zvýšit jejich angažovanost.</a:t>
            </a:r>
          </a:p>
          <a:p>
            <a:pPr algn="just">
              <a:buFont typeface="+mj-lt"/>
              <a:buAutoNum type="arabicPeriod"/>
            </a:pPr>
            <a:r>
              <a:rPr lang="cs-CZ" sz="1300" b="1" dirty="0"/>
              <a:t>Modelování chování</a:t>
            </a:r>
            <a:r>
              <a:rPr lang="cs-CZ" sz="1300" dirty="0"/>
              <a:t>: Vedoucí pracovníci by měli být příkladem a aktivně ukazovat chování, které je v souladu s novou kulturou a strategií.</a:t>
            </a:r>
          </a:p>
          <a:p>
            <a:pPr algn="just">
              <a:buFont typeface="+mj-lt"/>
              <a:buAutoNum type="arabicPeriod"/>
            </a:pPr>
            <a:r>
              <a:rPr lang="cs-CZ" sz="1300" b="1" dirty="0"/>
              <a:t>Monitorování a vyhodnocování</a:t>
            </a:r>
            <a:r>
              <a:rPr lang="cs-CZ" sz="1300" dirty="0"/>
              <a:t>: Pravidelně sledujte pokrok a výsledky změn. Získávejte zpětnou vazbu a buďte připraveni provést úpravy, pokud to bude potřeba.</a:t>
            </a:r>
          </a:p>
          <a:p>
            <a:pPr algn="just">
              <a:buFont typeface="+mj-lt"/>
              <a:buAutoNum type="arabicPeriod"/>
            </a:pPr>
            <a:r>
              <a:rPr lang="cs-CZ" sz="1300" b="1" dirty="0"/>
              <a:t>Udržitelnost</a:t>
            </a:r>
            <a:r>
              <a:rPr lang="cs-CZ" sz="1300" dirty="0"/>
              <a:t>: Zajistěte, aby změna byla udržitelná v dlouhodobém horizontu. To může zahrnovat pravidelné revize a úpravy strategií a procesů.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/>
              <a:t>Proces změny podnikové kultury a změny strategie</a:t>
            </a:r>
          </a:p>
        </p:txBody>
      </p:sp>
    </p:spTree>
    <p:extLst>
      <p:ext uri="{BB962C8B-B14F-4D97-AF65-F5344CB8AC3E}">
        <p14:creationId xmlns:p14="http://schemas.microsoft.com/office/powerpoint/2010/main" val="176841799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2888</TotalTime>
  <Words>1305</Words>
  <Application>Microsoft Office PowerPoint</Application>
  <PresentationFormat>Předvádění na obrazovce (16:9)</PresentationFormat>
  <Paragraphs>174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Enriqueta</vt:lpstr>
      <vt:lpstr>Times New Roman</vt:lpstr>
      <vt:lpstr>SLU</vt:lpstr>
      <vt:lpstr>Model strategie podniku</vt:lpstr>
      <vt:lpstr>Model strategie podniku</vt:lpstr>
      <vt:lpstr>Whelenův model strategického managementu</vt:lpstr>
      <vt:lpstr>Thompsonův a Stricklandův model</vt:lpstr>
      <vt:lpstr>Model podle Johnsona a Scholese</vt:lpstr>
      <vt:lpstr>Digmanův integrovaný model</vt:lpstr>
      <vt:lpstr>Robinsonův model</vt:lpstr>
      <vt:lpstr>Vztah mezi strategií podnikovou kulturou - synergie</vt:lpstr>
      <vt:lpstr>Proces změny podnikové kultury a změny strategie</vt:lpstr>
      <vt:lpstr>Kroky ve změně v podnikové kultuře</vt:lpstr>
      <vt:lpstr>Strategické vedení</vt:lpstr>
      <vt:lpstr>Strategie</vt:lpstr>
      <vt:lpstr>Co strategie není</vt:lpstr>
      <vt:lpstr>„Dobrá strategie“</vt:lpstr>
      <vt:lpstr>Strategie a konkurenční výhoda</vt:lpstr>
      <vt:lpstr>Zájmové skupiny podílející se na tvorbě podnikové strategie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137</cp:revision>
  <dcterms:created xsi:type="dcterms:W3CDTF">2016-07-06T15:42:34Z</dcterms:created>
  <dcterms:modified xsi:type="dcterms:W3CDTF">2025-10-06T09:00:12Z</dcterms:modified>
</cp:coreProperties>
</file>